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 id="2147483994" r:id="rId5"/>
    <p:sldMasterId id="2147483982" r:id="rId6"/>
    <p:sldMasterId id="2147483970" r:id="rId7"/>
  </p:sldMasterIdLst>
  <p:notesMasterIdLst>
    <p:notesMasterId r:id="rId71"/>
  </p:notesMasterIdLst>
  <p:handoutMasterIdLst>
    <p:handoutMasterId r:id="rId72"/>
  </p:handoutMasterIdLst>
  <p:sldIdLst>
    <p:sldId id="263" r:id="rId8"/>
    <p:sldId id="559" r:id="rId9"/>
    <p:sldId id="561" r:id="rId10"/>
    <p:sldId id="472" r:id="rId11"/>
    <p:sldId id="520" r:id="rId12"/>
    <p:sldId id="476" r:id="rId13"/>
    <p:sldId id="474" r:id="rId14"/>
    <p:sldId id="590" r:id="rId15"/>
    <p:sldId id="564" r:id="rId16"/>
    <p:sldId id="522" r:id="rId17"/>
    <p:sldId id="480" r:id="rId18"/>
    <p:sldId id="477" r:id="rId19"/>
    <p:sldId id="549" r:id="rId20"/>
    <p:sldId id="565" r:id="rId21"/>
    <p:sldId id="506" r:id="rId22"/>
    <p:sldId id="551" r:id="rId23"/>
    <p:sldId id="568" r:id="rId24"/>
    <p:sldId id="595" r:id="rId25"/>
    <p:sldId id="569" r:id="rId26"/>
    <p:sldId id="594" r:id="rId27"/>
    <p:sldId id="570" r:id="rId28"/>
    <p:sldId id="554" r:id="rId29"/>
    <p:sldId id="581" r:id="rId30"/>
    <p:sldId id="516" r:id="rId31"/>
    <p:sldId id="580" r:id="rId32"/>
    <p:sldId id="495" r:id="rId33"/>
    <p:sldId id="496" r:id="rId34"/>
    <p:sldId id="523" r:id="rId35"/>
    <p:sldId id="519" r:id="rId36"/>
    <p:sldId id="514" r:id="rId37"/>
    <p:sldId id="510" r:id="rId38"/>
    <p:sldId id="555" r:id="rId39"/>
    <p:sldId id="556" r:id="rId40"/>
    <p:sldId id="592" r:id="rId41"/>
    <p:sldId id="528" r:id="rId42"/>
    <p:sldId id="529" r:id="rId43"/>
    <p:sldId id="577" r:id="rId44"/>
    <p:sldId id="530" r:id="rId45"/>
    <p:sldId id="531" r:id="rId46"/>
    <p:sldId id="557" r:id="rId47"/>
    <p:sldId id="587" r:id="rId48"/>
    <p:sldId id="552" r:id="rId49"/>
    <p:sldId id="525" r:id="rId50"/>
    <p:sldId id="524" r:id="rId51"/>
    <p:sldId id="532" r:id="rId52"/>
    <p:sldId id="588" r:id="rId53"/>
    <p:sldId id="584" r:id="rId54"/>
    <p:sldId id="533" r:id="rId55"/>
    <p:sldId id="535" r:id="rId56"/>
    <p:sldId id="537" r:id="rId57"/>
    <p:sldId id="583" r:id="rId58"/>
    <p:sldId id="539" r:id="rId59"/>
    <p:sldId id="582" r:id="rId60"/>
    <p:sldId id="542" r:id="rId61"/>
    <p:sldId id="596" r:id="rId62"/>
    <p:sldId id="575" r:id="rId63"/>
    <p:sldId id="576" r:id="rId64"/>
    <p:sldId id="593" r:id="rId65"/>
    <p:sldId id="541" r:id="rId66"/>
    <p:sldId id="572" r:id="rId67"/>
    <p:sldId id="573" r:id="rId68"/>
    <p:sldId id="544" r:id="rId69"/>
    <p:sldId id="372" r:id="rId70"/>
  </p:sldIdLst>
  <p:sldSz cx="9144000" cy="5143500" type="screen16x9"/>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152">
          <p15:clr>
            <a:srgbClr val="A4A3A4"/>
          </p15:clr>
        </p15:guide>
        <p15:guide id="2" pos="351">
          <p15:clr>
            <a:srgbClr val="A4A3A4"/>
          </p15:clr>
        </p15:guide>
        <p15:guide id="3" orient="horz" pos="3114">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 Broadbery" initials="P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3B1"/>
    <a:srgbClr val="CD831A"/>
    <a:srgbClr val="C02030"/>
    <a:srgbClr val="CDDEE9"/>
    <a:srgbClr val="99FFCC"/>
    <a:srgbClr val="FFCC66"/>
    <a:srgbClr val="CCAD21"/>
    <a:srgbClr val="649B28"/>
    <a:srgbClr val="E3C227"/>
    <a:srgbClr val="8000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344D84-9AFB-497E-A393-DC336BA19D2E}" styleName="Orta Stil 3 - Vurgu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0A1B5D5-9B99-4C35-A422-299274C87663}" styleName="Orta Stil 1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27102A9-8310-4765-A935-A1911B00CA55}" styleName="Açık Stil 1 - Vurgu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34" autoAdjust="0"/>
    <p:restoredTop sz="94737" autoAdjust="0"/>
  </p:normalViewPr>
  <p:slideViewPr>
    <p:cSldViewPr snapToGrid="0" snapToObjects="1">
      <p:cViewPr varScale="1">
        <p:scale>
          <a:sx n="149" d="100"/>
          <a:sy n="149" d="100"/>
        </p:scale>
        <p:origin x="108" y="126"/>
      </p:cViewPr>
      <p:guideLst>
        <p:guide orient="horz" pos="4152"/>
        <p:guide pos="351"/>
        <p:guide orient="horz" pos="31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4" d="100"/>
          <a:sy n="54" d="100"/>
        </p:scale>
        <p:origin x="3418" y="8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ih Özpercin" userId="2ac1bb33-f54d-4f95-aea1-26c2abf03ea2" providerId="ADAL" clId="{4A71FBCC-2AFF-41AE-9CD3-B879FF17A3DD}"/>
    <pc:docChg chg="modSld">
      <pc:chgData name="Fatih Özpercin" userId="2ac1bb33-f54d-4f95-aea1-26c2abf03ea2" providerId="ADAL" clId="{4A71FBCC-2AFF-41AE-9CD3-B879FF17A3DD}" dt="2023-11-22T06:37:13.460" v="1" actId="20577"/>
      <pc:docMkLst>
        <pc:docMk/>
      </pc:docMkLst>
      <pc:sldChg chg="modSp mod">
        <pc:chgData name="Fatih Özpercin" userId="2ac1bb33-f54d-4f95-aea1-26c2abf03ea2" providerId="ADAL" clId="{4A71FBCC-2AFF-41AE-9CD3-B879FF17A3DD}" dt="2023-11-22T06:37:13.460" v="1" actId="20577"/>
        <pc:sldMkLst>
          <pc:docMk/>
          <pc:sldMk cId="2151248760" sldId="263"/>
        </pc:sldMkLst>
        <pc:spChg chg="mod">
          <ac:chgData name="Fatih Özpercin" userId="2ac1bb33-f54d-4f95-aea1-26c2abf03ea2" providerId="ADAL" clId="{4A71FBCC-2AFF-41AE-9CD3-B879FF17A3DD}" dt="2023-11-22T06:37:13.460" v="1" actId="20577"/>
          <ac:spMkLst>
            <pc:docMk/>
            <pc:sldMk cId="2151248760" sldId="263"/>
            <ac:spMk id="2" creationId="{0A073F4D-EA37-4F84-B3C0-61141D6F0DA6}"/>
          </ac:spMkLst>
        </pc:spChg>
      </pc:sldChg>
    </pc:docChg>
  </pc:docChgLst>
  <pc:docChgLst>
    <pc:chgData name="Fatih Özpercin" userId="2ac1bb33-f54d-4f95-aea1-26c2abf03ea2" providerId="ADAL" clId="{13CFC259-B824-4573-B4C5-EBDCD713C8E7}"/>
    <pc:docChg chg="modSld">
      <pc:chgData name="Fatih Özpercin" userId="2ac1bb33-f54d-4f95-aea1-26c2abf03ea2" providerId="ADAL" clId="{13CFC259-B824-4573-B4C5-EBDCD713C8E7}" dt="2023-11-28T10:52:20.871" v="9" actId="20577"/>
      <pc:docMkLst>
        <pc:docMk/>
      </pc:docMkLst>
      <pc:sldChg chg="modSp mod">
        <pc:chgData name="Fatih Özpercin" userId="2ac1bb33-f54d-4f95-aea1-26c2abf03ea2" providerId="ADAL" clId="{13CFC259-B824-4573-B4C5-EBDCD713C8E7}" dt="2023-11-28T10:52:20.871" v="9" actId="20577"/>
        <pc:sldMkLst>
          <pc:docMk/>
          <pc:sldMk cId="2151248760" sldId="263"/>
        </pc:sldMkLst>
        <pc:spChg chg="mod">
          <ac:chgData name="Fatih Özpercin" userId="2ac1bb33-f54d-4f95-aea1-26c2abf03ea2" providerId="ADAL" clId="{13CFC259-B824-4573-B4C5-EBDCD713C8E7}" dt="2023-11-28T10:52:20.871" v="9" actId="20577"/>
          <ac:spMkLst>
            <pc:docMk/>
            <pc:sldMk cId="2151248760" sldId="263"/>
            <ac:spMk id="2" creationId="{0A073F4D-EA37-4F84-B3C0-61141D6F0DA6}"/>
          </ac:spMkLst>
        </pc:spChg>
      </pc:sldChg>
    </pc:docChg>
  </pc:docChgLst>
  <pc:docChgLst>
    <pc:chgData name="Fatih Özpercin" userId="2ac1bb33-f54d-4f95-aea1-26c2abf03ea2" providerId="ADAL" clId="{13BAB05A-2D4C-4036-B5B0-8710D283DA1B}"/>
    <pc:docChg chg="delSld">
      <pc:chgData name="Fatih Özpercin" userId="2ac1bb33-f54d-4f95-aea1-26c2abf03ea2" providerId="ADAL" clId="{13BAB05A-2D4C-4036-B5B0-8710D283DA1B}" dt="2023-12-23T08:17:17.900" v="0" actId="47"/>
      <pc:docMkLst>
        <pc:docMk/>
      </pc:docMkLst>
      <pc:sldChg chg="del">
        <pc:chgData name="Fatih Özpercin" userId="2ac1bb33-f54d-4f95-aea1-26c2abf03ea2" providerId="ADAL" clId="{13BAB05A-2D4C-4036-B5B0-8710D283DA1B}" dt="2023-12-23T08:17:17.900" v="0" actId="47"/>
        <pc:sldMkLst>
          <pc:docMk/>
          <pc:sldMk cId="3378935829" sldId="585"/>
        </pc:sldMkLst>
      </pc:sldChg>
    </pc:docChg>
  </pc:docChgLst>
  <pc:docChgLst>
    <pc:chgData name="Fatih Özpercin" userId="2ac1bb33-f54d-4f95-aea1-26c2abf03ea2" providerId="ADAL" clId="{8CDB1561-1DC2-429E-AA83-CEDC7494D2C3}"/>
    <pc:docChg chg="undo custSel addSld delSld modSld">
      <pc:chgData name="Fatih Özpercin" userId="2ac1bb33-f54d-4f95-aea1-26c2abf03ea2" providerId="ADAL" clId="{8CDB1561-1DC2-429E-AA83-CEDC7494D2C3}" dt="2023-12-04T07:36:07.059" v="340" actId="20577"/>
      <pc:docMkLst>
        <pc:docMk/>
      </pc:docMkLst>
      <pc:sldChg chg="modSp mod">
        <pc:chgData name="Fatih Özpercin" userId="2ac1bb33-f54d-4f95-aea1-26c2abf03ea2" providerId="ADAL" clId="{8CDB1561-1DC2-429E-AA83-CEDC7494D2C3}" dt="2023-11-28T11:12:40.869" v="332" actId="404"/>
        <pc:sldMkLst>
          <pc:docMk/>
          <pc:sldMk cId="3927828699" sldId="372"/>
        </pc:sldMkLst>
        <pc:spChg chg="mod">
          <ac:chgData name="Fatih Özpercin" userId="2ac1bb33-f54d-4f95-aea1-26c2abf03ea2" providerId="ADAL" clId="{8CDB1561-1DC2-429E-AA83-CEDC7494D2C3}" dt="2023-11-28T11:12:40.869" v="332" actId="404"/>
          <ac:spMkLst>
            <pc:docMk/>
            <pc:sldMk cId="3927828699" sldId="372"/>
            <ac:spMk id="2" creationId="{0A073F4D-EA37-4F84-B3C0-61141D6F0DA6}"/>
          </ac:spMkLst>
        </pc:spChg>
      </pc:sldChg>
      <pc:sldChg chg="del">
        <pc:chgData name="Fatih Özpercin" userId="2ac1bb33-f54d-4f95-aea1-26c2abf03ea2" providerId="ADAL" clId="{8CDB1561-1DC2-429E-AA83-CEDC7494D2C3}" dt="2023-11-28T10:54:14.930" v="3" actId="47"/>
        <pc:sldMkLst>
          <pc:docMk/>
          <pc:sldMk cId="2902106944" sldId="507"/>
        </pc:sldMkLst>
      </pc:sldChg>
      <pc:sldChg chg="delSp modAnim">
        <pc:chgData name="Fatih Özpercin" userId="2ac1bb33-f54d-4f95-aea1-26c2abf03ea2" providerId="ADAL" clId="{8CDB1561-1DC2-429E-AA83-CEDC7494D2C3}" dt="2023-11-28T10:53:51.394" v="1" actId="478"/>
        <pc:sldMkLst>
          <pc:docMk/>
          <pc:sldMk cId="3872205258" sldId="522"/>
        </pc:sldMkLst>
        <pc:picChg chg="del">
          <ac:chgData name="Fatih Özpercin" userId="2ac1bb33-f54d-4f95-aea1-26c2abf03ea2" providerId="ADAL" clId="{8CDB1561-1DC2-429E-AA83-CEDC7494D2C3}" dt="2023-11-28T10:53:51.394" v="1" actId="478"/>
          <ac:picMkLst>
            <pc:docMk/>
            <pc:sldMk cId="3872205258" sldId="522"/>
            <ac:picMk id="6" creationId="{747461C4-48FA-0E87-BC2D-3BDF97AB5D65}"/>
          </ac:picMkLst>
        </pc:picChg>
      </pc:sldChg>
      <pc:sldChg chg="modSp mod">
        <pc:chgData name="Fatih Özpercin" userId="2ac1bb33-f54d-4f95-aea1-26c2abf03ea2" providerId="ADAL" clId="{8CDB1561-1DC2-429E-AA83-CEDC7494D2C3}" dt="2023-11-28T11:02:13.699" v="195" actId="6549"/>
        <pc:sldMkLst>
          <pc:docMk/>
          <pc:sldMk cId="554476714" sldId="525"/>
        </pc:sldMkLst>
        <pc:spChg chg="mod">
          <ac:chgData name="Fatih Özpercin" userId="2ac1bb33-f54d-4f95-aea1-26c2abf03ea2" providerId="ADAL" clId="{8CDB1561-1DC2-429E-AA83-CEDC7494D2C3}" dt="2023-11-28T11:02:13.699" v="195" actId="6549"/>
          <ac:spMkLst>
            <pc:docMk/>
            <pc:sldMk cId="554476714" sldId="525"/>
            <ac:spMk id="2" creationId="{80F31373-CCF7-AA30-C33F-8D127A0376C3}"/>
          </ac:spMkLst>
        </pc:spChg>
      </pc:sldChg>
      <pc:sldChg chg="modSp mod">
        <pc:chgData name="Fatih Özpercin" userId="2ac1bb33-f54d-4f95-aea1-26c2abf03ea2" providerId="ADAL" clId="{8CDB1561-1DC2-429E-AA83-CEDC7494D2C3}" dt="2023-11-28T10:58:18.269" v="113"/>
        <pc:sldMkLst>
          <pc:docMk/>
          <pc:sldMk cId="2572696988" sldId="533"/>
        </pc:sldMkLst>
        <pc:spChg chg="mod">
          <ac:chgData name="Fatih Özpercin" userId="2ac1bb33-f54d-4f95-aea1-26c2abf03ea2" providerId="ADAL" clId="{8CDB1561-1DC2-429E-AA83-CEDC7494D2C3}" dt="2023-11-28T10:58:11.292" v="110" actId="1076"/>
          <ac:spMkLst>
            <pc:docMk/>
            <pc:sldMk cId="2572696988" sldId="533"/>
            <ac:spMk id="9" creationId="{9397C9ED-F8C5-7B22-A396-7021E478A2FB}"/>
          </ac:spMkLst>
        </pc:spChg>
        <pc:spChg chg="mod">
          <ac:chgData name="Fatih Özpercin" userId="2ac1bb33-f54d-4f95-aea1-26c2abf03ea2" providerId="ADAL" clId="{8CDB1561-1DC2-429E-AA83-CEDC7494D2C3}" dt="2023-11-28T10:58:18.269" v="113"/>
          <ac:spMkLst>
            <pc:docMk/>
            <pc:sldMk cId="2572696988" sldId="533"/>
            <ac:spMk id="13" creationId="{2053F43F-0A49-D845-7679-43626ABBD8E6}"/>
          </ac:spMkLst>
        </pc:spChg>
      </pc:sldChg>
      <pc:sldChg chg="del">
        <pc:chgData name="Fatih Özpercin" userId="2ac1bb33-f54d-4f95-aea1-26c2abf03ea2" providerId="ADAL" clId="{8CDB1561-1DC2-429E-AA83-CEDC7494D2C3}" dt="2023-11-28T10:53:22.666" v="0" actId="47"/>
        <pc:sldMkLst>
          <pc:docMk/>
          <pc:sldMk cId="822538156" sldId="545"/>
        </pc:sldMkLst>
      </pc:sldChg>
      <pc:sldChg chg="modSp mod">
        <pc:chgData name="Fatih Özpercin" userId="2ac1bb33-f54d-4f95-aea1-26c2abf03ea2" providerId="ADAL" clId="{8CDB1561-1DC2-429E-AA83-CEDC7494D2C3}" dt="2023-12-04T07:36:07.059" v="340" actId="20577"/>
        <pc:sldMkLst>
          <pc:docMk/>
          <pc:sldMk cId="3063771444" sldId="559"/>
        </pc:sldMkLst>
        <pc:spChg chg="mod">
          <ac:chgData name="Fatih Özpercin" userId="2ac1bb33-f54d-4f95-aea1-26c2abf03ea2" providerId="ADAL" clId="{8CDB1561-1DC2-429E-AA83-CEDC7494D2C3}" dt="2023-12-04T07:36:07.059" v="340" actId="20577"/>
          <ac:spMkLst>
            <pc:docMk/>
            <pc:sldMk cId="3063771444" sldId="559"/>
            <ac:spMk id="2" creationId="{BE3BD870-5B71-2094-3317-168E9F5E23B6}"/>
          </ac:spMkLst>
        </pc:spChg>
      </pc:sldChg>
      <pc:sldChg chg="modSp mod">
        <pc:chgData name="Fatih Özpercin" userId="2ac1bb33-f54d-4f95-aea1-26c2abf03ea2" providerId="ADAL" clId="{8CDB1561-1DC2-429E-AA83-CEDC7494D2C3}" dt="2023-11-28T11:09:20.390" v="222" actId="20577"/>
        <pc:sldMkLst>
          <pc:docMk/>
          <pc:sldMk cId="2703940356" sldId="575"/>
        </pc:sldMkLst>
        <pc:spChg chg="mod">
          <ac:chgData name="Fatih Özpercin" userId="2ac1bb33-f54d-4f95-aea1-26c2abf03ea2" providerId="ADAL" clId="{8CDB1561-1DC2-429E-AA83-CEDC7494D2C3}" dt="2023-11-28T11:09:20.390" v="222" actId="20577"/>
          <ac:spMkLst>
            <pc:docMk/>
            <pc:sldMk cId="2703940356" sldId="575"/>
            <ac:spMk id="2" creationId="{30A2F45C-66DB-B9E8-550A-4E60301A67BB}"/>
          </ac:spMkLst>
        </pc:spChg>
        <pc:spChg chg="mod">
          <ac:chgData name="Fatih Özpercin" userId="2ac1bb33-f54d-4f95-aea1-26c2abf03ea2" providerId="ADAL" clId="{8CDB1561-1DC2-429E-AA83-CEDC7494D2C3}" dt="2023-11-28T11:09:15.583" v="220" actId="1076"/>
          <ac:spMkLst>
            <pc:docMk/>
            <pc:sldMk cId="2703940356" sldId="575"/>
            <ac:spMk id="5" creationId="{A0AFDD4C-D821-8466-B6BB-1EBE7E74BE71}"/>
          </ac:spMkLst>
        </pc:spChg>
      </pc:sldChg>
      <pc:sldChg chg="del">
        <pc:chgData name="Fatih Özpercin" userId="2ac1bb33-f54d-4f95-aea1-26c2abf03ea2" providerId="ADAL" clId="{8CDB1561-1DC2-429E-AA83-CEDC7494D2C3}" dt="2023-11-28T10:53:56.229" v="2" actId="47"/>
        <pc:sldMkLst>
          <pc:docMk/>
          <pc:sldMk cId="3295753312" sldId="578"/>
        </pc:sldMkLst>
      </pc:sldChg>
      <pc:sldChg chg="modSp mod">
        <pc:chgData name="Fatih Özpercin" userId="2ac1bb33-f54d-4f95-aea1-26c2abf03ea2" providerId="ADAL" clId="{8CDB1561-1DC2-429E-AA83-CEDC7494D2C3}" dt="2023-11-28T10:59:38.826" v="155" actId="20577"/>
        <pc:sldMkLst>
          <pc:docMk/>
          <pc:sldMk cId="1961865446" sldId="583"/>
        </pc:sldMkLst>
        <pc:spChg chg="mod">
          <ac:chgData name="Fatih Özpercin" userId="2ac1bb33-f54d-4f95-aea1-26c2abf03ea2" providerId="ADAL" clId="{8CDB1561-1DC2-429E-AA83-CEDC7494D2C3}" dt="2023-11-28T10:59:16.734" v="132" actId="1076"/>
          <ac:spMkLst>
            <pc:docMk/>
            <pc:sldMk cId="1961865446" sldId="583"/>
            <ac:spMk id="2" creationId="{CBE3F62C-76CC-60D7-EFBC-F4782420DD8C}"/>
          </ac:spMkLst>
        </pc:spChg>
        <pc:spChg chg="mod">
          <ac:chgData name="Fatih Özpercin" userId="2ac1bb33-f54d-4f95-aea1-26c2abf03ea2" providerId="ADAL" clId="{8CDB1561-1DC2-429E-AA83-CEDC7494D2C3}" dt="2023-11-28T10:59:38.826" v="155" actId="20577"/>
          <ac:spMkLst>
            <pc:docMk/>
            <pc:sldMk cId="1961865446" sldId="583"/>
            <ac:spMk id="4" creationId="{4B9CAA03-C9A2-942C-EC87-FAF4A2CCC620}"/>
          </ac:spMkLst>
        </pc:spChg>
        <pc:spChg chg="mod">
          <ac:chgData name="Fatih Özpercin" userId="2ac1bb33-f54d-4f95-aea1-26c2abf03ea2" providerId="ADAL" clId="{8CDB1561-1DC2-429E-AA83-CEDC7494D2C3}" dt="2023-11-28T10:59:13.450" v="131" actId="1076"/>
          <ac:spMkLst>
            <pc:docMk/>
            <pc:sldMk cId="1961865446" sldId="583"/>
            <ac:spMk id="5" creationId="{74F7F2BF-682E-1C54-5CC2-4343EA456B51}"/>
          </ac:spMkLst>
        </pc:spChg>
      </pc:sldChg>
      <pc:sldChg chg="modSp add mod">
        <pc:chgData name="Fatih Özpercin" userId="2ac1bb33-f54d-4f95-aea1-26c2abf03ea2" providerId="ADAL" clId="{8CDB1561-1DC2-429E-AA83-CEDC7494D2C3}" dt="2023-11-28T10:57:13.507" v="108" actId="20577"/>
        <pc:sldMkLst>
          <pc:docMk/>
          <pc:sldMk cId="2537779697" sldId="595"/>
        </pc:sldMkLst>
        <pc:spChg chg="mod">
          <ac:chgData name="Fatih Özpercin" userId="2ac1bb33-f54d-4f95-aea1-26c2abf03ea2" providerId="ADAL" clId="{8CDB1561-1DC2-429E-AA83-CEDC7494D2C3}" dt="2023-11-28T10:57:13.507" v="108" actId="20577"/>
          <ac:spMkLst>
            <pc:docMk/>
            <pc:sldMk cId="2537779697" sldId="595"/>
            <ac:spMk id="3" creationId="{CDE385A9-8809-4A03-D495-C375BEAC54D7}"/>
          </ac:spMkLst>
        </pc:spChg>
        <pc:spChg chg="mod">
          <ac:chgData name="Fatih Özpercin" userId="2ac1bb33-f54d-4f95-aea1-26c2abf03ea2" providerId="ADAL" clId="{8CDB1561-1DC2-429E-AA83-CEDC7494D2C3}" dt="2023-11-28T10:56:07.125" v="50" actId="20577"/>
          <ac:spMkLst>
            <pc:docMk/>
            <pc:sldMk cId="2537779697" sldId="595"/>
            <ac:spMk id="5" creationId="{53B3CF63-B59A-1DAA-F55B-88DC86E41658}"/>
          </ac:spMkLst>
        </pc:spChg>
      </pc:sldChg>
      <pc:sldChg chg="modSp add mod">
        <pc:chgData name="Fatih Özpercin" userId="2ac1bb33-f54d-4f95-aea1-26c2abf03ea2" providerId="ADAL" clId="{8CDB1561-1DC2-429E-AA83-CEDC7494D2C3}" dt="2023-11-28T11:01:31.691" v="193" actId="123"/>
        <pc:sldMkLst>
          <pc:docMk/>
          <pc:sldMk cId="1101679320" sldId="596"/>
        </pc:sldMkLst>
        <pc:spChg chg="mod">
          <ac:chgData name="Fatih Özpercin" userId="2ac1bb33-f54d-4f95-aea1-26c2abf03ea2" providerId="ADAL" clId="{8CDB1561-1DC2-429E-AA83-CEDC7494D2C3}" dt="2023-11-28T11:01:31.691" v="193" actId="123"/>
          <ac:spMkLst>
            <pc:docMk/>
            <pc:sldMk cId="1101679320" sldId="596"/>
            <ac:spMk id="2" creationId="{30A2F45C-66DB-B9E8-550A-4E60301A67BB}"/>
          </ac:spMkLst>
        </pc:spChg>
        <pc:spChg chg="mod">
          <ac:chgData name="Fatih Özpercin" userId="2ac1bb33-f54d-4f95-aea1-26c2abf03ea2" providerId="ADAL" clId="{8CDB1561-1DC2-429E-AA83-CEDC7494D2C3}" dt="2023-11-28T11:01:26.258" v="191" actId="6549"/>
          <ac:spMkLst>
            <pc:docMk/>
            <pc:sldMk cId="1101679320" sldId="596"/>
            <ac:spMk id="3" creationId="{34523F4B-6174-44A6-DF9D-CF88BF4B6BB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FİNANSMAN GİDERİ</c:v>
                </c:pt>
              </c:strCache>
            </c:strRef>
          </c:tx>
          <c:explosion val="12"/>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9C39-4958-8ADA-10A9DAD15AC6}"/>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2-9C39-4958-8ADA-10A9DAD15AC6}"/>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4398-45DD-B11B-C1CEDDB23CB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4398-45DD-B11B-C1CEDDB23CB3}"/>
              </c:ext>
            </c:extLst>
          </c:dPt>
          <c:dLbls>
            <c:dLbl>
              <c:idx val="0"/>
              <c:layout>
                <c:manualLayout>
                  <c:x val="-1.3188035420018679E-2"/>
                  <c:y val="-0.14036939713704136"/>
                </c:manualLayout>
              </c:layout>
              <c:tx>
                <c:rich>
                  <a:bodyPr/>
                  <a:lstStyle/>
                  <a:p>
                    <a:r>
                      <a:rPr lang="en-US" dirty="0"/>
                      <a:t>15.000</a:t>
                    </a:r>
                  </a:p>
                  <a:p>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manualLayout>
                      <c:w val="0.33575534397388301"/>
                      <c:h val="0.38724311460373334"/>
                    </c:manualLayout>
                  </c15:layout>
                </c:ext>
                <c:ext xmlns:c16="http://schemas.microsoft.com/office/drawing/2014/chart" uri="{C3380CC4-5D6E-409C-BE32-E72D297353CC}">
                  <c16:uniqueId val="{00000001-9C39-4958-8ADA-10A9DAD15AC6}"/>
                </c:ext>
              </c:extLst>
            </c:dLbl>
            <c:dLbl>
              <c:idx val="1"/>
              <c:layout>
                <c:manualLayout>
                  <c:x val="1.4951585758752734E-2"/>
                  <c:y val="6.2970491749093097E-2"/>
                </c:manualLayout>
              </c:layout>
              <c:tx>
                <c:rich>
                  <a:bodyPr/>
                  <a:lstStyle/>
                  <a:p>
                    <a:r>
                      <a:rPr lang="en-US" dirty="0"/>
                      <a:t>5.000</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2860900849659707"/>
                      <c:h val="0.26690740419390113"/>
                    </c:manualLayout>
                  </c15:layout>
                </c:ext>
                <c:ext xmlns:c16="http://schemas.microsoft.com/office/drawing/2014/chart" uri="{C3380CC4-5D6E-409C-BE32-E72D297353CC}">
                  <c16:uniqueId val="{00000002-9C39-4958-8ADA-10A9DAD15AC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ROFM</c:v>
                </c:pt>
                <c:pt idx="1">
                  <c:v>REEL</c:v>
                </c:pt>
              </c:strCache>
            </c:strRef>
          </c:cat>
          <c:val>
            <c:numRef>
              <c:f>Sayfa1!$B$2:$B$5</c:f>
              <c:numCache>
                <c:formatCode>General</c:formatCode>
                <c:ptCount val="4"/>
                <c:pt idx="0">
                  <c:v>15</c:v>
                </c:pt>
                <c:pt idx="1">
                  <c:v>5</c:v>
                </c:pt>
              </c:numCache>
            </c:numRef>
          </c:val>
          <c:extLst>
            <c:ext xmlns:c16="http://schemas.microsoft.com/office/drawing/2014/chart" uri="{C3380CC4-5D6E-409C-BE32-E72D297353CC}">
              <c16:uniqueId val="{00000000-9C39-4958-8ADA-10A9DAD15AC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3345763973025937"/>
          <c:y val="0.16354313856730873"/>
          <c:w val="0.32943548858354987"/>
          <c:h val="0.34059126679171797"/>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84BAF6-0A9F-4137-A531-FA0B04A299C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tr-TR"/>
        </a:p>
      </dgm:t>
    </dgm:pt>
    <dgm:pt modelId="{B306478E-4E1F-437C-B9F2-46A0F676CF7E}">
      <dgm:prSet phldrT="[Metin]" custT="1"/>
      <dgm:spPr>
        <a:solidFill>
          <a:srgbClr val="C00000"/>
        </a:solidFill>
      </dgm:spPr>
      <dgm:t>
        <a:bodyPr/>
        <a:lstStyle/>
        <a:p>
          <a:r>
            <a:rPr lang="tr-TR" sz="2000" dirty="0"/>
            <a:t>1) </a:t>
          </a:r>
          <a:r>
            <a:rPr lang="tr-TR" sz="2400" dirty="0"/>
            <a:t>Parasal olmayan kıymetleri tespit et</a:t>
          </a:r>
          <a:endParaRPr lang="tr-TR" sz="2000" dirty="0"/>
        </a:p>
        <a:p>
          <a:r>
            <a:rPr lang="tr-TR" sz="1400" dirty="0"/>
            <a:t>(Tebliğ taslağı ekinde liste olarak var)</a:t>
          </a:r>
        </a:p>
      </dgm:t>
    </dgm:pt>
    <dgm:pt modelId="{B3F3A24A-8628-43BD-8085-C498C71003C6}" type="parTrans" cxnId="{87DC9558-0AC3-4EE4-B745-AB9871F3812A}">
      <dgm:prSet/>
      <dgm:spPr/>
      <dgm:t>
        <a:bodyPr/>
        <a:lstStyle/>
        <a:p>
          <a:endParaRPr lang="tr-TR"/>
        </a:p>
      </dgm:t>
    </dgm:pt>
    <dgm:pt modelId="{F108CB22-6EE0-4907-B6D8-CBBB3BE50438}" type="sibTrans" cxnId="{87DC9558-0AC3-4EE4-B745-AB9871F3812A}">
      <dgm:prSet/>
      <dgm:spPr>
        <a:ln>
          <a:solidFill>
            <a:schemeClr val="accent1">
              <a:tint val="40000"/>
              <a:hueOff val="0"/>
              <a:satOff val="0"/>
              <a:lumOff val="0"/>
            </a:schemeClr>
          </a:solidFill>
        </a:ln>
      </dgm:spPr>
      <dgm:t>
        <a:bodyPr/>
        <a:lstStyle/>
        <a:p>
          <a:endParaRPr lang="tr-TR"/>
        </a:p>
      </dgm:t>
    </dgm:pt>
    <dgm:pt modelId="{D56C30A5-6A48-4B9D-8FEC-9A54E995523D}">
      <dgm:prSet phldrT="[Metin]" custT="1"/>
      <dgm:spPr>
        <a:solidFill>
          <a:srgbClr val="C00000"/>
        </a:solidFill>
      </dgm:spPr>
      <dgm:t>
        <a:bodyPr/>
        <a:lstStyle/>
        <a:p>
          <a:r>
            <a:rPr lang="tr-TR" sz="2400" dirty="0"/>
            <a:t>4) Düzeltme katsayısını bul</a:t>
          </a:r>
        </a:p>
        <a:p>
          <a:r>
            <a:rPr lang="tr-TR" sz="1400" dirty="0"/>
            <a:t>(Stoklarla ilgili toplulaştırılmış yöntem kullanılabilir.)</a:t>
          </a:r>
        </a:p>
      </dgm:t>
    </dgm:pt>
    <dgm:pt modelId="{AA51F932-8EF9-47AC-8B8E-252757270ABA}" type="parTrans" cxnId="{3338B5D2-B17E-4C03-B6A1-A540634BAD41}">
      <dgm:prSet/>
      <dgm:spPr/>
      <dgm:t>
        <a:bodyPr/>
        <a:lstStyle/>
        <a:p>
          <a:endParaRPr lang="tr-TR"/>
        </a:p>
      </dgm:t>
    </dgm:pt>
    <dgm:pt modelId="{26A7D684-A39E-4FEC-9C85-1F2700302AB1}" type="sibTrans" cxnId="{3338B5D2-B17E-4C03-B6A1-A540634BAD41}">
      <dgm:prSet/>
      <dgm:spPr/>
      <dgm:t>
        <a:bodyPr/>
        <a:lstStyle/>
        <a:p>
          <a:endParaRPr lang="tr-TR"/>
        </a:p>
      </dgm:t>
    </dgm:pt>
    <dgm:pt modelId="{4BECA6F2-F730-4E44-A455-54BF5397C37D}">
      <dgm:prSet custT="1"/>
      <dgm:spPr>
        <a:solidFill>
          <a:srgbClr val="C00000"/>
        </a:solidFill>
      </dgm:spPr>
      <dgm:t>
        <a:bodyPr/>
        <a:lstStyle/>
        <a:p>
          <a:r>
            <a:rPr lang="tr-TR" sz="2400" dirty="0"/>
            <a:t>2) Düzeltmeye esas tarihleri bul</a:t>
          </a:r>
        </a:p>
      </dgm:t>
    </dgm:pt>
    <dgm:pt modelId="{5D4389F4-A8D7-472A-BFA8-A2C5003897FA}" type="parTrans" cxnId="{1C9FB782-C955-4CE5-B474-E23A24F5B722}">
      <dgm:prSet/>
      <dgm:spPr/>
      <dgm:t>
        <a:bodyPr/>
        <a:lstStyle/>
        <a:p>
          <a:endParaRPr lang="tr-TR"/>
        </a:p>
      </dgm:t>
    </dgm:pt>
    <dgm:pt modelId="{DF71901A-069F-4217-AAA7-2F0279F0E529}" type="sibTrans" cxnId="{1C9FB782-C955-4CE5-B474-E23A24F5B722}">
      <dgm:prSet/>
      <dgm:spPr/>
      <dgm:t>
        <a:bodyPr/>
        <a:lstStyle/>
        <a:p>
          <a:endParaRPr lang="tr-TR"/>
        </a:p>
      </dgm:t>
    </dgm:pt>
    <dgm:pt modelId="{AECDA2B2-8425-46A5-835F-F5B7115EC6FE}">
      <dgm:prSet custT="1"/>
      <dgm:spPr>
        <a:solidFill>
          <a:srgbClr val="C00000"/>
        </a:solidFill>
      </dgm:spPr>
      <dgm:t>
        <a:bodyPr/>
        <a:lstStyle/>
        <a:p>
          <a:r>
            <a:rPr lang="tr-TR" sz="2400" dirty="0"/>
            <a:t>3) Düzeltmeye esas tutarları bul </a:t>
          </a:r>
        </a:p>
        <a:p>
          <a:r>
            <a:rPr lang="tr-TR" sz="1600" dirty="0"/>
            <a:t>(</a:t>
          </a:r>
          <a:r>
            <a:rPr lang="tr-TR" sz="1600" dirty="0" err="1"/>
            <a:t>Rofm</a:t>
          </a:r>
          <a:r>
            <a:rPr lang="tr-TR" sz="1600" dirty="0"/>
            <a:t> ve sermaye tutarından düşülecek) </a:t>
          </a:r>
          <a:endParaRPr lang="tr-TR" sz="1800" dirty="0"/>
        </a:p>
      </dgm:t>
    </dgm:pt>
    <dgm:pt modelId="{4E59AF16-0503-4D6B-BA8E-F024B781F9C8}" type="parTrans" cxnId="{95CF5682-03E0-4D95-8A48-DC1C845B3810}">
      <dgm:prSet/>
      <dgm:spPr/>
      <dgm:t>
        <a:bodyPr/>
        <a:lstStyle/>
        <a:p>
          <a:endParaRPr lang="tr-TR"/>
        </a:p>
      </dgm:t>
    </dgm:pt>
    <dgm:pt modelId="{13C97FC8-659E-4B30-A4A1-4E610F09806E}" type="sibTrans" cxnId="{95CF5682-03E0-4D95-8A48-DC1C845B3810}">
      <dgm:prSet/>
      <dgm:spPr/>
      <dgm:t>
        <a:bodyPr/>
        <a:lstStyle/>
        <a:p>
          <a:endParaRPr lang="tr-TR"/>
        </a:p>
      </dgm:t>
    </dgm:pt>
    <dgm:pt modelId="{0B4C0999-7825-4973-98F6-C9CFDFA177E7}" type="pres">
      <dgm:prSet presAssocID="{6B84BAF6-0A9F-4137-A531-FA0B04A299C7}" presName="outerComposite" presStyleCnt="0">
        <dgm:presLayoutVars>
          <dgm:chMax val="5"/>
          <dgm:dir/>
          <dgm:resizeHandles val="exact"/>
        </dgm:presLayoutVars>
      </dgm:prSet>
      <dgm:spPr/>
      <dgm:t>
        <a:bodyPr/>
        <a:lstStyle/>
        <a:p>
          <a:endParaRPr lang="tr-TR"/>
        </a:p>
      </dgm:t>
    </dgm:pt>
    <dgm:pt modelId="{44134DEB-030C-44C9-BBEE-7780A4C2DAE4}" type="pres">
      <dgm:prSet presAssocID="{6B84BAF6-0A9F-4137-A531-FA0B04A299C7}" presName="dummyMaxCanvas" presStyleCnt="0">
        <dgm:presLayoutVars/>
      </dgm:prSet>
      <dgm:spPr/>
    </dgm:pt>
    <dgm:pt modelId="{3AC21085-13BF-4BEE-8B98-D34CCACE08ED}" type="pres">
      <dgm:prSet presAssocID="{6B84BAF6-0A9F-4137-A531-FA0B04A299C7}" presName="FourNodes_1" presStyleLbl="node1" presStyleIdx="0" presStyleCnt="4" custLinFactNeighborX="-10">
        <dgm:presLayoutVars>
          <dgm:bulletEnabled val="1"/>
        </dgm:presLayoutVars>
      </dgm:prSet>
      <dgm:spPr/>
      <dgm:t>
        <a:bodyPr/>
        <a:lstStyle/>
        <a:p>
          <a:endParaRPr lang="tr-TR"/>
        </a:p>
      </dgm:t>
    </dgm:pt>
    <dgm:pt modelId="{F95C424E-78D2-43E0-AA5F-0A3556EB76E9}" type="pres">
      <dgm:prSet presAssocID="{6B84BAF6-0A9F-4137-A531-FA0B04A299C7}" presName="FourNodes_2" presStyleLbl="node1" presStyleIdx="1" presStyleCnt="4">
        <dgm:presLayoutVars>
          <dgm:bulletEnabled val="1"/>
        </dgm:presLayoutVars>
      </dgm:prSet>
      <dgm:spPr/>
      <dgm:t>
        <a:bodyPr/>
        <a:lstStyle/>
        <a:p>
          <a:endParaRPr lang="tr-TR"/>
        </a:p>
      </dgm:t>
    </dgm:pt>
    <dgm:pt modelId="{E0BF9438-CF73-4031-98FA-4BBEEFCBE75C}" type="pres">
      <dgm:prSet presAssocID="{6B84BAF6-0A9F-4137-A531-FA0B04A299C7}" presName="FourNodes_3" presStyleLbl="node1" presStyleIdx="2" presStyleCnt="4" custLinFactNeighborX="121">
        <dgm:presLayoutVars>
          <dgm:bulletEnabled val="1"/>
        </dgm:presLayoutVars>
      </dgm:prSet>
      <dgm:spPr/>
      <dgm:t>
        <a:bodyPr/>
        <a:lstStyle/>
        <a:p>
          <a:endParaRPr lang="tr-TR"/>
        </a:p>
      </dgm:t>
    </dgm:pt>
    <dgm:pt modelId="{5070D348-8593-4F08-96B7-80F601877F6A}" type="pres">
      <dgm:prSet presAssocID="{6B84BAF6-0A9F-4137-A531-FA0B04A299C7}" presName="FourNodes_4" presStyleLbl="node1" presStyleIdx="3" presStyleCnt="4">
        <dgm:presLayoutVars>
          <dgm:bulletEnabled val="1"/>
        </dgm:presLayoutVars>
      </dgm:prSet>
      <dgm:spPr/>
      <dgm:t>
        <a:bodyPr/>
        <a:lstStyle/>
        <a:p>
          <a:endParaRPr lang="tr-TR"/>
        </a:p>
      </dgm:t>
    </dgm:pt>
    <dgm:pt modelId="{FB49EF45-C808-4A35-BCFB-47BA86DE6B1C}" type="pres">
      <dgm:prSet presAssocID="{6B84BAF6-0A9F-4137-A531-FA0B04A299C7}" presName="FourConn_1-2" presStyleLbl="fgAccFollowNode1" presStyleIdx="0" presStyleCnt="3" custLinFactNeighborX="-5139" custLinFactNeighborY="14356">
        <dgm:presLayoutVars>
          <dgm:bulletEnabled val="1"/>
        </dgm:presLayoutVars>
      </dgm:prSet>
      <dgm:spPr/>
      <dgm:t>
        <a:bodyPr/>
        <a:lstStyle/>
        <a:p>
          <a:endParaRPr lang="tr-TR"/>
        </a:p>
      </dgm:t>
    </dgm:pt>
    <dgm:pt modelId="{D106A2D1-B245-41CC-B5C9-A4FBBD5A199C}" type="pres">
      <dgm:prSet presAssocID="{6B84BAF6-0A9F-4137-A531-FA0B04A299C7}" presName="FourConn_2-3" presStyleLbl="fgAccFollowNode1" presStyleIdx="1" presStyleCnt="3">
        <dgm:presLayoutVars>
          <dgm:bulletEnabled val="1"/>
        </dgm:presLayoutVars>
      </dgm:prSet>
      <dgm:spPr/>
      <dgm:t>
        <a:bodyPr/>
        <a:lstStyle/>
        <a:p>
          <a:endParaRPr lang="tr-TR"/>
        </a:p>
      </dgm:t>
    </dgm:pt>
    <dgm:pt modelId="{FC4E120F-0209-4205-83B5-FF1BC306C7C3}" type="pres">
      <dgm:prSet presAssocID="{6B84BAF6-0A9F-4137-A531-FA0B04A299C7}" presName="FourConn_3-4" presStyleLbl="fgAccFollowNode1" presStyleIdx="2" presStyleCnt="3">
        <dgm:presLayoutVars>
          <dgm:bulletEnabled val="1"/>
        </dgm:presLayoutVars>
      </dgm:prSet>
      <dgm:spPr/>
      <dgm:t>
        <a:bodyPr/>
        <a:lstStyle/>
        <a:p>
          <a:endParaRPr lang="tr-TR"/>
        </a:p>
      </dgm:t>
    </dgm:pt>
    <dgm:pt modelId="{40609C84-BFCC-4BC2-9E0E-FB6BB8F8CD49}" type="pres">
      <dgm:prSet presAssocID="{6B84BAF6-0A9F-4137-A531-FA0B04A299C7}" presName="FourNodes_1_text" presStyleLbl="node1" presStyleIdx="3" presStyleCnt="4">
        <dgm:presLayoutVars>
          <dgm:bulletEnabled val="1"/>
        </dgm:presLayoutVars>
      </dgm:prSet>
      <dgm:spPr/>
      <dgm:t>
        <a:bodyPr/>
        <a:lstStyle/>
        <a:p>
          <a:endParaRPr lang="tr-TR"/>
        </a:p>
      </dgm:t>
    </dgm:pt>
    <dgm:pt modelId="{812DD01B-AEA9-40F4-B279-27B0AB362BBD}" type="pres">
      <dgm:prSet presAssocID="{6B84BAF6-0A9F-4137-A531-FA0B04A299C7}" presName="FourNodes_2_text" presStyleLbl="node1" presStyleIdx="3" presStyleCnt="4">
        <dgm:presLayoutVars>
          <dgm:bulletEnabled val="1"/>
        </dgm:presLayoutVars>
      </dgm:prSet>
      <dgm:spPr/>
      <dgm:t>
        <a:bodyPr/>
        <a:lstStyle/>
        <a:p>
          <a:endParaRPr lang="tr-TR"/>
        </a:p>
      </dgm:t>
    </dgm:pt>
    <dgm:pt modelId="{BF1D3B6F-9964-4B6B-9EB4-376C111F4C4D}" type="pres">
      <dgm:prSet presAssocID="{6B84BAF6-0A9F-4137-A531-FA0B04A299C7}" presName="FourNodes_3_text" presStyleLbl="node1" presStyleIdx="3" presStyleCnt="4">
        <dgm:presLayoutVars>
          <dgm:bulletEnabled val="1"/>
        </dgm:presLayoutVars>
      </dgm:prSet>
      <dgm:spPr/>
      <dgm:t>
        <a:bodyPr/>
        <a:lstStyle/>
        <a:p>
          <a:endParaRPr lang="tr-TR"/>
        </a:p>
      </dgm:t>
    </dgm:pt>
    <dgm:pt modelId="{7EA3C956-E669-45D3-8FF5-E6E8AD0C5405}" type="pres">
      <dgm:prSet presAssocID="{6B84BAF6-0A9F-4137-A531-FA0B04A299C7}" presName="FourNodes_4_text" presStyleLbl="node1" presStyleIdx="3" presStyleCnt="4">
        <dgm:presLayoutVars>
          <dgm:bulletEnabled val="1"/>
        </dgm:presLayoutVars>
      </dgm:prSet>
      <dgm:spPr/>
      <dgm:t>
        <a:bodyPr/>
        <a:lstStyle/>
        <a:p>
          <a:endParaRPr lang="tr-TR"/>
        </a:p>
      </dgm:t>
    </dgm:pt>
  </dgm:ptLst>
  <dgm:cxnLst>
    <dgm:cxn modelId="{F63C942F-7A99-49E8-8F34-F2DE92B8BAE9}" type="presOf" srcId="{4BECA6F2-F730-4E44-A455-54BF5397C37D}" destId="{F95C424E-78D2-43E0-AA5F-0A3556EB76E9}" srcOrd="0" destOrd="0" presId="urn:microsoft.com/office/officeart/2005/8/layout/vProcess5"/>
    <dgm:cxn modelId="{1583B3DA-5BB6-4A2E-B072-376C2AE7108B}" type="presOf" srcId="{F108CB22-6EE0-4907-B6D8-CBBB3BE50438}" destId="{FB49EF45-C808-4A35-BCFB-47BA86DE6B1C}" srcOrd="0" destOrd="0" presId="urn:microsoft.com/office/officeart/2005/8/layout/vProcess5"/>
    <dgm:cxn modelId="{ECF525FE-547E-4264-956F-7D2CA795DE7A}" type="presOf" srcId="{DF71901A-069F-4217-AAA7-2F0279F0E529}" destId="{D106A2D1-B245-41CC-B5C9-A4FBBD5A199C}" srcOrd="0" destOrd="0" presId="urn:microsoft.com/office/officeart/2005/8/layout/vProcess5"/>
    <dgm:cxn modelId="{1C9FB782-C955-4CE5-B474-E23A24F5B722}" srcId="{6B84BAF6-0A9F-4137-A531-FA0B04A299C7}" destId="{4BECA6F2-F730-4E44-A455-54BF5397C37D}" srcOrd="1" destOrd="0" parTransId="{5D4389F4-A8D7-472A-BFA8-A2C5003897FA}" sibTransId="{DF71901A-069F-4217-AAA7-2F0279F0E529}"/>
    <dgm:cxn modelId="{79E0AC7B-796B-4DCD-9C23-599CA8F12D55}" type="presOf" srcId="{B306478E-4E1F-437C-B9F2-46A0F676CF7E}" destId="{3AC21085-13BF-4BEE-8B98-D34CCACE08ED}" srcOrd="0" destOrd="0" presId="urn:microsoft.com/office/officeart/2005/8/layout/vProcess5"/>
    <dgm:cxn modelId="{3338B5D2-B17E-4C03-B6A1-A540634BAD41}" srcId="{6B84BAF6-0A9F-4137-A531-FA0B04A299C7}" destId="{D56C30A5-6A48-4B9D-8FEC-9A54E995523D}" srcOrd="3" destOrd="0" parTransId="{AA51F932-8EF9-47AC-8B8E-252757270ABA}" sibTransId="{26A7D684-A39E-4FEC-9C85-1F2700302AB1}"/>
    <dgm:cxn modelId="{6D3435DD-A15F-4B1B-B87E-27C1B7BE0D2F}" type="presOf" srcId="{AECDA2B2-8425-46A5-835F-F5B7115EC6FE}" destId="{E0BF9438-CF73-4031-98FA-4BBEEFCBE75C}" srcOrd="0" destOrd="0" presId="urn:microsoft.com/office/officeart/2005/8/layout/vProcess5"/>
    <dgm:cxn modelId="{AADC51BB-B86D-449D-80B8-252F5C8BDD2F}" type="presOf" srcId="{AECDA2B2-8425-46A5-835F-F5B7115EC6FE}" destId="{BF1D3B6F-9964-4B6B-9EB4-376C111F4C4D}" srcOrd="1" destOrd="0" presId="urn:microsoft.com/office/officeart/2005/8/layout/vProcess5"/>
    <dgm:cxn modelId="{87DC9558-0AC3-4EE4-B745-AB9871F3812A}" srcId="{6B84BAF6-0A9F-4137-A531-FA0B04A299C7}" destId="{B306478E-4E1F-437C-B9F2-46A0F676CF7E}" srcOrd="0" destOrd="0" parTransId="{B3F3A24A-8628-43BD-8085-C498C71003C6}" sibTransId="{F108CB22-6EE0-4907-B6D8-CBBB3BE50438}"/>
    <dgm:cxn modelId="{95CF5682-03E0-4D95-8A48-DC1C845B3810}" srcId="{6B84BAF6-0A9F-4137-A531-FA0B04A299C7}" destId="{AECDA2B2-8425-46A5-835F-F5B7115EC6FE}" srcOrd="2" destOrd="0" parTransId="{4E59AF16-0503-4D6B-BA8E-F024B781F9C8}" sibTransId="{13C97FC8-659E-4B30-A4A1-4E610F09806E}"/>
    <dgm:cxn modelId="{CA3C3CBE-5653-441F-88ED-F5E901DFB772}" type="presOf" srcId="{D56C30A5-6A48-4B9D-8FEC-9A54E995523D}" destId="{7EA3C956-E669-45D3-8FF5-E6E8AD0C5405}" srcOrd="1" destOrd="0" presId="urn:microsoft.com/office/officeart/2005/8/layout/vProcess5"/>
    <dgm:cxn modelId="{9A64C2D7-CADF-4CCC-B540-E62A54AAEF57}" type="presOf" srcId="{13C97FC8-659E-4B30-A4A1-4E610F09806E}" destId="{FC4E120F-0209-4205-83B5-FF1BC306C7C3}" srcOrd="0" destOrd="0" presId="urn:microsoft.com/office/officeart/2005/8/layout/vProcess5"/>
    <dgm:cxn modelId="{2F36938E-C63C-47C4-A69D-508626DEF1A0}" type="presOf" srcId="{6B84BAF6-0A9F-4137-A531-FA0B04A299C7}" destId="{0B4C0999-7825-4973-98F6-C9CFDFA177E7}" srcOrd="0" destOrd="0" presId="urn:microsoft.com/office/officeart/2005/8/layout/vProcess5"/>
    <dgm:cxn modelId="{33CBBA01-E12D-4CAB-9255-8E1FF038C6B3}" type="presOf" srcId="{4BECA6F2-F730-4E44-A455-54BF5397C37D}" destId="{812DD01B-AEA9-40F4-B279-27B0AB362BBD}" srcOrd="1" destOrd="0" presId="urn:microsoft.com/office/officeart/2005/8/layout/vProcess5"/>
    <dgm:cxn modelId="{B08E4167-A35B-490C-80FC-00BE51BBE0E6}" type="presOf" srcId="{B306478E-4E1F-437C-B9F2-46A0F676CF7E}" destId="{40609C84-BFCC-4BC2-9E0E-FB6BB8F8CD49}" srcOrd="1" destOrd="0" presId="urn:microsoft.com/office/officeart/2005/8/layout/vProcess5"/>
    <dgm:cxn modelId="{6BD7BD46-A713-457A-8B59-57774A961A85}" type="presOf" srcId="{D56C30A5-6A48-4B9D-8FEC-9A54E995523D}" destId="{5070D348-8593-4F08-96B7-80F601877F6A}" srcOrd="0" destOrd="0" presId="urn:microsoft.com/office/officeart/2005/8/layout/vProcess5"/>
    <dgm:cxn modelId="{68BD1709-6F83-435F-A4B1-E899F8BF026C}" type="presParOf" srcId="{0B4C0999-7825-4973-98F6-C9CFDFA177E7}" destId="{44134DEB-030C-44C9-BBEE-7780A4C2DAE4}" srcOrd="0" destOrd="0" presId="urn:microsoft.com/office/officeart/2005/8/layout/vProcess5"/>
    <dgm:cxn modelId="{8B7BD8F7-C891-4ABA-99B6-E8655562C991}" type="presParOf" srcId="{0B4C0999-7825-4973-98F6-C9CFDFA177E7}" destId="{3AC21085-13BF-4BEE-8B98-D34CCACE08ED}" srcOrd="1" destOrd="0" presId="urn:microsoft.com/office/officeart/2005/8/layout/vProcess5"/>
    <dgm:cxn modelId="{9098B0BE-3BC2-491D-A846-DA58404F4C76}" type="presParOf" srcId="{0B4C0999-7825-4973-98F6-C9CFDFA177E7}" destId="{F95C424E-78D2-43E0-AA5F-0A3556EB76E9}" srcOrd="2" destOrd="0" presId="urn:microsoft.com/office/officeart/2005/8/layout/vProcess5"/>
    <dgm:cxn modelId="{13A6D586-6B49-42EC-9BE0-3B97E4E1904B}" type="presParOf" srcId="{0B4C0999-7825-4973-98F6-C9CFDFA177E7}" destId="{E0BF9438-CF73-4031-98FA-4BBEEFCBE75C}" srcOrd="3" destOrd="0" presId="urn:microsoft.com/office/officeart/2005/8/layout/vProcess5"/>
    <dgm:cxn modelId="{BC6580E9-4F9C-478C-9754-FFF981FCB97B}" type="presParOf" srcId="{0B4C0999-7825-4973-98F6-C9CFDFA177E7}" destId="{5070D348-8593-4F08-96B7-80F601877F6A}" srcOrd="4" destOrd="0" presId="urn:microsoft.com/office/officeart/2005/8/layout/vProcess5"/>
    <dgm:cxn modelId="{4D35BDCE-F4D8-4624-AAC6-35BEEACC6EE0}" type="presParOf" srcId="{0B4C0999-7825-4973-98F6-C9CFDFA177E7}" destId="{FB49EF45-C808-4A35-BCFB-47BA86DE6B1C}" srcOrd="5" destOrd="0" presId="urn:microsoft.com/office/officeart/2005/8/layout/vProcess5"/>
    <dgm:cxn modelId="{1900C9BA-D205-4E23-8D12-6A15E6A1FD93}" type="presParOf" srcId="{0B4C0999-7825-4973-98F6-C9CFDFA177E7}" destId="{D106A2D1-B245-41CC-B5C9-A4FBBD5A199C}" srcOrd="6" destOrd="0" presId="urn:microsoft.com/office/officeart/2005/8/layout/vProcess5"/>
    <dgm:cxn modelId="{5FABF2FD-253E-4746-B91F-5146778DC521}" type="presParOf" srcId="{0B4C0999-7825-4973-98F6-C9CFDFA177E7}" destId="{FC4E120F-0209-4205-83B5-FF1BC306C7C3}" srcOrd="7" destOrd="0" presId="urn:microsoft.com/office/officeart/2005/8/layout/vProcess5"/>
    <dgm:cxn modelId="{25A10D8B-3390-4A99-91D9-8A2DC2383B29}" type="presParOf" srcId="{0B4C0999-7825-4973-98F6-C9CFDFA177E7}" destId="{40609C84-BFCC-4BC2-9E0E-FB6BB8F8CD49}" srcOrd="8" destOrd="0" presId="urn:microsoft.com/office/officeart/2005/8/layout/vProcess5"/>
    <dgm:cxn modelId="{64212B0B-EBBC-4193-BF1E-511097052704}" type="presParOf" srcId="{0B4C0999-7825-4973-98F6-C9CFDFA177E7}" destId="{812DD01B-AEA9-40F4-B279-27B0AB362BBD}" srcOrd="9" destOrd="0" presId="urn:microsoft.com/office/officeart/2005/8/layout/vProcess5"/>
    <dgm:cxn modelId="{6C20BDD9-2F60-4FF6-8089-019F6774290F}" type="presParOf" srcId="{0B4C0999-7825-4973-98F6-C9CFDFA177E7}" destId="{BF1D3B6F-9964-4B6B-9EB4-376C111F4C4D}" srcOrd="10" destOrd="0" presId="urn:microsoft.com/office/officeart/2005/8/layout/vProcess5"/>
    <dgm:cxn modelId="{2DCB182E-596D-47F5-9B16-8B57A2E8A88C}" type="presParOf" srcId="{0B4C0999-7825-4973-98F6-C9CFDFA177E7}" destId="{7EA3C956-E669-45D3-8FF5-E6E8AD0C540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21085-13BF-4BEE-8B98-D34CCACE08ED}">
      <dsp:nvSpPr>
        <dsp:cNvPr id="0" name=""/>
        <dsp:cNvSpPr/>
      </dsp:nvSpPr>
      <dsp:spPr>
        <a:xfrm>
          <a:off x="0" y="0"/>
          <a:ext cx="7225792" cy="779696"/>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tr-TR" sz="2000" kern="1200" dirty="0"/>
            <a:t>1) </a:t>
          </a:r>
          <a:r>
            <a:rPr lang="tr-TR" sz="2400" kern="1200" dirty="0"/>
            <a:t>Parasal olmayan kıymetleri tespit et</a:t>
          </a:r>
          <a:endParaRPr lang="tr-TR" sz="2000" kern="1200" dirty="0"/>
        </a:p>
        <a:p>
          <a:pPr lvl="0" algn="l" defTabSz="889000">
            <a:lnSpc>
              <a:spcPct val="90000"/>
            </a:lnSpc>
            <a:spcBef>
              <a:spcPct val="0"/>
            </a:spcBef>
            <a:spcAft>
              <a:spcPct val="35000"/>
            </a:spcAft>
          </a:pPr>
          <a:r>
            <a:rPr lang="tr-TR" sz="1400" kern="1200" dirty="0"/>
            <a:t>(Tebliğ taslağı ekinde liste olarak var)</a:t>
          </a:r>
        </a:p>
      </dsp:txBody>
      <dsp:txXfrm>
        <a:off x="22837" y="22837"/>
        <a:ext cx="6318553" cy="734022"/>
      </dsp:txXfrm>
    </dsp:sp>
    <dsp:sp modelId="{F95C424E-78D2-43E0-AA5F-0A3556EB76E9}">
      <dsp:nvSpPr>
        <dsp:cNvPr id="0" name=""/>
        <dsp:cNvSpPr/>
      </dsp:nvSpPr>
      <dsp:spPr>
        <a:xfrm>
          <a:off x="605160" y="921459"/>
          <a:ext cx="7225792" cy="779696"/>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kern="1200" dirty="0"/>
            <a:t>2) Düzeltmeye esas tarihleri bul</a:t>
          </a:r>
        </a:p>
      </dsp:txBody>
      <dsp:txXfrm>
        <a:off x="627997" y="944296"/>
        <a:ext cx="6068155" cy="734022"/>
      </dsp:txXfrm>
    </dsp:sp>
    <dsp:sp modelId="{E0BF9438-CF73-4031-98FA-4BBEEFCBE75C}">
      <dsp:nvSpPr>
        <dsp:cNvPr id="0" name=""/>
        <dsp:cNvSpPr/>
      </dsp:nvSpPr>
      <dsp:spPr>
        <a:xfrm>
          <a:off x="1210031" y="1842918"/>
          <a:ext cx="7225792" cy="779696"/>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kern="1200" dirty="0"/>
            <a:t>3) Düzeltmeye esas tutarları bul </a:t>
          </a:r>
        </a:p>
        <a:p>
          <a:pPr lvl="0" algn="l" defTabSz="1066800">
            <a:lnSpc>
              <a:spcPct val="90000"/>
            </a:lnSpc>
            <a:spcBef>
              <a:spcPct val="0"/>
            </a:spcBef>
            <a:spcAft>
              <a:spcPct val="35000"/>
            </a:spcAft>
          </a:pPr>
          <a:r>
            <a:rPr lang="tr-TR" sz="1600" kern="1200" dirty="0"/>
            <a:t>(</a:t>
          </a:r>
          <a:r>
            <a:rPr lang="tr-TR" sz="1600" kern="1200" dirty="0" err="1"/>
            <a:t>Rofm</a:t>
          </a:r>
          <a:r>
            <a:rPr lang="tr-TR" sz="1600" kern="1200" dirty="0"/>
            <a:t> ve sermaye tutarından düşülecek) </a:t>
          </a:r>
          <a:endParaRPr lang="tr-TR" sz="1800" kern="1200" dirty="0"/>
        </a:p>
      </dsp:txBody>
      <dsp:txXfrm>
        <a:off x="1232868" y="1865755"/>
        <a:ext cx="6077187" cy="734022"/>
      </dsp:txXfrm>
    </dsp:sp>
    <dsp:sp modelId="{5070D348-8593-4F08-96B7-80F601877F6A}">
      <dsp:nvSpPr>
        <dsp:cNvPr id="0" name=""/>
        <dsp:cNvSpPr/>
      </dsp:nvSpPr>
      <dsp:spPr>
        <a:xfrm>
          <a:off x="1806447" y="2764377"/>
          <a:ext cx="7225792" cy="779696"/>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kern="1200" dirty="0"/>
            <a:t>4) Düzeltme katsayısını bul</a:t>
          </a:r>
        </a:p>
        <a:p>
          <a:pPr lvl="0" algn="l" defTabSz="1066800">
            <a:lnSpc>
              <a:spcPct val="90000"/>
            </a:lnSpc>
            <a:spcBef>
              <a:spcPct val="0"/>
            </a:spcBef>
            <a:spcAft>
              <a:spcPct val="35000"/>
            </a:spcAft>
          </a:pPr>
          <a:r>
            <a:rPr lang="tr-TR" sz="1400" kern="1200" dirty="0"/>
            <a:t>(Stoklarla ilgili toplulaştırılmış yöntem kullanılabilir.)</a:t>
          </a:r>
        </a:p>
      </dsp:txBody>
      <dsp:txXfrm>
        <a:off x="1829284" y="2787214"/>
        <a:ext cx="6068155" cy="734022"/>
      </dsp:txXfrm>
    </dsp:sp>
    <dsp:sp modelId="{FB49EF45-C808-4A35-BCFB-47BA86DE6B1C}">
      <dsp:nvSpPr>
        <dsp:cNvPr id="0" name=""/>
        <dsp:cNvSpPr/>
      </dsp:nvSpPr>
      <dsp:spPr>
        <a:xfrm>
          <a:off x="6692944" y="669933"/>
          <a:ext cx="506802" cy="50680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tint val="40000"/>
              <a:hueOff val="0"/>
              <a:satOff val="0"/>
              <a:lum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tr-TR" sz="2400" kern="1200"/>
        </a:p>
      </dsp:txBody>
      <dsp:txXfrm>
        <a:off x="6806974" y="669933"/>
        <a:ext cx="278742" cy="381369"/>
      </dsp:txXfrm>
    </dsp:sp>
    <dsp:sp modelId="{D106A2D1-B245-41CC-B5C9-A4FBBD5A199C}">
      <dsp:nvSpPr>
        <dsp:cNvPr id="0" name=""/>
        <dsp:cNvSpPr/>
      </dsp:nvSpPr>
      <dsp:spPr>
        <a:xfrm>
          <a:off x="7324149" y="1518635"/>
          <a:ext cx="506802" cy="50680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tr-TR" sz="2400" kern="1200"/>
        </a:p>
      </dsp:txBody>
      <dsp:txXfrm>
        <a:off x="7438179" y="1518635"/>
        <a:ext cx="278742" cy="381369"/>
      </dsp:txXfrm>
    </dsp:sp>
    <dsp:sp modelId="{FC4E120F-0209-4205-83B5-FF1BC306C7C3}">
      <dsp:nvSpPr>
        <dsp:cNvPr id="0" name=""/>
        <dsp:cNvSpPr/>
      </dsp:nvSpPr>
      <dsp:spPr>
        <a:xfrm>
          <a:off x="7920277" y="2440094"/>
          <a:ext cx="506802" cy="50680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tr-TR" sz="2400" kern="1200"/>
        </a:p>
      </dsp:txBody>
      <dsp:txXfrm>
        <a:off x="8034307" y="2440094"/>
        <a:ext cx="278742" cy="38136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5FE340DD-E80B-AB4C-BE43-4E728F47BF6E}" type="datetimeFigureOut">
              <a:rPr lang="en-US"/>
              <a:pPr>
                <a:defRPr/>
              </a:pPr>
              <a:t>12/29/2023</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92DC80C9-6E7A-0748-B5EE-3473877BE509}" type="slidenum">
              <a:rPr lang="en-US"/>
              <a:pPr>
                <a:defRPr/>
              </a:pPr>
              <a:t>‹#›</a:t>
            </a:fld>
            <a:endParaRPr lang="en-US"/>
          </a:p>
        </p:txBody>
      </p:sp>
    </p:spTree>
    <p:extLst>
      <p:ext uri="{BB962C8B-B14F-4D97-AF65-F5344CB8AC3E}">
        <p14:creationId xmlns:p14="http://schemas.microsoft.com/office/powerpoint/2010/main" val="33771565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F2D7204C-9E18-9C4E-B7D1-4EA25320827E}" type="datetimeFigureOut">
              <a:rPr lang="en-US"/>
              <a:pPr>
                <a:defRPr/>
              </a:pPr>
              <a:t>12/29/2023</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CA5FFC80-D348-EC49-AE05-40225F26018F}" type="slidenum">
              <a:rPr lang="en-US"/>
              <a:pPr>
                <a:defRPr/>
              </a:pPr>
              <a:t>‹#›</a:t>
            </a:fld>
            <a:endParaRPr lang="en-US"/>
          </a:p>
        </p:txBody>
      </p:sp>
    </p:spTree>
    <p:extLst>
      <p:ext uri="{BB962C8B-B14F-4D97-AF65-F5344CB8AC3E}">
        <p14:creationId xmlns:p14="http://schemas.microsoft.com/office/powerpoint/2010/main" val="221771469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a:defRPr/>
            </a:pPr>
            <a:fld id="{CA5FFC80-D348-EC49-AE05-40225F26018F}" type="slidenum">
              <a:rPr lang="en-US" smtClean="0"/>
              <a:pPr>
                <a:defRPr/>
              </a:pPr>
              <a:t>1</a:t>
            </a:fld>
            <a:endParaRPr lang="en-US"/>
          </a:p>
        </p:txBody>
      </p:sp>
    </p:spTree>
    <p:extLst>
      <p:ext uri="{BB962C8B-B14F-4D97-AF65-F5344CB8AC3E}">
        <p14:creationId xmlns:p14="http://schemas.microsoft.com/office/powerpoint/2010/main" val="123721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sdgsggsg</a:t>
            </a:r>
            <a:endParaRPr lang="tr-TR" dirty="0"/>
          </a:p>
        </p:txBody>
      </p:sp>
      <p:sp>
        <p:nvSpPr>
          <p:cNvPr id="4" name="Slayt Numarası Yer Tutucusu 3"/>
          <p:cNvSpPr>
            <a:spLocks noGrp="1"/>
          </p:cNvSpPr>
          <p:nvPr>
            <p:ph type="sldNum" sz="quarter" idx="5"/>
          </p:nvPr>
        </p:nvSpPr>
        <p:spPr/>
        <p:txBody>
          <a:bodyPr/>
          <a:lstStyle/>
          <a:p>
            <a:pPr>
              <a:defRPr/>
            </a:pPr>
            <a:fld id="{CA5FFC80-D348-EC49-AE05-40225F26018F}" type="slidenum">
              <a:rPr lang="en-US" smtClean="0"/>
              <a:pPr>
                <a:defRPr/>
              </a:pPr>
              <a:t>7</a:t>
            </a:fld>
            <a:endParaRPr lang="en-US"/>
          </a:p>
        </p:txBody>
      </p:sp>
    </p:spTree>
    <p:extLst>
      <p:ext uri="{BB962C8B-B14F-4D97-AF65-F5344CB8AC3E}">
        <p14:creationId xmlns:p14="http://schemas.microsoft.com/office/powerpoint/2010/main" val="215686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CA5FFC80-D348-EC49-AE05-40225F26018F}" type="slidenum">
              <a:rPr lang="en-US" smtClean="0"/>
              <a:pPr>
                <a:defRPr/>
              </a:pPr>
              <a:t>9</a:t>
            </a:fld>
            <a:endParaRPr lang="en-US"/>
          </a:p>
        </p:txBody>
      </p:sp>
    </p:spTree>
    <p:extLst>
      <p:ext uri="{BB962C8B-B14F-4D97-AF65-F5344CB8AC3E}">
        <p14:creationId xmlns:p14="http://schemas.microsoft.com/office/powerpoint/2010/main" val="777036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age Green">
    <p:spTree>
      <p:nvGrpSpPr>
        <p:cNvPr id="1" name=""/>
        <p:cNvGrpSpPr/>
        <p:nvPr/>
      </p:nvGrpSpPr>
      <p:grpSpPr>
        <a:xfrm>
          <a:off x="0" y="0"/>
          <a:ext cx="0" cy="0"/>
          <a:chOff x="0" y="0"/>
          <a:chExt cx="0" cy="0"/>
        </a:xfrm>
      </p:grpSpPr>
      <p:sp>
        <p:nvSpPr>
          <p:cNvPr id="2" name="Rectangle 1"/>
          <p:cNvSpPr/>
          <p:nvPr userDrawn="1"/>
        </p:nvSpPr>
        <p:spPr>
          <a:xfrm>
            <a:off x="0" y="1675106"/>
            <a:ext cx="9169572" cy="1665826"/>
          </a:xfrm>
          <a:prstGeom prst="rect">
            <a:avLst/>
          </a:prstGeom>
          <a:gradFill flip="none" rotWithShape="1">
            <a:gsLst>
              <a:gs pos="0">
                <a:srgbClr val="76A836"/>
              </a:gs>
              <a:gs pos="36000">
                <a:srgbClr val="86BE3D"/>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shutterstock_117029116 BOSTON.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38438"/>
            <a:ext cx="4579238" cy="1810869"/>
          </a:xfrm>
          <a:prstGeom prst="rect">
            <a:avLst/>
          </a:prstGeom>
        </p:spPr>
      </p:pic>
      <p:pic>
        <p:nvPicPr>
          <p:cNvPr id="14" name="Picture 13"/>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6865572" y="3338438"/>
            <a:ext cx="2304000" cy="1813361"/>
          </a:xfrm>
          <a:prstGeom prst="rect">
            <a:avLst/>
          </a:prstGeom>
        </p:spPr>
      </p:pic>
      <p:pic>
        <p:nvPicPr>
          <p:cNvPr id="16" name="Picture 15"/>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4572001" y="3338438"/>
            <a:ext cx="2304000" cy="1810867"/>
          </a:xfrm>
          <a:prstGeom prst="rect">
            <a:avLst/>
          </a:prstGeom>
        </p:spPr>
      </p:pic>
      <p:sp>
        <p:nvSpPr>
          <p:cNvPr id="17" name="Text Placeholder 2"/>
          <p:cNvSpPr>
            <a:spLocks noGrp="1"/>
          </p:cNvSpPr>
          <p:nvPr>
            <p:ph type="body" sz="quarter" idx="10"/>
          </p:nvPr>
        </p:nvSpPr>
        <p:spPr>
          <a:xfrm>
            <a:off x="486176" y="2091681"/>
            <a:ext cx="4887621" cy="464230"/>
          </a:xfrm>
          <a:prstGeom prst="rect">
            <a:avLst/>
          </a:prstGeom>
          <a:noFill/>
          <a:ln>
            <a:noFill/>
          </a:ln>
        </p:spPr>
        <p:txBody>
          <a:bodyPr wrap="none" lIns="68580" tIns="34290" rIns="68580" bIns="34290" rtlCol="0">
            <a:spAutoFit/>
          </a:bodyPr>
          <a:lstStyle>
            <a:lvl1pPr marL="0" indent="0">
              <a:buFontTx/>
              <a:buNone/>
              <a:defRPr lang="en-US" sz="2800" b="0" spc="0" dirty="0" smtClean="0">
                <a:solidFill>
                  <a:schemeClr val="bg1"/>
                </a:solidFill>
                <a:latin typeface="Arial" panose="020B0604020202020204" pitchFamily="34" charset="0"/>
                <a:cs typeface="Arial" panose="020B0604020202020204" pitchFamily="34" charset="0"/>
              </a:defRPr>
            </a:lvl1pPr>
            <a:lvl2pPr>
              <a:defRPr lang="en-US" dirty="0" smtClean="0">
                <a:latin typeface="Arial" charset="0"/>
                <a:cs typeface="ＭＳ Ｐゴシック" charset="0"/>
              </a:defRPr>
            </a:lvl2pPr>
            <a:lvl3pPr>
              <a:defRPr lang="en-US" dirty="0" smtClean="0">
                <a:latin typeface="Arial" charset="0"/>
                <a:cs typeface="ＭＳ Ｐゴシック" charset="0"/>
              </a:defRPr>
            </a:lvl3pPr>
            <a:lvl4pPr>
              <a:defRPr lang="en-US" dirty="0" smtClean="0">
                <a:latin typeface="Arial" charset="0"/>
                <a:cs typeface="ＭＳ Ｐゴシック" charset="0"/>
              </a:defRPr>
            </a:lvl4pPr>
            <a:lvl5pPr>
              <a:defRPr lang="en-GB" dirty="0">
                <a:latin typeface="Arial" charset="0"/>
                <a:cs typeface="ＭＳ Ｐゴシック" charset="0"/>
              </a:defRPr>
            </a:lvl5pPr>
          </a:lstStyle>
          <a:p>
            <a:pPr lvl="0">
              <a:lnSpc>
                <a:spcPct val="90000"/>
              </a:lnSpc>
              <a:spcBef>
                <a:spcPct val="0"/>
              </a:spcBef>
            </a:pPr>
            <a:r>
              <a:rPr lang="en-US" dirty="0"/>
              <a:t>Click to edit Master text styles</a:t>
            </a:r>
          </a:p>
        </p:txBody>
      </p:sp>
      <p:sp>
        <p:nvSpPr>
          <p:cNvPr id="18" name="Text Placeholder 4"/>
          <p:cNvSpPr>
            <a:spLocks noGrp="1"/>
          </p:cNvSpPr>
          <p:nvPr>
            <p:ph type="body" sz="quarter" idx="11"/>
          </p:nvPr>
        </p:nvSpPr>
        <p:spPr>
          <a:xfrm>
            <a:off x="486176" y="2690946"/>
            <a:ext cx="4294187" cy="323165"/>
          </a:xfrm>
          <a:prstGeom prst="rect">
            <a:avLst/>
          </a:prstGeom>
          <a:noFill/>
        </p:spPr>
        <p:txBody>
          <a:bodyPr wrap="square" lIns="68580" tIns="34290" rIns="68580" bIns="34290" rtlCol="0">
            <a:spAutoFit/>
          </a:bodyPr>
          <a:lstStyle>
            <a:lvl1pPr marL="0" indent="0">
              <a:buNone/>
              <a:defRPr lang="en-US" sz="1800" spc="0" baseline="0" smtClean="0">
                <a:solidFill>
                  <a:schemeClr val="bg1"/>
                </a:solidFill>
                <a:latin typeface="Arial" panose="020B0604020202020204" pitchFamily="34" charset="0"/>
                <a:cs typeface="Arial" panose="020B0604020202020204" pitchFamily="34" charset="0"/>
              </a:defRPr>
            </a:lvl1pPr>
            <a:lvl2pPr>
              <a:defRPr lang="en-US" dirty="0" smtClean="0">
                <a:latin typeface="Arial" charset="0"/>
                <a:cs typeface="ＭＳ Ｐゴシック" charset="0"/>
              </a:defRPr>
            </a:lvl2pPr>
            <a:lvl3pPr>
              <a:defRPr lang="en-US" dirty="0" smtClean="0">
                <a:latin typeface="Arial" charset="0"/>
                <a:cs typeface="ＭＳ Ｐゴシック" charset="0"/>
              </a:defRPr>
            </a:lvl3pPr>
            <a:lvl4pPr>
              <a:defRPr lang="en-US" dirty="0" smtClean="0">
                <a:latin typeface="Arial" charset="0"/>
                <a:cs typeface="ＭＳ Ｐゴシック" charset="0"/>
              </a:defRPr>
            </a:lvl4pPr>
            <a:lvl5pPr>
              <a:defRPr lang="en-GB" dirty="0">
                <a:latin typeface="Arial" charset="0"/>
                <a:cs typeface="ＭＳ Ｐゴシック" charset="0"/>
              </a:defRPr>
            </a:lvl5pPr>
          </a:lstStyle>
          <a:p>
            <a:pPr lvl="0">
              <a:lnSpc>
                <a:spcPct val="90000"/>
              </a:lnSpc>
              <a:spcBef>
                <a:spcPct val="0"/>
              </a:spcBef>
            </a:pPr>
            <a:r>
              <a:rPr lang="en-US" dirty="0"/>
              <a:t>Click to edit Master text styles</a:t>
            </a:r>
          </a:p>
        </p:txBody>
      </p:sp>
      <p:sp>
        <p:nvSpPr>
          <p:cNvPr id="11" name="Text Placeholder 2"/>
          <p:cNvSpPr>
            <a:spLocks noGrp="1"/>
          </p:cNvSpPr>
          <p:nvPr>
            <p:ph type="body" sz="quarter" idx="12"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sp>
        <p:nvSpPr>
          <p:cNvPr id="4" name="Slayt Numarası Yer Tutucusu 1">
            <a:extLst>
              <a:ext uri="{FF2B5EF4-FFF2-40B4-BE49-F238E27FC236}">
                <a16:creationId xmlns:a16="http://schemas.microsoft.com/office/drawing/2014/main" id="{B06A0462-9C59-245D-48C6-C3E339F98B3C}"/>
              </a:ext>
            </a:extLst>
          </p:cNvPr>
          <p:cNvSpPr>
            <a:spLocks noGrp="1"/>
          </p:cNvSpPr>
          <p:nvPr>
            <p:ph type="sldNum" sz="quarter" idx="4"/>
          </p:nvPr>
        </p:nvSpPr>
        <p:spPr>
          <a:xfrm>
            <a:off x="35699" y="40846"/>
            <a:ext cx="452021"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F229497-3B9E-406A-A216-E5617F008833}" type="slidenum">
              <a:rPr lang="tr-TR" smtClean="0"/>
              <a:pPr/>
              <a:t>‹#›</a:t>
            </a:fld>
            <a:endParaRPr lang="tr-TR" dirty="0"/>
          </a:p>
        </p:txBody>
      </p:sp>
    </p:spTree>
    <p:extLst>
      <p:ext uri="{BB962C8B-B14F-4D97-AF65-F5344CB8AC3E}">
        <p14:creationId xmlns:p14="http://schemas.microsoft.com/office/powerpoint/2010/main" val="1509559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63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ext Content Page Red">
    <p:spTree>
      <p:nvGrpSpPr>
        <p:cNvPr id="1" name=""/>
        <p:cNvGrpSpPr/>
        <p:nvPr/>
      </p:nvGrpSpPr>
      <p:grpSpPr>
        <a:xfrm>
          <a:off x="0" y="0"/>
          <a:ext cx="0" cy="0"/>
          <a:chOff x="0" y="0"/>
          <a:chExt cx="0" cy="0"/>
        </a:xfrm>
      </p:grpSpPr>
      <p:sp>
        <p:nvSpPr>
          <p:cNvPr id="15" name="Rectangle 14"/>
          <p:cNvSpPr/>
          <p:nvPr userDrawn="1"/>
        </p:nvSpPr>
        <p:spPr>
          <a:xfrm>
            <a:off x="0" y="767799"/>
            <a:ext cx="9144000" cy="576699"/>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345440" y="1494179"/>
            <a:ext cx="4050387" cy="3311129"/>
          </a:xfrm>
          <a:prstGeom prst="rect">
            <a:avLst/>
          </a:prstGeom>
        </p:spPr>
        <p:txBody>
          <a:bodyPr vert="horz"/>
          <a:lstStyle>
            <a:lvl1pPr marL="342900" indent="-342900">
              <a:buClr>
                <a:srgbClr val="FF0000"/>
              </a:buClr>
              <a:buFont typeface="Arial"/>
              <a:buChar char="•"/>
              <a:defRPr sz="2000">
                <a:solidFill>
                  <a:schemeClr val="tx1">
                    <a:lumMod val="75000"/>
                    <a:lumOff val="25000"/>
                  </a:schemeClr>
                </a:solidFill>
              </a:defRPr>
            </a:lvl1pPr>
            <a:lvl2pPr>
              <a:buClr>
                <a:srgbClr val="FF0000"/>
              </a:buClr>
              <a:defRPr sz="1800">
                <a:solidFill>
                  <a:schemeClr val="tx1">
                    <a:lumMod val="75000"/>
                    <a:lumOff val="25000"/>
                  </a:schemeClr>
                </a:solidFill>
              </a:defRPr>
            </a:lvl2pPr>
            <a:lvl3pPr marL="1143000" indent="-228600">
              <a:buClr>
                <a:srgbClr val="FF0000"/>
              </a:buClr>
              <a:buFont typeface="Arial"/>
              <a:buChar char="•"/>
              <a:defRPr sz="1600">
                <a:solidFill>
                  <a:schemeClr val="tx1">
                    <a:lumMod val="75000"/>
                    <a:lumOff val="25000"/>
                  </a:schemeClr>
                </a:solidFill>
              </a:defRPr>
            </a:lvl3pPr>
            <a:lvl4pPr>
              <a:buClr>
                <a:srgbClr val="FF0000"/>
              </a:buClr>
              <a:defRPr sz="1400">
                <a:solidFill>
                  <a:schemeClr val="tx1">
                    <a:lumMod val="75000"/>
                    <a:lumOff val="25000"/>
                  </a:schemeClr>
                </a:solidFill>
              </a:defRPr>
            </a:lvl4pPr>
            <a:lvl5pPr>
              <a:buClr>
                <a:srgbClr val="FF0000"/>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ext Placeholder 7"/>
          <p:cNvSpPr>
            <a:spLocks noGrp="1"/>
          </p:cNvSpPr>
          <p:nvPr>
            <p:ph type="body" sz="quarter" idx="12" hasCustomPrompt="1"/>
          </p:nvPr>
        </p:nvSpPr>
        <p:spPr>
          <a:xfrm>
            <a:off x="4716017" y="1494179"/>
            <a:ext cx="4050387" cy="3311129"/>
          </a:xfrm>
          <a:prstGeom prst="rect">
            <a:avLst/>
          </a:prstGeom>
        </p:spPr>
        <p:txBody>
          <a:bodyPr vert="horz"/>
          <a:lstStyle>
            <a:lvl1pPr marL="342900" indent="-342900">
              <a:buClr>
                <a:srgbClr val="FF0000"/>
              </a:buClr>
              <a:buFont typeface="Arial"/>
              <a:buChar char="•"/>
              <a:defRPr sz="2000">
                <a:solidFill>
                  <a:schemeClr val="tx1">
                    <a:lumMod val="75000"/>
                    <a:lumOff val="25000"/>
                  </a:schemeClr>
                </a:solidFill>
              </a:defRPr>
            </a:lvl1pPr>
            <a:lvl2pPr>
              <a:buClr>
                <a:srgbClr val="FF0000"/>
              </a:buClr>
              <a:defRPr sz="1800">
                <a:solidFill>
                  <a:schemeClr val="tx1">
                    <a:lumMod val="75000"/>
                    <a:lumOff val="25000"/>
                  </a:schemeClr>
                </a:solidFill>
              </a:defRPr>
            </a:lvl2pPr>
            <a:lvl3pPr marL="1143000" indent="-228600">
              <a:buClr>
                <a:srgbClr val="FF0000"/>
              </a:buClr>
              <a:buFont typeface="Arial"/>
              <a:buChar char="•"/>
              <a:defRPr sz="1600">
                <a:solidFill>
                  <a:schemeClr val="tx1">
                    <a:lumMod val="75000"/>
                    <a:lumOff val="25000"/>
                  </a:schemeClr>
                </a:solidFill>
              </a:defRPr>
            </a:lvl3pPr>
            <a:lvl4pPr>
              <a:buClr>
                <a:srgbClr val="FF0000"/>
              </a:buClr>
              <a:defRPr sz="1400">
                <a:solidFill>
                  <a:schemeClr val="tx1">
                    <a:lumMod val="75000"/>
                    <a:lumOff val="25000"/>
                  </a:schemeClr>
                </a:solidFill>
              </a:defRPr>
            </a:lvl4pPr>
            <a:lvl5pPr>
              <a:buClr>
                <a:srgbClr val="FF0000"/>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7118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ext Content Page Orang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5440" y="1494179"/>
            <a:ext cx="4050387" cy="3311129"/>
          </a:xfrm>
          <a:prstGeom prst="rect">
            <a:avLst/>
          </a:prstGeom>
        </p:spPr>
        <p:txBody>
          <a:bodyPr vert="horz"/>
          <a:lstStyle>
            <a:lvl1pPr marL="342900" indent="-342900">
              <a:buClr>
                <a:srgbClr val="CE831B"/>
              </a:buClr>
              <a:buFont typeface="Arial"/>
              <a:buChar char="•"/>
              <a:defRPr sz="2000">
                <a:solidFill>
                  <a:schemeClr val="tx1">
                    <a:lumMod val="75000"/>
                    <a:lumOff val="25000"/>
                  </a:schemeClr>
                </a:solidFill>
              </a:defRPr>
            </a:lvl1pPr>
            <a:lvl2pPr>
              <a:buClr>
                <a:srgbClr val="CE831B"/>
              </a:buClr>
              <a:defRPr sz="1800">
                <a:solidFill>
                  <a:schemeClr val="tx1">
                    <a:lumMod val="75000"/>
                    <a:lumOff val="25000"/>
                  </a:schemeClr>
                </a:solidFill>
              </a:defRPr>
            </a:lvl2pPr>
            <a:lvl3pPr marL="1143000" indent="-228600">
              <a:buClr>
                <a:srgbClr val="CE831B"/>
              </a:buClr>
              <a:buFont typeface="Arial"/>
              <a:buChar char="•"/>
              <a:defRPr sz="1600">
                <a:solidFill>
                  <a:schemeClr val="tx1">
                    <a:lumMod val="75000"/>
                    <a:lumOff val="25000"/>
                  </a:schemeClr>
                </a:solidFill>
              </a:defRPr>
            </a:lvl3pPr>
            <a:lvl4pPr>
              <a:buClr>
                <a:srgbClr val="CE831B"/>
              </a:buClr>
              <a:defRPr sz="1400">
                <a:solidFill>
                  <a:schemeClr val="tx1">
                    <a:lumMod val="75000"/>
                    <a:lumOff val="25000"/>
                  </a:schemeClr>
                </a:solidFill>
              </a:defRPr>
            </a:lvl4pPr>
            <a:lvl5pPr>
              <a:buClr>
                <a:srgbClr val="CE831B"/>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ext Placeholder 7"/>
          <p:cNvSpPr>
            <a:spLocks noGrp="1"/>
          </p:cNvSpPr>
          <p:nvPr>
            <p:ph type="body" sz="quarter" idx="12" hasCustomPrompt="1"/>
          </p:nvPr>
        </p:nvSpPr>
        <p:spPr>
          <a:xfrm>
            <a:off x="4716017" y="1494179"/>
            <a:ext cx="4050387" cy="3311129"/>
          </a:xfrm>
          <a:prstGeom prst="rect">
            <a:avLst/>
          </a:prstGeom>
        </p:spPr>
        <p:txBody>
          <a:bodyPr vert="horz"/>
          <a:lstStyle>
            <a:lvl1pPr marL="342900" indent="-342900">
              <a:buClr>
                <a:srgbClr val="CD831A"/>
              </a:buClr>
              <a:buFont typeface="Arial"/>
              <a:buChar char="•"/>
              <a:defRPr sz="2000">
                <a:solidFill>
                  <a:schemeClr val="tx1">
                    <a:lumMod val="75000"/>
                    <a:lumOff val="25000"/>
                  </a:schemeClr>
                </a:solidFill>
              </a:defRPr>
            </a:lvl1pPr>
            <a:lvl2pPr>
              <a:buClr>
                <a:srgbClr val="CD831A"/>
              </a:buClr>
              <a:defRPr sz="1800">
                <a:solidFill>
                  <a:schemeClr val="tx1">
                    <a:lumMod val="75000"/>
                    <a:lumOff val="25000"/>
                  </a:schemeClr>
                </a:solidFill>
              </a:defRPr>
            </a:lvl2pPr>
            <a:lvl3pPr marL="1143000" indent="-228600">
              <a:buClr>
                <a:srgbClr val="CD831A"/>
              </a:buClr>
              <a:buFont typeface="Arial"/>
              <a:buChar char="•"/>
              <a:defRPr sz="1600">
                <a:solidFill>
                  <a:schemeClr val="tx1">
                    <a:lumMod val="75000"/>
                    <a:lumOff val="25000"/>
                  </a:schemeClr>
                </a:solidFill>
              </a:defRPr>
            </a:lvl3pPr>
            <a:lvl4pPr>
              <a:buClr>
                <a:srgbClr val="CD831A"/>
              </a:buClr>
              <a:defRPr sz="1400">
                <a:solidFill>
                  <a:schemeClr val="tx1">
                    <a:lumMod val="75000"/>
                    <a:lumOff val="25000"/>
                  </a:schemeClr>
                </a:solidFill>
              </a:defRPr>
            </a:lvl4pPr>
            <a:lvl5pPr>
              <a:buClr>
                <a:srgbClr val="CD831A"/>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Rectangle 10"/>
          <p:cNvSpPr/>
          <p:nvPr userDrawn="1"/>
        </p:nvSpPr>
        <p:spPr>
          <a:xfrm>
            <a:off x="0" y="767799"/>
            <a:ext cx="9144000" cy="576699"/>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394369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Text Content Page Blue">
    <p:spTree>
      <p:nvGrpSpPr>
        <p:cNvPr id="1" name=""/>
        <p:cNvGrpSpPr/>
        <p:nvPr/>
      </p:nvGrpSpPr>
      <p:grpSpPr>
        <a:xfrm>
          <a:off x="0" y="0"/>
          <a:ext cx="0" cy="0"/>
          <a:chOff x="0" y="0"/>
          <a:chExt cx="0" cy="0"/>
        </a:xfrm>
      </p:grpSpPr>
      <p:sp>
        <p:nvSpPr>
          <p:cNvPr id="6" name="Rectangle 5"/>
          <p:cNvSpPr/>
          <p:nvPr userDrawn="1"/>
        </p:nvSpPr>
        <p:spPr>
          <a:xfrm>
            <a:off x="0" y="767799"/>
            <a:ext cx="9144000" cy="576699"/>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345440" y="1494179"/>
            <a:ext cx="4050387" cy="3311129"/>
          </a:xfrm>
          <a:prstGeom prst="rect">
            <a:avLst/>
          </a:prstGeom>
        </p:spPr>
        <p:txBody>
          <a:bodyPr vert="horz"/>
          <a:lstStyle>
            <a:lvl1pPr marL="342900" indent="-342900">
              <a:buClr>
                <a:srgbClr val="2A89B4"/>
              </a:buClr>
              <a:buFont typeface="Arial"/>
              <a:buChar char="•"/>
              <a:defRPr sz="2000">
                <a:solidFill>
                  <a:schemeClr val="tx1">
                    <a:lumMod val="75000"/>
                    <a:lumOff val="25000"/>
                  </a:schemeClr>
                </a:solidFill>
              </a:defRPr>
            </a:lvl1pPr>
            <a:lvl2pPr>
              <a:buClr>
                <a:srgbClr val="2A89B4"/>
              </a:buClr>
              <a:defRPr sz="1800">
                <a:solidFill>
                  <a:schemeClr val="tx1">
                    <a:lumMod val="75000"/>
                    <a:lumOff val="25000"/>
                  </a:schemeClr>
                </a:solidFill>
              </a:defRPr>
            </a:lvl2pPr>
            <a:lvl3pPr marL="1143000" indent="-228600">
              <a:buClr>
                <a:srgbClr val="2A89B4"/>
              </a:buClr>
              <a:buFont typeface="Arial"/>
              <a:buChar char="•"/>
              <a:defRPr sz="1600">
                <a:solidFill>
                  <a:schemeClr val="tx1">
                    <a:lumMod val="75000"/>
                    <a:lumOff val="25000"/>
                  </a:schemeClr>
                </a:solidFill>
              </a:defRPr>
            </a:lvl3pPr>
            <a:lvl4pPr>
              <a:buClr>
                <a:srgbClr val="2A89B4"/>
              </a:buClr>
              <a:defRPr sz="1400">
                <a:solidFill>
                  <a:schemeClr val="tx1">
                    <a:lumMod val="75000"/>
                    <a:lumOff val="25000"/>
                  </a:schemeClr>
                </a:solidFill>
              </a:defRPr>
            </a:lvl4pPr>
            <a:lvl5pPr>
              <a:buClr>
                <a:srgbClr val="2A89B4"/>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ext Placeholder 7"/>
          <p:cNvSpPr>
            <a:spLocks noGrp="1"/>
          </p:cNvSpPr>
          <p:nvPr>
            <p:ph type="body" sz="quarter" idx="12" hasCustomPrompt="1"/>
          </p:nvPr>
        </p:nvSpPr>
        <p:spPr>
          <a:xfrm>
            <a:off x="4716017" y="1494179"/>
            <a:ext cx="4050387" cy="3311129"/>
          </a:xfrm>
          <a:prstGeom prst="rect">
            <a:avLst/>
          </a:prstGeom>
        </p:spPr>
        <p:txBody>
          <a:bodyPr vert="horz"/>
          <a:lstStyle>
            <a:lvl1pPr marL="342900" indent="-342900">
              <a:buClr>
                <a:srgbClr val="2A89B4"/>
              </a:buClr>
              <a:buFont typeface="Arial"/>
              <a:buChar char="•"/>
              <a:defRPr sz="2000">
                <a:solidFill>
                  <a:schemeClr val="tx1">
                    <a:lumMod val="75000"/>
                    <a:lumOff val="25000"/>
                  </a:schemeClr>
                </a:solidFill>
              </a:defRPr>
            </a:lvl1pPr>
            <a:lvl2pPr>
              <a:buClr>
                <a:srgbClr val="2A89B4"/>
              </a:buClr>
              <a:defRPr sz="1800">
                <a:solidFill>
                  <a:schemeClr val="tx1">
                    <a:lumMod val="75000"/>
                    <a:lumOff val="25000"/>
                  </a:schemeClr>
                </a:solidFill>
              </a:defRPr>
            </a:lvl2pPr>
            <a:lvl3pPr marL="1143000" indent="-228600">
              <a:buClr>
                <a:srgbClr val="2A89B4"/>
              </a:buClr>
              <a:buFont typeface="Arial"/>
              <a:buChar char="•"/>
              <a:defRPr sz="1600">
                <a:solidFill>
                  <a:schemeClr val="tx1">
                    <a:lumMod val="75000"/>
                    <a:lumOff val="25000"/>
                  </a:schemeClr>
                </a:solidFill>
              </a:defRPr>
            </a:lvl3pPr>
            <a:lvl4pPr>
              <a:buClr>
                <a:srgbClr val="2A89B4"/>
              </a:buClr>
              <a:defRPr sz="1400">
                <a:solidFill>
                  <a:schemeClr val="tx1">
                    <a:lumMod val="75000"/>
                    <a:lumOff val="25000"/>
                  </a:schemeClr>
                </a:solidFill>
              </a:defRPr>
            </a:lvl4pPr>
            <a:lvl5pPr>
              <a:buClr>
                <a:srgbClr val="2A89B4"/>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394369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Text Content Page Purple">
    <p:spTree>
      <p:nvGrpSpPr>
        <p:cNvPr id="1" name=""/>
        <p:cNvGrpSpPr/>
        <p:nvPr/>
      </p:nvGrpSpPr>
      <p:grpSpPr>
        <a:xfrm>
          <a:off x="0" y="0"/>
          <a:ext cx="0" cy="0"/>
          <a:chOff x="0" y="0"/>
          <a:chExt cx="0" cy="0"/>
        </a:xfrm>
      </p:grpSpPr>
      <p:sp>
        <p:nvSpPr>
          <p:cNvPr id="6" name="Rectangle 5"/>
          <p:cNvSpPr/>
          <p:nvPr userDrawn="1"/>
        </p:nvSpPr>
        <p:spPr>
          <a:xfrm>
            <a:off x="0" y="767799"/>
            <a:ext cx="9144000" cy="576699"/>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345440" y="1494179"/>
            <a:ext cx="4050387" cy="3311129"/>
          </a:xfrm>
          <a:prstGeom prst="rect">
            <a:avLst/>
          </a:prstGeom>
        </p:spPr>
        <p:txBody>
          <a:bodyPr vert="horz"/>
          <a:lstStyle>
            <a:lvl1pPr marL="342900" indent="-342900">
              <a:buClr>
                <a:srgbClr val="4B004B"/>
              </a:buClr>
              <a:buFont typeface="Arial"/>
              <a:buChar char="•"/>
              <a:defRPr sz="2000">
                <a:solidFill>
                  <a:schemeClr val="tx1">
                    <a:lumMod val="75000"/>
                    <a:lumOff val="25000"/>
                  </a:schemeClr>
                </a:solidFill>
              </a:defRPr>
            </a:lvl1pPr>
            <a:lvl2pPr>
              <a:buClr>
                <a:srgbClr val="4B004B"/>
              </a:buClr>
              <a:defRPr sz="1800">
                <a:solidFill>
                  <a:schemeClr val="tx1">
                    <a:lumMod val="75000"/>
                    <a:lumOff val="25000"/>
                  </a:schemeClr>
                </a:solidFill>
              </a:defRPr>
            </a:lvl2pPr>
            <a:lvl3pPr marL="1143000" indent="-228600">
              <a:buClr>
                <a:srgbClr val="4B004B"/>
              </a:buClr>
              <a:buFont typeface="Arial"/>
              <a:buChar char="•"/>
              <a:defRPr sz="1600">
                <a:solidFill>
                  <a:schemeClr val="tx1">
                    <a:lumMod val="75000"/>
                    <a:lumOff val="25000"/>
                  </a:schemeClr>
                </a:solidFill>
              </a:defRPr>
            </a:lvl3pPr>
            <a:lvl4pPr>
              <a:buClr>
                <a:srgbClr val="4B004B"/>
              </a:buClr>
              <a:defRPr sz="1400">
                <a:solidFill>
                  <a:schemeClr val="tx1">
                    <a:lumMod val="75000"/>
                    <a:lumOff val="25000"/>
                  </a:schemeClr>
                </a:solidFill>
              </a:defRPr>
            </a:lvl4pPr>
            <a:lvl5pPr>
              <a:buClr>
                <a:srgbClr val="4B004B"/>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ext Placeholder 7"/>
          <p:cNvSpPr>
            <a:spLocks noGrp="1"/>
          </p:cNvSpPr>
          <p:nvPr>
            <p:ph type="body" sz="quarter" idx="12" hasCustomPrompt="1"/>
          </p:nvPr>
        </p:nvSpPr>
        <p:spPr>
          <a:xfrm>
            <a:off x="4716017" y="1494179"/>
            <a:ext cx="4050387" cy="3311129"/>
          </a:xfrm>
          <a:prstGeom prst="rect">
            <a:avLst/>
          </a:prstGeom>
        </p:spPr>
        <p:txBody>
          <a:bodyPr vert="horz"/>
          <a:lstStyle>
            <a:lvl1pPr marL="342900" indent="-342900">
              <a:buClr>
                <a:srgbClr val="4B004B"/>
              </a:buClr>
              <a:buFont typeface="Arial"/>
              <a:buChar char="•"/>
              <a:defRPr sz="2000">
                <a:solidFill>
                  <a:schemeClr val="tx1">
                    <a:lumMod val="75000"/>
                    <a:lumOff val="25000"/>
                  </a:schemeClr>
                </a:solidFill>
              </a:defRPr>
            </a:lvl1pPr>
            <a:lvl2pPr>
              <a:buClr>
                <a:srgbClr val="4B004B"/>
              </a:buClr>
              <a:defRPr sz="1800">
                <a:solidFill>
                  <a:schemeClr val="tx1">
                    <a:lumMod val="75000"/>
                    <a:lumOff val="25000"/>
                  </a:schemeClr>
                </a:solidFill>
              </a:defRPr>
            </a:lvl2pPr>
            <a:lvl3pPr marL="1143000" indent="-228600">
              <a:buClr>
                <a:srgbClr val="4B004B"/>
              </a:buClr>
              <a:buFont typeface="Arial"/>
              <a:buChar char="•"/>
              <a:defRPr sz="1600">
                <a:solidFill>
                  <a:schemeClr val="tx1">
                    <a:lumMod val="75000"/>
                    <a:lumOff val="25000"/>
                  </a:schemeClr>
                </a:solidFill>
              </a:defRPr>
            </a:lvl3pPr>
            <a:lvl4pPr>
              <a:buClr>
                <a:srgbClr val="4B004B"/>
              </a:buClr>
              <a:defRPr sz="1400">
                <a:solidFill>
                  <a:schemeClr val="tx1">
                    <a:lumMod val="75000"/>
                    <a:lumOff val="25000"/>
                  </a:schemeClr>
                </a:solidFill>
              </a:defRPr>
            </a:lvl4pPr>
            <a:lvl5pPr>
              <a:buClr>
                <a:srgbClr val="4B004B"/>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39436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ext Content Page Green">
    <p:spTree>
      <p:nvGrpSpPr>
        <p:cNvPr id="1" name=""/>
        <p:cNvGrpSpPr/>
        <p:nvPr/>
      </p:nvGrpSpPr>
      <p:grpSpPr>
        <a:xfrm>
          <a:off x="0" y="0"/>
          <a:ext cx="0" cy="0"/>
          <a:chOff x="0" y="0"/>
          <a:chExt cx="0" cy="0"/>
        </a:xfrm>
      </p:grpSpPr>
      <p:sp>
        <p:nvSpPr>
          <p:cNvPr id="6" name="Rectangle 5"/>
          <p:cNvSpPr/>
          <p:nvPr userDrawn="1"/>
        </p:nvSpPr>
        <p:spPr>
          <a:xfrm>
            <a:off x="0" y="767799"/>
            <a:ext cx="9144000" cy="576699"/>
          </a:xfrm>
          <a:prstGeom prst="rect">
            <a:avLst/>
          </a:prstGeom>
          <a:gradFill flip="none" rotWithShape="1">
            <a:gsLst>
              <a:gs pos="0">
                <a:srgbClr val="649B28"/>
              </a:gs>
              <a:gs pos="34000">
                <a:srgbClr val="75B52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345440" y="1494179"/>
            <a:ext cx="4050387" cy="3311129"/>
          </a:xfrm>
          <a:prstGeom prst="rect">
            <a:avLst/>
          </a:prstGeom>
        </p:spPr>
        <p:txBody>
          <a:bodyPr vert="horz"/>
          <a:lstStyle>
            <a:lvl1pPr marL="342900" indent="-342900">
              <a:buClr>
                <a:srgbClr val="75B52F"/>
              </a:buClr>
              <a:buFont typeface="Arial"/>
              <a:buChar char="•"/>
              <a:defRPr sz="2000">
                <a:solidFill>
                  <a:schemeClr val="tx1">
                    <a:lumMod val="75000"/>
                    <a:lumOff val="25000"/>
                  </a:schemeClr>
                </a:solidFill>
              </a:defRPr>
            </a:lvl1pPr>
            <a:lvl2pPr>
              <a:buClr>
                <a:srgbClr val="75B52F"/>
              </a:buClr>
              <a:defRPr sz="1800">
                <a:solidFill>
                  <a:schemeClr val="tx1">
                    <a:lumMod val="75000"/>
                    <a:lumOff val="25000"/>
                  </a:schemeClr>
                </a:solidFill>
              </a:defRPr>
            </a:lvl2pPr>
            <a:lvl3pPr marL="1143000" indent="-228600">
              <a:buClr>
                <a:srgbClr val="75B52F"/>
              </a:buClr>
              <a:buFont typeface="Arial"/>
              <a:buChar char="•"/>
              <a:defRPr sz="1600">
                <a:solidFill>
                  <a:schemeClr val="tx1">
                    <a:lumMod val="75000"/>
                    <a:lumOff val="25000"/>
                  </a:schemeClr>
                </a:solidFill>
              </a:defRPr>
            </a:lvl3pPr>
            <a:lvl4pPr>
              <a:buClr>
                <a:srgbClr val="75B52F"/>
              </a:buClr>
              <a:defRPr sz="1400">
                <a:solidFill>
                  <a:schemeClr val="tx1">
                    <a:lumMod val="75000"/>
                    <a:lumOff val="25000"/>
                  </a:schemeClr>
                </a:solidFill>
              </a:defRPr>
            </a:lvl4pPr>
            <a:lvl5pPr>
              <a:buClr>
                <a:srgbClr val="75B52F"/>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ext Placeholder 7"/>
          <p:cNvSpPr>
            <a:spLocks noGrp="1"/>
          </p:cNvSpPr>
          <p:nvPr>
            <p:ph type="body" sz="quarter" idx="12" hasCustomPrompt="1"/>
          </p:nvPr>
        </p:nvSpPr>
        <p:spPr>
          <a:xfrm>
            <a:off x="4716017" y="1494179"/>
            <a:ext cx="4050387" cy="3311129"/>
          </a:xfrm>
          <a:prstGeom prst="rect">
            <a:avLst/>
          </a:prstGeom>
        </p:spPr>
        <p:txBody>
          <a:bodyPr vert="horz"/>
          <a:lstStyle>
            <a:lvl1pPr marL="342900" indent="-342900">
              <a:buClr>
                <a:srgbClr val="75B52F"/>
              </a:buClr>
              <a:buFont typeface="Arial"/>
              <a:buChar char="•"/>
              <a:defRPr sz="2000">
                <a:solidFill>
                  <a:schemeClr val="tx1">
                    <a:lumMod val="75000"/>
                    <a:lumOff val="25000"/>
                  </a:schemeClr>
                </a:solidFill>
              </a:defRPr>
            </a:lvl1pPr>
            <a:lvl2pPr>
              <a:buClr>
                <a:srgbClr val="75B52F"/>
              </a:buClr>
              <a:defRPr sz="1800">
                <a:solidFill>
                  <a:schemeClr val="tx1">
                    <a:lumMod val="75000"/>
                    <a:lumOff val="25000"/>
                  </a:schemeClr>
                </a:solidFill>
              </a:defRPr>
            </a:lvl2pPr>
            <a:lvl3pPr marL="1143000" indent="-228600">
              <a:buClr>
                <a:srgbClr val="75B52F"/>
              </a:buClr>
              <a:buFont typeface="Arial"/>
              <a:buChar char="•"/>
              <a:defRPr sz="1600">
                <a:solidFill>
                  <a:schemeClr val="tx1">
                    <a:lumMod val="75000"/>
                    <a:lumOff val="25000"/>
                  </a:schemeClr>
                </a:solidFill>
              </a:defRPr>
            </a:lvl3pPr>
            <a:lvl4pPr>
              <a:buClr>
                <a:srgbClr val="75B52F"/>
              </a:buClr>
              <a:defRPr sz="1400">
                <a:solidFill>
                  <a:schemeClr val="tx1">
                    <a:lumMod val="75000"/>
                    <a:lumOff val="25000"/>
                  </a:schemeClr>
                </a:solidFill>
              </a:defRPr>
            </a:lvl4pPr>
            <a:lvl5pPr>
              <a:buClr>
                <a:srgbClr val="75B52F"/>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394369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Text Content Page Cerise">
    <p:spTree>
      <p:nvGrpSpPr>
        <p:cNvPr id="1" name=""/>
        <p:cNvGrpSpPr/>
        <p:nvPr/>
      </p:nvGrpSpPr>
      <p:grpSpPr>
        <a:xfrm>
          <a:off x="0" y="0"/>
          <a:ext cx="0" cy="0"/>
          <a:chOff x="0" y="0"/>
          <a:chExt cx="0" cy="0"/>
        </a:xfrm>
      </p:grpSpPr>
      <p:sp>
        <p:nvSpPr>
          <p:cNvPr id="6" name="Rectangle 5"/>
          <p:cNvSpPr/>
          <p:nvPr userDrawn="1"/>
        </p:nvSpPr>
        <p:spPr>
          <a:xfrm>
            <a:off x="0" y="767799"/>
            <a:ext cx="9144000" cy="576699"/>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345440" y="1494179"/>
            <a:ext cx="4050387" cy="3311129"/>
          </a:xfrm>
          <a:prstGeom prst="rect">
            <a:avLst/>
          </a:prstGeom>
        </p:spPr>
        <p:txBody>
          <a:bodyPr vert="horz"/>
          <a:lstStyle>
            <a:lvl1pPr marL="342900" indent="-342900">
              <a:buClr>
                <a:srgbClr val="99006B"/>
              </a:buClr>
              <a:buFont typeface="Arial"/>
              <a:buChar char="•"/>
              <a:defRPr sz="2000">
                <a:solidFill>
                  <a:schemeClr val="tx1">
                    <a:lumMod val="75000"/>
                    <a:lumOff val="25000"/>
                  </a:schemeClr>
                </a:solidFill>
              </a:defRPr>
            </a:lvl1pPr>
            <a:lvl2pPr>
              <a:buClr>
                <a:srgbClr val="99006B"/>
              </a:buClr>
              <a:defRPr sz="1800">
                <a:solidFill>
                  <a:schemeClr val="tx1">
                    <a:lumMod val="75000"/>
                    <a:lumOff val="25000"/>
                  </a:schemeClr>
                </a:solidFill>
              </a:defRPr>
            </a:lvl2pPr>
            <a:lvl3pPr marL="1143000" indent="-228600">
              <a:buClr>
                <a:srgbClr val="99006B"/>
              </a:buClr>
              <a:buFont typeface="Arial"/>
              <a:buChar char="•"/>
              <a:defRPr sz="1600">
                <a:solidFill>
                  <a:schemeClr val="tx1">
                    <a:lumMod val="75000"/>
                    <a:lumOff val="25000"/>
                  </a:schemeClr>
                </a:solidFill>
              </a:defRPr>
            </a:lvl3pPr>
            <a:lvl4pPr>
              <a:buClr>
                <a:srgbClr val="99006B"/>
              </a:buClr>
              <a:defRPr sz="1400">
                <a:solidFill>
                  <a:schemeClr val="tx1">
                    <a:lumMod val="75000"/>
                    <a:lumOff val="25000"/>
                  </a:schemeClr>
                </a:solidFill>
              </a:defRPr>
            </a:lvl4pPr>
            <a:lvl5pPr>
              <a:buClr>
                <a:srgbClr val="99006B"/>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ext Placeholder 7"/>
          <p:cNvSpPr>
            <a:spLocks noGrp="1"/>
          </p:cNvSpPr>
          <p:nvPr>
            <p:ph type="body" sz="quarter" idx="12" hasCustomPrompt="1"/>
          </p:nvPr>
        </p:nvSpPr>
        <p:spPr>
          <a:xfrm>
            <a:off x="4716017" y="1494179"/>
            <a:ext cx="4050387" cy="3311129"/>
          </a:xfrm>
          <a:prstGeom prst="rect">
            <a:avLst/>
          </a:prstGeom>
        </p:spPr>
        <p:txBody>
          <a:bodyPr vert="horz"/>
          <a:lstStyle>
            <a:lvl1pPr marL="342900" indent="-342900">
              <a:buClr>
                <a:srgbClr val="99006B"/>
              </a:buClr>
              <a:buFont typeface="Arial"/>
              <a:buChar char="•"/>
              <a:defRPr sz="2000">
                <a:solidFill>
                  <a:schemeClr val="tx1">
                    <a:lumMod val="75000"/>
                    <a:lumOff val="25000"/>
                  </a:schemeClr>
                </a:solidFill>
              </a:defRPr>
            </a:lvl1pPr>
            <a:lvl2pPr>
              <a:buClr>
                <a:srgbClr val="99006B"/>
              </a:buClr>
              <a:defRPr sz="1800">
                <a:solidFill>
                  <a:schemeClr val="tx1">
                    <a:lumMod val="75000"/>
                    <a:lumOff val="25000"/>
                  </a:schemeClr>
                </a:solidFill>
              </a:defRPr>
            </a:lvl2pPr>
            <a:lvl3pPr marL="1143000" indent="-228600">
              <a:buClr>
                <a:srgbClr val="99006B"/>
              </a:buClr>
              <a:buFont typeface="Arial"/>
              <a:buChar char="•"/>
              <a:defRPr sz="1600">
                <a:solidFill>
                  <a:schemeClr val="tx1">
                    <a:lumMod val="75000"/>
                    <a:lumOff val="25000"/>
                  </a:schemeClr>
                </a:solidFill>
              </a:defRPr>
            </a:lvl3pPr>
            <a:lvl4pPr>
              <a:buClr>
                <a:srgbClr val="99006B"/>
              </a:buClr>
              <a:defRPr sz="1400">
                <a:solidFill>
                  <a:schemeClr val="tx1">
                    <a:lumMod val="75000"/>
                    <a:lumOff val="25000"/>
                  </a:schemeClr>
                </a:solidFill>
              </a:defRPr>
            </a:lvl4pPr>
            <a:lvl5pPr>
              <a:buClr>
                <a:srgbClr val="99006B"/>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394369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ext Content Page Yellow">
    <p:spTree>
      <p:nvGrpSpPr>
        <p:cNvPr id="1" name=""/>
        <p:cNvGrpSpPr/>
        <p:nvPr/>
      </p:nvGrpSpPr>
      <p:grpSpPr>
        <a:xfrm>
          <a:off x="0" y="0"/>
          <a:ext cx="0" cy="0"/>
          <a:chOff x="0" y="0"/>
          <a:chExt cx="0" cy="0"/>
        </a:xfrm>
      </p:grpSpPr>
      <p:sp>
        <p:nvSpPr>
          <p:cNvPr id="6" name="Rectangle 5"/>
          <p:cNvSpPr/>
          <p:nvPr userDrawn="1"/>
        </p:nvSpPr>
        <p:spPr>
          <a:xfrm>
            <a:off x="0" y="767799"/>
            <a:ext cx="9144000" cy="576699"/>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345440" y="1494179"/>
            <a:ext cx="4050387" cy="3311129"/>
          </a:xfrm>
          <a:prstGeom prst="rect">
            <a:avLst/>
          </a:prstGeom>
        </p:spPr>
        <p:txBody>
          <a:bodyPr vert="horz"/>
          <a:lstStyle>
            <a:lvl1pPr marL="342900" indent="-342900">
              <a:buClr>
                <a:srgbClr val="E3C227"/>
              </a:buClr>
              <a:buFont typeface="Arial"/>
              <a:buChar char="•"/>
              <a:defRPr sz="2000">
                <a:solidFill>
                  <a:schemeClr val="tx1">
                    <a:lumMod val="75000"/>
                    <a:lumOff val="25000"/>
                  </a:schemeClr>
                </a:solidFill>
              </a:defRPr>
            </a:lvl1pPr>
            <a:lvl2pPr>
              <a:buClr>
                <a:srgbClr val="E3C227"/>
              </a:buClr>
              <a:defRPr sz="1800">
                <a:solidFill>
                  <a:schemeClr val="tx1">
                    <a:lumMod val="75000"/>
                    <a:lumOff val="25000"/>
                  </a:schemeClr>
                </a:solidFill>
              </a:defRPr>
            </a:lvl2pPr>
            <a:lvl3pPr marL="1143000" indent="-228600">
              <a:buClr>
                <a:srgbClr val="E3C227"/>
              </a:buClr>
              <a:buFont typeface="Arial"/>
              <a:buChar char="•"/>
              <a:defRPr sz="1600">
                <a:solidFill>
                  <a:schemeClr val="tx1">
                    <a:lumMod val="75000"/>
                    <a:lumOff val="25000"/>
                  </a:schemeClr>
                </a:solidFill>
              </a:defRPr>
            </a:lvl3pPr>
            <a:lvl4pPr>
              <a:buClr>
                <a:srgbClr val="E3C227"/>
              </a:buClr>
              <a:defRPr sz="1400">
                <a:solidFill>
                  <a:schemeClr val="tx1">
                    <a:lumMod val="75000"/>
                    <a:lumOff val="25000"/>
                  </a:schemeClr>
                </a:solidFill>
              </a:defRPr>
            </a:lvl4pPr>
            <a:lvl5pPr>
              <a:buClr>
                <a:srgbClr val="E3C227"/>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ext Placeholder 7"/>
          <p:cNvSpPr>
            <a:spLocks noGrp="1"/>
          </p:cNvSpPr>
          <p:nvPr>
            <p:ph type="body" sz="quarter" idx="12" hasCustomPrompt="1"/>
          </p:nvPr>
        </p:nvSpPr>
        <p:spPr>
          <a:xfrm>
            <a:off x="4716017" y="1494179"/>
            <a:ext cx="4050387" cy="3311129"/>
          </a:xfrm>
          <a:prstGeom prst="rect">
            <a:avLst/>
          </a:prstGeom>
        </p:spPr>
        <p:txBody>
          <a:bodyPr vert="horz"/>
          <a:lstStyle>
            <a:lvl1pPr marL="342900" indent="-342900">
              <a:buClr>
                <a:srgbClr val="E3C227"/>
              </a:buClr>
              <a:buFont typeface="Arial"/>
              <a:buChar char="•"/>
              <a:defRPr sz="2000">
                <a:solidFill>
                  <a:schemeClr val="tx1">
                    <a:lumMod val="75000"/>
                    <a:lumOff val="25000"/>
                  </a:schemeClr>
                </a:solidFill>
              </a:defRPr>
            </a:lvl1pPr>
            <a:lvl2pPr>
              <a:buClr>
                <a:srgbClr val="E3C227"/>
              </a:buClr>
              <a:defRPr sz="1800">
                <a:solidFill>
                  <a:schemeClr val="tx1">
                    <a:lumMod val="75000"/>
                    <a:lumOff val="25000"/>
                  </a:schemeClr>
                </a:solidFill>
              </a:defRPr>
            </a:lvl2pPr>
            <a:lvl3pPr marL="1143000" indent="-228600">
              <a:buClr>
                <a:srgbClr val="E3C227"/>
              </a:buClr>
              <a:buFont typeface="Arial"/>
              <a:buChar char="•"/>
              <a:defRPr sz="1600">
                <a:solidFill>
                  <a:schemeClr val="tx1">
                    <a:lumMod val="75000"/>
                    <a:lumOff val="25000"/>
                  </a:schemeClr>
                </a:solidFill>
              </a:defRPr>
            </a:lvl3pPr>
            <a:lvl4pPr>
              <a:buClr>
                <a:srgbClr val="E3C227"/>
              </a:buClr>
              <a:defRPr sz="1400">
                <a:solidFill>
                  <a:schemeClr val="tx1">
                    <a:lumMod val="75000"/>
                    <a:lumOff val="25000"/>
                  </a:schemeClr>
                </a:solidFill>
              </a:defRPr>
            </a:lvl4pPr>
            <a:lvl5pPr>
              <a:buClr>
                <a:srgbClr val="E3C227"/>
              </a:buCl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0D0D0D"/>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394369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Content Page Red">
    <p:spTree>
      <p:nvGrpSpPr>
        <p:cNvPr id="1" name=""/>
        <p:cNvGrpSpPr/>
        <p:nvPr/>
      </p:nvGrpSpPr>
      <p:grpSpPr>
        <a:xfrm>
          <a:off x="0" y="0"/>
          <a:ext cx="0" cy="0"/>
          <a:chOff x="0" y="0"/>
          <a:chExt cx="0" cy="0"/>
        </a:xfrm>
      </p:grpSpPr>
      <p:sp>
        <p:nvSpPr>
          <p:cNvPr id="9" name="Rectangle 8"/>
          <p:cNvSpPr/>
          <p:nvPr userDrawn="1"/>
        </p:nvSpPr>
        <p:spPr>
          <a:xfrm>
            <a:off x="0" y="767799"/>
            <a:ext cx="9144000" cy="576699"/>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hasCustomPrompt="1"/>
          </p:nvPr>
        </p:nvSpPr>
        <p:spPr>
          <a:xfrm>
            <a:off x="345440" y="1494179"/>
            <a:ext cx="8229600" cy="3373040"/>
          </a:xfrm>
          <a:prstGeom prst="rect">
            <a:avLst/>
          </a:prstGeom>
        </p:spPr>
        <p:txBody>
          <a:bodyPr vert="horz"/>
          <a:lstStyle>
            <a:lvl1pPr marL="342900" indent="-342900">
              <a:buClr>
                <a:srgbClr val="C02030"/>
              </a:buClr>
              <a:buFont typeface="Arial"/>
              <a:buChar char="•"/>
              <a:defRPr sz="2000">
                <a:solidFill>
                  <a:srgbClr val="404040"/>
                </a:solidFill>
              </a:defRPr>
            </a:lvl1pPr>
          </a:lstStyle>
          <a:p>
            <a:r>
              <a:rPr lang="en-US" dirty="0"/>
              <a:t>Click to add picture</a:t>
            </a:r>
          </a:p>
        </p:txBody>
      </p:sp>
      <p:sp>
        <p:nvSpPr>
          <p:cNvPr id="7"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809055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Page Orang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hasCustomPrompt="1"/>
          </p:nvPr>
        </p:nvSpPr>
        <p:spPr>
          <a:xfrm>
            <a:off x="345440" y="1494179"/>
            <a:ext cx="8229600" cy="3373040"/>
          </a:xfrm>
          <a:prstGeom prst="rect">
            <a:avLst/>
          </a:prstGeom>
        </p:spPr>
        <p:txBody>
          <a:bodyPr vert="horz"/>
          <a:lstStyle>
            <a:lvl1pPr marL="342900" indent="-342900">
              <a:buClr>
                <a:srgbClr val="CD831A"/>
              </a:buClr>
              <a:buFont typeface="Arial"/>
              <a:buChar char="•"/>
              <a:defRPr sz="2000">
                <a:solidFill>
                  <a:srgbClr val="404040"/>
                </a:solidFill>
              </a:defRPr>
            </a:lvl1pPr>
          </a:lstStyle>
          <a:p>
            <a:r>
              <a:rPr lang="en-US" dirty="0"/>
              <a:t>Click to add picture</a:t>
            </a:r>
          </a:p>
        </p:txBody>
      </p:sp>
      <p:sp>
        <p:nvSpPr>
          <p:cNvPr id="7"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97355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Page Blu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345440" y="1494179"/>
            <a:ext cx="8229600" cy="3373040"/>
          </a:xfrm>
          <a:prstGeom prst="rect">
            <a:avLst/>
          </a:prstGeom>
        </p:spPr>
        <p:txBody>
          <a:bodyPr vert="horz"/>
          <a:lstStyle>
            <a:lvl1pPr marL="342900" indent="-342900">
              <a:buClr>
                <a:srgbClr val="2A88B4"/>
              </a:buClr>
              <a:buFont typeface="Arial"/>
              <a:buChar char="•"/>
              <a:defRPr sz="2000">
                <a:solidFill>
                  <a:srgbClr val="404040"/>
                </a:solidFill>
              </a:defRPr>
            </a:lvl1pPr>
          </a:lstStyle>
          <a:p>
            <a:r>
              <a:rPr lang="en-US" dirty="0"/>
              <a:t>Click to add picture</a:t>
            </a:r>
          </a:p>
        </p:txBody>
      </p:sp>
      <p:sp>
        <p:nvSpPr>
          <p:cNvPr id="6" name="Rectangle 5"/>
          <p:cNvSpPr/>
          <p:nvPr userDrawn="1"/>
        </p:nvSpPr>
        <p:spPr>
          <a:xfrm>
            <a:off x="0" y="767799"/>
            <a:ext cx="9144000" cy="576699"/>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9735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age Whit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86176" y="1842651"/>
            <a:ext cx="4887621" cy="464230"/>
          </a:xfrm>
          <a:prstGeom prst="rect">
            <a:avLst/>
          </a:prstGeom>
          <a:noFill/>
          <a:ln>
            <a:noFill/>
          </a:ln>
        </p:spPr>
        <p:txBody>
          <a:bodyPr wrap="none" lIns="68580" tIns="34290" rIns="68580" bIns="34290" rtlCol="0">
            <a:spAutoFit/>
          </a:bodyPr>
          <a:lstStyle>
            <a:lvl1pPr marL="0" indent="0">
              <a:buFontTx/>
              <a:buNone/>
              <a:defRPr lang="en-US" sz="2800" b="0" spc="0" dirty="0" smtClean="0">
                <a:solidFill>
                  <a:srgbClr val="0055A5"/>
                </a:solidFill>
                <a:latin typeface="Arial" panose="020B0604020202020204" pitchFamily="34" charset="0"/>
                <a:cs typeface="Arial" panose="020B0604020202020204" pitchFamily="34" charset="0"/>
              </a:defRPr>
            </a:lvl1pPr>
            <a:lvl2pPr>
              <a:defRPr lang="en-US" dirty="0" smtClean="0">
                <a:latin typeface="Arial" charset="0"/>
                <a:cs typeface="ＭＳ Ｐゴシック" charset="0"/>
              </a:defRPr>
            </a:lvl2pPr>
            <a:lvl3pPr>
              <a:defRPr lang="en-US" dirty="0" smtClean="0">
                <a:latin typeface="Arial" charset="0"/>
                <a:cs typeface="ＭＳ Ｐゴシック" charset="0"/>
              </a:defRPr>
            </a:lvl3pPr>
            <a:lvl4pPr>
              <a:defRPr lang="en-US" dirty="0" smtClean="0">
                <a:latin typeface="Arial" charset="0"/>
                <a:cs typeface="ＭＳ Ｐゴシック" charset="0"/>
              </a:defRPr>
            </a:lvl4pPr>
            <a:lvl5pPr>
              <a:defRPr lang="en-GB" dirty="0">
                <a:latin typeface="Arial" charset="0"/>
                <a:cs typeface="ＭＳ Ｐゴシック" charset="0"/>
              </a:defRPr>
            </a:lvl5pPr>
          </a:lstStyle>
          <a:p>
            <a:pPr lvl="0">
              <a:lnSpc>
                <a:spcPct val="90000"/>
              </a:lnSpc>
              <a:spcBef>
                <a:spcPct val="0"/>
              </a:spcBef>
            </a:pPr>
            <a:r>
              <a:rPr lang="en-US" dirty="0"/>
              <a:t>Click to edit Master text styles</a:t>
            </a:r>
          </a:p>
        </p:txBody>
      </p:sp>
      <p:sp>
        <p:nvSpPr>
          <p:cNvPr id="5" name="Text Placeholder 4"/>
          <p:cNvSpPr>
            <a:spLocks noGrp="1"/>
          </p:cNvSpPr>
          <p:nvPr>
            <p:ph type="body" sz="quarter" idx="11"/>
          </p:nvPr>
        </p:nvSpPr>
        <p:spPr>
          <a:xfrm>
            <a:off x="486176" y="2441916"/>
            <a:ext cx="4294187" cy="318549"/>
          </a:xfrm>
          <a:prstGeom prst="rect">
            <a:avLst/>
          </a:prstGeom>
          <a:noFill/>
        </p:spPr>
        <p:txBody>
          <a:bodyPr wrap="square" lIns="68580" tIns="34290" rIns="68580" bIns="34290" rtlCol="0">
            <a:spAutoFit/>
          </a:bodyPr>
          <a:lstStyle>
            <a:lvl1pPr marL="0" indent="0">
              <a:buNone/>
              <a:defRPr lang="en-US" sz="1800" spc="0" baseline="0" smtClean="0">
                <a:solidFill>
                  <a:srgbClr val="00AFF0"/>
                </a:solidFill>
                <a:latin typeface="Arial" panose="020B0604020202020204" pitchFamily="34" charset="0"/>
                <a:cs typeface="Arial" panose="020B0604020202020204" pitchFamily="34" charset="0"/>
              </a:defRPr>
            </a:lvl1pPr>
            <a:lvl2pPr>
              <a:defRPr lang="en-US" dirty="0" smtClean="0">
                <a:latin typeface="Arial" charset="0"/>
                <a:cs typeface="ＭＳ Ｐゴシック" charset="0"/>
              </a:defRPr>
            </a:lvl2pPr>
            <a:lvl3pPr>
              <a:defRPr lang="en-US" dirty="0" smtClean="0">
                <a:latin typeface="Arial" charset="0"/>
                <a:cs typeface="ＭＳ Ｐゴシック" charset="0"/>
              </a:defRPr>
            </a:lvl3pPr>
            <a:lvl4pPr>
              <a:defRPr lang="en-US" dirty="0" smtClean="0">
                <a:latin typeface="Arial" charset="0"/>
                <a:cs typeface="ＭＳ Ｐゴシック" charset="0"/>
              </a:defRPr>
            </a:lvl4pPr>
            <a:lvl5pPr>
              <a:defRPr lang="en-GB" dirty="0">
                <a:latin typeface="Arial" charset="0"/>
                <a:cs typeface="ＭＳ Ｐゴシック" charset="0"/>
              </a:defRPr>
            </a:lvl5pPr>
          </a:lstStyle>
          <a:p>
            <a:pPr lvl="0">
              <a:lnSpc>
                <a:spcPct val="90000"/>
              </a:lnSpc>
              <a:spcBef>
                <a:spcPct val="0"/>
              </a:spcBef>
            </a:pPr>
            <a:r>
              <a:rPr lang="en-US" dirty="0"/>
              <a:t>Click to edit Master text styles</a:t>
            </a:r>
          </a:p>
        </p:txBody>
      </p:sp>
      <p:pic>
        <p:nvPicPr>
          <p:cNvPr id="11" name="Picture 10" descr="shutterstock_117029116 BOSTON.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38438"/>
            <a:ext cx="4579238" cy="1810869"/>
          </a:xfrm>
          <a:prstGeom prst="rect">
            <a:avLst/>
          </a:prstGeom>
        </p:spPr>
      </p:pic>
      <p:pic>
        <p:nvPicPr>
          <p:cNvPr id="12" name="Picture 11"/>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6865572" y="3338438"/>
            <a:ext cx="2304000" cy="1813361"/>
          </a:xfrm>
          <a:prstGeom prst="rect">
            <a:avLst/>
          </a:prstGeom>
        </p:spPr>
      </p:pic>
      <p:pic>
        <p:nvPicPr>
          <p:cNvPr id="13" name="Picture 12"/>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4572001" y="3338438"/>
            <a:ext cx="2304000" cy="1810867"/>
          </a:xfrm>
          <a:prstGeom prst="rect">
            <a:avLst/>
          </a:prstGeom>
        </p:spPr>
      </p:pic>
      <p:sp>
        <p:nvSpPr>
          <p:cNvPr id="14" name="Text Placeholder 2"/>
          <p:cNvSpPr>
            <a:spLocks noGrp="1"/>
          </p:cNvSpPr>
          <p:nvPr>
            <p:ph type="body" sz="quarter" idx="12"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sp>
        <p:nvSpPr>
          <p:cNvPr id="2" name="Slayt Numarası Yer Tutucusu 1">
            <a:extLst>
              <a:ext uri="{FF2B5EF4-FFF2-40B4-BE49-F238E27FC236}">
                <a16:creationId xmlns:a16="http://schemas.microsoft.com/office/drawing/2014/main" id="{14414003-C591-70FD-FCF1-034E79677DA4}"/>
              </a:ext>
            </a:extLst>
          </p:cNvPr>
          <p:cNvSpPr>
            <a:spLocks noGrp="1"/>
          </p:cNvSpPr>
          <p:nvPr>
            <p:ph type="sldNum" sz="quarter" idx="4"/>
          </p:nvPr>
        </p:nvSpPr>
        <p:spPr>
          <a:xfrm>
            <a:off x="35699" y="40846"/>
            <a:ext cx="452021"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F229497-3B9E-406A-A216-E5617F008833}" type="slidenum">
              <a:rPr lang="tr-TR" smtClean="0"/>
              <a:pPr/>
              <a:t>‹#›</a:t>
            </a:fld>
            <a:endParaRPr lang="tr-TR" dirty="0"/>
          </a:p>
        </p:txBody>
      </p:sp>
    </p:spTree>
    <p:extLst>
      <p:ext uri="{BB962C8B-B14F-4D97-AF65-F5344CB8AC3E}">
        <p14:creationId xmlns:p14="http://schemas.microsoft.com/office/powerpoint/2010/main" val="183477501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63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Content Page Purpl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hasCustomPrompt="1"/>
          </p:nvPr>
        </p:nvSpPr>
        <p:spPr>
          <a:xfrm>
            <a:off x="345440" y="1494179"/>
            <a:ext cx="8229600" cy="3373040"/>
          </a:xfrm>
          <a:prstGeom prst="rect">
            <a:avLst/>
          </a:prstGeom>
        </p:spPr>
        <p:txBody>
          <a:bodyPr vert="horz"/>
          <a:lstStyle>
            <a:lvl1pPr marL="342900" indent="-342900">
              <a:buClr>
                <a:srgbClr val="660066"/>
              </a:buClr>
              <a:buFont typeface="Arial"/>
              <a:buChar char="•"/>
              <a:defRPr sz="2000">
                <a:solidFill>
                  <a:srgbClr val="404040"/>
                </a:solidFill>
              </a:defRPr>
            </a:lvl1pPr>
          </a:lstStyle>
          <a:p>
            <a:r>
              <a:rPr lang="en-US" dirty="0"/>
              <a:t>Click to add picture</a:t>
            </a:r>
          </a:p>
        </p:txBody>
      </p:sp>
      <p:sp>
        <p:nvSpPr>
          <p:cNvPr id="7"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97355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Content Page Green">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649B28"/>
              </a:gs>
              <a:gs pos="34000">
                <a:srgbClr val="75B52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hasCustomPrompt="1"/>
          </p:nvPr>
        </p:nvSpPr>
        <p:spPr>
          <a:xfrm>
            <a:off x="345440" y="1494179"/>
            <a:ext cx="8229600" cy="3373040"/>
          </a:xfrm>
          <a:prstGeom prst="rect">
            <a:avLst/>
          </a:prstGeom>
        </p:spPr>
        <p:txBody>
          <a:bodyPr vert="horz"/>
          <a:lstStyle>
            <a:lvl1pPr marL="342900" indent="-342900">
              <a:buClr>
                <a:srgbClr val="75B52F"/>
              </a:buClr>
              <a:buFont typeface="Arial"/>
              <a:buChar char="•"/>
              <a:defRPr sz="2000">
                <a:solidFill>
                  <a:srgbClr val="404040"/>
                </a:solidFill>
              </a:defRPr>
            </a:lvl1pPr>
          </a:lstStyle>
          <a:p>
            <a:r>
              <a:rPr lang="en-US" dirty="0"/>
              <a:t>Click to add picture</a:t>
            </a:r>
          </a:p>
        </p:txBody>
      </p:sp>
      <p:sp>
        <p:nvSpPr>
          <p:cNvPr id="7"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97355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Content Page Ceris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hasCustomPrompt="1"/>
          </p:nvPr>
        </p:nvSpPr>
        <p:spPr>
          <a:xfrm>
            <a:off x="345440" y="1494179"/>
            <a:ext cx="8229600" cy="3373040"/>
          </a:xfrm>
          <a:prstGeom prst="rect">
            <a:avLst/>
          </a:prstGeom>
        </p:spPr>
        <p:txBody>
          <a:bodyPr vert="horz"/>
          <a:lstStyle>
            <a:lvl1pPr marL="342900" indent="-342900">
              <a:buClr>
                <a:srgbClr val="99006B"/>
              </a:buClr>
              <a:buFont typeface="Arial"/>
              <a:buChar char="•"/>
              <a:defRPr sz="2000">
                <a:solidFill>
                  <a:srgbClr val="404040"/>
                </a:solidFill>
              </a:defRPr>
            </a:lvl1pPr>
          </a:lstStyle>
          <a:p>
            <a:r>
              <a:rPr lang="en-US" dirty="0"/>
              <a:t>Click to add picture</a:t>
            </a:r>
          </a:p>
        </p:txBody>
      </p:sp>
      <p:sp>
        <p:nvSpPr>
          <p:cNvPr id="7"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97355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Content Page Yellow">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hasCustomPrompt="1"/>
          </p:nvPr>
        </p:nvSpPr>
        <p:spPr>
          <a:xfrm>
            <a:off x="345440" y="1494179"/>
            <a:ext cx="8229600" cy="3373040"/>
          </a:xfrm>
          <a:prstGeom prst="rect">
            <a:avLst/>
          </a:prstGeom>
        </p:spPr>
        <p:txBody>
          <a:bodyPr vert="horz"/>
          <a:lstStyle>
            <a:lvl1pPr marL="342900" indent="-342900">
              <a:buClr>
                <a:srgbClr val="E3C227"/>
              </a:buClr>
              <a:buFont typeface="Arial"/>
              <a:buChar char="•"/>
              <a:defRPr sz="2000">
                <a:solidFill>
                  <a:srgbClr val="404040"/>
                </a:solidFill>
              </a:defRPr>
            </a:lvl1pPr>
          </a:lstStyle>
          <a:p>
            <a:r>
              <a:rPr lang="en-US" dirty="0"/>
              <a:t>Click to add picture</a:t>
            </a:r>
          </a:p>
        </p:txBody>
      </p:sp>
      <p:sp>
        <p:nvSpPr>
          <p:cNvPr id="7"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0D0D0D"/>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97355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amp; Text Content Page Red">
    <p:spTree>
      <p:nvGrpSpPr>
        <p:cNvPr id="1" name=""/>
        <p:cNvGrpSpPr/>
        <p:nvPr/>
      </p:nvGrpSpPr>
      <p:grpSpPr>
        <a:xfrm>
          <a:off x="0" y="0"/>
          <a:ext cx="0" cy="0"/>
          <a:chOff x="0" y="0"/>
          <a:chExt cx="0" cy="0"/>
        </a:xfrm>
      </p:grpSpPr>
      <p:sp>
        <p:nvSpPr>
          <p:cNvPr id="12" name="Rectangle 11"/>
          <p:cNvSpPr/>
          <p:nvPr userDrawn="1"/>
        </p:nvSpPr>
        <p:spPr>
          <a:xfrm>
            <a:off x="0" y="767799"/>
            <a:ext cx="9144000" cy="576699"/>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3" hasCustomPrompt="1"/>
          </p:nvPr>
        </p:nvSpPr>
        <p:spPr>
          <a:xfrm>
            <a:off x="349300" y="1497573"/>
            <a:ext cx="3956696" cy="3373040"/>
          </a:xfrm>
          <a:prstGeom prst="rect">
            <a:avLst/>
          </a:prstGeom>
        </p:spPr>
        <p:txBody>
          <a:bodyPr vert="horz"/>
          <a:lstStyle>
            <a:lvl1pPr marL="342900" indent="-342900">
              <a:buClr>
                <a:srgbClr val="C02030"/>
              </a:buClr>
              <a:buFont typeface="Arial"/>
              <a:buChar char="•"/>
              <a:defRPr sz="2000">
                <a:solidFill>
                  <a:srgbClr val="404040"/>
                </a:solidFill>
              </a:defRPr>
            </a:lvl1pPr>
          </a:lstStyle>
          <a:p>
            <a:r>
              <a:rPr lang="en-US" dirty="0"/>
              <a:t>Click to add picture</a:t>
            </a:r>
          </a:p>
        </p:txBody>
      </p:sp>
      <p:sp>
        <p:nvSpPr>
          <p:cNvPr id="27" name="Text Placeholder 7"/>
          <p:cNvSpPr>
            <a:spLocks noGrp="1"/>
          </p:cNvSpPr>
          <p:nvPr>
            <p:ph type="body" sz="quarter" idx="11" hasCustomPrompt="1"/>
          </p:nvPr>
        </p:nvSpPr>
        <p:spPr>
          <a:xfrm>
            <a:off x="4528514" y="1496769"/>
            <a:ext cx="4050387" cy="3311129"/>
          </a:xfrm>
          <a:prstGeom prst="rect">
            <a:avLst/>
          </a:prstGeom>
        </p:spPr>
        <p:txBody>
          <a:bodyPr vert="horz"/>
          <a:lstStyle>
            <a:lvl1pPr marL="342900" indent="-342900">
              <a:buClr>
                <a:srgbClr val="C02030"/>
              </a:buClr>
              <a:buFont typeface="Arial"/>
              <a:buChar char="•"/>
              <a:defRPr sz="2000">
                <a:solidFill>
                  <a:srgbClr val="404040"/>
                </a:solidFill>
              </a:defRPr>
            </a:lvl1pPr>
            <a:lvl2pPr>
              <a:buClr>
                <a:srgbClr val="C02030"/>
              </a:buClr>
              <a:defRPr sz="1800">
                <a:solidFill>
                  <a:srgbClr val="404040"/>
                </a:solidFill>
              </a:defRPr>
            </a:lvl2pPr>
            <a:lvl3pPr marL="1143000" indent="-228600">
              <a:buClr>
                <a:srgbClr val="C02030"/>
              </a:buClr>
              <a:buFont typeface="Arial"/>
              <a:buChar char="•"/>
              <a:defRPr sz="1600">
                <a:solidFill>
                  <a:srgbClr val="404040"/>
                </a:solidFill>
              </a:defRPr>
            </a:lvl3pPr>
            <a:lvl4pPr>
              <a:buClr>
                <a:srgbClr val="C02030"/>
              </a:buClr>
              <a:defRPr sz="1400">
                <a:solidFill>
                  <a:srgbClr val="404040"/>
                </a:solidFill>
              </a:defRPr>
            </a:lvl4pPr>
            <a:lvl5pPr>
              <a:buClr>
                <a:srgbClr val="C02030"/>
              </a:buClr>
              <a:defRPr sz="1200">
                <a:solidFill>
                  <a:srgbClr val="404040"/>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646793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mp; Text Content Page Orange">
    <p:spTree>
      <p:nvGrpSpPr>
        <p:cNvPr id="1" name=""/>
        <p:cNvGrpSpPr/>
        <p:nvPr/>
      </p:nvGrpSpPr>
      <p:grpSpPr>
        <a:xfrm>
          <a:off x="0" y="0"/>
          <a:ext cx="0" cy="0"/>
          <a:chOff x="0" y="0"/>
          <a:chExt cx="0" cy="0"/>
        </a:xfrm>
      </p:grpSpPr>
      <p:sp>
        <p:nvSpPr>
          <p:cNvPr id="6" name="Rectangle 5"/>
          <p:cNvSpPr/>
          <p:nvPr userDrawn="1"/>
        </p:nvSpPr>
        <p:spPr>
          <a:xfrm>
            <a:off x="0" y="767799"/>
            <a:ext cx="9144000" cy="576699"/>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3" hasCustomPrompt="1"/>
          </p:nvPr>
        </p:nvSpPr>
        <p:spPr>
          <a:xfrm>
            <a:off x="349300" y="1497573"/>
            <a:ext cx="3956696" cy="3373040"/>
          </a:xfrm>
          <a:prstGeom prst="rect">
            <a:avLst/>
          </a:prstGeom>
        </p:spPr>
        <p:txBody>
          <a:bodyPr vert="horz"/>
          <a:lstStyle>
            <a:lvl1pPr marL="342900" indent="-342900">
              <a:buClr>
                <a:srgbClr val="CD831A"/>
              </a:buClr>
              <a:buFont typeface="Arial"/>
              <a:buChar char="•"/>
              <a:defRPr sz="2000">
                <a:solidFill>
                  <a:srgbClr val="404040"/>
                </a:solidFill>
              </a:defRPr>
            </a:lvl1pPr>
          </a:lstStyle>
          <a:p>
            <a:r>
              <a:rPr lang="en-US" dirty="0"/>
              <a:t>Click to add picture</a:t>
            </a:r>
          </a:p>
        </p:txBody>
      </p:sp>
      <p:sp>
        <p:nvSpPr>
          <p:cNvPr id="27" name="Text Placeholder 7"/>
          <p:cNvSpPr>
            <a:spLocks noGrp="1"/>
          </p:cNvSpPr>
          <p:nvPr>
            <p:ph type="body" sz="quarter" idx="11" hasCustomPrompt="1"/>
          </p:nvPr>
        </p:nvSpPr>
        <p:spPr>
          <a:xfrm>
            <a:off x="4528514" y="1496769"/>
            <a:ext cx="4050387" cy="3311129"/>
          </a:xfrm>
          <a:prstGeom prst="rect">
            <a:avLst/>
          </a:prstGeom>
        </p:spPr>
        <p:txBody>
          <a:bodyPr vert="horz"/>
          <a:lstStyle>
            <a:lvl1pPr marL="342900" indent="-342900">
              <a:buClr>
                <a:srgbClr val="CD831A"/>
              </a:buClr>
              <a:buFont typeface="Arial"/>
              <a:buChar char="•"/>
              <a:defRPr sz="2000">
                <a:solidFill>
                  <a:srgbClr val="404040"/>
                </a:solidFill>
              </a:defRPr>
            </a:lvl1pPr>
            <a:lvl2pPr>
              <a:buClr>
                <a:srgbClr val="CD831A"/>
              </a:buClr>
              <a:defRPr sz="1800">
                <a:solidFill>
                  <a:srgbClr val="404040"/>
                </a:solidFill>
              </a:defRPr>
            </a:lvl2pPr>
            <a:lvl3pPr marL="1143000" indent="-228600">
              <a:buClr>
                <a:srgbClr val="CD831A"/>
              </a:buClr>
              <a:buFont typeface="Arial"/>
              <a:buChar char="•"/>
              <a:defRPr sz="1600">
                <a:solidFill>
                  <a:srgbClr val="404040"/>
                </a:solidFill>
              </a:defRPr>
            </a:lvl3pPr>
            <a:lvl4pPr>
              <a:buClr>
                <a:srgbClr val="CD831A"/>
              </a:buClr>
              <a:defRPr sz="1400">
                <a:solidFill>
                  <a:srgbClr val="404040"/>
                </a:solidFill>
              </a:defRPr>
            </a:lvl4pPr>
            <a:lvl5pPr>
              <a:buClr>
                <a:srgbClr val="CD831A"/>
              </a:buClr>
              <a:defRPr sz="1200">
                <a:solidFill>
                  <a:srgbClr val="404040"/>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89331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mp; Text Content Page Blue">
    <p:spTree>
      <p:nvGrpSpPr>
        <p:cNvPr id="1" name=""/>
        <p:cNvGrpSpPr/>
        <p:nvPr/>
      </p:nvGrpSpPr>
      <p:grpSpPr>
        <a:xfrm>
          <a:off x="0" y="0"/>
          <a:ext cx="0" cy="0"/>
          <a:chOff x="0" y="0"/>
          <a:chExt cx="0" cy="0"/>
        </a:xfrm>
      </p:grpSpPr>
      <p:sp>
        <p:nvSpPr>
          <p:cNvPr id="6" name="Rectangle 5"/>
          <p:cNvSpPr/>
          <p:nvPr userDrawn="1"/>
        </p:nvSpPr>
        <p:spPr>
          <a:xfrm>
            <a:off x="0" y="767799"/>
            <a:ext cx="9144000" cy="576699"/>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3" hasCustomPrompt="1"/>
          </p:nvPr>
        </p:nvSpPr>
        <p:spPr>
          <a:xfrm>
            <a:off x="349300" y="1497573"/>
            <a:ext cx="3956696" cy="3373040"/>
          </a:xfrm>
          <a:prstGeom prst="rect">
            <a:avLst/>
          </a:prstGeom>
        </p:spPr>
        <p:txBody>
          <a:bodyPr vert="horz"/>
          <a:lstStyle>
            <a:lvl1pPr marL="342900" indent="-342900">
              <a:buClr>
                <a:srgbClr val="2A89B4"/>
              </a:buClr>
              <a:buFont typeface="Arial"/>
              <a:buChar char="•"/>
              <a:defRPr sz="2000">
                <a:solidFill>
                  <a:srgbClr val="404040"/>
                </a:solidFill>
              </a:defRPr>
            </a:lvl1pPr>
          </a:lstStyle>
          <a:p>
            <a:r>
              <a:rPr lang="en-US" dirty="0"/>
              <a:t>Click to add picture</a:t>
            </a:r>
          </a:p>
        </p:txBody>
      </p:sp>
      <p:sp>
        <p:nvSpPr>
          <p:cNvPr id="27" name="Text Placeholder 7"/>
          <p:cNvSpPr>
            <a:spLocks noGrp="1"/>
          </p:cNvSpPr>
          <p:nvPr>
            <p:ph type="body" sz="quarter" idx="11" hasCustomPrompt="1"/>
          </p:nvPr>
        </p:nvSpPr>
        <p:spPr>
          <a:xfrm>
            <a:off x="4528514" y="1496769"/>
            <a:ext cx="4050387" cy="3311129"/>
          </a:xfrm>
          <a:prstGeom prst="rect">
            <a:avLst/>
          </a:prstGeom>
        </p:spPr>
        <p:txBody>
          <a:bodyPr vert="horz"/>
          <a:lstStyle>
            <a:lvl1pPr marL="342900" indent="-342900">
              <a:buClr>
                <a:srgbClr val="2A89B4"/>
              </a:buClr>
              <a:buFont typeface="Arial"/>
              <a:buChar char="•"/>
              <a:defRPr sz="2000">
                <a:solidFill>
                  <a:srgbClr val="404040"/>
                </a:solidFill>
              </a:defRPr>
            </a:lvl1pPr>
            <a:lvl2pPr>
              <a:buClr>
                <a:srgbClr val="2A89B4"/>
              </a:buClr>
              <a:defRPr sz="1800">
                <a:solidFill>
                  <a:srgbClr val="404040"/>
                </a:solidFill>
              </a:defRPr>
            </a:lvl2pPr>
            <a:lvl3pPr marL="1143000" indent="-228600">
              <a:buClr>
                <a:srgbClr val="2A89B4"/>
              </a:buClr>
              <a:buFont typeface="Arial"/>
              <a:buChar char="•"/>
              <a:defRPr sz="1600">
                <a:solidFill>
                  <a:srgbClr val="404040"/>
                </a:solidFill>
              </a:defRPr>
            </a:lvl3pPr>
            <a:lvl4pPr>
              <a:buClr>
                <a:srgbClr val="2A89B4"/>
              </a:buClr>
              <a:defRPr sz="1400">
                <a:solidFill>
                  <a:srgbClr val="404040"/>
                </a:solidFill>
              </a:defRPr>
            </a:lvl4pPr>
            <a:lvl5pPr>
              <a:buClr>
                <a:srgbClr val="2A89B4"/>
              </a:buClr>
              <a:defRPr sz="1200">
                <a:solidFill>
                  <a:srgbClr val="404040"/>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89331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amp; Text Content Page Purple">
    <p:spTree>
      <p:nvGrpSpPr>
        <p:cNvPr id="1" name=""/>
        <p:cNvGrpSpPr/>
        <p:nvPr/>
      </p:nvGrpSpPr>
      <p:grpSpPr>
        <a:xfrm>
          <a:off x="0" y="0"/>
          <a:ext cx="0" cy="0"/>
          <a:chOff x="0" y="0"/>
          <a:chExt cx="0" cy="0"/>
        </a:xfrm>
      </p:grpSpPr>
      <p:sp>
        <p:nvSpPr>
          <p:cNvPr id="11" name="Rectangle 10"/>
          <p:cNvSpPr/>
          <p:nvPr userDrawn="1"/>
        </p:nvSpPr>
        <p:spPr>
          <a:xfrm>
            <a:off x="0" y="767799"/>
            <a:ext cx="9144000" cy="576699"/>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3" hasCustomPrompt="1"/>
          </p:nvPr>
        </p:nvSpPr>
        <p:spPr>
          <a:xfrm>
            <a:off x="349300" y="1497573"/>
            <a:ext cx="3956696" cy="3373040"/>
          </a:xfrm>
          <a:prstGeom prst="rect">
            <a:avLst/>
          </a:prstGeom>
        </p:spPr>
        <p:txBody>
          <a:bodyPr vert="horz"/>
          <a:lstStyle>
            <a:lvl1pPr marL="342900" indent="-342900">
              <a:buClr>
                <a:srgbClr val="4B004B"/>
              </a:buClr>
              <a:buFont typeface="Arial"/>
              <a:buChar char="•"/>
              <a:defRPr sz="2000">
                <a:solidFill>
                  <a:srgbClr val="404040"/>
                </a:solidFill>
              </a:defRPr>
            </a:lvl1pPr>
          </a:lstStyle>
          <a:p>
            <a:r>
              <a:rPr lang="en-US" dirty="0"/>
              <a:t>Click to add picture</a:t>
            </a:r>
          </a:p>
        </p:txBody>
      </p:sp>
      <p:sp>
        <p:nvSpPr>
          <p:cNvPr id="27" name="Text Placeholder 7"/>
          <p:cNvSpPr>
            <a:spLocks noGrp="1"/>
          </p:cNvSpPr>
          <p:nvPr>
            <p:ph type="body" sz="quarter" idx="11" hasCustomPrompt="1"/>
          </p:nvPr>
        </p:nvSpPr>
        <p:spPr>
          <a:xfrm>
            <a:off x="4528514" y="1496769"/>
            <a:ext cx="4050387" cy="3311129"/>
          </a:xfrm>
          <a:prstGeom prst="rect">
            <a:avLst/>
          </a:prstGeom>
        </p:spPr>
        <p:txBody>
          <a:bodyPr vert="horz"/>
          <a:lstStyle>
            <a:lvl1pPr marL="342900" indent="-342900">
              <a:buClr>
                <a:srgbClr val="4B004B"/>
              </a:buClr>
              <a:buFont typeface="Arial"/>
              <a:buChar char="•"/>
              <a:defRPr sz="2000">
                <a:solidFill>
                  <a:srgbClr val="404040"/>
                </a:solidFill>
              </a:defRPr>
            </a:lvl1pPr>
            <a:lvl2pPr>
              <a:buClr>
                <a:srgbClr val="4B004B"/>
              </a:buClr>
              <a:defRPr sz="1800">
                <a:solidFill>
                  <a:srgbClr val="404040"/>
                </a:solidFill>
              </a:defRPr>
            </a:lvl2pPr>
            <a:lvl3pPr marL="1143000" indent="-228600">
              <a:buClr>
                <a:srgbClr val="4B004B"/>
              </a:buClr>
              <a:buFont typeface="Arial"/>
              <a:buChar char="•"/>
              <a:defRPr sz="1600">
                <a:solidFill>
                  <a:srgbClr val="404040"/>
                </a:solidFill>
              </a:defRPr>
            </a:lvl3pPr>
            <a:lvl4pPr>
              <a:buClr>
                <a:srgbClr val="4B004B"/>
              </a:buClr>
              <a:defRPr sz="1400">
                <a:solidFill>
                  <a:srgbClr val="404040"/>
                </a:solidFill>
              </a:defRPr>
            </a:lvl4pPr>
            <a:lvl5pPr>
              <a:buClr>
                <a:srgbClr val="4B004B"/>
              </a:buClr>
              <a:defRPr sz="1200">
                <a:solidFill>
                  <a:srgbClr val="404040"/>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89331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amp; Text Content Page Green">
    <p:spTree>
      <p:nvGrpSpPr>
        <p:cNvPr id="1" name=""/>
        <p:cNvGrpSpPr/>
        <p:nvPr/>
      </p:nvGrpSpPr>
      <p:grpSpPr>
        <a:xfrm>
          <a:off x="0" y="0"/>
          <a:ext cx="0" cy="0"/>
          <a:chOff x="0" y="0"/>
          <a:chExt cx="0" cy="0"/>
        </a:xfrm>
      </p:grpSpPr>
      <p:sp>
        <p:nvSpPr>
          <p:cNvPr id="6" name="Rectangle 5"/>
          <p:cNvSpPr/>
          <p:nvPr userDrawn="1"/>
        </p:nvSpPr>
        <p:spPr>
          <a:xfrm>
            <a:off x="0" y="767799"/>
            <a:ext cx="9144000" cy="576699"/>
          </a:xfrm>
          <a:prstGeom prst="rect">
            <a:avLst/>
          </a:prstGeom>
          <a:gradFill flip="none" rotWithShape="1">
            <a:gsLst>
              <a:gs pos="0">
                <a:srgbClr val="649B28"/>
              </a:gs>
              <a:gs pos="34000">
                <a:srgbClr val="75B52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3" hasCustomPrompt="1"/>
          </p:nvPr>
        </p:nvSpPr>
        <p:spPr>
          <a:xfrm>
            <a:off x="349300" y="1497573"/>
            <a:ext cx="3956696" cy="3373040"/>
          </a:xfrm>
          <a:prstGeom prst="rect">
            <a:avLst/>
          </a:prstGeom>
        </p:spPr>
        <p:txBody>
          <a:bodyPr vert="horz"/>
          <a:lstStyle>
            <a:lvl1pPr marL="342900" indent="-342900">
              <a:buClr>
                <a:srgbClr val="75B52F"/>
              </a:buClr>
              <a:buFont typeface="Arial"/>
              <a:buChar char="•"/>
              <a:defRPr sz="2000">
                <a:solidFill>
                  <a:srgbClr val="404040"/>
                </a:solidFill>
              </a:defRPr>
            </a:lvl1pPr>
          </a:lstStyle>
          <a:p>
            <a:r>
              <a:rPr lang="en-US" dirty="0"/>
              <a:t>Click to add picture</a:t>
            </a:r>
          </a:p>
        </p:txBody>
      </p:sp>
      <p:sp>
        <p:nvSpPr>
          <p:cNvPr id="27" name="Text Placeholder 7"/>
          <p:cNvSpPr>
            <a:spLocks noGrp="1"/>
          </p:cNvSpPr>
          <p:nvPr>
            <p:ph type="body" sz="quarter" idx="11" hasCustomPrompt="1"/>
          </p:nvPr>
        </p:nvSpPr>
        <p:spPr>
          <a:xfrm>
            <a:off x="4528514" y="1496769"/>
            <a:ext cx="4050387" cy="3311129"/>
          </a:xfrm>
          <a:prstGeom prst="rect">
            <a:avLst/>
          </a:prstGeom>
        </p:spPr>
        <p:txBody>
          <a:bodyPr vert="horz"/>
          <a:lstStyle>
            <a:lvl1pPr marL="342900" indent="-342900">
              <a:buClr>
                <a:srgbClr val="75B52F"/>
              </a:buClr>
              <a:buFont typeface="Arial"/>
              <a:buChar char="•"/>
              <a:defRPr sz="2000">
                <a:solidFill>
                  <a:srgbClr val="404040"/>
                </a:solidFill>
              </a:defRPr>
            </a:lvl1pPr>
            <a:lvl2pPr>
              <a:buClr>
                <a:srgbClr val="75B52F"/>
              </a:buClr>
              <a:defRPr sz="1800">
                <a:solidFill>
                  <a:srgbClr val="404040"/>
                </a:solidFill>
              </a:defRPr>
            </a:lvl2pPr>
            <a:lvl3pPr marL="1143000" indent="-228600">
              <a:buClr>
                <a:srgbClr val="75B52F"/>
              </a:buClr>
              <a:buFont typeface="Arial"/>
              <a:buChar char="•"/>
              <a:defRPr sz="1600">
                <a:solidFill>
                  <a:srgbClr val="404040"/>
                </a:solidFill>
              </a:defRPr>
            </a:lvl3pPr>
            <a:lvl4pPr>
              <a:buClr>
                <a:srgbClr val="75B52F"/>
              </a:buClr>
              <a:defRPr sz="1400">
                <a:solidFill>
                  <a:srgbClr val="404040"/>
                </a:solidFill>
              </a:defRPr>
            </a:lvl4pPr>
            <a:lvl5pPr>
              <a:buClr>
                <a:srgbClr val="75B52F"/>
              </a:buClr>
              <a:defRPr sz="1200">
                <a:solidFill>
                  <a:srgbClr val="404040"/>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89331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amp; Text Content Page Cerise">
    <p:spTree>
      <p:nvGrpSpPr>
        <p:cNvPr id="1" name=""/>
        <p:cNvGrpSpPr/>
        <p:nvPr/>
      </p:nvGrpSpPr>
      <p:grpSpPr>
        <a:xfrm>
          <a:off x="0" y="0"/>
          <a:ext cx="0" cy="0"/>
          <a:chOff x="0" y="0"/>
          <a:chExt cx="0" cy="0"/>
        </a:xfrm>
      </p:grpSpPr>
      <p:sp>
        <p:nvSpPr>
          <p:cNvPr id="6" name="Rectangle 5"/>
          <p:cNvSpPr/>
          <p:nvPr userDrawn="1"/>
        </p:nvSpPr>
        <p:spPr>
          <a:xfrm>
            <a:off x="0" y="767799"/>
            <a:ext cx="9144000" cy="576699"/>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3" hasCustomPrompt="1"/>
          </p:nvPr>
        </p:nvSpPr>
        <p:spPr>
          <a:xfrm>
            <a:off x="349300" y="1497573"/>
            <a:ext cx="3956696" cy="3373040"/>
          </a:xfrm>
          <a:prstGeom prst="rect">
            <a:avLst/>
          </a:prstGeom>
        </p:spPr>
        <p:txBody>
          <a:bodyPr vert="horz"/>
          <a:lstStyle>
            <a:lvl1pPr marL="342900" indent="-342900">
              <a:buClr>
                <a:srgbClr val="99006B"/>
              </a:buClr>
              <a:buFont typeface="Arial"/>
              <a:buChar char="•"/>
              <a:defRPr sz="2000">
                <a:solidFill>
                  <a:srgbClr val="404040"/>
                </a:solidFill>
              </a:defRPr>
            </a:lvl1pPr>
          </a:lstStyle>
          <a:p>
            <a:r>
              <a:rPr lang="en-US" dirty="0"/>
              <a:t>Click to add picture</a:t>
            </a:r>
          </a:p>
        </p:txBody>
      </p:sp>
      <p:sp>
        <p:nvSpPr>
          <p:cNvPr id="27" name="Text Placeholder 7"/>
          <p:cNvSpPr>
            <a:spLocks noGrp="1"/>
          </p:cNvSpPr>
          <p:nvPr>
            <p:ph type="body" sz="quarter" idx="11" hasCustomPrompt="1"/>
          </p:nvPr>
        </p:nvSpPr>
        <p:spPr>
          <a:xfrm>
            <a:off x="4528514" y="1496769"/>
            <a:ext cx="4050387" cy="3311129"/>
          </a:xfrm>
          <a:prstGeom prst="rect">
            <a:avLst/>
          </a:prstGeom>
        </p:spPr>
        <p:txBody>
          <a:bodyPr vert="horz"/>
          <a:lstStyle>
            <a:lvl1pPr marL="342900" indent="-342900">
              <a:buClr>
                <a:srgbClr val="99006B"/>
              </a:buClr>
              <a:buFont typeface="Arial"/>
              <a:buChar char="•"/>
              <a:defRPr sz="2000">
                <a:solidFill>
                  <a:srgbClr val="404040"/>
                </a:solidFill>
              </a:defRPr>
            </a:lvl1pPr>
            <a:lvl2pPr>
              <a:buClr>
                <a:srgbClr val="99006B"/>
              </a:buClr>
              <a:defRPr sz="1800">
                <a:solidFill>
                  <a:srgbClr val="404040"/>
                </a:solidFill>
              </a:defRPr>
            </a:lvl2pPr>
            <a:lvl3pPr marL="1143000" indent="-228600">
              <a:buClr>
                <a:srgbClr val="99006B"/>
              </a:buClr>
              <a:buFont typeface="Arial"/>
              <a:buChar char="•"/>
              <a:defRPr sz="1600">
                <a:solidFill>
                  <a:srgbClr val="404040"/>
                </a:solidFill>
              </a:defRPr>
            </a:lvl3pPr>
            <a:lvl4pPr>
              <a:buClr>
                <a:srgbClr val="99006B"/>
              </a:buClr>
              <a:defRPr sz="1400">
                <a:solidFill>
                  <a:srgbClr val="404040"/>
                </a:solidFill>
              </a:defRPr>
            </a:lvl4pPr>
            <a:lvl5pPr>
              <a:buClr>
                <a:srgbClr val="99006B"/>
              </a:buClr>
              <a:defRPr sz="1200">
                <a:solidFill>
                  <a:srgbClr val="404040"/>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89331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Content Page Red">
    <p:spTree>
      <p:nvGrpSpPr>
        <p:cNvPr id="1" name=""/>
        <p:cNvGrpSpPr/>
        <p:nvPr/>
      </p:nvGrpSpPr>
      <p:grpSpPr>
        <a:xfrm>
          <a:off x="0" y="0"/>
          <a:ext cx="0" cy="0"/>
          <a:chOff x="0" y="0"/>
          <a:chExt cx="0" cy="0"/>
        </a:xfrm>
      </p:grpSpPr>
      <p:sp>
        <p:nvSpPr>
          <p:cNvPr id="22" name="Rectangle 21"/>
          <p:cNvSpPr/>
          <p:nvPr userDrawn="1"/>
        </p:nvSpPr>
        <p:spPr>
          <a:xfrm>
            <a:off x="0" y="767799"/>
            <a:ext cx="9144000" cy="576699"/>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45440" y="1494179"/>
            <a:ext cx="8229600" cy="3245686"/>
          </a:xfrm>
          <a:prstGeom prst="rect">
            <a:avLst/>
          </a:prstGeom>
        </p:spPr>
        <p:txBody>
          <a:bodyPr/>
          <a:lstStyle>
            <a:lvl1pPr marL="342900" indent="-342900">
              <a:buClr>
                <a:srgbClr val="C02030"/>
              </a:buClr>
              <a:buFont typeface="Arial"/>
              <a:buChar char="•"/>
              <a:defRPr sz="2000">
                <a:solidFill>
                  <a:schemeClr val="tx1">
                    <a:lumMod val="75000"/>
                    <a:lumOff val="25000"/>
                  </a:schemeClr>
                </a:solidFill>
              </a:defRPr>
            </a:lvl1pPr>
            <a:lvl2pPr marL="742950" indent="-285750">
              <a:buClr>
                <a:srgbClr val="C00000"/>
              </a:buClr>
              <a:buFont typeface="Arial"/>
              <a:buChar char="–"/>
              <a:defRPr sz="1800">
                <a:solidFill>
                  <a:schemeClr val="tx1">
                    <a:lumMod val="75000"/>
                    <a:lumOff val="25000"/>
                  </a:schemeClr>
                </a:solidFill>
              </a:defRPr>
            </a:lvl2pPr>
            <a:lvl3pPr marL="1143000" indent="-228600">
              <a:buClr>
                <a:srgbClr val="C00000"/>
              </a:buClr>
              <a:buFont typeface="Arial"/>
              <a:buChar char="•"/>
              <a:defRPr sz="1600">
                <a:solidFill>
                  <a:schemeClr val="tx1">
                    <a:lumMod val="75000"/>
                    <a:lumOff val="25000"/>
                  </a:schemeClr>
                </a:solidFill>
              </a:defRPr>
            </a:lvl3pPr>
            <a:lvl4pPr marL="1600200" indent="-228600">
              <a:buClr>
                <a:srgbClr val="C00000"/>
              </a:buClr>
              <a:buFont typeface="Arial"/>
              <a:buChar char="–"/>
              <a:defRPr sz="1400">
                <a:solidFill>
                  <a:schemeClr val="tx1">
                    <a:lumMod val="75000"/>
                    <a:lumOff val="25000"/>
                  </a:schemeClr>
                </a:solidFill>
              </a:defRPr>
            </a:lvl4pPr>
            <a:lvl5pPr marL="2057400" indent="-228600">
              <a:buClr>
                <a:srgbClr val="C00000"/>
              </a:buClr>
              <a:buFont typeface="Arial"/>
              <a:buChar cha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
        <p:nvSpPr>
          <p:cNvPr id="2" name="Slayt Numarası Yer Tutucusu 1">
            <a:extLst>
              <a:ext uri="{FF2B5EF4-FFF2-40B4-BE49-F238E27FC236}">
                <a16:creationId xmlns:a16="http://schemas.microsoft.com/office/drawing/2014/main" id="{582BF70F-0234-A9E8-A704-62CA7974C1C5}"/>
              </a:ext>
            </a:extLst>
          </p:cNvPr>
          <p:cNvSpPr>
            <a:spLocks noGrp="1"/>
          </p:cNvSpPr>
          <p:nvPr>
            <p:ph type="sldNum" sz="quarter" idx="4"/>
          </p:nvPr>
        </p:nvSpPr>
        <p:spPr>
          <a:xfrm>
            <a:off x="35699" y="40846"/>
            <a:ext cx="452021"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F229497-3B9E-406A-A216-E5617F008833}" type="slidenum">
              <a:rPr lang="tr-TR" smtClean="0"/>
              <a:pPr/>
              <a:t>‹#›</a:t>
            </a:fld>
            <a:endParaRPr lang="tr-TR" dirty="0"/>
          </a:p>
        </p:txBody>
      </p:sp>
    </p:spTree>
    <p:extLst>
      <p:ext uri="{BB962C8B-B14F-4D97-AF65-F5344CB8AC3E}">
        <p14:creationId xmlns:p14="http://schemas.microsoft.com/office/powerpoint/2010/main" val="565902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amp; Text Content Page Yellow">
    <p:spTree>
      <p:nvGrpSpPr>
        <p:cNvPr id="1" name=""/>
        <p:cNvGrpSpPr/>
        <p:nvPr/>
      </p:nvGrpSpPr>
      <p:grpSpPr>
        <a:xfrm>
          <a:off x="0" y="0"/>
          <a:ext cx="0" cy="0"/>
          <a:chOff x="0" y="0"/>
          <a:chExt cx="0" cy="0"/>
        </a:xfrm>
      </p:grpSpPr>
      <p:sp>
        <p:nvSpPr>
          <p:cNvPr id="6" name="Rectangle 5"/>
          <p:cNvSpPr/>
          <p:nvPr userDrawn="1"/>
        </p:nvSpPr>
        <p:spPr>
          <a:xfrm>
            <a:off x="0" y="767799"/>
            <a:ext cx="9144000" cy="576699"/>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3" hasCustomPrompt="1"/>
          </p:nvPr>
        </p:nvSpPr>
        <p:spPr>
          <a:xfrm>
            <a:off x="349300" y="1497573"/>
            <a:ext cx="3956696" cy="3373040"/>
          </a:xfrm>
          <a:prstGeom prst="rect">
            <a:avLst/>
          </a:prstGeom>
        </p:spPr>
        <p:txBody>
          <a:bodyPr vert="horz"/>
          <a:lstStyle>
            <a:lvl1pPr marL="342900" indent="-342900">
              <a:buClr>
                <a:srgbClr val="E3C227"/>
              </a:buClr>
              <a:buFont typeface="Arial"/>
              <a:buChar char="•"/>
              <a:defRPr sz="2000">
                <a:solidFill>
                  <a:srgbClr val="404040"/>
                </a:solidFill>
              </a:defRPr>
            </a:lvl1pPr>
          </a:lstStyle>
          <a:p>
            <a:r>
              <a:rPr lang="en-US" dirty="0"/>
              <a:t>Click to add picture</a:t>
            </a:r>
          </a:p>
        </p:txBody>
      </p:sp>
      <p:sp>
        <p:nvSpPr>
          <p:cNvPr id="27" name="Text Placeholder 7"/>
          <p:cNvSpPr>
            <a:spLocks noGrp="1"/>
          </p:cNvSpPr>
          <p:nvPr>
            <p:ph type="body" sz="quarter" idx="11" hasCustomPrompt="1"/>
          </p:nvPr>
        </p:nvSpPr>
        <p:spPr>
          <a:xfrm>
            <a:off x="4528514" y="1496769"/>
            <a:ext cx="4050387" cy="3311129"/>
          </a:xfrm>
          <a:prstGeom prst="rect">
            <a:avLst/>
          </a:prstGeom>
        </p:spPr>
        <p:txBody>
          <a:bodyPr vert="horz"/>
          <a:lstStyle>
            <a:lvl1pPr marL="342900" indent="-342900">
              <a:buClr>
                <a:srgbClr val="E3C227"/>
              </a:buClr>
              <a:buFont typeface="Arial"/>
              <a:buChar char="•"/>
              <a:defRPr sz="2000">
                <a:solidFill>
                  <a:srgbClr val="404040"/>
                </a:solidFill>
              </a:defRPr>
            </a:lvl1pPr>
            <a:lvl2pPr>
              <a:buClr>
                <a:srgbClr val="E3C227"/>
              </a:buClr>
              <a:defRPr sz="1800">
                <a:solidFill>
                  <a:srgbClr val="404040"/>
                </a:solidFill>
              </a:defRPr>
            </a:lvl2pPr>
            <a:lvl3pPr marL="1143000" indent="-228600">
              <a:buClr>
                <a:srgbClr val="E3C227"/>
              </a:buClr>
              <a:buFont typeface="Arial"/>
              <a:buChar char="•"/>
              <a:defRPr sz="1600">
                <a:solidFill>
                  <a:srgbClr val="404040"/>
                </a:solidFill>
              </a:defRPr>
            </a:lvl3pPr>
            <a:lvl4pPr>
              <a:buClr>
                <a:srgbClr val="E3C227"/>
              </a:buClr>
              <a:defRPr sz="1400">
                <a:solidFill>
                  <a:srgbClr val="404040"/>
                </a:solidFill>
              </a:defRPr>
            </a:lvl4pPr>
            <a:lvl5pPr>
              <a:buClr>
                <a:srgbClr val="E3C227"/>
              </a:buClr>
              <a:defRPr sz="1200">
                <a:solidFill>
                  <a:srgbClr val="404040"/>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0D0D0D"/>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89331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Content Page Red">
    <p:spTree>
      <p:nvGrpSpPr>
        <p:cNvPr id="1" name=""/>
        <p:cNvGrpSpPr/>
        <p:nvPr/>
      </p:nvGrpSpPr>
      <p:grpSpPr>
        <a:xfrm>
          <a:off x="0" y="0"/>
          <a:ext cx="0" cy="0"/>
          <a:chOff x="0" y="0"/>
          <a:chExt cx="0" cy="0"/>
        </a:xfrm>
      </p:grpSpPr>
      <p:sp>
        <p:nvSpPr>
          <p:cNvPr id="11" name="Rectangle 10"/>
          <p:cNvSpPr/>
          <p:nvPr userDrawn="1"/>
        </p:nvSpPr>
        <p:spPr>
          <a:xfrm>
            <a:off x="0" y="767799"/>
            <a:ext cx="9144000" cy="576699"/>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able Placeholder 8"/>
          <p:cNvSpPr>
            <a:spLocks noGrp="1"/>
          </p:cNvSpPr>
          <p:nvPr>
            <p:ph type="tbl" sz="quarter" idx="10" hasCustomPrompt="1"/>
          </p:nvPr>
        </p:nvSpPr>
        <p:spPr>
          <a:xfrm>
            <a:off x="345440" y="1496769"/>
            <a:ext cx="8229599" cy="3338216"/>
          </a:xfrm>
          <a:prstGeom prst="rect">
            <a:avLst/>
          </a:prstGeom>
        </p:spPr>
        <p:txBody>
          <a:bodyPr vert="horz"/>
          <a:lstStyle>
            <a:lvl1pPr marL="342900" indent="-342900">
              <a:buClr>
                <a:srgbClr val="C02030"/>
              </a:buClr>
              <a:buFont typeface="Arial"/>
              <a:buChar char="•"/>
              <a:defRPr sz="2000">
                <a:solidFill>
                  <a:srgbClr val="404040"/>
                </a:solidFill>
              </a:defRPr>
            </a:lvl1pPr>
          </a:lstStyle>
          <a:p>
            <a:pPr lvl="0"/>
            <a:r>
              <a:rPr lang="en-GB" noProof="0" dirty="0"/>
              <a:t>Click to add table</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567224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Content Page Orang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able Placeholder 8"/>
          <p:cNvSpPr>
            <a:spLocks noGrp="1"/>
          </p:cNvSpPr>
          <p:nvPr>
            <p:ph type="tbl" sz="quarter" idx="10" hasCustomPrompt="1"/>
          </p:nvPr>
        </p:nvSpPr>
        <p:spPr>
          <a:xfrm>
            <a:off x="345440" y="1496769"/>
            <a:ext cx="8229599" cy="3338216"/>
          </a:xfrm>
          <a:prstGeom prst="rect">
            <a:avLst/>
          </a:prstGeom>
        </p:spPr>
        <p:txBody>
          <a:bodyPr vert="horz"/>
          <a:lstStyle>
            <a:lvl1pPr marL="342900" indent="-342900">
              <a:buClr>
                <a:srgbClr val="CD831A"/>
              </a:buClr>
              <a:buFont typeface="Arial"/>
              <a:buChar char="•"/>
              <a:defRPr sz="2000">
                <a:solidFill>
                  <a:srgbClr val="404040"/>
                </a:solidFill>
              </a:defRPr>
            </a:lvl1pPr>
          </a:lstStyle>
          <a:p>
            <a:pPr lvl="0"/>
            <a:r>
              <a:rPr lang="en-GB" noProof="0" dirty="0"/>
              <a:t>Click to add table</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722194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Content Page Blu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able Placeholder 8"/>
          <p:cNvSpPr>
            <a:spLocks noGrp="1"/>
          </p:cNvSpPr>
          <p:nvPr>
            <p:ph type="tbl" sz="quarter" idx="10" hasCustomPrompt="1"/>
          </p:nvPr>
        </p:nvSpPr>
        <p:spPr>
          <a:xfrm>
            <a:off x="345440" y="1496769"/>
            <a:ext cx="8229599" cy="3338216"/>
          </a:xfrm>
          <a:prstGeom prst="rect">
            <a:avLst/>
          </a:prstGeom>
        </p:spPr>
        <p:txBody>
          <a:bodyPr vert="horz"/>
          <a:lstStyle>
            <a:lvl1pPr marL="342900" indent="-342900">
              <a:buClr>
                <a:srgbClr val="2A89B4"/>
              </a:buClr>
              <a:buFont typeface="Arial"/>
              <a:buChar char="•"/>
              <a:defRPr sz="2000">
                <a:solidFill>
                  <a:srgbClr val="404040"/>
                </a:solidFill>
              </a:defRPr>
            </a:lvl1pPr>
          </a:lstStyle>
          <a:p>
            <a:pPr lvl="0"/>
            <a:r>
              <a:rPr lang="en-GB" noProof="0" dirty="0"/>
              <a:t>Click to add table</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722194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Content Page Purpl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able Placeholder 8"/>
          <p:cNvSpPr>
            <a:spLocks noGrp="1"/>
          </p:cNvSpPr>
          <p:nvPr>
            <p:ph type="tbl" sz="quarter" idx="10" hasCustomPrompt="1"/>
          </p:nvPr>
        </p:nvSpPr>
        <p:spPr>
          <a:xfrm>
            <a:off x="345440" y="1496769"/>
            <a:ext cx="8229599" cy="3338216"/>
          </a:xfrm>
          <a:prstGeom prst="rect">
            <a:avLst/>
          </a:prstGeom>
        </p:spPr>
        <p:txBody>
          <a:bodyPr vert="horz"/>
          <a:lstStyle>
            <a:lvl1pPr marL="342900" indent="-342900">
              <a:buClr>
                <a:srgbClr val="660066"/>
              </a:buClr>
              <a:buFont typeface="Arial"/>
              <a:buChar char="•"/>
              <a:defRPr sz="2000">
                <a:solidFill>
                  <a:srgbClr val="404040"/>
                </a:solidFill>
              </a:defRPr>
            </a:lvl1pPr>
          </a:lstStyle>
          <a:p>
            <a:pPr lvl="0"/>
            <a:r>
              <a:rPr lang="en-GB" noProof="0" dirty="0"/>
              <a:t>Click to add table</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722194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Content Page Green">
    <p:spTree>
      <p:nvGrpSpPr>
        <p:cNvPr id="1" name=""/>
        <p:cNvGrpSpPr/>
        <p:nvPr/>
      </p:nvGrpSpPr>
      <p:grpSpPr>
        <a:xfrm>
          <a:off x="0" y="0"/>
          <a:ext cx="0" cy="0"/>
          <a:chOff x="0" y="0"/>
          <a:chExt cx="0" cy="0"/>
        </a:xfrm>
      </p:grpSpPr>
      <p:sp>
        <p:nvSpPr>
          <p:cNvPr id="9" name="Table Placeholder 8"/>
          <p:cNvSpPr>
            <a:spLocks noGrp="1"/>
          </p:cNvSpPr>
          <p:nvPr>
            <p:ph type="tbl" sz="quarter" idx="10" hasCustomPrompt="1"/>
          </p:nvPr>
        </p:nvSpPr>
        <p:spPr>
          <a:xfrm>
            <a:off x="345440" y="1496769"/>
            <a:ext cx="8229599" cy="3338216"/>
          </a:xfrm>
          <a:prstGeom prst="rect">
            <a:avLst/>
          </a:prstGeom>
        </p:spPr>
        <p:txBody>
          <a:bodyPr vert="horz"/>
          <a:lstStyle>
            <a:lvl1pPr marL="342900" indent="-342900">
              <a:buClr>
                <a:srgbClr val="75B52F"/>
              </a:buClr>
              <a:buFont typeface="Arial"/>
              <a:buChar char="•"/>
              <a:defRPr sz="2000">
                <a:solidFill>
                  <a:srgbClr val="404040"/>
                </a:solidFill>
              </a:defRPr>
            </a:lvl1pPr>
          </a:lstStyle>
          <a:p>
            <a:pPr lvl="0"/>
            <a:r>
              <a:rPr lang="en-GB" noProof="0" dirty="0"/>
              <a:t>Click to add table</a:t>
            </a:r>
            <a:endParaRPr lang="en-US" noProof="0" dirty="0"/>
          </a:p>
        </p:txBody>
      </p:sp>
      <p:sp>
        <p:nvSpPr>
          <p:cNvPr id="7" name="Rectangle 6"/>
          <p:cNvSpPr/>
          <p:nvPr userDrawn="1"/>
        </p:nvSpPr>
        <p:spPr>
          <a:xfrm>
            <a:off x="0" y="767799"/>
            <a:ext cx="9144000" cy="576699"/>
          </a:xfrm>
          <a:prstGeom prst="rect">
            <a:avLst/>
          </a:prstGeom>
          <a:gradFill flip="none" rotWithShape="1">
            <a:gsLst>
              <a:gs pos="0">
                <a:srgbClr val="649B28"/>
              </a:gs>
              <a:gs pos="34000">
                <a:srgbClr val="75B52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722194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Content Page Ceris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able Placeholder 8"/>
          <p:cNvSpPr>
            <a:spLocks noGrp="1"/>
          </p:cNvSpPr>
          <p:nvPr>
            <p:ph type="tbl" sz="quarter" idx="10" hasCustomPrompt="1"/>
          </p:nvPr>
        </p:nvSpPr>
        <p:spPr>
          <a:xfrm>
            <a:off x="345440" y="1496769"/>
            <a:ext cx="8229599" cy="3338216"/>
          </a:xfrm>
          <a:prstGeom prst="rect">
            <a:avLst/>
          </a:prstGeom>
        </p:spPr>
        <p:txBody>
          <a:bodyPr vert="horz"/>
          <a:lstStyle>
            <a:lvl1pPr marL="342900" indent="-342900">
              <a:buClr>
                <a:srgbClr val="99006B"/>
              </a:buClr>
              <a:buFont typeface="Arial"/>
              <a:buChar char="•"/>
              <a:defRPr sz="2000">
                <a:solidFill>
                  <a:srgbClr val="404040"/>
                </a:solidFill>
              </a:defRPr>
            </a:lvl1pPr>
          </a:lstStyle>
          <a:p>
            <a:pPr lvl="0"/>
            <a:r>
              <a:rPr lang="en-GB" noProof="0" dirty="0"/>
              <a:t>Click to add table</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722194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Content Page Yellow">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able Placeholder 8"/>
          <p:cNvSpPr>
            <a:spLocks noGrp="1"/>
          </p:cNvSpPr>
          <p:nvPr>
            <p:ph type="tbl" sz="quarter" idx="10" hasCustomPrompt="1"/>
          </p:nvPr>
        </p:nvSpPr>
        <p:spPr>
          <a:xfrm>
            <a:off x="345440" y="1496769"/>
            <a:ext cx="8229599" cy="3338216"/>
          </a:xfrm>
          <a:prstGeom prst="rect">
            <a:avLst/>
          </a:prstGeom>
        </p:spPr>
        <p:txBody>
          <a:bodyPr vert="horz"/>
          <a:lstStyle>
            <a:lvl1pPr marL="342900" indent="-342900">
              <a:buClr>
                <a:srgbClr val="E3C227"/>
              </a:buClr>
              <a:buFont typeface="Arial"/>
              <a:buChar char="•"/>
              <a:defRPr sz="2000">
                <a:solidFill>
                  <a:srgbClr val="404040"/>
                </a:solidFill>
              </a:defRPr>
            </a:lvl1pPr>
          </a:lstStyle>
          <a:p>
            <a:pPr lvl="0"/>
            <a:r>
              <a:rPr lang="en-GB" noProof="0" dirty="0"/>
              <a:t>Click to add table</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0D0D0D"/>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722194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gram Content Page Red">
    <p:spTree>
      <p:nvGrpSpPr>
        <p:cNvPr id="1" name=""/>
        <p:cNvGrpSpPr/>
        <p:nvPr/>
      </p:nvGrpSpPr>
      <p:grpSpPr>
        <a:xfrm>
          <a:off x="0" y="0"/>
          <a:ext cx="0" cy="0"/>
          <a:chOff x="0" y="0"/>
          <a:chExt cx="0" cy="0"/>
        </a:xfrm>
      </p:grpSpPr>
      <p:sp>
        <p:nvSpPr>
          <p:cNvPr id="10" name="Rectangle 9"/>
          <p:cNvSpPr/>
          <p:nvPr userDrawn="1"/>
        </p:nvSpPr>
        <p:spPr>
          <a:xfrm>
            <a:off x="0" y="767799"/>
            <a:ext cx="9144000" cy="576699"/>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artArt Placeholder 6"/>
          <p:cNvSpPr>
            <a:spLocks noGrp="1"/>
          </p:cNvSpPr>
          <p:nvPr>
            <p:ph type="dgm" sz="quarter" idx="10" hasCustomPrompt="1"/>
          </p:nvPr>
        </p:nvSpPr>
        <p:spPr>
          <a:xfrm>
            <a:off x="345440" y="1496769"/>
            <a:ext cx="8229600" cy="3386509"/>
          </a:xfrm>
          <a:prstGeom prst="rect">
            <a:avLst/>
          </a:prstGeom>
        </p:spPr>
        <p:txBody>
          <a:bodyPr vert="horz"/>
          <a:lstStyle>
            <a:lvl1pPr marL="342900" indent="-342900">
              <a:buClr>
                <a:srgbClr val="C02030"/>
              </a:buClr>
              <a:buFont typeface="Arial"/>
              <a:buChar char="•"/>
              <a:defRPr sz="2000" baseline="0">
                <a:solidFill>
                  <a:srgbClr val="404040"/>
                </a:solidFill>
              </a:defRPr>
            </a:lvl1pPr>
          </a:lstStyle>
          <a:p>
            <a:pPr lvl="0"/>
            <a:r>
              <a:rPr lang="en-GB" noProof="0" dirty="0"/>
              <a:t>Click to add SmartArt graphic</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251028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gram Content Page Orang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artArt Placeholder 6"/>
          <p:cNvSpPr>
            <a:spLocks noGrp="1"/>
          </p:cNvSpPr>
          <p:nvPr>
            <p:ph type="dgm" sz="quarter" idx="10" hasCustomPrompt="1"/>
          </p:nvPr>
        </p:nvSpPr>
        <p:spPr>
          <a:xfrm>
            <a:off x="345440" y="1496769"/>
            <a:ext cx="8229600" cy="3386509"/>
          </a:xfrm>
          <a:prstGeom prst="rect">
            <a:avLst/>
          </a:prstGeom>
        </p:spPr>
        <p:txBody>
          <a:bodyPr vert="horz"/>
          <a:lstStyle>
            <a:lvl1pPr marL="342900" indent="-342900">
              <a:buClr>
                <a:srgbClr val="CD831A"/>
              </a:buClr>
              <a:buFont typeface="Arial"/>
              <a:buChar char="•"/>
              <a:defRPr sz="2000" baseline="0">
                <a:solidFill>
                  <a:srgbClr val="404040"/>
                </a:solidFill>
              </a:defRPr>
            </a:lvl1pPr>
          </a:lstStyle>
          <a:p>
            <a:pPr lvl="0"/>
            <a:r>
              <a:rPr lang="en-GB" noProof="0" dirty="0"/>
              <a:t>Click to add SmartArt graphic</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19196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Content Page Orang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45440" y="1494179"/>
            <a:ext cx="8229600" cy="3245686"/>
          </a:xfrm>
          <a:prstGeom prst="rect">
            <a:avLst/>
          </a:prstGeom>
        </p:spPr>
        <p:txBody>
          <a:bodyPr/>
          <a:lstStyle>
            <a:lvl1pPr marL="342900" indent="-342900">
              <a:buClr>
                <a:srgbClr val="CD831A"/>
              </a:buClr>
              <a:buFont typeface="Arial"/>
              <a:buChar char="•"/>
              <a:defRPr sz="2000">
                <a:solidFill>
                  <a:schemeClr val="tx1">
                    <a:lumMod val="75000"/>
                    <a:lumOff val="25000"/>
                  </a:schemeClr>
                </a:solidFill>
              </a:defRPr>
            </a:lvl1pPr>
            <a:lvl2pPr marL="742950" indent="-285750">
              <a:buClr>
                <a:srgbClr val="CD831A"/>
              </a:buClr>
              <a:buFont typeface="Arial"/>
              <a:buChar char="–"/>
              <a:defRPr sz="1800">
                <a:solidFill>
                  <a:schemeClr val="tx1">
                    <a:lumMod val="75000"/>
                    <a:lumOff val="25000"/>
                  </a:schemeClr>
                </a:solidFill>
              </a:defRPr>
            </a:lvl2pPr>
            <a:lvl3pPr marL="1143000" indent="-228600">
              <a:buClr>
                <a:srgbClr val="CD831A"/>
              </a:buClr>
              <a:buFont typeface="Arial"/>
              <a:buChar char="•"/>
              <a:defRPr sz="1600">
                <a:solidFill>
                  <a:schemeClr val="tx1">
                    <a:lumMod val="75000"/>
                    <a:lumOff val="25000"/>
                  </a:schemeClr>
                </a:solidFill>
              </a:defRPr>
            </a:lvl3pPr>
            <a:lvl4pPr marL="1600200" indent="-228600">
              <a:buClr>
                <a:srgbClr val="CD831A"/>
              </a:buClr>
              <a:buFont typeface="Arial"/>
              <a:buChar char="–"/>
              <a:defRPr sz="1400">
                <a:solidFill>
                  <a:schemeClr val="tx1">
                    <a:lumMod val="75000"/>
                    <a:lumOff val="25000"/>
                  </a:schemeClr>
                </a:solidFill>
              </a:defRPr>
            </a:lvl4pPr>
            <a:lvl5pPr marL="2057400" indent="-228600">
              <a:buClr>
                <a:srgbClr val="CD831A"/>
              </a:buClr>
              <a:buFont typeface="Arial"/>
              <a:buChar cha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
        <p:nvSpPr>
          <p:cNvPr id="2" name="Slayt Numarası Yer Tutucusu 1">
            <a:extLst>
              <a:ext uri="{FF2B5EF4-FFF2-40B4-BE49-F238E27FC236}">
                <a16:creationId xmlns:a16="http://schemas.microsoft.com/office/drawing/2014/main" id="{491F409E-BD82-D6E5-A1D2-71987D8E984F}"/>
              </a:ext>
            </a:extLst>
          </p:cNvPr>
          <p:cNvSpPr>
            <a:spLocks noGrp="1"/>
          </p:cNvSpPr>
          <p:nvPr>
            <p:ph type="sldNum" sz="quarter" idx="4"/>
          </p:nvPr>
        </p:nvSpPr>
        <p:spPr>
          <a:xfrm>
            <a:off x="35699" y="40846"/>
            <a:ext cx="452021"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F229497-3B9E-406A-A216-E5617F008833}" type="slidenum">
              <a:rPr lang="tr-TR" smtClean="0"/>
              <a:pPr/>
              <a:t>‹#›</a:t>
            </a:fld>
            <a:endParaRPr lang="tr-TR" dirty="0"/>
          </a:p>
        </p:txBody>
      </p:sp>
    </p:spTree>
    <p:extLst>
      <p:ext uri="{BB962C8B-B14F-4D97-AF65-F5344CB8AC3E}">
        <p14:creationId xmlns:p14="http://schemas.microsoft.com/office/powerpoint/2010/main" val="3527284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agram Content Page Blu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artArt Placeholder 6"/>
          <p:cNvSpPr>
            <a:spLocks noGrp="1"/>
          </p:cNvSpPr>
          <p:nvPr>
            <p:ph type="dgm" sz="quarter" idx="10" hasCustomPrompt="1"/>
          </p:nvPr>
        </p:nvSpPr>
        <p:spPr>
          <a:xfrm>
            <a:off x="345440" y="1496769"/>
            <a:ext cx="8229600" cy="3386509"/>
          </a:xfrm>
          <a:prstGeom prst="rect">
            <a:avLst/>
          </a:prstGeom>
        </p:spPr>
        <p:txBody>
          <a:bodyPr vert="horz"/>
          <a:lstStyle>
            <a:lvl1pPr marL="342900" indent="-342900">
              <a:buClr>
                <a:srgbClr val="2A89B4"/>
              </a:buClr>
              <a:buFont typeface="Arial"/>
              <a:buChar char="•"/>
              <a:defRPr sz="2000" baseline="0">
                <a:solidFill>
                  <a:srgbClr val="404040"/>
                </a:solidFill>
              </a:defRPr>
            </a:lvl1pPr>
          </a:lstStyle>
          <a:p>
            <a:pPr lvl="0"/>
            <a:r>
              <a:rPr lang="en-GB" noProof="0" dirty="0"/>
              <a:t>Click to add SmartArt graphic</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191967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agram Content Page Purpl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artArt Placeholder 6"/>
          <p:cNvSpPr>
            <a:spLocks noGrp="1"/>
          </p:cNvSpPr>
          <p:nvPr>
            <p:ph type="dgm" sz="quarter" idx="10" hasCustomPrompt="1"/>
          </p:nvPr>
        </p:nvSpPr>
        <p:spPr>
          <a:xfrm>
            <a:off x="345440" y="1496769"/>
            <a:ext cx="8229600" cy="3386509"/>
          </a:xfrm>
          <a:prstGeom prst="rect">
            <a:avLst/>
          </a:prstGeom>
        </p:spPr>
        <p:txBody>
          <a:bodyPr vert="horz"/>
          <a:lstStyle>
            <a:lvl1pPr marL="342900" indent="-342900">
              <a:buClr>
                <a:srgbClr val="660066"/>
              </a:buClr>
              <a:buFont typeface="Arial"/>
              <a:buChar char="•"/>
              <a:defRPr sz="2000" baseline="0">
                <a:solidFill>
                  <a:srgbClr val="404040"/>
                </a:solidFill>
              </a:defRPr>
            </a:lvl1pPr>
          </a:lstStyle>
          <a:p>
            <a:pPr lvl="0"/>
            <a:r>
              <a:rPr lang="en-GB" noProof="0" dirty="0"/>
              <a:t>Click to add SmartArt graphic</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191967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gram Content Page Green">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649B28"/>
              </a:gs>
              <a:gs pos="34000">
                <a:srgbClr val="75B52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artArt Placeholder 6"/>
          <p:cNvSpPr>
            <a:spLocks noGrp="1"/>
          </p:cNvSpPr>
          <p:nvPr>
            <p:ph type="dgm" sz="quarter" idx="10" hasCustomPrompt="1"/>
          </p:nvPr>
        </p:nvSpPr>
        <p:spPr>
          <a:xfrm>
            <a:off x="345440" y="1496769"/>
            <a:ext cx="8229600" cy="3386509"/>
          </a:xfrm>
          <a:prstGeom prst="rect">
            <a:avLst/>
          </a:prstGeom>
        </p:spPr>
        <p:txBody>
          <a:bodyPr vert="horz"/>
          <a:lstStyle>
            <a:lvl1pPr marL="342900" indent="-342900">
              <a:buClr>
                <a:srgbClr val="75B52F"/>
              </a:buClr>
              <a:buFont typeface="Arial"/>
              <a:buChar char="•"/>
              <a:defRPr sz="2000" baseline="0">
                <a:solidFill>
                  <a:srgbClr val="404040"/>
                </a:solidFill>
              </a:defRPr>
            </a:lvl1pPr>
          </a:lstStyle>
          <a:p>
            <a:pPr lvl="0"/>
            <a:r>
              <a:rPr lang="en-GB" noProof="0" dirty="0"/>
              <a:t>Click to add SmartArt graphic</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191967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agram Content Page Cerise">
    <p:spTree>
      <p:nvGrpSpPr>
        <p:cNvPr id="1" name=""/>
        <p:cNvGrpSpPr/>
        <p:nvPr/>
      </p:nvGrpSpPr>
      <p:grpSpPr>
        <a:xfrm>
          <a:off x="0" y="0"/>
          <a:ext cx="0" cy="0"/>
          <a:chOff x="0" y="0"/>
          <a:chExt cx="0" cy="0"/>
        </a:xfrm>
      </p:grpSpPr>
      <p:sp>
        <p:nvSpPr>
          <p:cNvPr id="7" name="SmartArt Placeholder 6"/>
          <p:cNvSpPr>
            <a:spLocks noGrp="1"/>
          </p:cNvSpPr>
          <p:nvPr>
            <p:ph type="dgm" sz="quarter" idx="10" hasCustomPrompt="1"/>
          </p:nvPr>
        </p:nvSpPr>
        <p:spPr>
          <a:xfrm>
            <a:off x="345440" y="1496769"/>
            <a:ext cx="8229600" cy="3386509"/>
          </a:xfrm>
          <a:prstGeom prst="rect">
            <a:avLst/>
          </a:prstGeom>
        </p:spPr>
        <p:txBody>
          <a:bodyPr vert="horz"/>
          <a:lstStyle>
            <a:lvl1pPr marL="342900" indent="-342900">
              <a:buClr>
                <a:srgbClr val="99006B"/>
              </a:buClr>
              <a:buFont typeface="Arial"/>
              <a:buChar char="•"/>
              <a:defRPr sz="2000" baseline="0">
                <a:solidFill>
                  <a:srgbClr val="404040"/>
                </a:solidFill>
              </a:defRPr>
            </a:lvl1pPr>
          </a:lstStyle>
          <a:p>
            <a:pPr lvl="0"/>
            <a:r>
              <a:rPr lang="en-GB" noProof="0" dirty="0"/>
              <a:t>Click to add SmartArt graphic</a:t>
            </a:r>
            <a:endParaRPr lang="en-US" noProof="0" dirty="0"/>
          </a:p>
        </p:txBody>
      </p:sp>
      <p:sp>
        <p:nvSpPr>
          <p:cNvPr id="6" name="Rectangle 5"/>
          <p:cNvSpPr/>
          <p:nvPr userDrawn="1"/>
        </p:nvSpPr>
        <p:spPr>
          <a:xfrm>
            <a:off x="0" y="767799"/>
            <a:ext cx="9144000" cy="576699"/>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191967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agram Content Page Yellow">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artArt Placeholder 6"/>
          <p:cNvSpPr>
            <a:spLocks noGrp="1"/>
          </p:cNvSpPr>
          <p:nvPr>
            <p:ph type="dgm" sz="quarter" idx="10" hasCustomPrompt="1"/>
          </p:nvPr>
        </p:nvSpPr>
        <p:spPr>
          <a:xfrm>
            <a:off x="345440" y="1496769"/>
            <a:ext cx="8229600" cy="3386509"/>
          </a:xfrm>
          <a:prstGeom prst="rect">
            <a:avLst/>
          </a:prstGeom>
        </p:spPr>
        <p:txBody>
          <a:bodyPr vert="horz"/>
          <a:lstStyle>
            <a:lvl1pPr marL="342900" indent="-342900">
              <a:buClr>
                <a:srgbClr val="E3C227"/>
              </a:buClr>
              <a:buFont typeface="Arial"/>
              <a:buChar char="•"/>
              <a:defRPr sz="2000" baseline="0">
                <a:solidFill>
                  <a:srgbClr val="404040"/>
                </a:solidFill>
              </a:defRPr>
            </a:lvl1pPr>
          </a:lstStyle>
          <a:p>
            <a:pPr lvl="0"/>
            <a:r>
              <a:rPr lang="en-GB" noProof="0" dirty="0"/>
              <a:t>Click to add SmartArt graphic</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chemeClr val="tx1">
                    <a:lumMod val="95000"/>
                    <a:lumOff val="5000"/>
                  </a:schemeClr>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191967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Content Page Red">
    <p:spTree>
      <p:nvGrpSpPr>
        <p:cNvPr id="1" name=""/>
        <p:cNvGrpSpPr/>
        <p:nvPr/>
      </p:nvGrpSpPr>
      <p:grpSpPr>
        <a:xfrm>
          <a:off x="0" y="0"/>
          <a:ext cx="0" cy="0"/>
          <a:chOff x="0" y="0"/>
          <a:chExt cx="0" cy="0"/>
        </a:xfrm>
      </p:grpSpPr>
      <p:sp>
        <p:nvSpPr>
          <p:cNvPr id="9" name="Rectangle 8"/>
          <p:cNvSpPr/>
          <p:nvPr userDrawn="1"/>
        </p:nvSpPr>
        <p:spPr>
          <a:xfrm>
            <a:off x="0" y="767799"/>
            <a:ext cx="9144000" cy="576699"/>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art Placeholder 3"/>
          <p:cNvSpPr>
            <a:spLocks noGrp="1"/>
          </p:cNvSpPr>
          <p:nvPr>
            <p:ph type="chart" sz="quarter" idx="10" hasCustomPrompt="1"/>
          </p:nvPr>
        </p:nvSpPr>
        <p:spPr>
          <a:xfrm>
            <a:off x="345440" y="1496769"/>
            <a:ext cx="8229600" cy="3415053"/>
          </a:xfrm>
          <a:prstGeom prst="rect">
            <a:avLst/>
          </a:prstGeom>
        </p:spPr>
        <p:txBody>
          <a:bodyPr vert="horz"/>
          <a:lstStyle>
            <a:lvl1pPr marL="342900" indent="-342900">
              <a:buClr>
                <a:srgbClr val="C02030"/>
              </a:buClr>
              <a:buFont typeface="Arial"/>
              <a:buChar char="•"/>
              <a:defRPr sz="2000" baseline="0">
                <a:solidFill>
                  <a:srgbClr val="404040"/>
                </a:solidFill>
              </a:defRPr>
            </a:lvl1pPr>
          </a:lstStyle>
          <a:p>
            <a:pPr lvl="0"/>
            <a:r>
              <a:rPr lang="en-GB" noProof="0" dirty="0"/>
              <a:t>Click to add chart</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784933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Content Page Orang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art Placeholder 3"/>
          <p:cNvSpPr>
            <a:spLocks noGrp="1"/>
          </p:cNvSpPr>
          <p:nvPr>
            <p:ph type="chart" sz="quarter" idx="10" hasCustomPrompt="1"/>
          </p:nvPr>
        </p:nvSpPr>
        <p:spPr>
          <a:xfrm>
            <a:off x="345440" y="1496769"/>
            <a:ext cx="8229600" cy="3415053"/>
          </a:xfrm>
          <a:prstGeom prst="rect">
            <a:avLst/>
          </a:prstGeom>
        </p:spPr>
        <p:txBody>
          <a:bodyPr vert="horz"/>
          <a:lstStyle>
            <a:lvl1pPr marL="342900" indent="-342900">
              <a:buClr>
                <a:srgbClr val="CD831A"/>
              </a:buClr>
              <a:buFont typeface="Arial"/>
              <a:buChar char="•"/>
              <a:defRPr sz="2000" baseline="0">
                <a:solidFill>
                  <a:srgbClr val="404040"/>
                </a:solidFill>
              </a:defRPr>
            </a:lvl1pPr>
          </a:lstStyle>
          <a:p>
            <a:pPr lvl="0"/>
            <a:r>
              <a:rPr lang="en-GB" noProof="0" dirty="0"/>
              <a:t>Click to add chart</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chemeClr val="tx1">
                    <a:lumMod val="85000"/>
                    <a:lumOff val="15000"/>
                  </a:schemeClr>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6168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Content Page Blu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art Placeholder 3"/>
          <p:cNvSpPr>
            <a:spLocks noGrp="1"/>
          </p:cNvSpPr>
          <p:nvPr>
            <p:ph type="chart" sz="quarter" idx="10" hasCustomPrompt="1"/>
          </p:nvPr>
        </p:nvSpPr>
        <p:spPr>
          <a:xfrm>
            <a:off x="345440" y="1496769"/>
            <a:ext cx="8229600" cy="3415053"/>
          </a:xfrm>
          <a:prstGeom prst="rect">
            <a:avLst/>
          </a:prstGeom>
        </p:spPr>
        <p:txBody>
          <a:bodyPr vert="horz"/>
          <a:lstStyle>
            <a:lvl1pPr marL="342900" indent="-342900">
              <a:buClr>
                <a:srgbClr val="2A89B4"/>
              </a:buClr>
              <a:buFont typeface="Arial"/>
              <a:buChar char="•"/>
              <a:defRPr sz="2000" baseline="0">
                <a:solidFill>
                  <a:srgbClr val="404040"/>
                </a:solidFill>
              </a:defRPr>
            </a:lvl1pPr>
          </a:lstStyle>
          <a:p>
            <a:pPr lvl="0"/>
            <a:r>
              <a:rPr lang="en-GB" noProof="0" dirty="0"/>
              <a:t>Click to add chart</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chemeClr val="tx1">
                    <a:lumMod val="85000"/>
                    <a:lumOff val="15000"/>
                  </a:schemeClr>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6168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Content Page Purpl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art Placeholder 3"/>
          <p:cNvSpPr>
            <a:spLocks noGrp="1"/>
          </p:cNvSpPr>
          <p:nvPr>
            <p:ph type="chart" sz="quarter" idx="10" hasCustomPrompt="1"/>
          </p:nvPr>
        </p:nvSpPr>
        <p:spPr>
          <a:xfrm>
            <a:off x="345440" y="1496769"/>
            <a:ext cx="8229600" cy="3415053"/>
          </a:xfrm>
          <a:prstGeom prst="rect">
            <a:avLst/>
          </a:prstGeom>
        </p:spPr>
        <p:txBody>
          <a:bodyPr vert="horz"/>
          <a:lstStyle>
            <a:lvl1pPr marL="342900" indent="-342900">
              <a:buClr>
                <a:srgbClr val="660066"/>
              </a:buClr>
              <a:buFont typeface="Arial"/>
              <a:buChar char="•"/>
              <a:defRPr sz="2000" baseline="0">
                <a:solidFill>
                  <a:srgbClr val="404040"/>
                </a:solidFill>
              </a:defRPr>
            </a:lvl1pPr>
          </a:lstStyle>
          <a:p>
            <a:pPr lvl="0"/>
            <a:r>
              <a:rPr lang="en-GB" noProof="0" dirty="0"/>
              <a:t>Click to add chart</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6168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Content Page Green">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649B28"/>
              </a:gs>
              <a:gs pos="34000">
                <a:srgbClr val="75B52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art Placeholder 3"/>
          <p:cNvSpPr>
            <a:spLocks noGrp="1"/>
          </p:cNvSpPr>
          <p:nvPr>
            <p:ph type="chart" sz="quarter" idx="10" hasCustomPrompt="1"/>
          </p:nvPr>
        </p:nvSpPr>
        <p:spPr>
          <a:xfrm>
            <a:off x="345440" y="1496769"/>
            <a:ext cx="8229600" cy="3415053"/>
          </a:xfrm>
          <a:prstGeom prst="rect">
            <a:avLst/>
          </a:prstGeom>
        </p:spPr>
        <p:txBody>
          <a:bodyPr vert="horz"/>
          <a:lstStyle>
            <a:lvl1pPr marL="342900" indent="-342900">
              <a:buClr>
                <a:srgbClr val="75B52F"/>
              </a:buClr>
              <a:buFont typeface="Arial"/>
              <a:buChar char="•"/>
              <a:defRPr sz="2000" baseline="0">
                <a:solidFill>
                  <a:srgbClr val="404040"/>
                </a:solidFill>
              </a:defRPr>
            </a:lvl1pPr>
          </a:lstStyle>
          <a:p>
            <a:pPr lvl="0"/>
            <a:r>
              <a:rPr lang="en-GB" noProof="0" dirty="0"/>
              <a:t>Click to add chart</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616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Content Page Blu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45440" y="1494179"/>
            <a:ext cx="8229600" cy="3245686"/>
          </a:xfrm>
          <a:prstGeom prst="rect">
            <a:avLst/>
          </a:prstGeom>
        </p:spPr>
        <p:txBody>
          <a:bodyPr/>
          <a:lstStyle>
            <a:lvl1pPr marL="342900" indent="-342900">
              <a:buClr>
                <a:srgbClr val="2A89B4"/>
              </a:buClr>
              <a:buFont typeface="Arial"/>
              <a:buChar char="•"/>
              <a:defRPr sz="2000">
                <a:solidFill>
                  <a:schemeClr val="tx1">
                    <a:lumMod val="75000"/>
                    <a:lumOff val="25000"/>
                  </a:schemeClr>
                </a:solidFill>
              </a:defRPr>
            </a:lvl1pPr>
            <a:lvl2pPr marL="742950" indent="-285750">
              <a:buClr>
                <a:srgbClr val="2A89B4"/>
              </a:buClr>
              <a:buFont typeface="Arial"/>
              <a:buChar char="–"/>
              <a:defRPr sz="1800">
                <a:solidFill>
                  <a:schemeClr val="tx1">
                    <a:lumMod val="75000"/>
                    <a:lumOff val="25000"/>
                  </a:schemeClr>
                </a:solidFill>
              </a:defRPr>
            </a:lvl2pPr>
            <a:lvl3pPr marL="1143000" indent="-228600">
              <a:buClr>
                <a:srgbClr val="2A89B4"/>
              </a:buClr>
              <a:buFont typeface="Arial"/>
              <a:buChar char="•"/>
              <a:defRPr sz="1600">
                <a:solidFill>
                  <a:schemeClr val="tx1">
                    <a:lumMod val="75000"/>
                    <a:lumOff val="25000"/>
                  </a:schemeClr>
                </a:solidFill>
              </a:defRPr>
            </a:lvl3pPr>
            <a:lvl4pPr marL="1600200" indent="-228600">
              <a:buClr>
                <a:srgbClr val="2A89B4"/>
              </a:buClr>
              <a:buFont typeface="Arial"/>
              <a:buChar char="–"/>
              <a:defRPr sz="1400">
                <a:solidFill>
                  <a:schemeClr val="tx1">
                    <a:lumMod val="75000"/>
                    <a:lumOff val="25000"/>
                  </a:schemeClr>
                </a:solidFill>
              </a:defRPr>
            </a:lvl4pPr>
            <a:lvl5pPr marL="2057400" indent="-228600">
              <a:buClr>
                <a:srgbClr val="2A89B4"/>
              </a:buClr>
              <a:buFont typeface="Arial"/>
              <a:buChar cha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
        <p:nvSpPr>
          <p:cNvPr id="2" name="Slayt Numarası Yer Tutucusu 1">
            <a:extLst>
              <a:ext uri="{FF2B5EF4-FFF2-40B4-BE49-F238E27FC236}">
                <a16:creationId xmlns:a16="http://schemas.microsoft.com/office/drawing/2014/main" id="{12D3D0C5-C8A4-FCD5-B029-AAA9E829829C}"/>
              </a:ext>
            </a:extLst>
          </p:cNvPr>
          <p:cNvSpPr>
            <a:spLocks noGrp="1"/>
          </p:cNvSpPr>
          <p:nvPr>
            <p:ph type="sldNum" sz="quarter" idx="4"/>
          </p:nvPr>
        </p:nvSpPr>
        <p:spPr>
          <a:xfrm>
            <a:off x="35699" y="40846"/>
            <a:ext cx="452021"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F229497-3B9E-406A-A216-E5617F008833}" type="slidenum">
              <a:rPr lang="tr-TR" smtClean="0"/>
              <a:pPr/>
              <a:t>‹#›</a:t>
            </a:fld>
            <a:endParaRPr lang="tr-TR" dirty="0"/>
          </a:p>
        </p:txBody>
      </p:sp>
    </p:spTree>
    <p:extLst>
      <p:ext uri="{BB962C8B-B14F-4D97-AF65-F5344CB8AC3E}">
        <p14:creationId xmlns:p14="http://schemas.microsoft.com/office/powerpoint/2010/main" val="3527284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Content Page Ceris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art Placeholder 3"/>
          <p:cNvSpPr>
            <a:spLocks noGrp="1"/>
          </p:cNvSpPr>
          <p:nvPr>
            <p:ph type="chart" sz="quarter" idx="10" hasCustomPrompt="1"/>
          </p:nvPr>
        </p:nvSpPr>
        <p:spPr>
          <a:xfrm>
            <a:off x="345440" y="1496769"/>
            <a:ext cx="8229600" cy="3415053"/>
          </a:xfrm>
          <a:prstGeom prst="rect">
            <a:avLst/>
          </a:prstGeom>
        </p:spPr>
        <p:txBody>
          <a:bodyPr vert="horz"/>
          <a:lstStyle>
            <a:lvl1pPr marL="342900" indent="-342900">
              <a:buClr>
                <a:srgbClr val="99006B"/>
              </a:buClr>
              <a:buFont typeface="Arial"/>
              <a:buChar char="•"/>
              <a:defRPr sz="2000" baseline="0">
                <a:solidFill>
                  <a:srgbClr val="404040"/>
                </a:solidFill>
              </a:defRPr>
            </a:lvl1pPr>
          </a:lstStyle>
          <a:p>
            <a:pPr lvl="0"/>
            <a:r>
              <a:rPr lang="en-GB" noProof="0" dirty="0"/>
              <a:t>Click to add chart</a:t>
            </a:r>
            <a:endParaRPr lang="en-US" noProof="0" dirty="0"/>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6168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Content Page Yellow">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a:xfrm>
            <a:off x="345440" y="1496769"/>
            <a:ext cx="8229600" cy="3415053"/>
          </a:xfrm>
          <a:prstGeom prst="rect">
            <a:avLst/>
          </a:prstGeom>
        </p:spPr>
        <p:txBody>
          <a:bodyPr vert="horz"/>
          <a:lstStyle>
            <a:lvl1pPr marL="342900" indent="-342900">
              <a:buClr>
                <a:srgbClr val="E3C227"/>
              </a:buClr>
              <a:buFont typeface="Arial"/>
              <a:buChar char="•"/>
              <a:defRPr sz="2000" baseline="0">
                <a:solidFill>
                  <a:srgbClr val="404040"/>
                </a:solidFill>
              </a:defRPr>
            </a:lvl1pPr>
          </a:lstStyle>
          <a:p>
            <a:pPr lvl="0"/>
            <a:r>
              <a:rPr lang="en-GB" noProof="0" dirty="0"/>
              <a:t>Click to add chart</a:t>
            </a:r>
            <a:endParaRPr lang="en-US" noProof="0" dirty="0"/>
          </a:p>
        </p:txBody>
      </p:sp>
      <p:sp>
        <p:nvSpPr>
          <p:cNvPr id="7" name="Rectangle 6"/>
          <p:cNvSpPr/>
          <p:nvPr userDrawn="1"/>
        </p:nvSpPr>
        <p:spPr>
          <a:xfrm>
            <a:off x="0" y="767799"/>
            <a:ext cx="9144000" cy="576699"/>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chemeClr val="tx1">
                    <a:lumMod val="85000"/>
                    <a:lumOff val="15000"/>
                  </a:schemeClr>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6168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Content Chapter Header Red">
    <p:spTree>
      <p:nvGrpSpPr>
        <p:cNvPr id="1" name=""/>
        <p:cNvGrpSpPr/>
        <p:nvPr/>
      </p:nvGrpSpPr>
      <p:grpSpPr>
        <a:xfrm>
          <a:off x="0" y="0"/>
          <a:ext cx="0" cy="0"/>
          <a:chOff x="0" y="0"/>
          <a:chExt cx="0" cy="0"/>
        </a:xfrm>
      </p:grpSpPr>
      <p:sp>
        <p:nvSpPr>
          <p:cNvPr id="15" name="Rectangle 14"/>
          <p:cNvSpPr/>
          <p:nvPr userDrawn="1"/>
        </p:nvSpPr>
        <p:spPr>
          <a:xfrm>
            <a:off x="0" y="3477674"/>
            <a:ext cx="9144000" cy="1665826"/>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75106"/>
            <a:ext cx="9144000" cy="1802568"/>
          </a:xfrm>
          <a:prstGeom prst="rect">
            <a:avLst/>
          </a:prstGeom>
        </p:spPr>
      </p:pic>
      <p:sp>
        <p:nvSpPr>
          <p:cNvPr id="12" name="Text Placeholder 2"/>
          <p:cNvSpPr>
            <a:spLocks noGrp="1"/>
          </p:cNvSpPr>
          <p:nvPr>
            <p:ph type="body" sz="quarter" idx="11" hasCustomPrompt="1"/>
          </p:nvPr>
        </p:nvSpPr>
        <p:spPr>
          <a:xfrm>
            <a:off x="486176" y="4031444"/>
            <a:ext cx="5131065" cy="521083"/>
          </a:xfrm>
          <a:prstGeom prst="rect">
            <a:avLst/>
          </a:prstGeom>
        </p:spPr>
        <p:txBody>
          <a:bodyPr vert="horz" wrap="square">
            <a:spAutoFit/>
          </a:bodyPr>
          <a:lstStyle>
            <a:lvl1pPr marL="0" indent="0">
              <a:lnSpc>
                <a:spcPts val="3340"/>
              </a:lnSpc>
              <a:buNone/>
              <a:defRPr sz="2800" spc="-70">
                <a:solidFill>
                  <a:schemeClr val="bg1"/>
                </a:solidFill>
              </a:defRPr>
            </a:lvl1pPr>
          </a:lstStyle>
          <a:p>
            <a:pPr lvl="0"/>
            <a:r>
              <a:rPr lang="en-GB" dirty="0"/>
              <a:t>Click To Edit Text Styles</a:t>
            </a:r>
          </a:p>
        </p:txBody>
      </p:sp>
      <p:sp>
        <p:nvSpPr>
          <p:cNvPr id="7"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8" name="Picture 3" descr="C:\Users\User\Desktop\jobs\Nicola\PKF logo.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000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Content Chapter Header Orange">
    <p:spTree>
      <p:nvGrpSpPr>
        <p:cNvPr id="1" name=""/>
        <p:cNvGrpSpPr/>
        <p:nvPr/>
      </p:nvGrpSpPr>
      <p:grpSpPr>
        <a:xfrm>
          <a:off x="0" y="0"/>
          <a:ext cx="0" cy="0"/>
          <a:chOff x="0" y="0"/>
          <a:chExt cx="0" cy="0"/>
        </a:xfrm>
      </p:grpSpPr>
      <p:sp>
        <p:nvSpPr>
          <p:cNvPr id="15" name="Rectangle 14"/>
          <p:cNvSpPr/>
          <p:nvPr userDrawn="1"/>
        </p:nvSpPr>
        <p:spPr>
          <a:xfrm>
            <a:off x="0" y="3477674"/>
            <a:ext cx="9144000" cy="1665826"/>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userDrawn="1"/>
        </p:nvSpPr>
        <p:spPr>
          <a:xfrm>
            <a:off x="486176" y="1865529"/>
            <a:ext cx="4604750" cy="852028"/>
          </a:xfrm>
          <a:prstGeom prst="rect">
            <a:avLst/>
          </a:prstGeom>
          <a:noFill/>
        </p:spPr>
        <p:txBody>
          <a:bodyPr wrap="square" lIns="68580" tIns="34290" rIns="68580" bIns="34290" rtlCol="0">
            <a:spAutoFit/>
          </a:bodyPr>
          <a:lstStyle/>
          <a:p>
            <a:pPr>
              <a:lnSpc>
                <a:spcPct val="90000"/>
              </a:lnSpc>
            </a:pPr>
            <a:r>
              <a:rPr lang="en-GB" sz="2800" b="0" spc="0" dirty="0">
                <a:solidFill>
                  <a:schemeClr val="bg1"/>
                </a:solidFill>
                <a:latin typeface="Arial" panose="020B0604020202020204" pitchFamily="34" charset="0"/>
                <a:cs typeface="Arial" panose="020B0604020202020204" pitchFamily="34" charset="0"/>
              </a:rPr>
              <a:t>International</a:t>
            </a:r>
            <a:r>
              <a:rPr lang="en-GB" sz="2800" b="0" spc="0" baseline="0" dirty="0">
                <a:solidFill>
                  <a:schemeClr val="bg1"/>
                </a:solidFill>
                <a:latin typeface="Arial" panose="020B0604020202020204" pitchFamily="34" charset="0"/>
                <a:cs typeface="Arial" panose="020B0604020202020204" pitchFamily="34" charset="0"/>
              </a:rPr>
              <a:t> </a:t>
            </a:r>
            <a:r>
              <a:rPr lang="en-GB" sz="2800" b="0" spc="0" dirty="0">
                <a:solidFill>
                  <a:schemeClr val="bg1"/>
                </a:solidFill>
                <a:latin typeface="Arial" panose="020B0604020202020204" pitchFamily="34" charset="0"/>
                <a:cs typeface="Arial" panose="020B0604020202020204" pitchFamily="34" charset="0"/>
              </a:rPr>
              <a:t>Symposium</a:t>
            </a:r>
          </a:p>
          <a:p>
            <a:pPr>
              <a:lnSpc>
                <a:spcPct val="90000"/>
              </a:lnSpc>
            </a:pPr>
            <a:r>
              <a:rPr lang="en-GB" sz="2800" b="0" spc="0" dirty="0">
                <a:solidFill>
                  <a:schemeClr val="bg1"/>
                </a:solidFill>
                <a:latin typeface="Arial" panose="020B0604020202020204" pitchFamily="34" charset="0"/>
                <a:cs typeface="Arial" panose="020B0604020202020204" pitchFamily="34" charset="0"/>
              </a:rPr>
              <a:t>Montreal</a:t>
            </a:r>
          </a:p>
        </p:txBody>
      </p:sp>
      <p:sp>
        <p:nvSpPr>
          <p:cNvPr id="8" name="TextBox 7"/>
          <p:cNvSpPr txBox="1"/>
          <p:nvPr userDrawn="1"/>
        </p:nvSpPr>
        <p:spPr>
          <a:xfrm>
            <a:off x="486177" y="2817946"/>
            <a:ext cx="4604750" cy="323165"/>
          </a:xfrm>
          <a:prstGeom prst="rect">
            <a:avLst/>
          </a:prstGeom>
          <a:noFill/>
        </p:spPr>
        <p:txBody>
          <a:bodyPr wrap="square" lIns="68580" tIns="34290" rIns="68580" bIns="34290" rtlCol="0">
            <a:spAutoFit/>
          </a:bodyPr>
          <a:lstStyle/>
          <a:p>
            <a:pPr>
              <a:lnSpc>
                <a:spcPct val="90000"/>
              </a:lnSpc>
            </a:pPr>
            <a:r>
              <a:rPr lang="en-GB" sz="1800" b="0" i="0" spc="0" baseline="0" dirty="0">
                <a:solidFill>
                  <a:srgbClr val="FFFFFF"/>
                </a:solidFill>
                <a:latin typeface="Arial"/>
                <a:cs typeface="Arial"/>
              </a:rPr>
              <a:t>18 – 21 October 2015</a:t>
            </a:r>
            <a:endParaRPr lang="en-GB" sz="1800" b="0" i="0" spc="0" dirty="0">
              <a:solidFill>
                <a:srgbClr val="FFFFFF"/>
              </a:solidFill>
              <a:latin typeface="Arial"/>
              <a:cs typeface="Arial"/>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l="-1"/>
          <a:stretch/>
        </p:blipFill>
        <p:spPr>
          <a:xfrm>
            <a:off x="0" y="1675106"/>
            <a:ext cx="9144000" cy="1802568"/>
          </a:xfrm>
          <a:prstGeom prst="rect">
            <a:avLst/>
          </a:prstGeom>
        </p:spPr>
      </p:pic>
      <p:sp>
        <p:nvSpPr>
          <p:cNvPr id="12" name="Text Placeholder 2"/>
          <p:cNvSpPr>
            <a:spLocks noGrp="1"/>
          </p:cNvSpPr>
          <p:nvPr>
            <p:ph type="body" sz="quarter" idx="11" hasCustomPrompt="1"/>
          </p:nvPr>
        </p:nvSpPr>
        <p:spPr>
          <a:xfrm>
            <a:off x="486176" y="4031444"/>
            <a:ext cx="5131065" cy="521083"/>
          </a:xfrm>
          <a:prstGeom prst="rect">
            <a:avLst/>
          </a:prstGeom>
        </p:spPr>
        <p:txBody>
          <a:bodyPr vert="horz" wrap="square">
            <a:spAutoFit/>
          </a:bodyPr>
          <a:lstStyle>
            <a:lvl1pPr marL="0" indent="0">
              <a:lnSpc>
                <a:spcPts val="3340"/>
              </a:lnSpc>
              <a:buNone/>
              <a:defRPr sz="2800" spc="-70">
                <a:solidFill>
                  <a:schemeClr val="bg1"/>
                </a:solidFill>
              </a:defRPr>
            </a:lvl1pPr>
          </a:lstStyle>
          <a:p>
            <a:pPr lvl="0"/>
            <a:r>
              <a:rPr lang="en-GB" dirty="0"/>
              <a:t>Click To Edit Text Styles</a:t>
            </a:r>
          </a:p>
        </p:txBody>
      </p:sp>
      <p:sp>
        <p:nvSpPr>
          <p:cNvPr id="14" name="TextBox 13"/>
          <p:cNvSpPr txBox="1"/>
          <p:nvPr userDrawn="1"/>
        </p:nvSpPr>
        <p:spPr>
          <a:xfrm>
            <a:off x="8788128" y="323866"/>
            <a:ext cx="184666" cy="369332"/>
          </a:xfrm>
          <a:prstGeom prst="rect">
            <a:avLst/>
          </a:prstGeom>
          <a:noFill/>
        </p:spPr>
        <p:txBody>
          <a:bodyPr wrap="none" rtlCol="0">
            <a:spAutoFit/>
          </a:bodyPr>
          <a:lstStyle/>
          <a:p>
            <a:endParaRPr lang="en-US" dirty="0"/>
          </a:p>
        </p:txBody>
      </p:sp>
      <p:sp>
        <p:nvSpPr>
          <p:cNvPr id="10"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1" name="Picture 3" descr="C:\Users\User\Desktop\jobs\Nicola\PKF logo.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1838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Content Chapter Header Blue">
    <p:spTree>
      <p:nvGrpSpPr>
        <p:cNvPr id="1" name=""/>
        <p:cNvGrpSpPr/>
        <p:nvPr/>
      </p:nvGrpSpPr>
      <p:grpSpPr>
        <a:xfrm>
          <a:off x="0" y="0"/>
          <a:ext cx="0" cy="0"/>
          <a:chOff x="0" y="0"/>
          <a:chExt cx="0" cy="0"/>
        </a:xfrm>
      </p:grpSpPr>
      <p:sp>
        <p:nvSpPr>
          <p:cNvPr id="14" name="Rectangle 13"/>
          <p:cNvSpPr/>
          <p:nvPr userDrawn="1"/>
        </p:nvSpPr>
        <p:spPr>
          <a:xfrm>
            <a:off x="0" y="3477674"/>
            <a:ext cx="9144000" cy="1665826"/>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userDrawn="1"/>
        </p:nvSpPr>
        <p:spPr>
          <a:xfrm>
            <a:off x="486176" y="1865529"/>
            <a:ext cx="4604750" cy="852028"/>
          </a:xfrm>
          <a:prstGeom prst="rect">
            <a:avLst/>
          </a:prstGeom>
          <a:noFill/>
        </p:spPr>
        <p:txBody>
          <a:bodyPr wrap="square" lIns="68580" tIns="34290" rIns="68580" bIns="34290" rtlCol="0">
            <a:spAutoFit/>
          </a:bodyPr>
          <a:lstStyle/>
          <a:p>
            <a:pPr>
              <a:lnSpc>
                <a:spcPct val="90000"/>
              </a:lnSpc>
            </a:pPr>
            <a:r>
              <a:rPr lang="en-GB" sz="2800" b="0" spc="0" dirty="0">
                <a:solidFill>
                  <a:schemeClr val="bg1"/>
                </a:solidFill>
                <a:latin typeface="Arial" panose="020B0604020202020204" pitchFamily="34" charset="0"/>
                <a:cs typeface="Arial" panose="020B0604020202020204" pitchFamily="34" charset="0"/>
              </a:rPr>
              <a:t>International</a:t>
            </a:r>
            <a:r>
              <a:rPr lang="en-GB" sz="2800" b="0" spc="0" baseline="0" dirty="0">
                <a:solidFill>
                  <a:schemeClr val="bg1"/>
                </a:solidFill>
                <a:latin typeface="Arial" panose="020B0604020202020204" pitchFamily="34" charset="0"/>
                <a:cs typeface="Arial" panose="020B0604020202020204" pitchFamily="34" charset="0"/>
              </a:rPr>
              <a:t> </a:t>
            </a:r>
            <a:r>
              <a:rPr lang="en-GB" sz="2800" b="0" spc="0" dirty="0">
                <a:solidFill>
                  <a:schemeClr val="bg1"/>
                </a:solidFill>
                <a:latin typeface="Arial" panose="020B0604020202020204" pitchFamily="34" charset="0"/>
                <a:cs typeface="Arial" panose="020B0604020202020204" pitchFamily="34" charset="0"/>
              </a:rPr>
              <a:t>Symposium</a:t>
            </a:r>
          </a:p>
          <a:p>
            <a:pPr>
              <a:lnSpc>
                <a:spcPct val="90000"/>
              </a:lnSpc>
            </a:pPr>
            <a:r>
              <a:rPr lang="en-GB" sz="2800" b="0" spc="0" dirty="0">
                <a:solidFill>
                  <a:schemeClr val="bg1"/>
                </a:solidFill>
                <a:latin typeface="Arial" panose="020B0604020202020204" pitchFamily="34" charset="0"/>
                <a:cs typeface="Arial" panose="020B0604020202020204" pitchFamily="34" charset="0"/>
              </a:rPr>
              <a:t>Montreal</a:t>
            </a:r>
          </a:p>
        </p:txBody>
      </p:sp>
      <p:sp>
        <p:nvSpPr>
          <p:cNvPr id="8" name="TextBox 7"/>
          <p:cNvSpPr txBox="1"/>
          <p:nvPr userDrawn="1"/>
        </p:nvSpPr>
        <p:spPr>
          <a:xfrm>
            <a:off x="486177" y="2817946"/>
            <a:ext cx="4604750" cy="323165"/>
          </a:xfrm>
          <a:prstGeom prst="rect">
            <a:avLst/>
          </a:prstGeom>
          <a:noFill/>
        </p:spPr>
        <p:txBody>
          <a:bodyPr wrap="square" lIns="68580" tIns="34290" rIns="68580" bIns="34290" rtlCol="0">
            <a:spAutoFit/>
          </a:bodyPr>
          <a:lstStyle/>
          <a:p>
            <a:pPr>
              <a:lnSpc>
                <a:spcPct val="90000"/>
              </a:lnSpc>
            </a:pPr>
            <a:r>
              <a:rPr lang="en-GB" sz="1800" b="0" i="0" spc="0" baseline="0" dirty="0">
                <a:solidFill>
                  <a:srgbClr val="FFFFFF"/>
                </a:solidFill>
                <a:latin typeface="Arial"/>
                <a:cs typeface="Arial"/>
              </a:rPr>
              <a:t>18 – 21 October 2015</a:t>
            </a:r>
            <a:endParaRPr lang="en-GB" sz="1800" b="0" i="0" spc="0" dirty="0">
              <a:solidFill>
                <a:srgbClr val="FFFFFF"/>
              </a:solidFill>
              <a:latin typeface="Arial"/>
              <a:cs typeface="Arial"/>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75106"/>
            <a:ext cx="9144000" cy="1802568"/>
          </a:xfrm>
          <a:prstGeom prst="rect">
            <a:avLst/>
          </a:prstGeom>
        </p:spPr>
      </p:pic>
      <p:sp>
        <p:nvSpPr>
          <p:cNvPr id="11" name="Text Placeholder 2"/>
          <p:cNvSpPr>
            <a:spLocks noGrp="1"/>
          </p:cNvSpPr>
          <p:nvPr>
            <p:ph type="body" sz="quarter" idx="11" hasCustomPrompt="1"/>
          </p:nvPr>
        </p:nvSpPr>
        <p:spPr>
          <a:xfrm>
            <a:off x="486176" y="4031444"/>
            <a:ext cx="5131065" cy="521083"/>
          </a:xfrm>
          <a:prstGeom prst="rect">
            <a:avLst/>
          </a:prstGeom>
        </p:spPr>
        <p:txBody>
          <a:bodyPr vert="horz" wrap="square">
            <a:spAutoFit/>
          </a:bodyPr>
          <a:lstStyle>
            <a:lvl1pPr marL="0" indent="0">
              <a:lnSpc>
                <a:spcPts val="3340"/>
              </a:lnSpc>
              <a:buNone/>
              <a:defRPr sz="2800" spc="-70">
                <a:solidFill>
                  <a:schemeClr val="bg1"/>
                </a:solidFill>
              </a:defRPr>
            </a:lvl1pPr>
          </a:lstStyle>
          <a:p>
            <a:pPr lvl="0"/>
            <a:r>
              <a:rPr lang="en-GB" dirty="0"/>
              <a:t>Click To Edit Text Styles</a:t>
            </a:r>
          </a:p>
        </p:txBody>
      </p:sp>
      <p:sp>
        <p:nvSpPr>
          <p:cNvPr id="13" name="TextBox 12"/>
          <p:cNvSpPr txBox="1"/>
          <p:nvPr userDrawn="1"/>
        </p:nvSpPr>
        <p:spPr>
          <a:xfrm>
            <a:off x="8788128" y="323866"/>
            <a:ext cx="184666" cy="369332"/>
          </a:xfrm>
          <a:prstGeom prst="rect">
            <a:avLst/>
          </a:prstGeom>
          <a:noFill/>
        </p:spPr>
        <p:txBody>
          <a:bodyPr wrap="none" rtlCol="0">
            <a:spAutoFit/>
          </a:bodyPr>
          <a:lstStyle/>
          <a:p>
            <a:endParaRPr lang="en-US" dirty="0"/>
          </a:p>
        </p:txBody>
      </p:sp>
      <p:sp>
        <p:nvSpPr>
          <p:cNvPr id="10"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5" name="Picture 3" descr="C:\Users\User\Desktop\jobs\Nicola\PKF logo.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818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Content Chapter Header Purple">
    <p:spTree>
      <p:nvGrpSpPr>
        <p:cNvPr id="1" name=""/>
        <p:cNvGrpSpPr/>
        <p:nvPr/>
      </p:nvGrpSpPr>
      <p:grpSpPr>
        <a:xfrm>
          <a:off x="0" y="0"/>
          <a:ext cx="0" cy="0"/>
          <a:chOff x="0" y="0"/>
          <a:chExt cx="0" cy="0"/>
        </a:xfrm>
      </p:grpSpPr>
      <p:sp>
        <p:nvSpPr>
          <p:cNvPr id="14" name="Rectangle 13"/>
          <p:cNvSpPr/>
          <p:nvPr userDrawn="1"/>
        </p:nvSpPr>
        <p:spPr>
          <a:xfrm>
            <a:off x="0" y="3477674"/>
            <a:ext cx="9144000" cy="1665826"/>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userDrawn="1"/>
        </p:nvSpPr>
        <p:spPr>
          <a:xfrm>
            <a:off x="486176" y="1865529"/>
            <a:ext cx="4604750" cy="852028"/>
          </a:xfrm>
          <a:prstGeom prst="rect">
            <a:avLst/>
          </a:prstGeom>
          <a:noFill/>
        </p:spPr>
        <p:txBody>
          <a:bodyPr wrap="square" lIns="68580" tIns="34290" rIns="68580" bIns="34290" rtlCol="0">
            <a:spAutoFit/>
          </a:bodyPr>
          <a:lstStyle/>
          <a:p>
            <a:pPr>
              <a:lnSpc>
                <a:spcPct val="90000"/>
              </a:lnSpc>
            </a:pPr>
            <a:r>
              <a:rPr lang="en-GB" sz="2800" b="0" spc="0" dirty="0">
                <a:solidFill>
                  <a:schemeClr val="bg1"/>
                </a:solidFill>
                <a:latin typeface="Arial" panose="020B0604020202020204" pitchFamily="34" charset="0"/>
                <a:cs typeface="Arial" panose="020B0604020202020204" pitchFamily="34" charset="0"/>
              </a:rPr>
              <a:t>International</a:t>
            </a:r>
            <a:r>
              <a:rPr lang="en-GB" sz="2800" b="0" spc="0" baseline="0" dirty="0">
                <a:solidFill>
                  <a:schemeClr val="bg1"/>
                </a:solidFill>
                <a:latin typeface="Arial" panose="020B0604020202020204" pitchFamily="34" charset="0"/>
                <a:cs typeface="Arial" panose="020B0604020202020204" pitchFamily="34" charset="0"/>
              </a:rPr>
              <a:t> </a:t>
            </a:r>
            <a:r>
              <a:rPr lang="en-GB" sz="2800" b="0" spc="0" dirty="0">
                <a:solidFill>
                  <a:schemeClr val="bg1"/>
                </a:solidFill>
                <a:latin typeface="Arial" panose="020B0604020202020204" pitchFamily="34" charset="0"/>
                <a:cs typeface="Arial" panose="020B0604020202020204" pitchFamily="34" charset="0"/>
              </a:rPr>
              <a:t>Symposium</a:t>
            </a:r>
          </a:p>
          <a:p>
            <a:pPr>
              <a:lnSpc>
                <a:spcPct val="90000"/>
              </a:lnSpc>
            </a:pPr>
            <a:r>
              <a:rPr lang="en-GB" sz="2800" b="0" spc="0" dirty="0">
                <a:solidFill>
                  <a:schemeClr val="bg1"/>
                </a:solidFill>
                <a:latin typeface="Arial" panose="020B0604020202020204" pitchFamily="34" charset="0"/>
                <a:cs typeface="Arial" panose="020B0604020202020204" pitchFamily="34" charset="0"/>
              </a:rPr>
              <a:t>Montreal</a:t>
            </a:r>
          </a:p>
        </p:txBody>
      </p:sp>
      <p:sp>
        <p:nvSpPr>
          <p:cNvPr id="8" name="TextBox 7"/>
          <p:cNvSpPr txBox="1"/>
          <p:nvPr userDrawn="1"/>
        </p:nvSpPr>
        <p:spPr>
          <a:xfrm>
            <a:off x="486177" y="2817946"/>
            <a:ext cx="4604750" cy="323165"/>
          </a:xfrm>
          <a:prstGeom prst="rect">
            <a:avLst/>
          </a:prstGeom>
          <a:noFill/>
        </p:spPr>
        <p:txBody>
          <a:bodyPr wrap="square" lIns="68580" tIns="34290" rIns="68580" bIns="34290" rtlCol="0">
            <a:spAutoFit/>
          </a:bodyPr>
          <a:lstStyle/>
          <a:p>
            <a:pPr>
              <a:lnSpc>
                <a:spcPct val="90000"/>
              </a:lnSpc>
            </a:pPr>
            <a:r>
              <a:rPr lang="en-GB" sz="1800" b="0" i="0" spc="0" baseline="0" dirty="0">
                <a:solidFill>
                  <a:srgbClr val="FFFFFF"/>
                </a:solidFill>
                <a:latin typeface="Arial"/>
                <a:cs typeface="Arial"/>
              </a:rPr>
              <a:t>18 – 21 October 2015</a:t>
            </a:r>
            <a:endParaRPr lang="en-GB" sz="1800" b="0" i="0" spc="0" dirty="0">
              <a:solidFill>
                <a:srgbClr val="FFFFFF"/>
              </a:solidFill>
              <a:latin typeface="Arial"/>
              <a:cs typeface="Arial"/>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75106"/>
            <a:ext cx="9143999" cy="1802568"/>
          </a:xfrm>
          <a:prstGeom prst="rect">
            <a:avLst/>
          </a:prstGeom>
        </p:spPr>
      </p:pic>
      <p:sp>
        <p:nvSpPr>
          <p:cNvPr id="10" name="Text Placeholder 2"/>
          <p:cNvSpPr>
            <a:spLocks noGrp="1"/>
          </p:cNvSpPr>
          <p:nvPr>
            <p:ph type="body" sz="quarter" idx="11" hasCustomPrompt="1"/>
          </p:nvPr>
        </p:nvSpPr>
        <p:spPr>
          <a:xfrm>
            <a:off x="486176" y="4031444"/>
            <a:ext cx="5131065" cy="521083"/>
          </a:xfrm>
          <a:prstGeom prst="rect">
            <a:avLst/>
          </a:prstGeom>
        </p:spPr>
        <p:txBody>
          <a:bodyPr vert="horz" wrap="square">
            <a:spAutoFit/>
          </a:bodyPr>
          <a:lstStyle>
            <a:lvl1pPr marL="0" indent="0">
              <a:lnSpc>
                <a:spcPts val="3340"/>
              </a:lnSpc>
              <a:buNone/>
              <a:defRPr sz="2800" spc="-70">
                <a:solidFill>
                  <a:schemeClr val="bg1"/>
                </a:solidFill>
              </a:defRPr>
            </a:lvl1pPr>
          </a:lstStyle>
          <a:p>
            <a:pPr lvl="0"/>
            <a:r>
              <a:rPr lang="en-GB" dirty="0"/>
              <a:t>Click To Edit Text Styles</a:t>
            </a:r>
          </a:p>
        </p:txBody>
      </p:sp>
      <p:sp>
        <p:nvSpPr>
          <p:cNvPr id="13" name="TextBox 12"/>
          <p:cNvSpPr txBox="1"/>
          <p:nvPr userDrawn="1"/>
        </p:nvSpPr>
        <p:spPr>
          <a:xfrm>
            <a:off x="8788128" y="323866"/>
            <a:ext cx="184666" cy="369332"/>
          </a:xfrm>
          <a:prstGeom prst="rect">
            <a:avLst/>
          </a:prstGeom>
          <a:noFill/>
        </p:spPr>
        <p:txBody>
          <a:bodyPr wrap="none" rtlCol="0">
            <a:spAutoFit/>
          </a:bodyPr>
          <a:lstStyle/>
          <a:p>
            <a:endParaRPr lang="en-US" dirty="0"/>
          </a:p>
        </p:txBody>
      </p:sp>
      <p:sp>
        <p:nvSpPr>
          <p:cNvPr id="11"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5" name="Picture 3" descr="C:\Users\User\Desktop\jobs\Nicola\PKF logo.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196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Content Chapter Header Green">
    <p:spTree>
      <p:nvGrpSpPr>
        <p:cNvPr id="1" name=""/>
        <p:cNvGrpSpPr/>
        <p:nvPr/>
      </p:nvGrpSpPr>
      <p:grpSpPr>
        <a:xfrm>
          <a:off x="0" y="0"/>
          <a:ext cx="0" cy="0"/>
          <a:chOff x="0" y="0"/>
          <a:chExt cx="0" cy="0"/>
        </a:xfrm>
      </p:grpSpPr>
      <p:sp>
        <p:nvSpPr>
          <p:cNvPr id="6" name="Rectangle 5"/>
          <p:cNvSpPr/>
          <p:nvPr userDrawn="1"/>
        </p:nvSpPr>
        <p:spPr>
          <a:xfrm>
            <a:off x="0" y="3477674"/>
            <a:ext cx="9144000" cy="1665826"/>
          </a:xfrm>
          <a:prstGeom prst="rect">
            <a:avLst/>
          </a:prstGeom>
          <a:gradFill flip="none" rotWithShape="1">
            <a:gsLst>
              <a:gs pos="0">
                <a:srgbClr val="76A836"/>
              </a:gs>
              <a:gs pos="25000">
                <a:srgbClr val="86BE3D"/>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486176" y="1865529"/>
            <a:ext cx="4604750" cy="852028"/>
          </a:xfrm>
          <a:prstGeom prst="rect">
            <a:avLst/>
          </a:prstGeom>
          <a:noFill/>
        </p:spPr>
        <p:txBody>
          <a:bodyPr wrap="square" lIns="68580" tIns="34290" rIns="68580" bIns="34290" rtlCol="0">
            <a:spAutoFit/>
          </a:bodyPr>
          <a:lstStyle/>
          <a:p>
            <a:pPr>
              <a:lnSpc>
                <a:spcPct val="90000"/>
              </a:lnSpc>
            </a:pPr>
            <a:r>
              <a:rPr lang="en-GB" sz="2800" b="0" spc="0" dirty="0">
                <a:solidFill>
                  <a:schemeClr val="bg1"/>
                </a:solidFill>
                <a:latin typeface="Arial" panose="020B0604020202020204" pitchFamily="34" charset="0"/>
                <a:cs typeface="Arial" panose="020B0604020202020204" pitchFamily="34" charset="0"/>
              </a:rPr>
              <a:t>International</a:t>
            </a:r>
            <a:r>
              <a:rPr lang="en-GB" sz="2800" b="0" spc="0" baseline="0" dirty="0">
                <a:solidFill>
                  <a:schemeClr val="bg1"/>
                </a:solidFill>
                <a:latin typeface="Arial" panose="020B0604020202020204" pitchFamily="34" charset="0"/>
                <a:cs typeface="Arial" panose="020B0604020202020204" pitchFamily="34" charset="0"/>
              </a:rPr>
              <a:t> </a:t>
            </a:r>
            <a:r>
              <a:rPr lang="en-GB" sz="2800" b="0" spc="0" dirty="0">
                <a:solidFill>
                  <a:schemeClr val="bg1"/>
                </a:solidFill>
                <a:latin typeface="Arial" panose="020B0604020202020204" pitchFamily="34" charset="0"/>
                <a:cs typeface="Arial" panose="020B0604020202020204" pitchFamily="34" charset="0"/>
              </a:rPr>
              <a:t>Symposium</a:t>
            </a:r>
          </a:p>
          <a:p>
            <a:pPr>
              <a:lnSpc>
                <a:spcPct val="90000"/>
              </a:lnSpc>
            </a:pPr>
            <a:r>
              <a:rPr lang="en-GB" sz="2800" b="0" spc="0" dirty="0">
                <a:solidFill>
                  <a:schemeClr val="bg1"/>
                </a:solidFill>
                <a:latin typeface="Arial" panose="020B0604020202020204" pitchFamily="34" charset="0"/>
                <a:cs typeface="Arial" panose="020B0604020202020204" pitchFamily="34" charset="0"/>
              </a:rPr>
              <a:t>Montreal</a:t>
            </a:r>
          </a:p>
        </p:txBody>
      </p:sp>
      <p:sp>
        <p:nvSpPr>
          <p:cNvPr id="8" name="TextBox 7"/>
          <p:cNvSpPr txBox="1"/>
          <p:nvPr userDrawn="1"/>
        </p:nvSpPr>
        <p:spPr>
          <a:xfrm>
            <a:off x="486177" y="2817946"/>
            <a:ext cx="4604750" cy="323165"/>
          </a:xfrm>
          <a:prstGeom prst="rect">
            <a:avLst/>
          </a:prstGeom>
          <a:noFill/>
        </p:spPr>
        <p:txBody>
          <a:bodyPr wrap="square" lIns="68580" tIns="34290" rIns="68580" bIns="34290" rtlCol="0">
            <a:spAutoFit/>
          </a:bodyPr>
          <a:lstStyle/>
          <a:p>
            <a:pPr>
              <a:lnSpc>
                <a:spcPct val="90000"/>
              </a:lnSpc>
            </a:pPr>
            <a:r>
              <a:rPr lang="en-GB" sz="1800" b="0" i="0" spc="0" baseline="0" dirty="0">
                <a:solidFill>
                  <a:srgbClr val="FFFFFF"/>
                </a:solidFill>
                <a:latin typeface="Arial"/>
                <a:cs typeface="Arial"/>
              </a:rPr>
              <a:t>18 – 21 October 2015</a:t>
            </a:r>
            <a:endParaRPr lang="en-GB" sz="1800" b="0" i="0" spc="0" dirty="0">
              <a:solidFill>
                <a:srgbClr val="FFFFFF"/>
              </a:solidFill>
              <a:latin typeface="Arial"/>
              <a:cs typeface="Arial"/>
            </a:endParaRPr>
          </a:p>
        </p:txBody>
      </p:sp>
      <p:pic>
        <p:nvPicPr>
          <p:cNvPr id="10" name="Picture 9" descr="shutterstock_117029116 BOSTON.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675106"/>
            <a:ext cx="9144001" cy="1802568"/>
          </a:xfrm>
          <a:prstGeom prst="rect">
            <a:avLst/>
          </a:prstGeom>
        </p:spPr>
      </p:pic>
      <p:sp>
        <p:nvSpPr>
          <p:cNvPr id="3" name="Text Placeholder 2"/>
          <p:cNvSpPr>
            <a:spLocks noGrp="1"/>
          </p:cNvSpPr>
          <p:nvPr>
            <p:ph type="body" sz="quarter" idx="11" hasCustomPrompt="1"/>
          </p:nvPr>
        </p:nvSpPr>
        <p:spPr>
          <a:xfrm>
            <a:off x="486176" y="4031444"/>
            <a:ext cx="5131065" cy="521083"/>
          </a:xfrm>
          <a:prstGeom prst="rect">
            <a:avLst/>
          </a:prstGeom>
        </p:spPr>
        <p:txBody>
          <a:bodyPr vert="horz" wrap="square">
            <a:spAutoFit/>
          </a:bodyPr>
          <a:lstStyle>
            <a:lvl1pPr marL="0" indent="0">
              <a:lnSpc>
                <a:spcPts val="3340"/>
              </a:lnSpc>
              <a:buNone/>
              <a:defRPr sz="2800" spc="-70">
                <a:solidFill>
                  <a:schemeClr val="bg1"/>
                </a:solidFill>
              </a:defRPr>
            </a:lvl1pPr>
          </a:lstStyle>
          <a:p>
            <a:pPr lvl="0"/>
            <a:r>
              <a:rPr lang="en-GB" dirty="0"/>
              <a:t>Click To Edit Text Styles</a:t>
            </a:r>
          </a:p>
        </p:txBody>
      </p:sp>
      <p:sp>
        <p:nvSpPr>
          <p:cNvPr id="4" name="TextBox 3"/>
          <p:cNvSpPr txBox="1"/>
          <p:nvPr userDrawn="1"/>
        </p:nvSpPr>
        <p:spPr>
          <a:xfrm>
            <a:off x="8788128" y="323866"/>
            <a:ext cx="184666" cy="369332"/>
          </a:xfrm>
          <a:prstGeom prst="rect">
            <a:avLst/>
          </a:prstGeom>
          <a:noFill/>
        </p:spPr>
        <p:txBody>
          <a:bodyPr wrap="none" rtlCol="0">
            <a:spAutoFit/>
          </a:bodyPr>
          <a:lstStyle/>
          <a:p>
            <a:endParaRPr lang="en-US" dirty="0"/>
          </a:p>
        </p:txBody>
      </p:sp>
      <p:sp>
        <p:nvSpPr>
          <p:cNvPr id="11"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3" name="Picture 3" descr="C:\Users\User\Desktop\jobs\Nicola\PKF logo.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019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Content Chapter Header Cerise">
    <p:spTree>
      <p:nvGrpSpPr>
        <p:cNvPr id="1" name=""/>
        <p:cNvGrpSpPr/>
        <p:nvPr/>
      </p:nvGrpSpPr>
      <p:grpSpPr>
        <a:xfrm>
          <a:off x="0" y="0"/>
          <a:ext cx="0" cy="0"/>
          <a:chOff x="0" y="0"/>
          <a:chExt cx="0" cy="0"/>
        </a:xfrm>
      </p:grpSpPr>
      <p:sp>
        <p:nvSpPr>
          <p:cNvPr id="14" name="Rectangle 13"/>
          <p:cNvSpPr/>
          <p:nvPr userDrawn="1"/>
        </p:nvSpPr>
        <p:spPr>
          <a:xfrm>
            <a:off x="0" y="3477674"/>
            <a:ext cx="9144000" cy="1665826"/>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userDrawn="1"/>
        </p:nvSpPr>
        <p:spPr>
          <a:xfrm>
            <a:off x="486176" y="1865529"/>
            <a:ext cx="4604750" cy="852028"/>
          </a:xfrm>
          <a:prstGeom prst="rect">
            <a:avLst/>
          </a:prstGeom>
          <a:noFill/>
        </p:spPr>
        <p:txBody>
          <a:bodyPr wrap="square" lIns="68580" tIns="34290" rIns="68580" bIns="34290" rtlCol="0">
            <a:spAutoFit/>
          </a:bodyPr>
          <a:lstStyle/>
          <a:p>
            <a:pPr>
              <a:lnSpc>
                <a:spcPct val="90000"/>
              </a:lnSpc>
            </a:pPr>
            <a:r>
              <a:rPr lang="en-GB" sz="2800" b="0" spc="0" dirty="0">
                <a:solidFill>
                  <a:schemeClr val="bg1"/>
                </a:solidFill>
                <a:latin typeface="Arial" panose="020B0604020202020204" pitchFamily="34" charset="0"/>
                <a:cs typeface="Arial" panose="020B0604020202020204" pitchFamily="34" charset="0"/>
              </a:rPr>
              <a:t>International</a:t>
            </a:r>
            <a:r>
              <a:rPr lang="en-GB" sz="2800" b="0" spc="0" baseline="0" dirty="0">
                <a:solidFill>
                  <a:schemeClr val="bg1"/>
                </a:solidFill>
                <a:latin typeface="Arial" panose="020B0604020202020204" pitchFamily="34" charset="0"/>
                <a:cs typeface="Arial" panose="020B0604020202020204" pitchFamily="34" charset="0"/>
              </a:rPr>
              <a:t> </a:t>
            </a:r>
            <a:r>
              <a:rPr lang="en-GB" sz="2800" b="0" spc="0" dirty="0">
                <a:solidFill>
                  <a:schemeClr val="bg1"/>
                </a:solidFill>
                <a:latin typeface="Arial" panose="020B0604020202020204" pitchFamily="34" charset="0"/>
                <a:cs typeface="Arial" panose="020B0604020202020204" pitchFamily="34" charset="0"/>
              </a:rPr>
              <a:t>Symposium</a:t>
            </a:r>
          </a:p>
          <a:p>
            <a:pPr>
              <a:lnSpc>
                <a:spcPct val="90000"/>
              </a:lnSpc>
            </a:pPr>
            <a:r>
              <a:rPr lang="en-GB" sz="2800" b="0" spc="0" dirty="0">
                <a:solidFill>
                  <a:schemeClr val="bg1"/>
                </a:solidFill>
                <a:latin typeface="Arial" panose="020B0604020202020204" pitchFamily="34" charset="0"/>
                <a:cs typeface="Arial" panose="020B0604020202020204" pitchFamily="34" charset="0"/>
              </a:rPr>
              <a:t>Montreal</a:t>
            </a:r>
          </a:p>
        </p:txBody>
      </p:sp>
      <p:sp>
        <p:nvSpPr>
          <p:cNvPr id="8" name="TextBox 7"/>
          <p:cNvSpPr txBox="1"/>
          <p:nvPr userDrawn="1"/>
        </p:nvSpPr>
        <p:spPr>
          <a:xfrm>
            <a:off x="486177" y="2817946"/>
            <a:ext cx="4604750" cy="323165"/>
          </a:xfrm>
          <a:prstGeom prst="rect">
            <a:avLst/>
          </a:prstGeom>
          <a:noFill/>
        </p:spPr>
        <p:txBody>
          <a:bodyPr wrap="square" lIns="68580" tIns="34290" rIns="68580" bIns="34290" rtlCol="0">
            <a:spAutoFit/>
          </a:bodyPr>
          <a:lstStyle/>
          <a:p>
            <a:pPr>
              <a:lnSpc>
                <a:spcPct val="90000"/>
              </a:lnSpc>
            </a:pPr>
            <a:r>
              <a:rPr lang="en-GB" sz="1800" b="0" i="0" spc="0" baseline="0" dirty="0">
                <a:solidFill>
                  <a:srgbClr val="FFFFFF"/>
                </a:solidFill>
                <a:latin typeface="Arial"/>
                <a:cs typeface="Arial"/>
              </a:rPr>
              <a:t>18 – 21 October 2015</a:t>
            </a:r>
            <a:endParaRPr lang="en-GB" sz="1800" b="0" i="0" spc="0" dirty="0">
              <a:solidFill>
                <a:srgbClr val="FFFFFF"/>
              </a:solidFill>
              <a:latin typeface="Arial"/>
              <a:cs typeface="Arial"/>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75106"/>
            <a:ext cx="9144000" cy="1802568"/>
          </a:xfrm>
          <a:prstGeom prst="rect">
            <a:avLst/>
          </a:prstGeom>
        </p:spPr>
      </p:pic>
      <p:sp>
        <p:nvSpPr>
          <p:cNvPr id="11" name="Text Placeholder 2"/>
          <p:cNvSpPr>
            <a:spLocks noGrp="1"/>
          </p:cNvSpPr>
          <p:nvPr>
            <p:ph type="body" sz="quarter" idx="11" hasCustomPrompt="1"/>
          </p:nvPr>
        </p:nvSpPr>
        <p:spPr>
          <a:xfrm>
            <a:off x="486176" y="4031444"/>
            <a:ext cx="5131065" cy="521083"/>
          </a:xfrm>
          <a:prstGeom prst="rect">
            <a:avLst/>
          </a:prstGeom>
        </p:spPr>
        <p:txBody>
          <a:bodyPr vert="horz" wrap="square">
            <a:spAutoFit/>
          </a:bodyPr>
          <a:lstStyle>
            <a:lvl1pPr marL="0" indent="0">
              <a:lnSpc>
                <a:spcPts val="3340"/>
              </a:lnSpc>
              <a:buNone/>
              <a:defRPr sz="2800" spc="-70">
                <a:solidFill>
                  <a:schemeClr val="bg1"/>
                </a:solidFill>
              </a:defRPr>
            </a:lvl1pPr>
          </a:lstStyle>
          <a:p>
            <a:pPr lvl="0"/>
            <a:r>
              <a:rPr lang="en-GB" dirty="0"/>
              <a:t>Click To Edit Text Styles</a:t>
            </a:r>
          </a:p>
        </p:txBody>
      </p:sp>
      <p:sp>
        <p:nvSpPr>
          <p:cNvPr id="13" name="TextBox 12"/>
          <p:cNvSpPr txBox="1"/>
          <p:nvPr userDrawn="1"/>
        </p:nvSpPr>
        <p:spPr>
          <a:xfrm>
            <a:off x="8788128" y="323866"/>
            <a:ext cx="184666" cy="369332"/>
          </a:xfrm>
          <a:prstGeom prst="rect">
            <a:avLst/>
          </a:prstGeom>
          <a:noFill/>
        </p:spPr>
        <p:txBody>
          <a:bodyPr wrap="none" rtlCol="0">
            <a:spAutoFit/>
          </a:bodyPr>
          <a:lstStyle/>
          <a:p>
            <a:endParaRPr lang="en-US" dirty="0"/>
          </a:p>
        </p:txBody>
      </p:sp>
      <p:sp>
        <p:nvSpPr>
          <p:cNvPr id="10"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5" name="Picture 3" descr="C:\Users\User\Desktop\jobs\Nicola\PKF logo.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854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Content Chapter Header Yellow">
    <p:spTree>
      <p:nvGrpSpPr>
        <p:cNvPr id="1" name=""/>
        <p:cNvGrpSpPr/>
        <p:nvPr/>
      </p:nvGrpSpPr>
      <p:grpSpPr>
        <a:xfrm>
          <a:off x="0" y="0"/>
          <a:ext cx="0" cy="0"/>
          <a:chOff x="0" y="0"/>
          <a:chExt cx="0" cy="0"/>
        </a:xfrm>
      </p:grpSpPr>
      <p:sp>
        <p:nvSpPr>
          <p:cNvPr id="15" name="Rectangle 14"/>
          <p:cNvSpPr/>
          <p:nvPr userDrawn="1"/>
        </p:nvSpPr>
        <p:spPr>
          <a:xfrm>
            <a:off x="0" y="3477674"/>
            <a:ext cx="9144000" cy="1665826"/>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486176" y="1865529"/>
            <a:ext cx="4604750" cy="852028"/>
          </a:xfrm>
          <a:prstGeom prst="rect">
            <a:avLst/>
          </a:prstGeom>
          <a:noFill/>
        </p:spPr>
        <p:txBody>
          <a:bodyPr wrap="square" lIns="68580" tIns="34290" rIns="68580" bIns="34290" rtlCol="0">
            <a:spAutoFit/>
          </a:bodyPr>
          <a:lstStyle/>
          <a:p>
            <a:pPr>
              <a:lnSpc>
                <a:spcPct val="90000"/>
              </a:lnSpc>
            </a:pPr>
            <a:r>
              <a:rPr lang="en-GB" sz="2800" b="0" spc="0" dirty="0">
                <a:solidFill>
                  <a:schemeClr val="bg1"/>
                </a:solidFill>
                <a:latin typeface="Arial" panose="020B0604020202020204" pitchFamily="34" charset="0"/>
                <a:cs typeface="Arial" panose="020B0604020202020204" pitchFamily="34" charset="0"/>
              </a:rPr>
              <a:t>International</a:t>
            </a:r>
            <a:r>
              <a:rPr lang="en-GB" sz="2800" b="0" spc="0" baseline="0" dirty="0">
                <a:solidFill>
                  <a:schemeClr val="bg1"/>
                </a:solidFill>
                <a:latin typeface="Arial" panose="020B0604020202020204" pitchFamily="34" charset="0"/>
                <a:cs typeface="Arial" panose="020B0604020202020204" pitchFamily="34" charset="0"/>
              </a:rPr>
              <a:t> </a:t>
            </a:r>
            <a:r>
              <a:rPr lang="en-GB" sz="2800" b="0" spc="0" dirty="0">
                <a:solidFill>
                  <a:schemeClr val="bg1"/>
                </a:solidFill>
                <a:latin typeface="Arial" panose="020B0604020202020204" pitchFamily="34" charset="0"/>
                <a:cs typeface="Arial" panose="020B0604020202020204" pitchFamily="34" charset="0"/>
              </a:rPr>
              <a:t>Symposium</a:t>
            </a:r>
          </a:p>
          <a:p>
            <a:pPr>
              <a:lnSpc>
                <a:spcPct val="90000"/>
              </a:lnSpc>
            </a:pPr>
            <a:r>
              <a:rPr lang="en-GB" sz="2800" b="0" spc="0" dirty="0">
                <a:solidFill>
                  <a:schemeClr val="bg1"/>
                </a:solidFill>
                <a:latin typeface="Arial" panose="020B0604020202020204" pitchFamily="34" charset="0"/>
                <a:cs typeface="Arial" panose="020B0604020202020204" pitchFamily="34" charset="0"/>
              </a:rPr>
              <a:t>Montreal</a:t>
            </a:r>
          </a:p>
        </p:txBody>
      </p:sp>
      <p:sp>
        <p:nvSpPr>
          <p:cNvPr id="9" name="TextBox 8"/>
          <p:cNvSpPr txBox="1"/>
          <p:nvPr userDrawn="1"/>
        </p:nvSpPr>
        <p:spPr>
          <a:xfrm>
            <a:off x="486177" y="2817946"/>
            <a:ext cx="4604750" cy="323165"/>
          </a:xfrm>
          <a:prstGeom prst="rect">
            <a:avLst/>
          </a:prstGeom>
          <a:noFill/>
        </p:spPr>
        <p:txBody>
          <a:bodyPr wrap="square" lIns="68580" tIns="34290" rIns="68580" bIns="34290" rtlCol="0">
            <a:spAutoFit/>
          </a:bodyPr>
          <a:lstStyle/>
          <a:p>
            <a:pPr>
              <a:lnSpc>
                <a:spcPct val="90000"/>
              </a:lnSpc>
            </a:pPr>
            <a:r>
              <a:rPr lang="en-GB" sz="1800" b="0" i="0" spc="0" baseline="0" dirty="0">
                <a:solidFill>
                  <a:srgbClr val="FFFFFF"/>
                </a:solidFill>
                <a:latin typeface="Arial"/>
                <a:cs typeface="Arial"/>
              </a:rPr>
              <a:t>18 – 21 October 2015</a:t>
            </a:r>
            <a:endParaRPr lang="en-GB" sz="1800" b="0" i="0" spc="0" dirty="0">
              <a:solidFill>
                <a:srgbClr val="FFFFFF"/>
              </a:solidFill>
              <a:latin typeface="Arial"/>
              <a:cs typeface="Arial"/>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75106"/>
            <a:ext cx="9144000" cy="1802568"/>
          </a:xfrm>
          <a:prstGeom prst="rect">
            <a:avLst/>
          </a:prstGeom>
        </p:spPr>
      </p:pic>
      <p:sp>
        <p:nvSpPr>
          <p:cNvPr id="12" name="Text Placeholder 2"/>
          <p:cNvSpPr>
            <a:spLocks noGrp="1"/>
          </p:cNvSpPr>
          <p:nvPr>
            <p:ph type="body" sz="quarter" idx="11" hasCustomPrompt="1"/>
          </p:nvPr>
        </p:nvSpPr>
        <p:spPr>
          <a:xfrm>
            <a:off x="486176" y="4031444"/>
            <a:ext cx="5131065" cy="521083"/>
          </a:xfrm>
          <a:prstGeom prst="rect">
            <a:avLst/>
          </a:prstGeom>
        </p:spPr>
        <p:txBody>
          <a:bodyPr vert="horz" wrap="square">
            <a:spAutoFit/>
          </a:bodyPr>
          <a:lstStyle>
            <a:lvl1pPr marL="0" indent="0">
              <a:lnSpc>
                <a:spcPts val="3340"/>
              </a:lnSpc>
              <a:buNone/>
              <a:defRPr sz="2800" spc="-70">
                <a:solidFill>
                  <a:srgbClr val="0D0D0D"/>
                </a:solidFill>
              </a:defRPr>
            </a:lvl1pPr>
          </a:lstStyle>
          <a:p>
            <a:pPr lvl="0"/>
            <a:r>
              <a:rPr lang="en-GB" dirty="0"/>
              <a:t>Click To Edit Text Styles</a:t>
            </a:r>
          </a:p>
        </p:txBody>
      </p:sp>
      <p:sp>
        <p:nvSpPr>
          <p:cNvPr id="14" name="TextBox 13"/>
          <p:cNvSpPr txBox="1"/>
          <p:nvPr userDrawn="1"/>
        </p:nvSpPr>
        <p:spPr>
          <a:xfrm>
            <a:off x="8788128" y="323866"/>
            <a:ext cx="184666" cy="369332"/>
          </a:xfrm>
          <a:prstGeom prst="rect">
            <a:avLst/>
          </a:prstGeom>
          <a:noFill/>
        </p:spPr>
        <p:txBody>
          <a:bodyPr wrap="none" rtlCol="0">
            <a:spAutoFit/>
          </a:bodyPr>
          <a:lstStyle/>
          <a:p>
            <a:endParaRPr lang="en-US" dirty="0"/>
          </a:p>
        </p:txBody>
      </p:sp>
      <p:sp>
        <p:nvSpPr>
          <p:cNvPr id="10"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6" name="Picture 3" descr="C:\Users\User\Desktop\jobs\Nicola\PKF logo.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136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ter Divider Red">
    <p:spTree>
      <p:nvGrpSpPr>
        <p:cNvPr id="1" name=""/>
        <p:cNvGrpSpPr/>
        <p:nvPr/>
      </p:nvGrpSpPr>
      <p:grpSpPr>
        <a:xfrm>
          <a:off x="0" y="0"/>
          <a:ext cx="0" cy="0"/>
          <a:chOff x="0" y="0"/>
          <a:chExt cx="0" cy="0"/>
        </a:xfrm>
      </p:grpSpPr>
      <p:sp>
        <p:nvSpPr>
          <p:cNvPr id="10" name="Rectangle 9"/>
          <p:cNvSpPr/>
          <p:nvPr userDrawn="1"/>
        </p:nvSpPr>
        <p:spPr>
          <a:xfrm>
            <a:off x="0" y="1675106"/>
            <a:ext cx="9144000" cy="3468394"/>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480271" y="2028065"/>
            <a:ext cx="5291604" cy="715580"/>
          </a:xfrm>
          <a:prstGeom prst="rect">
            <a:avLst/>
          </a:prstGeom>
        </p:spPr>
        <p:txBody>
          <a:bodyPr vert="horz" anchor="ctr" anchorCtr="0">
            <a:normAutofit/>
          </a:bodyPr>
          <a:lstStyle>
            <a:lvl1pPr>
              <a:defRPr sz="2800" b="0" cap="none">
                <a:solidFill>
                  <a:schemeClr val="bg1"/>
                </a:solidFill>
              </a:defRPr>
            </a:lvl1pPr>
          </a:lstStyle>
          <a:p>
            <a:r>
              <a:rPr lang="en-GB" dirty="0"/>
              <a:t>Click to edit section divider text</a:t>
            </a:r>
            <a:endParaRPr lang="en-US" dirty="0"/>
          </a:p>
        </p:txBody>
      </p:sp>
      <p:sp>
        <p:nvSpPr>
          <p:cNvPr id="8"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1" name="Picture 3"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7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Content Page Purpl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45440" y="1494179"/>
            <a:ext cx="8229600" cy="3245686"/>
          </a:xfrm>
          <a:prstGeom prst="rect">
            <a:avLst/>
          </a:prstGeom>
        </p:spPr>
        <p:txBody>
          <a:bodyPr/>
          <a:lstStyle>
            <a:lvl1pPr marL="342900" indent="-342900">
              <a:buClr>
                <a:srgbClr val="4B004B"/>
              </a:buClr>
              <a:buFont typeface="Arial"/>
              <a:buChar char="•"/>
              <a:defRPr sz="2000">
                <a:solidFill>
                  <a:schemeClr val="tx1">
                    <a:lumMod val="75000"/>
                    <a:lumOff val="25000"/>
                  </a:schemeClr>
                </a:solidFill>
              </a:defRPr>
            </a:lvl1pPr>
            <a:lvl2pPr marL="742950" indent="-285750">
              <a:buClr>
                <a:srgbClr val="4B004B"/>
              </a:buClr>
              <a:buFont typeface="Arial"/>
              <a:buChar char="–"/>
              <a:defRPr sz="1800">
                <a:solidFill>
                  <a:schemeClr val="tx1">
                    <a:lumMod val="75000"/>
                    <a:lumOff val="25000"/>
                  </a:schemeClr>
                </a:solidFill>
              </a:defRPr>
            </a:lvl2pPr>
            <a:lvl3pPr marL="1143000" indent="-228600">
              <a:buClr>
                <a:srgbClr val="4B004B"/>
              </a:buClr>
              <a:buFont typeface="Arial"/>
              <a:buChar char="•"/>
              <a:defRPr sz="1600">
                <a:solidFill>
                  <a:schemeClr val="tx1">
                    <a:lumMod val="75000"/>
                    <a:lumOff val="25000"/>
                  </a:schemeClr>
                </a:solidFill>
              </a:defRPr>
            </a:lvl3pPr>
            <a:lvl4pPr marL="1600200" indent="-228600">
              <a:buClr>
                <a:srgbClr val="4B004B"/>
              </a:buClr>
              <a:buFont typeface="Arial"/>
              <a:buChar char="–"/>
              <a:defRPr sz="1400">
                <a:solidFill>
                  <a:schemeClr val="tx1">
                    <a:lumMod val="75000"/>
                    <a:lumOff val="25000"/>
                  </a:schemeClr>
                </a:solidFill>
              </a:defRPr>
            </a:lvl4pPr>
            <a:lvl5pPr marL="2057400" indent="-228600">
              <a:buClr>
                <a:srgbClr val="4B004B"/>
              </a:buClr>
              <a:buFont typeface="Arial"/>
              <a:buChar cha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527284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pter Divider Orange">
    <p:spTree>
      <p:nvGrpSpPr>
        <p:cNvPr id="1" name=""/>
        <p:cNvGrpSpPr/>
        <p:nvPr/>
      </p:nvGrpSpPr>
      <p:grpSpPr>
        <a:xfrm>
          <a:off x="0" y="0"/>
          <a:ext cx="0" cy="0"/>
          <a:chOff x="0" y="0"/>
          <a:chExt cx="0" cy="0"/>
        </a:xfrm>
      </p:grpSpPr>
      <p:sp>
        <p:nvSpPr>
          <p:cNvPr id="5" name="Rectangle 4"/>
          <p:cNvSpPr/>
          <p:nvPr userDrawn="1"/>
        </p:nvSpPr>
        <p:spPr>
          <a:xfrm>
            <a:off x="0" y="1675106"/>
            <a:ext cx="9144000" cy="3468394"/>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480271" y="2028065"/>
            <a:ext cx="5291604" cy="715580"/>
          </a:xfrm>
          <a:prstGeom prst="rect">
            <a:avLst/>
          </a:prstGeom>
        </p:spPr>
        <p:txBody>
          <a:bodyPr vert="horz" anchor="ctr" anchorCtr="0">
            <a:normAutofit/>
          </a:bodyPr>
          <a:lstStyle>
            <a:lvl1pPr>
              <a:defRPr sz="2800" b="0" cap="none">
                <a:solidFill>
                  <a:schemeClr val="bg1"/>
                </a:solidFill>
              </a:defRPr>
            </a:lvl1pPr>
          </a:lstStyle>
          <a:p>
            <a:r>
              <a:rPr lang="en-GB" dirty="0"/>
              <a:t>Click to edit section divider text</a:t>
            </a:r>
            <a:endParaRPr lang="en-US" dirty="0"/>
          </a:p>
        </p:txBody>
      </p:sp>
      <p:sp>
        <p:nvSpPr>
          <p:cNvPr id="8"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9" name="Picture 3"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5398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pter Divider Blue">
    <p:spTree>
      <p:nvGrpSpPr>
        <p:cNvPr id="1" name=""/>
        <p:cNvGrpSpPr/>
        <p:nvPr/>
      </p:nvGrpSpPr>
      <p:grpSpPr>
        <a:xfrm>
          <a:off x="0" y="0"/>
          <a:ext cx="0" cy="0"/>
          <a:chOff x="0" y="0"/>
          <a:chExt cx="0" cy="0"/>
        </a:xfrm>
      </p:grpSpPr>
      <p:sp>
        <p:nvSpPr>
          <p:cNvPr id="10" name="Rectangle 9"/>
          <p:cNvSpPr/>
          <p:nvPr userDrawn="1"/>
        </p:nvSpPr>
        <p:spPr>
          <a:xfrm>
            <a:off x="0" y="1675106"/>
            <a:ext cx="9144000" cy="3468394"/>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480271" y="2028065"/>
            <a:ext cx="5291604" cy="715580"/>
          </a:xfrm>
          <a:prstGeom prst="rect">
            <a:avLst/>
          </a:prstGeom>
        </p:spPr>
        <p:txBody>
          <a:bodyPr vert="horz" anchor="ctr" anchorCtr="0">
            <a:normAutofit/>
          </a:bodyPr>
          <a:lstStyle>
            <a:lvl1pPr>
              <a:defRPr sz="2800" b="0" cap="none">
                <a:solidFill>
                  <a:schemeClr val="bg1"/>
                </a:solidFill>
              </a:defRPr>
            </a:lvl1pPr>
          </a:lstStyle>
          <a:p>
            <a:r>
              <a:rPr lang="en-GB" dirty="0"/>
              <a:t>Click to edit section divider text</a:t>
            </a:r>
            <a:endParaRPr lang="en-US" dirty="0"/>
          </a:p>
        </p:txBody>
      </p:sp>
      <p:sp>
        <p:nvSpPr>
          <p:cNvPr id="8"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1" name="Picture 3"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014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ter Divider Purple">
    <p:spTree>
      <p:nvGrpSpPr>
        <p:cNvPr id="1" name=""/>
        <p:cNvGrpSpPr/>
        <p:nvPr/>
      </p:nvGrpSpPr>
      <p:grpSpPr>
        <a:xfrm>
          <a:off x="0" y="0"/>
          <a:ext cx="0" cy="0"/>
          <a:chOff x="0" y="0"/>
          <a:chExt cx="0" cy="0"/>
        </a:xfrm>
      </p:grpSpPr>
      <p:sp>
        <p:nvSpPr>
          <p:cNvPr id="9" name="Rectangle 8"/>
          <p:cNvSpPr/>
          <p:nvPr userDrawn="1"/>
        </p:nvSpPr>
        <p:spPr>
          <a:xfrm>
            <a:off x="0" y="1675106"/>
            <a:ext cx="9144000" cy="3468394"/>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480271" y="2028065"/>
            <a:ext cx="5291604" cy="715580"/>
          </a:xfrm>
          <a:prstGeom prst="rect">
            <a:avLst/>
          </a:prstGeom>
        </p:spPr>
        <p:txBody>
          <a:bodyPr vert="horz" anchor="ctr" anchorCtr="0">
            <a:normAutofit/>
          </a:bodyPr>
          <a:lstStyle>
            <a:lvl1pPr>
              <a:defRPr sz="2800" b="0" cap="none">
                <a:solidFill>
                  <a:schemeClr val="bg1"/>
                </a:solidFill>
              </a:defRPr>
            </a:lvl1pPr>
          </a:lstStyle>
          <a:p>
            <a:r>
              <a:rPr lang="en-GB" dirty="0"/>
              <a:t>Click to edit section divider text</a:t>
            </a:r>
            <a:endParaRPr lang="en-US" dirty="0"/>
          </a:p>
        </p:txBody>
      </p:sp>
      <p:sp>
        <p:nvSpPr>
          <p:cNvPr id="8"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1" name="Picture 3"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5398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Divider Green">
    <p:spTree>
      <p:nvGrpSpPr>
        <p:cNvPr id="1" name=""/>
        <p:cNvGrpSpPr/>
        <p:nvPr/>
      </p:nvGrpSpPr>
      <p:grpSpPr>
        <a:xfrm>
          <a:off x="0" y="0"/>
          <a:ext cx="0" cy="0"/>
          <a:chOff x="0" y="0"/>
          <a:chExt cx="0" cy="0"/>
        </a:xfrm>
      </p:grpSpPr>
      <p:sp>
        <p:nvSpPr>
          <p:cNvPr id="5" name="Rectangle 4"/>
          <p:cNvSpPr/>
          <p:nvPr userDrawn="1"/>
        </p:nvSpPr>
        <p:spPr>
          <a:xfrm>
            <a:off x="0" y="1675106"/>
            <a:ext cx="9144000" cy="3468394"/>
          </a:xfrm>
          <a:prstGeom prst="rect">
            <a:avLst/>
          </a:prstGeom>
          <a:gradFill flip="none" rotWithShape="1">
            <a:gsLst>
              <a:gs pos="0">
                <a:srgbClr val="649B28"/>
              </a:gs>
              <a:gs pos="34000">
                <a:srgbClr val="75B52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480271" y="2028065"/>
            <a:ext cx="5291604" cy="715580"/>
          </a:xfrm>
          <a:prstGeom prst="rect">
            <a:avLst/>
          </a:prstGeom>
        </p:spPr>
        <p:txBody>
          <a:bodyPr vert="horz" anchor="ctr" anchorCtr="0">
            <a:normAutofit/>
          </a:bodyPr>
          <a:lstStyle>
            <a:lvl1pPr>
              <a:defRPr sz="2800" b="0" cap="none">
                <a:solidFill>
                  <a:schemeClr val="bg1"/>
                </a:solidFill>
              </a:defRPr>
            </a:lvl1pPr>
          </a:lstStyle>
          <a:p>
            <a:r>
              <a:rPr lang="en-GB" dirty="0"/>
              <a:t>Click to edit section divider text</a:t>
            </a:r>
            <a:endParaRPr lang="en-US" dirty="0"/>
          </a:p>
        </p:txBody>
      </p:sp>
      <p:sp>
        <p:nvSpPr>
          <p:cNvPr id="8"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9" name="Picture 3"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5820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ter Divider Cerise">
    <p:spTree>
      <p:nvGrpSpPr>
        <p:cNvPr id="1" name=""/>
        <p:cNvGrpSpPr/>
        <p:nvPr/>
      </p:nvGrpSpPr>
      <p:grpSpPr>
        <a:xfrm>
          <a:off x="0" y="0"/>
          <a:ext cx="0" cy="0"/>
          <a:chOff x="0" y="0"/>
          <a:chExt cx="0" cy="0"/>
        </a:xfrm>
      </p:grpSpPr>
      <p:sp>
        <p:nvSpPr>
          <p:cNvPr id="5" name="Rectangle 4"/>
          <p:cNvSpPr/>
          <p:nvPr userDrawn="1"/>
        </p:nvSpPr>
        <p:spPr>
          <a:xfrm>
            <a:off x="0" y="1675107"/>
            <a:ext cx="9144000" cy="3468394"/>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480271" y="2028065"/>
            <a:ext cx="5291604" cy="715580"/>
          </a:xfrm>
          <a:prstGeom prst="rect">
            <a:avLst/>
          </a:prstGeom>
        </p:spPr>
        <p:txBody>
          <a:bodyPr vert="horz" anchor="ctr" anchorCtr="0">
            <a:normAutofit/>
          </a:bodyPr>
          <a:lstStyle>
            <a:lvl1pPr>
              <a:defRPr sz="2800" b="0" cap="none">
                <a:solidFill>
                  <a:schemeClr val="bg1"/>
                </a:solidFill>
              </a:defRPr>
            </a:lvl1pPr>
          </a:lstStyle>
          <a:p>
            <a:r>
              <a:rPr lang="en-GB" dirty="0"/>
              <a:t>Click to edit section divider text</a:t>
            </a:r>
            <a:endParaRPr lang="en-US" dirty="0"/>
          </a:p>
        </p:txBody>
      </p:sp>
      <p:sp>
        <p:nvSpPr>
          <p:cNvPr id="11"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2" name="Picture 3"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582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ter Divider Yellow">
    <p:spTree>
      <p:nvGrpSpPr>
        <p:cNvPr id="1" name=""/>
        <p:cNvGrpSpPr/>
        <p:nvPr/>
      </p:nvGrpSpPr>
      <p:grpSpPr>
        <a:xfrm>
          <a:off x="0" y="0"/>
          <a:ext cx="0" cy="0"/>
          <a:chOff x="0" y="0"/>
          <a:chExt cx="0" cy="0"/>
        </a:xfrm>
      </p:grpSpPr>
      <p:sp>
        <p:nvSpPr>
          <p:cNvPr id="7" name="Rectangle 6"/>
          <p:cNvSpPr/>
          <p:nvPr userDrawn="1"/>
        </p:nvSpPr>
        <p:spPr>
          <a:xfrm>
            <a:off x="0" y="1675106"/>
            <a:ext cx="9144000" cy="3468394"/>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4"/>
          <p:cNvSpPr>
            <a:spLocks noGrp="1"/>
          </p:cNvSpPr>
          <p:nvPr>
            <p:ph type="title" hasCustomPrompt="1"/>
          </p:nvPr>
        </p:nvSpPr>
        <p:spPr>
          <a:xfrm>
            <a:off x="480271" y="2028065"/>
            <a:ext cx="5291604" cy="715580"/>
          </a:xfrm>
          <a:prstGeom prst="rect">
            <a:avLst/>
          </a:prstGeom>
        </p:spPr>
        <p:txBody>
          <a:bodyPr vert="horz" anchor="ctr" anchorCtr="0">
            <a:normAutofit/>
          </a:bodyPr>
          <a:lstStyle>
            <a:lvl1pPr>
              <a:defRPr sz="2800" b="0" cap="none">
                <a:solidFill>
                  <a:schemeClr val="bg1"/>
                </a:solidFill>
              </a:defRPr>
            </a:lvl1pPr>
          </a:lstStyle>
          <a:p>
            <a:r>
              <a:rPr lang="en-GB" dirty="0"/>
              <a:t>Click to edit section divider text</a:t>
            </a:r>
            <a:endParaRPr lang="en-US" dirty="0"/>
          </a:p>
        </p:txBody>
      </p:sp>
      <p:sp>
        <p:nvSpPr>
          <p:cNvPr id="3"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pic>
        <p:nvPicPr>
          <p:cNvPr id="10" name="Picture 3"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7159715" y="310867"/>
            <a:ext cx="1628000" cy="80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0012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ck Page Blue">
    <p:spTree>
      <p:nvGrpSpPr>
        <p:cNvPr id="1" name=""/>
        <p:cNvGrpSpPr/>
        <p:nvPr/>
      </p:nvGrpSpPr>
      <p:grpSpPr>
        <a:xfrm>
          <a:off x="0" y="0"/>
          <a:ext cx="0" cy="0"/>
          <a:chOff x="0" y="0"/>
          <a:chExt cx="0" cy="0"/>
        </a:xfrm>
      </p:grpSpPr>
      <p:sp>
        <p:nvSpPr>
          <p:cNvPr id="9" name="Rectangle 8"/>
          <p:cNvSpPr/>
          <p:nvPr userDrawn="1"/>
        </p:nvSpPr>
        <p:spPr>
          <a:xfrm>
            <a:off x="0" y="1675106"/>
            <a:ext cx="9144000" cy="3468394"/>
          </a:xfrm>
          <a:prstGeom prst="rect">
            <a:avLst/>
          </a:prstGeom>
          <a:solidFill>
            <a:srgbClr val="0740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16"/>
          <p:cNvSpPr>
            <a:spLocks noGrp="1"/>
          </p:cNvSpPr>
          <p:nvPr>
            <p:ph type="body" sz="quarter" idx="11" hasCustomPrompt="1"/>
          </p:nvPr>
        </p:nvSpPr>
        <p:spPr>
          <a:xfrm>
            <a:off x="480271" y="2834957"/>
            <a:ext cx="4663440" cy="258296"/>
          </a:xfrm>
          <a:prstGeom prst="rect">
            <a:avLst/>
          </a:prstGeom>
        </p:spPr>
        <p:txBody>
          <a:bodyPr vert="horz">
            <a:normAutofit/>
          </a:bodyPr>
          <a:lstStyle>
            <a:lvl1pPr marL="0" indent="0">
              <a:buNone/>
              <a:defRPr sz="1600">
                <a:solidFill>
                  <a:schemeClr val="bg1"/>
                </a:solidFill>
              </a:defRPr>
            </a:lvl1pPr>
          </a:lstStyle>
          <a:p>
            <a:pPr lvl="0"/>
            <a:r>
              <a:rPr lang="en-GB" dirty="0"/>
              <a:t>Click to edit master Subtitle style</a:t>
            </a:r>
          </a:p>
        </p:txBody>
      </p:sp>
      <p:sp>
        <p:nvSpPr>
          <p:cNvPr id="8" name="Title 4"/>
          <p:cNvSpPr txBox="1">
            <a:spLocks/>
          </p:cNvSpPr>
          <p:nvPr userDrawn="1"/>
        </p:nvSpPr>
        <p:spPr>
          <a:xfrm>
            <a:off x="480271" y="2028065"/>
            <a:ext cx="5291604" cy="715580"/>
          </a:xfrm>
          <a:prstGeom prst="rect">
            <a:avLst/>
          </a:prstGeom>
        </p:spPr>
        <p:txBody>
          <a:bodyPr vert="horz" anchor="ctr" anchorCtr="0">
            <a:normAutofit/>
          </a:bodyPr>
          <a:lstStyle>
            <a:lvl1pPr algn="l" defTabSz="457200" rtl="0" eaLnBrk="1" fontAlgn="base" hangingPunct="1">
              <a:spcBef>
                <a:spcPct val="0"/>
              </a:spcBef>
              <a:spcAft>
                <a:spcPct val="0"/>
              </a:spcAft>
              <a:defRPr sz="2800" b="0" kern="1200" cap="none">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3600" b="1">
                <a:solidFill>
                  <a:srgbClr val="2563AF"/>
                </a:solidFill>
                <a:latin typeface="Arial" charset="0"/>
                <a:ea typeface="ＭＳ Ｐゴシック" charset="0"/>
                <a:cs typeface="Arial" charset="0"/>
              </a:defRPr>
            </a:lvl2pPr>
            <a:lvl3pPr algn="l" defTabSz="457200" rtl="0" eaLnBrk="1" fontAlgn="base" hangingPunct="1">
              <a:spcBef>
                <a:spcPct val="0"/>
              </a:spcBef>
              <a:spcAft>
                <a:spcPct val="0"/>
              </a:spcAft>
              <a:defRPr sz="3600" b="1">
                <a:solidFill>
                  <a:srgbClr val="2563AF"/>
                </a:solidFill>
                <a:latin typeface="Arial" charset="0"/>
                <a:ea typeface="ＭＳ Ｐゴシック" charset="0"/>
                <a:cs typeface="Arial" charset="0"/>
              </a:defRPr>
            </a:lvl3pPr>
            <a:lvl4pPr algn="l" defTabSz="457200" rtl="0" eaLnBrk="1" fontAlgn="base" hangingPunct="1">
              <a:spcBef>
                <a:spcPct val="0"/>
              </a:spcBef>
              <a:spcAft>
                <a:spcPct val="0"/>
              </a:spcAft>
              <a:defRPr sz="3600" b="1">
                <a:solidFill>
                  <a:srgbClr val="2563AF"/>
                </a:solidFill>
                <a:latin typeface="Arial" charset="0"/>
                <a:ea typeface="ＭＳ Ｐゴシック" charset="0"/>
                <a:cs typeface="Arial" charset="0"/>
              </a:defRPr>
            </a:lvl4pPr>
            <a:lvl5pPr algn="l" defTabSz="457200" rtl="0" eaLnBrk="1" fontAlgn="base" hangingPunct="1">
              <a:spcBef>
                <a:spcPct val="0"/>
              </a:spcBef>
              <a:spcAft>
                <a:spcPct val="0"/>
              </a:spcAft>
              <a:defRPr sz="3600" b="1">
                <a:solidFill>
                  <a:srgbClr val="2563AF"/>
                </a:solidFill>
                <a:latin typeface="Arial" charset="0"/>
                <a:ea typeface="ＭＳ Ｐゴシック" charset="0"/>
                <a:cs typeface="Arial" charset="0"/>
              </a:defRPr>
            </a:lvl5pPr>
            <a:lvl6pPr marL="457200" algn="l" defTabSz="457200" rtl="0" eaLnBrk="1" fontAlgn="base" hangingPunct="1">
              <a:spcBef>
                <a:spcPct val="0"/>
              </a:spcBef>
              <a:spcAft>
                <a:spcPct val="0"/>
              </a:spcAft>
              <a:defRPr sz="3600" b="1">
                <a:solidFill>
                  <a:srgbClr val="2563AF"/>
                </a:solidFill>
                <a:latin typeface="Arial" charset="0"/>
                <a:ea typeface="ＭＳ Ｐゴシック" charset="0"/>
              </a:defRPr>
            </a:lvl6pPr>
            <a:lvl7pPr marL="914400" algn="l" defTabSz="457200" rtl="0" eaLnBrk="1" fontAlgn="base" hangingPunct="1">
              <a:spcBef>
                <a:spcPct val="0"/>
              </a:spcBef>
              <a:spcAft>
                <a:spcPct val="0"/>
              </a:spcAft>
              <a:defRPr sz="3600" b="1">
                <a:solidFill>
                  <a:srgbClr val="2563AF"/>
                </a:solidFill>
                <a:latin typeface="Arial" charset="0"/>
                <a:ea typeface="ＭＳ Ｐゴシック" charset="0"/>
              </a:defRPr>
            </a:lvl7pPr>
            <a:lvl8pPr marL="1371600" algn="l" defTabSz="457200" rtl="0" eaLnBrk="1" fontAlgn="base" hangingPunct="1">
              <a:spcBef>
                <a:spcPct val="0"/>
              </a:spcBef>
              <a:spcAft>
                <a:spcPct val="0"/>
              </a:spcAft>
              <a:defRPr sz="3600" b="1">
                <a:solidFill>
                  <a:srgbClr val="2563AF"/>
                </a:solidFill>
                <a:latin typeface="Arial" charset="0"/>
                <a:ea typeface="ＭＳ Ｐゴシック" charset="0"/>
              </a:defRPr>
            </a:lvl8pPr>
            <a:lvl9pPr marL="1828800" algn="l" defTabSz="457200" rtl="0" eaLnBrk="1" fontAlgn="base" hangingPunct="1">
              <a:spcBef>
                <a:spcPct val="0"/>
              </a:spcBef>
              <a:spcAft>
                <a:spcPct val="0"/>
              </a:spcAft>
              <a:defRPr sz="3600" b="1">
                <a:solidFill>
                  <a:srgbClr val="2563AF"/>
                </a:solidFill>
                <a:latin typeface="Arial" charset="0"/>
                <a:ea typeface="ＭＳ Ｐゴシック" charset="0"/>
              </a:defRPr>
            </a:lvl9pPr>
          </a:lstStyle>
          <a:p>
            <a:r>
              <a:rPr lang="en-GB" dirty="0"/>
              <a:t>Click to edit end</a:t>
            </a:r>
            <a:r>
              <a:rPr lang="en-GB" baseline="0" dirty="0"/>
              <a:t> page title</a:t>
            </a:r>
            <a:endParaRPr lang="en-US" dirty="0"/>
          </a:p>
        </p:txBody>
      </p:sp>
      <p:sp>
        <p:nvSpPr>
          <p:cNvPr id="7" name="Text Placeholder 2"/>
          <p:cNvSpPr>
            <a:spLocks noGrp="1"/>
          </p:cNvSpPr>
          <p:nvPr>
            <p:ph type="body" sz="quarter" idx="10" hasCustomPrompt="1"/>
          </p:nvPr>
        </p:nvSpPr>
        <p:spPr>
          <a:xfrm>
            <a:off x="345600" y="313200"/>
            <a:ext cx="2966130" cy="268940"/>
          </a:xfrm>
          <a:prstGeom prst="rect">
            <a:avLst/>
          </a:prstGeom>
        </p:spPr>
        <p:txBody>
          <a:bodyPr vert="horz" anchor="ctr"/>
          <a:lstStyle>
            <a:lvl1pPr marL="0" indent="0">
              <a:buNone/>
              <a:defRPr sz="1400" baseline="0">
                <a:solidFill>
                  <a:srgbClr val="074094"/>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firm name</a:t>
            </a:r>
          </a:p>
        </p:txBody>
      </p:sp>
    </p:spTree>
    <p:extLst>
      <p:ext uri="{BB962C8B-B14F-4D97-AF65-F5344CB8AC3E}">
        <p14:creationId xmlns:p14="http://schemas.microsoft.com/office/powerpoint/2010/main" val="32982199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DD47C8-00EF-E149-7F9E-74C0AF72E92E}"/>
              </a:ext>
            </a:extLst>
          </p:cNvPr>
          <p:cNvSpPr>
            <a:spLocks noGrp="1"/>
          </p:cNvSpPr>
          <p:nvPr>
            <p:ph type="ctrTitle"/>
          </p:nvPr>
        </p:nvSpPr>
        <p:spPr>
          <a:xfrm>
            <a:off x="1143000" y="841375"/>
            <a:ext cx="6858000" cy="17907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179A2251-36CC-201E-DC5F-D8B326A97A56}"/>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B07DB1B-7B76-22BF-A533-B35D559CD16A}"/>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FD4A2A1A-56AF-222A-B03A-20C147C3744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5A649EA-2EB5-859F-D15C-EAF57E9EC346}"/>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2612793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A054E7-CF4C-D36C-90FE-34520E722D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B4172C0-35C9-5A8A-52C9-127480E75CB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6154601-84BB-3859-A25A-79B1E1B22102}"/>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874AED6E-F86D-0FB4-DC6D-6194530388E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103EA88-1A0B-C468-F210-4A2B23397DB9}"/>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40885937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15033E-7050-95BF-ED85-1782C0CFFE10}"/>
              </a:ext>
            </a:extLst>
          </p:cNvPr>
          <p:cNvSpPr>
            <a:spLocks noGrp="1"/>
          </p:cNvSpPr>
          <p:nvPr>
            <p:ph type="title"/>
          </p:nvPr>
        </p:nvSpPr>
        <p:spPr>
          <a:xfrm>
            <a:off x="623888" y="1282700"/>
            <a:ext cx="7886700" cy="2139950"/>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83CC1D3-6CAB-DE43-F3B4-2403D5F24F6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DA162E7F-7845-7A7A-4F42-BED628F9524B}"/>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3927A616-B50F-80D0-0A8E-2A9F69A3288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CE80F50-AD0E-1C79-2A11-7B664E16BDF7}"/>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1042427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Content Page Green">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649B28"/>
              </a:gs>
              <a:gs pos="34000">
                <a:srgbClr val="75B52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45440" y="1494179"/>
            <a:ext cx="8229600" cy="3245686"/>
          </a:xfrm>
          <a:prstGeom prst="rect">
            <a:avLst/>
          </a:prstGeom>
        </p:spPr>
        <p:txBody>
          <a:bodyPr/>
          <a:lstStyle>
            <a:lvl1pPr marL="342900" indent="-342900">
              <a:buClr>
                <a:srgbClr val="649B28"/>
              </a:buClr>
              <a:buFont typeface="Arial"/>
              <a:buChar char="•"/>
              <a:defRPr sz="2000">
                <a:solidFill>
                  <a:schemeClr val="tx1">
                    <a:lumMod val="75000"/>
                    <a:lumOff val="25000"/>
                  </a:schemeClr>
                </a:solidFill>
              </a:defRPr>
            </a:lvl1pPr>
            <a:lvl2pPr marL="742950" indent="-285750">
              <a:buClr>
                <a:srgbClr val="649B28"/>
              </a:buClr>
              <a:buFont typeface="Arial"/>
              <a:buChar char="–"/>
              <a:defRPr sz="1800">
                <a:solidFill>
                  <a:schemeClr val="tx1">
                    <a:lumMod val="75000"/>
                    <a:lumOff val="25000"/>
                  </a:schemeClr>
                </a:solidFill>
              </a:defRPr>
            </a:lvl2pPr>
            <a:lvl3pPr marL="1143000" indent="-228600">
              <a:buClr>
                <a:srgbClr val="649B28"/>
              </a:buClr>
              <a:buFont typeface="Arial"/>
              <a:buChar char="•"/>
              <a:defRPr sz="1600">
                <a:solidFill>
                  <a:schemeClr val="tx1">
                    <a:lumMod val="75000"/>
                    <a:lumOff val="25000"/>
                  </a:schemeClr>
                </a:solidFill>
              </a:defRPr>
            </a:lvl3pPr>
            <a:lvl4pPr marL="1600200" indent="-228600">
              <a:buClr>
                <a:srgbClr val="649B28"/>
              </a:buClr>
              <a:buFont typeface="Arial"/>
              <a:buChar char="–"/>
              <a:defRPr sz="1400">
                <a:solidFill>
                  <a:schemeClr val="tx1">
                    <a:lumMod val="75000"/>
                    <a:lumOff val="25000"/>
                  </a:schemeClr>
                </a:solidFill>
              </a:defRPr>
            </a:lvl4pPr>
            <a:lvl5pPr marL="2057400" indent="-228600">
              <a:buClr>
                <a:srgbClr val="649B28"/>
              </a:buClr>
              <a:buFont typeface="Arial"/>
              <a:buChar cha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5272845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D8779B-1C36-7592-DB84-9C50A3BE58A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EED7785-CDD2-A21C-0840-ADBBC8FDA558}"/>
              </a:ext>
            </a:extLst>
          </p:cNvPr>
          <p:cNvSpPr>
            <a:spLocks noGrp="1"/>
          </p:cNvSpPr>
          <p:nvPr>
            <p:ph sz="half" idx="1"/>
          </p:nvPr>
        </p:nvSpPr>
        <p:spPr>
          <a:xfrm>
            <a:off x="628650" y="1370013"/>
            <a:ext cx="3867150" cy="326231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AA4EA6C-2C9F-8C99-3661-1E02CA3291F5}"/>
              </a:ext>
            </a:extLst>
          </p:cNvPr>
          <p:cNvSpPr>
            <a:spLocks noGrp="1"/>
          </p:cNvSpPr>
          <p:nvPr>
            <p:ph sz="half" idx="2"/>
          </p:nvPr>
        </p:nvSpPr>
        <p:spPr>
          <a:xfrm>
            <a:off x="4648200" y="1370013"/>
            <a:ext cx="3867150" cy="326231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1292CA3-2359-DF01-4EE6-852047F5734B}"/>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7EE4A27B-136A-B7EF-92A0-4705D43227C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812481B-5F3E-DDF3-A0A4-A0433BA11950}"/>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2402176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ED690D-2933-6614-B669-0AD5536A8003}"/>
              </a:ext>
            </a:extLst>
          </p:cNvPr>
          <p:cNvSpPr>
            <a:spLocks noGrp="1"/>
          </p:cNvSpPr>
          <p:nvPr>
            <p:ph type="title"/>
          </p:nvPr>
        </p:nvSpPr>
        <p:spPr>
          <a:xfrm>
            <a:off x="630238" y="274638"/>
            <a:ext cx="7886700" cy="993775"/>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6C452BB-4050-25A6-B872-62F58CB7DB4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8AAAE5E1-BCC6-0FCA-B38A-9B8614099846}"/>
              </a:ext>
            </a:extLst>
          </p:cNvPr>
          <p:cNvSpPr>
            <a:spLocks noGrp="1"/>
          </p:cNvSpPr>
          <p:nvPr>
            <p:ph sz="half" idx="2"/>
          </p:nvPr>
        </p:nvSpPr>
        <p:spPr>
          <a:xfrm>
            <a:off x="630238" y="1879600"/>
            <a:ext cx="3868737" cy="276225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EE2CBCA9-76BF-1686-501A-BBD8EAB8552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4CC452B-2026-F9AB-2AC2-21140D62D1FA}"/>
              </a:ext>
            </a:extLst>
          </p:cNvPr>
          <p:cNvSpPr>
            <a:spLocks noGrp="1"/>
          </p:cNvSpPr>
          <p:nvPr>
            <p:ph sz="quarter" idx="4"/>
          </p:nvPr>
        </p:nvSpPr>
        <p:spPr>
          <a:xfrm>
            <a:off x="4629150" y="1879600"/>
            <a:ext cx="3887788" cy="276225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EF77665-D492-7CA8-27E6-448777675120}"/>
              </a:ext>
            </a:extLst>
          </p:cNvPr>
          <p:cNvSpPr>
            <a:spLocks noGrp="1"/>
          </p:cNvSpPr>
          <p:nvPr>
            <p:ph type="dt" sz="half" idx="10"/>
          </p:nvPr>
        </p:nvSpPr>
        <p:spPr/>
        <p:txBody>
          <a:bodyPr/>
          <a:lstStyle/>
          <a:p>
            <a:endParaRPr lang="tr-TR"/>
          </a:p>
        </p:txBody>
      </p:sp>
      <p:sp>
        <p:nvSpPr>
          <p:cNvPr id="8" name="Alt Bilgi Yer Tutucusu 7">
            <a:extLst>
              <a:ext uri="{FF2B5EF4-FFF2-40B4-BE49-F238E27FC236}">
                <a16:creationId xmlns:a16="http://schemas.microsoft.com/office/drawing/2014/main" id="{77D3479B-310F-6580-F51A-483EF0F5865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AE137752-A137-FE7D-86C0-A5E993EBD822}"/>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264254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5629A8-93BB-2762-CAF7-576F6439029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8E10755-9586-25EE-02B2-006E8AAAFBDF}"/>
              </a:ext>
            </a:extLst>
          </p:cNvPr>
          <p:cNvSpPr>
            <a:spLocks noGrp="1"/>
          </p:cNvSpPr>
          <p:nvPr>
            <p:ph type="dt" sz="half" idx="10"/>
          </p:nvPr>
        </p:nvSpPr>
        <p:spPr/>
        <p:txBody>
          <a:bodyPr/>
          <a:lstStyle/>
          <a:p>
            <a:endParaRPr lang="tr-TR"/>
          </a:p>
        </p:txBody>
      </p:sp>
      <p:sp>
        <p:nvSpPr>
          <p:cNvPr id="4" name="Alt Bilgi Yer Tutucusu 3">
            <a:extLst>
              <a:ext uri="{FF2B5EF4-FFF2-40B4-BE49-F238E27FC236}">
                <a16:creationId xmlns:a16="http://schemas.microsoft.com/office/drawing/2014/main" id="{08C5BE18-DD2F-5C10-3243-6E7463133EC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F12B67D-42E2-331B-F505-D0970C4BA2F2}"/>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219176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423790F-C4EE-4AE8-8191-B37E5EDE8925}"/>
              </a:ext>
            </a:extLst>
          </p:cNvPr>
          <p:cNvSpPr>
            <a:spLocks noGrp="1"/>
          </p:cNvSpPr>
          <p:nvPr>
            <p:ph type="dt" sz="half" idx="10"/>
          </p:nvPr>
        </p:nvSpPr>
        <p:spPr/>
        <p:txBody>
          <a:bodyPr/>
          <a:lstStyle/>
          <a:p>
            <a:endParaRPr lang="tr-TR"/>
          </a:p>
        </p:txBody>
      </p:sp>
      <p:sp>
        <p:nvSpPr>
          <p:cNvPr id="3" name="Alt Bilgi Yer Tutucusu 2">
            <a:extLst>
              <a:ext uri="{FF2B5EF4-FFF2-40B4-BE49-F238E27FC236}">
                <a16:creationId xmlns:a16="http://schemas.microsoft.com/office/drawing/2014/main" id="{05367E36-4DE6-061B-895E-28DAC76D92F8}"/>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C4C88B76-757C-BA1B-A478-B0881D1411B0}"/>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12360346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1CF867-156A-6701-5D9A-406D8708D43E}"/>
              </a:ext>
            </a:extLst>
          </p:cNvPr>
          <p:cNvSpPr>
            <a:spLocks noGrp="1"/>
          </p:cNvSpPr>
          <p:nvPr>
            <p:ph type="title"/>
          </p:nvPr>
        </p:nvSpPr>
        <p:spPr>
          <a:xfrm>
            <a:off x="630238" y="342900"/>
            <a:ext cx="2949575" cy="120015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16C47CF-3DEF-12EB-5F9E-29DD75B0981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5B69219-9C4F-491C-681E-ED33B75D742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01EA301-DAD9-10B4-385E-2C0734224945}"/>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BE492C87-08B7-20F1-49C1-854A0D4ED9E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BBC6ED9-35A8-CF2D-7D33-CFA5CDB2553D}"/>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42428636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938314-F3A6-ABD5-1C23-EB3208B2289B}"/>
              </a:ext>
            </a:extLst>
          </p:cNvPr>
          <p:cNvSpPr>
            <a:spLocks noGrp="1"/>
          </p:cNvSpPr>
          <p:nvPr>
            <p:ph type="title"/>
          </p:nvPr>
        </p:nvSpPr>
        <p:spPr>
          <a:xfrm>
            <a:off x="630238" y="342900"/>
            <a:ext cx="2949575" cy="120015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6F82102-450E-24E3-4A5D-62DE595AD73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16BBAC1-0F9E-8821-6198-6839030D90B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4E8F62D-94C1-124A-E9F9-93C9D3DCBC01}"/>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9011722B-C8D2-4889-2AD8-BC27EDCB83E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AAF67E2-A7B8-B25E-AE4B-E11755FFB55F}"/>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3998990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4BABD7-1349-3F17-3162-3D70E71196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E574A0A9-C08C-77D1-A63E-0D00B384D34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F00F4AC-ADF0-209F-209A-F5DB6301E563}"/>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41CCC424-E178-F54B-5FB2-FCE3EBC5E13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1D5F4E-04E8-CAC5-C1CB-D82CD4201076}"/>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17727931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5BD6F73-01AF-CF74-049F-D3F7178D8896}"/>
              </a:ext>
            </a:extLst>
          </p:cNvPr>
          <p:cNvSpPr>
            <a:spLocks noGrp="1"/>
          </p:cNvSpPr>
          <p:nvPr>
            <p:ph type="title" orient="vert"/>
          </p:nvPr>
        </p:nvSpPr>
        <p:spPr>
          <a:xfrm>
            <a:off x="6543675" y="274638"/>
            <a:ext cx="1971675" cy="435768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E1D1663-57B2-CADB-9086-5DBD659214D7}"/>
              </a:ext>
            </a:extLst>
          </p:cNvPr>
          <p:cNvSpPr>
            <a:spLocks noGrp="1"/>
          </p:cNvSpPr>
          <p:nvPr>
            <p:ph type="body" orient="vert" idx="1"/>
          </p:nvPr>
        </p:nvSpPr>
        <p:spPr>
          <a:xfrm>
            <a:off x="628650" y="274638"/>
            <a:ext cx="5762625" cy="435768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CDED1F8-14BA-5E74-6B0D-125D007C5428}"/>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27344B29-3915-D7A5-4C14-9FE92CC0AEE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38305D2-30FF-EA8F-411B-097A66F0FFC1}"/>
              </a:ext>
            </a:extLst>
          </p:cNvPr>
          <p:cNvSpPr>
            <a:spLocks noGrp="1"/>
          </p:cNvSpPr>
          <p:nvPr>
            <p:ph type="sldNum" sz="quarter" idx="12"/>
          </p:nvPr>
        </p:nvSpPr>
        <p:spPr/>
        <p:txBody>
          <a:bodyPr/>
          <a:lstStyle/>
          <a:p>
            <a:fld id="{575D802D-09DD-41BC-96E8-4DA6F401DDB8}" type="slidenum">
              <a:rPr lang="tr-TR" smtClean="0"/>
              <a:t>‹#›</a:t>
            </a:fld>
            <a:endParaRPr lang="tr-TR"/>
          </a:p>
        </p:txBody>
      </p:sp>
    </p:spTree>
    <p:extLst>
      <p:ext uri="{BB962C8B-B14F-4D97-AF65-F5344CB8AC3E}">
        <p14:creationId xmlns:p14="http://schemas.microsoft.com/office/powerpoint/2010/main" val="41908121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B7371B-76C9-3906-443A-71DCB0E42FDD}"/>
              </a:ext>
            </a:extLst>
          </p:cNvPr>
          <p:cNvSpPr>
            <a:spLocks noGrp="1"/>
          </p:cNvSpPr>
          <p:nvPr>
            <p:ph type="ctrTitle"/>
          </p:nvPr>
        </p:nvSpPr>
        <p:spPr>
          <a:xfrm>
            <a:off x="1143000" y="841375"/>
            <a:ext cx="6858000" cy="17907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37A7C7D-7DF6-E013-378D-A89B51BE0F76}"/>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CED6D85-D133-BA13-C45E-D568F27F3101}"/>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4C6B1443-7F30-B622-C9E8-67DE7A74778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05376C4-4347-0426-A9A3-9C0BB0BC8D48}"/>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2819309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123976-6EC1-C773-AE40-192ECF0CA29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6D141D6-E1F1-3F61-0560-89202A409F0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DCFE75F-3103-CAD4-AAB6-404E24CE8EEC}"/>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A37CA736-B6D5-93F0-4582-10D7AD6B566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AAD1D28-BE64-8776-D869-A8B14F0002A6}"/>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251895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Content Page Cerise">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45440" y="1494179"/>
            <a:ext cx="8229600" cy="3245686"/>
          </a:xfrm>
          <a:prstGeom prst="rect">
            <a:avLst/>
          </a:prstGeom>
        </p:spPr>
        <p:txBody>
          <a:bodyPr/>
          <a:lstStyle>
            <a:lvl1pPr marL="342900" indent="-342900">
              <a:buClr>
                <a:srgbClr val="99006B"/>
              </a:buClr>
              <a:buFont typeface="Arial"/>
              <a:buChar char="•"/>
              <a:defRPr sz="2000">
                <a:solidFill>
                  <a:schemeClr val="tx1">
                    <a:lumMod val="75000"/>
                    <a:lumOff val="25000"/>
                  </a:schemeClr>
                </a:solidFill>
              </a:defRPr>
            </a:lvl1pPr>
            <a:lvl2pPr marL="742950" indent="-285750">
              <a:buClr>
                <a:srgbClr val="99006B"/>
              </a:buClr>
              <a:buFont typeface="Arial"/>
              <a:buChar char="–"/>
              <a:defRPr sz="1800">
                <a:solidFill>
                  <a:schemeClr val="tx1">
                    <a:lumMod val="75000"/>
                    <a:lumOff val="25000"/>
                  </a:schemeClr>
                </a:solidFill>
              </a:defRPr>
            </a:lvl2pPr>
            <a:lvl3pPr marL="1143000" indent="-228600">
              <a:buClr>
                <a:srgbClr val="99006B"/>
              </a:buClr>
              <a:buFont typeface="Arial"/>
              <a:buChar char="•"/>
              <a:defRPr sz="1600">
                <a:solidFill>
                  <a:schemeClr val="tx1">
                    <a:lumMod val="75000"/>
                    <a:lumOff val="25000"/>
                  </a:schemeClr>
                </a:solidFill>
              </a:defRPr>
            </a:lvl3pPr>
            <a:lvl4pPr marL="1600200" indent="-228600">
              <a:buClr>
                <a:srgbClr val="99006B"/>
              </a:buClr>
              <a:buFont typeface="Arial"/>
              <a:buChar char="–"/>
              <a:defRPr sz="1400">
                <a:solidFill>
                  <a:schemeClr val="tx1">
                    <a:lumMod val="75000"/>
                    <a:lumOff val="25000"/>
                  </a:schemeClr>
                </a:solidFill>
              </a:defRPr>
            </a:lvl4pPr>
            <a:lvl5pPr marL="2057400" indent="-228600">
              <a:buClr>
                <a:srgbClr val="99006B"/>
              </a:buClr>
              <a:buFont typeface="Arial"/>
              <a:buChar cha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5272845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6BEAF2-06DD-454A-9E76-F0CFD1026BA3}"/>
              </a:ext>
            </a:extLst>
          </p:cNvPr>
          <p:cNvSpPr>
            <a:spLocks noGrp="1"/>
          </p:cNvSpPr>
          <p:nvPr>
            <p:ph type="title"/>
          </p:nvPr>
        </p:nvSpPr>
        <p:spPr>
          <a:xfrm>
            <a:off x="623888" y="1282700"/>
            <a:ext cx="7886700" cy="2139950"/>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761B6E3F-BF9B-012C-D3FF-4AD2D2D84A2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43584A69-623F-50F6-E022-B298E49C24B1}"/>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2F01D97A-D05F-D29B-4A05-56534C652CD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32594EB-5F20-F394-5479-59010434D5B4}"/>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18530845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DF4645-E510-6C5A-E13D-93CA4CD179B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37F45A8-8617-605F-1929-3BC7A76B9B1A}"/>
              </a:ext>
            </a:extLst>
          </p:cNvPr>
          <p:cNvSpPr>
            <a:spLocks noGrp="1"/>
          </p:cNvSpPr>
          <p:nvPr>
            <p:ph sz="half" idx="1"/>
          </p:nvPr>
        </p:nvSpPr>
        <p:spPr>
          <a:xfrm>
            <a:off x="628650" y="1370013"/>
            <a:ext cx="3867150" cy="326231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1E78269-EF6B-B7D0-C62C-968091F1BE50}"/>
              </a:ext>
            </a:extLst>
          </p:cNvPr>
          <p:cNvSpPr>
            <a:spLocks noGrp="1"/>
          </p:cNvSpPr>
          <p:nvPr>
            <p:ph sz="half" idx="2"/>
          </p:nvPr>
        </p:nvSpPr>
        <p:spPr>
          <a:xfrm>
            <a:off x="4648200" y="1370013"/>
            <a:ext cx="3867150" cy="326231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CD5F37D-0F64-3A2D-B027-AA2E5B933C21}"/>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5F51761B-037C-8037-A34C-F939381FF53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17D3A08-0CD6-B947-025B-A8F1D20BE82A}"/>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33606664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66AD2D-3416-4017-82E3-6C4BF891CD31}"/>
              </a:ext>
            </a:extLst>
          </p:cNvPr>
          <p:cNvSpPr>
            <a:spLocks noGrp="1"/>
          </p:cNvSpPr>
          <p:nvPr>
            <p:ph type="title"/>
          </p:nvPr>
        </p:nvSpPr>
        <p:spPr>
          <a:xfrm>
            <a:off x="630238" y="274638"/>
            <a:ext cx="7886700" cy="993775"/>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45BE43B-E635-F045-64DE-D594ED90DFD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FAE77222-DD7A-F3D3-EFB6-E41E3287161C}"/>
              </a:ext>
            </a:extLst>
          </p:cNvPr>
          <p:cNvSpPr>
            <a:spLocks noGrp="1"/>
          </p:cNvSpPr>
          <p:nvPr>
            <p:ph sz="half" idx="2"/>
          </p:nvPr>
        </p:nvSpPr>
        <p:spPr>
          <a:xfrm>
            <a:off x="630238" y="1879600"/>
            <a:ext cx="3868737" cy="276225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D7D551C-B3D0-14D5-C33B-3CE5F3C58A5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864F016-3F27-F244-E6EF-A0FAF8C229EF}"/>
              </a:ext>
            </a:extLst>
          </p:cNvPr>
          <p:cNvSpPr>
            <a:spLocks noGrp="1"/>
          </p:cNvSpPr>
          <p:nvPr>
            <p:ph sz="quarter" idx="4"/>
          </p:nvPr>
        </p:nvSpPr>
        <p:spPr>
          <a:xfrm>
            <a:off x="4629150" y="1879600"/>
            <a:ext cx="3887788" cy="276225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9DD88C2-E336-1A87-0FF1-518BCA1D4E73}"/>
              </a:ext>
            </a:extLst>
          </p:cNvPr>
          <p:cNvSpPr>
            <a:spLocks noGrp="1"/>
          </p:cNvSpPr>
          <p:nvPr>
            <p:ph type="dt" sz="half" idx="10"/>
          </p:nvPr>
        </p:nvSpPr>
        <p:spPr/>
        <p:txBody>
          <a:bodyPr/>
          <a:lstStyle/>
          <a:p>
            <a:endParaRPr lang="tr-TR"/>
          </a:p>
        </p:txBody>
      </p:sp>
      <p:sp>
        <p:nvSpPr>
          <p:cNvPr id="8" name="Alt Bilgi Yer Tutucusu 7">
            <a:extLst>
              <a:ext uri="{FF2B5EF4-FFF2-40B4-BE49-F238E27FC236}">
                <a16:creationId xmlns:a16="http://schemas.microsoft.com/office/drawing/2014/main" id="{CCD79219-C114-B31E-7B1A-0345052BF39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6E20B6AA-E0A5-F7E1-F0DA-48B9BD789FAF}"/>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15749730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775058-FF96-5990-AC98-F1CEE548D10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22CC26B3-A5BF-69BC-43C7-2D236A40993B}"/>
              </a:ext>
            </a:extLst>
          </p:cNvPr>
          <p:cNvSpPr>
            <a:spLocks noGrp="1"/>
          </p:cNvSpPr>
          <p:nvPr>
            <p:ph type="dt" sz="half" idx="10"/>
          </p:nvPr>
        </p:nvSpPr>
        <p:spPr/>
        <p:txBody>
          <a:bodyPr/>
          <a:lstStyle/>
          <a:p>
            <a:endParaRPr lang="tr-TR"/>
          </a:p>
        </p:txBody>
      </p:sp>
      <p:sp>
        <p:nvSpPr>
          <p:cNvPr id="4" name="Alt Bilgi Yer Tutucusu 3">
            <a:extLst>
              <a:ext uri="{FF2B5EF4-FFF2-40B4-BE49-F238E27FC236}">
                <a16:creationId xmlns:a16="http://schemas.microsoft.com/office/drawing/2014/main" id="{6F67586D-AA0B-5890-0357-CB852D20E188}"/>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3D2D36B-D766-B9CA-6856-8E67B0E52857}"/>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18350986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9C75DD2-BF64-61F0-F275-80AE12B5C881}"/>
              </a:ext>
            </a:extLst>
          </p:cNvPr>
          <p:cNvSpPr>
            <a:spLocks noGrp="1"/>
          </p:cNvSpPr>
          <p:nvPr>
            <p:ph type="dt" sz="half" idx="10"/>
          </p:nvPr>
        </p:nvSpPr>
        <p:spPr/>
        <p:txBody>
          <a:bodyPr/>
          <a:lstStyle/>
          <a:p>
            <a:endParaRPr lang="tr-TR"/>
          </a:p>
        </p:txBody>
      </p:sp>
      <p:sp>
        <p:nvSpPr>
          <p:cNvPr id="3" name="Alt Bilgi Yer Tutucusu 2">
            <a:extLst>
              <a:ext uri="{FF2B5EF4-FFF2-40B4-BE49-F238E27FC236}">
                <a16:creationId xmlns:a16="http://schemas.microsoft.com/office/drawing/2014/main" id="{7E9351D0-2030-9F2D-7BFC-B7749D2B3940}"/>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AD013635-92BC-4B29-B21E-B26403602D63}"/>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783289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9A4B89-6F73-F9D5-BCDA-902CA959C0F5}"/>
              </a:ext>
            </a:extLst>
          </p:cNvPr>
          <p:cNvSpPr>
            <a:spLocks noGrp="1"/>
          </p:cNvSpPr>
          <p:nvPr>
            <p:ph type="title"/>
          </p:nvPr>
        </p:nvSpPr>
        <p:spPr>
          <a:xfrm>
            <a:off x="630238" y="342900"/>
            <a:ext cx="2949575" cy="120015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F1A54B0-6734-A8DC-722D-1E63B0449D05}"/>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031C161-929B-CA37-F8AE-E58425A85AE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F63CE34-1E66-7F8B-E12B-D28D569DCECB}"/>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D9A07205-8C97-ECEA-7F72-33DEFF7E929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1997398-BE21-5666-A1BB-C2DB0F62460E}"/>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9612438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9AB2AB-BDA7-A3B0-7AB6-0F735FBC2A75}"/>
              </a:ext>
            </a:extLst>
          </p:cNvPr>
          <p:cNvSpPr>
            <a:spLocks noGrp="1"/>
          </p:cNvSpPr>
          <p:nvPr>
            <p:ph type="title"/>
          </p:nvPr>
        </p:nvSpPr>
        <p:spPr>
          <a:xfrm>
            <a:off x="630238" y="342900"/>
            <a:ext cx="2949575" cy="120015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64FE33F-8371-F376-8D3A-69F10889118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4A5958C-0084-5E93-3768-BF2249F72D7B}"/>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7F19BE0-04D9-5733-70EE-F07A85C47769}"/>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C5FF751E-8175-24DC-9F2B-1D7898C1AEB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9B529B1-AB78-5C51-F7B6-264DE7A762C3}"/>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4011403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6DBB47-4C3C-E116-B5A1-9AE5E4EED389}"/>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F63C006-FAEF-225A-ADB7-09B00E25449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551967A-4A89-6946-BA70-3ACB482EAC54}"/>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0CB50071-E49F-2DB6-3C95-9EC3F13398F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815363A-C529-AD29-E02A-E2D1EC7ECB3B}"/>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34359831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E6D8B7C4-BEE1-A1E5-867E-664B7627E8C9}"/>
              </a:ext>
            </a:extLst>
          </p:cNvPr>
          <p:cNvSpPr>
            <a:spLocks noGrp="1"/>
          </p:cNvSpPr>
          <p:nvPr>
            <p:ph type="title" orient="vert"/>
          </p:nvPr>
        </p:nvSpPr>
        <p:spPr>
          <a:xfrm>
            <a:off x="6543675" y="274638"/>
            <a:ext cx="1971675" cy="435768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32AF5C5-8FE2-DC94-2C45-7C957B44818D}"/>
              </a:ext>
            </a:extLst>
          </p:cNvPr>
          <p:cNvSpPr>
            <a:spLocks noGrp="1"/>
          </p:cNvSpPr>
          <p:nvPr>
            <p:ph type="body" orient="vert" idx="1"/>
          </p:nvPr>
        </p:nvSpPr>
        <p:spPr>
          <a:xfrm>
            <a:off x="628650" y="274638"/>
            <a:ext cx="5762625" cy="435768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D52DE12-065C-3B61-6834-C7C8DD98EB36}"/>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C62631A9-274F-6738-13D0-DD6285E78BE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1668A8B-E57A-0FDA-29ED-8E4E8B5FB148}"/>
              </a:ext>
            </a:extLst>
          </p:cNvPr>
          <p:cNvSpPr>
            <a:spLocks noGrp="1"/>
          </p:cNvSpPr>
          <p:nvPr>
            <p:ph type="sldNum" sz="quarter" idx="12"/>
          </p:nvPr>
        </p:nvSpPr>
        <p:spPr/>
        <p:txBody>
          <a:bodyPr/>
          <a:lstStyle/>
          <a:p>
            <a:fld id="{80E29096-9B83-40D4-9E8B-B966E5155805}" type="slidenum">
              <a:rPr lang="tr-TR" smtClean="0"/>
              <a:t>‹#›</a:t>
            </a:fld>
            <a:endParaRPr lang="tr-TR"/>
          </a:p>
        </p:txBody>
      </p:sp>
    </p:spTree>
    <p:extLst>
      <p:ext uri="{BB962C8B-B14F-4D97-AF65-F5344CB8AC3E}">
        <p14:creationId xmlns:p14="http://schemas.microsoft.com/office/powerpoint/2010/main" val="4089433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D60E0E-8709-9DE4-7820-5A3F354B147E}"/>
              </a:ext>
            </a:extLst>
          </p:cNvPr>
          <p:cNvSpPr>
            <a:spLocks noGrp="1"/>
          </p:cNvSpPr>
          <p:nvPr>
            <p:ph type="ctrTitle"/>
          </p:nvPr>
        </p:nvSpPr>
        <p:spPr>
          <a:xfrm>
            <a:off x="1143000" y="841375"/>
            <a:ext cx="6858000" cy="17907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819F1DE-EC88-FAB9-96BA-762D9B74073F}"/>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200BB4D-3FCE-EAF6-EFBF-06BCE9323875}"/>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57D3F59A-B8E7-1D92-66BD-27107861B18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E6C598F-1F13-142A-B3C9-859CD718EC45}"/>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1196322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Content Page Yellow">
    <p:spTree>
      <p:nvGrpSpPr>
        <p:cNvPr id="1" name=""/>
        <p:cNvGrpSpPr/>
        <p:nvPr/>
      </p:nvGrpSpPr>
      <p:grpSpPr>
        <a:xfrm>
          <a:off x="0" y="0"/>
          <a:ext cx="0" cy="0"/>
          <a:chOff x="0" y="0"/>
          <a:chExt cx="0" cy="0"/>
        </a:xfrm>
      </p:grpSpPr>
      <p:sp>
        <p:nvSpPr>
          <p:cNvPr id="5" name="Rectangle 4"/>
          <p:cNvSpPr/>
          <p:nvPr userDrawn="1"/>
        </p:nvSpPr>
        <p:spPr>
          <a:xfrm>
            <a:off x="0" y="767799"/>
            <a:ext cx="9144000" cy="576699"/>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45440" y="1494179"/>
            <a:ext cx="8229600" cy="3245686"/>
          </a:xfrm>
          <a:prstGeom prst="rect">
            <a:avLst/>
          </a:prstGeom>
        </p:spPr>
        <p:txBody>
          <a:bodyPr/>
          <a:lstStyle>
            <a:lvl1pPr marL="342900" indent="-342900">
              <a:buClr>
                <a:srgbClr val="E3C227"/>
              </a:buClr>
              <a:buFont typeface="Arial"/>
              <a:buChar char="•"/>
              <a:defRPr sz="2000">
                <a:solidFill>
                  <a:schemeClr val="tx1">
                    <a:lumMod val="75000"/>
                    <a:lumOff val="25000"/>
                  </a:schemeClr>
                </a:solidFill>
              </a:defRPr>
            </a:lvl1pPr>
            <a:lvl2pPr marL="742950" indent="-285750">
              <a:buClr>
                <a:srgbClr val="E3C227"/>
              </a:buClr>
              <a:buFont typeface="Arial"/>
              <a:buChar char="–"/>
              <a:defRPr sz="1800">
                <a:solidFill>
                  <a:schemeClr val="tx1">
                    <a:lumMod val="75000"/>
                    <a:lumOff val="25000"/>
                  </a:schemeClr>
                </a:solidFill>
              </a:defRPr>
            </a:lvl2pPr>
            <a:lvl3pPr marL="1143000" indent="-228600">
              <a:buClr>
                <a:srgbClr val="E3C227"/>
              </a:buClr>
              <a:buFont typeface="Arial"/>
              <a:buChar char="•"/>
              <a:defRPr sz="1600">
                <a:solidFill>
                  <a:schemeClr val="tx1">
                    <a:lumMod val="75000"/>
                    <a:lumOff val="25000"/>
                  </a:schemeClr>
                </a:solidFill>
              </a:defRPr>
            </a:lvl3pPr>
            <a:lvl4pPr marL="1600200" indent="-228600">
              <a:buClr>
                <a:srgbClr val="E3C227"/>
              </a:buClr>
              <a:buFont typeface="Arial"/>
              <a:buChar char="–"/>
              <a:defRPr sz="1400">
                <a:solidFill>
                  <a:schemeClr val="tx1">
                    <a:lumMod val="75000"/>
                    <a:lumOff val="25000"/>
                  </a:schemeClr>
                </a:solidFill>
              </a:defRPr>
            </a:lvl4pPr>
            <a:lvl5pPr marL="2057400" indent="-228600">
              <a:buClr>
                <a:srgbClr val="E3C227"/>
              </a:buClr>
              <a:buFont typeface="Arial"/>
              <a:buChar char="»"/>
              <a:defRPr sz="12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itle 8"/>
          <p:cNvSpPr>
            <a:spLocks noGrp="1"/>
          </p:cNvSpPr>
          <p:nvPr>
            <p:ph type="title" hasCustomPrompt="1"/>
          </p:nvPr>
        </p:nvSpPr>
        <p:spPr>
          <a:xfrm>
            <a:off x="345440" y="792702"/>
            <a:ext cx="8229600" cy="482521"/>
          </a:xfrm>
          <a:prstGeom prst="rect">
            <a:avLst/>
          </a:prstGeom>
          <a:ln>
            <a:noFill/>
          </a:ln>
        </p:spPr>
        <p:txBody>
          <a:bodyPr vert="horz" anchor="ctr" anchorCtr="0"/>
          <a:lstStyle>
            <a:lvl1pPr>
              <a:defRPr sz="2200" b="0">
                <a:solidFill>
                  <a:srgbClr val="FFFFFF"/>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5272845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970ACE-A889-4E4F-A57D-00ECC3D6B69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9B9980A-BFC2-F38F-FDF6-D61A547780F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21E6881-92C8-0ACD-8018-D9D75805AE0F}"/>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6D384BB7-E9F9-3498-A0D1-C51A1879538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CE713-7E9B-36FF-A3EE-B503A2E13C9A}"/>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7323049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FDE8A5-6986-B621-2F0B-2ADBF36F088E}"/>
              </a:ext>
            </a:extLst>
          </p:cNvPr>
          <p:cNvSpPr>
            <a:spLocks noGrp="1"/>
          </p:cNvSpPr>
          <p:nvPr>
            <p:ph type="title"/>
          </p:nvPr>
        </p:nvSpPr>
        <p:spPr>
          <a:xfrm>
            <a:off x="623888" y="1282700"/>
            <a:ext cx="7886700" cy="2139950"/>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C16952B-05D5-44C1-A4B9-3A6373AA9500}"/>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4CD49FB-005D-B4A0-C146-FB4A21EB9582}"/>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CF537E08-4C7E-71A3-2D71-8F538615A9D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4C2C6E2-2D8F-78DF-BD30-63453433BB97}"/>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3490039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880785-3033-CE3E-7543-615FB719638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71DA081-F0C8-47DA-6974-E4139966AF6B}"/>
              </a:ext>
            </a:extLst>
          </p:cNvPr>
          <p:cNvSpPr>
            <a:spLocks noGrp="1"/>
          </p:cNvSpPr>
          <p:nvPr>
            <p:ph sz="half" idx="1"/>
          </p:nvPr>
        </p:nvSpPr>
        <p:spPr>
          <a:xfrm>
            <a:off x="628650" y="1370013"/>
            <a:ext cx="3867150" cy="326231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A3EEB3F6-71A8-2FDF-8079-6F9E3D6236EB}"/>
              </a:ext>
            </a:extLst>
          </p:cNvPr>
          <p:cNvSpPr>
            <a:spLocks noGrp="1"/>
          </p:cNvSpPr>
          <p:nvPr>
            <p:ph sz="half" idx="2"/>
          </p:nvPr>
        </p:nvSpPr>
        <p:spPr>
          <a:xfrm>
            <a:off x="4648200" y="1370013"/>
            <a:ext cx="3867150" cy="326231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7B790E1D-80F9-E58E-1F03-9176E95E31AC}"/>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0AD8BAF9-C859-56CC-F5C1-2E2386E2604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0AC8EEC-BE5E-614A-1131-BE663C9445B5}"/>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22561864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937F1B-982F-0D61-B0B8-1A46943C9606}"/>
              </a:ext>
            </a:extLst>
          </p:cNvPr>
          <p:cNvSpPr>
            <a:spLocks noGrp="1"/>
          </p:cNvSpPr>
          <p:nvPr>
            <p:ph type="title"/>
          </p:nvPr>
        </p:nvSpPr>
        <p:spPr>
          <a:xfrm>
            <a:off x="630238" y="274638"/>
            <a:ext cx="7886700" cy="993775"/>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9748BFC-CBA1-3D68-C070-C4EAF0A9BA6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9FD32B4-AB0D-7B5A-85BE-A3E1A9C4FC4B}"/>
              </a:ext>
            </a:extLst>
          </p:cNvPr>
          <p:cNvSpPr>
            <a:spLocks noGrp="1"/>
          </p:cNvSpPr>
          <p:nvPr>
            <p:ph sz="half" idx="2"/>
          </p:nvPr>
        </p:nvSpPr>
        <p:spPr>
          <a:xfrm>
            <a:off x="630238" y="1879600"/>
            <a:ext cx="3868737" cy="276225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880A0BC-649E-5031-2FBC-5787C7F52705}"/>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FDE6E478-F6A7-59B1-3D7D-42CB20F7E514}"/>
              </a:ext>
            </a:extLst>
          </p:cNvPr>
          <p:cNvSpPr>
            <a:spLocks noGrp="1"/>
          </p:cNvSpPr>
          <p:nvPr>
            <p:ph sz="quarter" idx="4"/>
          </p:nvPr>
        </p:nvSpPr>
        <p:spPr>
          <a:xfrm>
            <a:off x="4629150" y="1879600"/>
            <a:ext cx="3887788" cy="276225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822D999-7D4C-0341-D423-4CA8A059DC99}"/>
              </a:ext>
            </a:extLst>
          </p:cNvPr>
          <p:cNvSpPr>
            <a:spLocks noGrp="1"/>
          </p:cNvSpPr>
          <p:nvPr>
            <p:ph type="dt" sz="half" idx="10"/>
          </p:nvPr>
        </p:nvSpPr>
        <p:spPr/>
        <p:txBody>
          <a:bodyPr/>
          <a:lstStyle/>
          <a:p>
            <a:endParaRPr lang="tr-TR"/>
          </a:p>
        </p:txBody>
      </p:sp>
      <p:sp>
        <p:nvSpPr>
          <p:cNvPr id="8" name="Alt Bilgi Yer Tutucusu 7">
            <a:extLst>
              <a:ext uri="{FF2B5EF4-FFF2-40B4-BE49-F238E27FC236}">
                <a16:creationId xmlns:a16="http://schemas.microsoft.com/office/drawing/2014/main" id="{FEE82223-36DD-BF3B-FEDB-C84568EDAA4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B8F7D847-F304-9A03-227A-B83D55DD51FC}"/>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1460817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98327-29F9-6330-66E7-E1E690F6CC7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47A75C7-3085-5061-D591-A6C5B12F20E4}"/>
              </a:ext>
            </a:extLst>
          </p:cNvPr>
          <p:cNvSpPr>
            <a:spLocks noGrp="1"/>
          </p:cNvSpPr>
          <p:nvPr>
            <p:ph type="dt" sz="half" idx="10"/>
          </p:nvPr>
        </p:nvSpPr>
        <p:spPr/>
        <p:txBody>
          <a:bodyPr/>
          <a:lstStyle/>
          <a:p>
            <a:endParaRPr lang="tr-TR"/>
          </a:p>
        </p:txBody>
      </p:sp>
      <p:sp>
        <p:nvSpPr>
          <p:cNvPr id="4" name="Alt Bilgi Yer Tutucusu 3">
            <a:extLst>
              <a:ext uri="{FF2B5EF4-FFF2-40B4-BE49-F238E27FC236}">
                <a16:creationId xmlns:a16="http://schemas.microsoft.com/office/drawing/2014/main" id="{51F63E8C-96D3-C0DE-3F42-3F78803E3867}"/>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BA5F2228-2F96-8A32-2B9E-E50A1412B097}"/>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35587102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4BFAF1F-DA63-B8BE-A353-B7DC1C5F8D9C}"/>
              </a:ext>
            </a:extLst>
          </p:cNvPr>
          <p:cNvSpPr>
            <a:spLocks noGrp="1"/>
          </p:cNvSpPr>
          <p:nvPr>
            <p:ph type="dt" sz="half" idx="10"/>
          </p:nvPr>
        </p:nvSpPr>
        <p:spPr/>
        <p:txBody>
          <a:bodyPr/>
          <a:lstStyle/>
          <a:p>
            <a:endParaRPr lang="tr-TR"/>
          </a:p>
        </p:txBody>
      </p:sp>
      <p:sp>
        <p:nvSpPr>
          <p:cNvPr id="3" name="Alt Bilgi Yer Tutucusu 2">
            <a:extLst>
              <a:ext uri="{FF2B5EF4-FFF2-40B4-BE49-F238E27FC236}">
                <a16:creationId xmlns:a16="http://schemas.microsoft.com/office/drawing/2014/main" id="{398C8D15-E5D1-748E-DED3-F988F316B95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EBF388F-4515-922E-F592-006D9F7272C1}"/>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32090097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1AD473-CCE3-5F9C-94F0-D979CFA78E5F}"/>
              </a:ext>
            </a:extLst>
          </p:cNvPr>
          <p:cNvSpPr>
            <a:spLocks noGrp="1"/>
          </p:cNvSpPr>
          <p:nvPr>
            <p:ph type="title"/>
          </p:nvPr>
        </p:nvSpPr>
        <p:spPr>
          <a:xfrm>
            <a:off x="630238" y="342900"/>
            <a:ext cx="2949575" cy="120015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BCD1958-7BF0-9216-69D2-784F96C0AE03}"/>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45B76CCB-5361-80B2-DCDB-A9C8E577234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8E733B-00B7-AEEE-F368-5D4077AF7980}"/>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1E1CADBB-D4AB-629F-4196-CAF6D63B72C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5B43827-9DED-D9F1-92B5-E47DE30ED524}"/>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24824079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F06BAD-EAE1-C401-4A05-053223F3EE91}"/>
              </a:ext>
            </a:extLst>
          </p:cNvPr>
          <p:cNvSpPr>
            <a:spLocks noGrp="1"/>
          </p:cNvSpPr>
          <p:nvPr>
            <p:ph type="title"/>
          </p:nvPr>
        </p:nvSpPr>
        <p:spPr>
          <a:xfrm>
            <a:off x="630238" y="342900"/>
            <a:ext cx="2949575" cy="120015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12B2386-9913-666E-B0FD-DB1E1F984146}"/>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3ED1875-6657-C781-44DF-4769C7A3332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D8DBA31-8619-E00A-C9ED-F0BB2E79D73D}"/>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D9238663-E168-35F3-95B3-AA6D544EEEF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6BE7BB7-62EC-45A7-325C-CA610878C084}"/>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24387602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460BD7-F37A-8FF0-A9DA-8A7424E11A5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F44BEE0-7F01-C17F-6FFB-9ADFB552AEF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AD3DCB-BA38-7C73-96FE-3FE217813F9D}"/>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253EA206-42B0-BBDB-F145-59FEE3D454E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D420E98-EADC-EAAA-C4E8-05C58F4EFF5C}"/>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29750774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2AC5C8C-18D7-13DE-7940-5C0EAA09107B}"/>
              </a:ext>
            </a:extLst>
          </p:cNvPr>
          <p:cNvSpPr>
            <a:spLocks noGrp="1"/>
          </p:cNvSpPr>
          <p:nvPr>
            <p:ph type="title" orient="vert"/>
          </p:nvPr>
        </p:nvSpPr>
        <p:spPr>
          <a:xfrm>
            <a:off x="6543675" y="274638"/>
            <a:ext cx="1971675" cy="435768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3B9358B-866F-E12B-82B4-E948BECDEBCB}"/>
              </a:ext>
            </a:extLst>
          </p:cNvPr>
          <p:cNvSpPr>
            <a:spLocks noGrp="1"/>
          </p:cNvSpPr>
          <p:nvPr>
            <p:ph type="body" orient="vert" idx="1"/>
          </p:nvPr>
        </p:nvSpPr>
        <p:spPr>
          <a:xfrm>
            <a:off x="628650" y="274638"/>
            <a:ext cx="5762625" cy="435768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5FA8957-273B-84B8-B77D-604B96F0E313}"/>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2B309FFE-A6DC-4C14-FC19-1F2E1F29D40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2A37C62-3F26-6EDB-5F5C-94D67B55C4E8}"/>
              </a:ext>
            </a:extLst>
          </p:cNvPr>
          <p:cNvSpPr>
            <a:spLocks noGrp="1"/>
          </p:cNvSpPr>
          <p:nvPr>
            <p:ph type="sldNum" sz="quarter" idx="12"/>
          </p:nvPr>
        </p:nvSpPr>
        <p:spPr/>
        <p:txBody>
          <a:bodyPr/>
          <a:lstStyle/>
          <a:p>
            <a:fld id="{3393483E-0A95-4AE9-BB81-6A147CD7EF66}" type="slidenum">
              <a:rPr lang="tr-TR" smtClean="0"/>
              <a:t>‹#›</a:t>
            </a:fld>
            <a:endParaRPr lang="tr-TR"/>
          </a:p>
        </p:txBody>
      </p:sp>
    </p:spTree>
    <p:extLst>
      <p:ext uri="{BB962C8B-B14F-4D97-AF65-F5344CB8AC3E}">
        <p14:creationId xmlns:p14="http://schemas.microsoft.com/office/powerpoint/2010/main" val="223984510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3.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4.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m_6517720401755207942Resim 2">
            <a:extLst>
              <a:ext uri="{FF2B5EF4-FFF2-40B4-BE49-F238E27FC236}">
                <a16:creationId xmlns:a16="http://schemas.microsoft.com/office/drawing/2014/main" id="{B26534FC-EDE8-D708-4200-2BC700380B73}"/>
              </a:ext>
            </a:extLst>
          </p:cNvPr>
          <p:cNvPicPr>
            <a:picLocks noChangeAspect="1" noChangeArrowheads="1"/>
          </p:cNvPicPr>
          <p:nvPr userDrawn="1"/>
        </p:nvPicPr>
        <p:blipFill>
          <a:blip r:embed="rId68">
            <a:extLst>
              <a:ext uri="{28A0092B-C50C-407E-A947-70E740481C1C}">
                <a14:useLocalDpi xmlns:a14="http://schemas.microsoft.com/office/drawing/2010/main" val="0"/>
              </a:ext>
            </a:extLst>
          </a:blip>
          <a:srcRect/>
          <a:stretch>
            <a:fillRect/>
          </a:stretch>
        </p:blipFill>
        <p:spPr bwMode="auto">
          <a:xfrm>
            <a:off x="7669162" y="87467"/>
            <a:ext cx="1262626"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a:extLst>
              <a:ext uri="{FF2B5EF4-FFF2-40B4-BE49-F238E27FC236}">
                <a16:creationId xmlns:a16="http://schemas.microsoft.com/office/drawing/2014/main" id="{6E61553C-2386-2EDE-EBCA-BC1F68F30FCF}"/>
              </a:ext>
            </a:extLst>
          </p:cNvPr>
          <p:cNvSpPr>
            <a:spLocks noGrp="1"/>
          </p:cNvSpPr>
          <p:nvPr>
            <p:ph type="sldNum" sz="quarter" idx="4"/>
          </p:nvPr>
        </p:nvSpPr>
        <p:spPr>
          <a:xfrm>
            <a:off x="212213" y="84322"/>
            <a:ext cx="452021"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F229497-3B9E-406A-A216-E5617F008833}"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900" r:id="rId1"/>
    <p:sldLayoutId id="2147483923" r:id="rId2"/>
    <p:sldLayoutId id="2147483922" r:id="rId3"/>
    <p:sldLayoutId id="2147483924" r:id="rId4"/>
    <p:sldLayoutId id="2147483925" r:id="rId5"/>
    <p:sldLayoutId id="2147483926" r:id="rId6"/>
    <p:sldLayoutId id="2147483927" r:id="rId7"/>
    <p:sldLayoutId id="2147483928" r:id="rId8"/>
    <p:sldLayoutId id="2147483929" r:id="rId9"/>
    <p:sldLayoutId id="2147483901" r:id="rId10"/>
    <p:sldLayoutId id="2147483930" r:id="rId11"/>
    <p:sldLayoutId id="2147483931" r:id="rId12"/>
    <p:sldLayoutId id="2147483932" r:id="rId13"/>
    <p:sldLayoutId id="2147483933" r:id="rId14"/>
    <p:sldLayoutId id="2147483934" r:id="rId15"/>
    <p:sldLayoutId id="2147483935" r:id="rId16"/>
    <p:sldLayoutId id="2147483902" r:id="rId17"/>
    <p:sldLayoutId id="2147483936" r:id="rId18"/>
    <p:sldLayoutId id="2147483937" r:id="rId19"/>
    <p:sldLayoutId id="2147483938" r:id="rId20"/>
    <p:sldLayoutId id="2147483939" r:id="rId21"/>
    <p:sldLayoutId id="2147483940" r:id="rId22"/>
    <p:sldLayoutId id="2147483941" r:id="rId23"/>
    <p:sldLayoutId id="2147483903" r:id="rId24"/>
    <p:sldLayoutId id="2147483942" r:id="rId25"/>
    <p:sldLayoutId id="2147483943" r:id="rId26"/>
    <p:sldLayoutId id="2147483944" r:id="rId27"/>
    <p:sldLayoutId id="2147483945" r:id="rId28"/>
    <p:sldLayoutId id="2147483946" r:id="rId29"/>
    <p:sldLayoutId id="2147483947" r:id="rId30"/>
    <p:sldLayoutId id="2147483904" r:id="rId31"/>
    <p:sldLayoutId id="2147483948" r:id="rId32"/>
    <p:sldLayoutId id="2147483949" r:id="rId33"/>
    <p:sldLayoutId id="2147483950" r:id="rId34"/>
    <p:sldLayoutId id="2147483951" r:id="rId35"/>
    <p:sldLayoutId id="2147483952" r:id="rId36"/>
    <p:sldLayoutId id="2147483953" r:id="rId37"/>
    <p:sldLayoutId id="2147483905" r:id="rId38"/>
    <p:sldLayoutId id="2147483954" r:id="rId39"/>
    <p:sldLayoutId id="2147483955" r:id="rId40"/>
    <p:sldLayoutId id="2147483956" r:id="rId41"/>
    <p:sldLayoutId id="2147483957" r:id="rId42"/>
    <p:sldLayoutId id="2147483958" r:id="rId43"/>
    <p:sldLayoutId id="2147483959" r:id="rId44"/>
    <p:sldLayoutId id="2147483906" r:id="rId45"/>
    <p:sldLayoutId id="2147483960" r:id="rId46"/>
    <p:sldLayoutId id="2147483961" r:id="rId47"/>
    <p:sldLayoutId id="2147483962" r:id="rId48"/>
    <p:sldLayoutId id="2147483963" r:id="rId49"/>
    <p:sldLayoutId id="2147483964" r:id="rId50"/>
    <p:sldLayoutId id="2147483965" r:id="rId51"/>
    <p:sldLayoutId id="2147483910" r:id="rId52"/>
    <p:sldLayoutId id="2147483918" r:id="rId53"/>
    <p:sldLayoutId id="2147483911" r:id="rId54"/>
    <p:sldLayoutId id="2147483915" r:id="rId55"/>
    <p:sldLayoutId id="2147483908" r:id="rId56"/>
    <p:sldLayoutId id="2147483916" r:id="rId57"/>
    <p:sldLayoutId id="2147483917" r:id="rId58"/>
    <p:sldLayoutId id="2147483914" r:id="rId59"/>
    <p:sldLayoutId id="2147483966" r:id="rId60"/>
    <p:sldLayoutId id="2147483912" r:id="rId61"/>
    <p:sldLayoutId id="2147483967" r:id="rId62"/>
    <p:sldLayoutId id="2147483968" r:id="rId63"/>
    <p:sldLayoutId id="2147483969" r:id="rId64"/>
    <p:sldLayoutId id="2147483913" r:id="rId65"/>
    <p:sldLayoutId id="2147483909" r:id="rId66"/>
  </p:sldLayoutIdLst>
  <p:hf hdr="0" ftr="0" dt="0"/>
  <p:txStyles>
    <p:titleStyle>
      <a:lvl1pPr algn="l" defTabSz="457200" rtl="0" eaLnBrk="1" fontAlgn="base" hangingPunct="1">
        <a:spcBef>
          <a:spcPct val="0"/>
        </a:spcBef>
        <a:spcAft>
          <a:spcPct val="0"/>
        </a:spcAft>
        <a:defRPr sz="1600" b="0" kern="1200">
          <a:solidFill>
            <a:srgbClr val="2563AF"/>
          </a:solidFill>
          <a:latin typeface="Arial"/>
          <a:ea typeface="ＭＳ Ｐゴシック" charset="0"/>
          <a:cs typeface="Arial"/>
        </a:defRPr>
      </a:lvl1pPr>
      <a:lvl2pPr algn="l" defTabSz="457200" rtl="0" eaLnBrk="1" fontAlgn="base" hangingPunct="1">
        <a:spcBef>
          <a:spcPct val="0"/>
        </a:spcBef>
        <a:spcAft>
          <a:spcPct val="0"/>
        </a:spcAft>
        <a:defRPr sz="3600" b="1">
          <a:solidFill>
            <a:srgbClr val="2563AF"/>
          </a:solidFill>
          <a:latin typeface="Arial" charset="0"/>
          <a:ea typeface="ＭＳ Ｐゴシック" charset="0"/>
          <a:cs typeface="Arial" charset="0"/>
        </a:defRPr>
      </a:lvl2pPr>
      <a:lvl3pPr algn="l" defTabSz="457200" rtl="0" eaLnBrk="1" fontAlgn="base" hangingPunct="1">
        <a:spcBef>
          <a:spcPct val="0"/>
        </a:spcBef>
        <a:spcAft>
          <a:spcPct val="0"/>
        </a:spcAft>
        <a:defRPr sz="3600" b="1">
          <a:solidFill>
            <a:srgbClr val="2563AF"/>
          </a:solidFill>
          <a:latin typeface="Arial" charset="0"/>
          <a:ea typeface="ＭＳ Ｐゴシック" charset="0"/>
          <a:cs typeface="Arial" charset="0"/>
        </a:defRPr>
      </a:lvl3pPr>
      <a:lvl4pPr algn="l" defTabSz="457200" rtl="0" eaLnBrk="1" fontAlgn="base" hangingPunct="1">
        <a:spcBef>
          <a:spcPct val="0"/>
        </a:spcBef>
        <a:spcAft>
          <a:spcPct val="0"/>
        </a:spcAft>
        <a:defRPr sz="3600" b="1">
          <a:solidFill>
            <a:srgbClr val="2563AF"/>
          </a:solidFill>
          <a:latin typeface="Arial" charset="0"/>
          <a:ea typeface="ＭＳ Ｐゴシック" charset="0"/>
          <a:cs typeface="Arial" charset="0"/>
        </a:defRPr>
      </a:lvl4pPr>
      <a:lvl5pPr algn="l" defTabSz="457200" rtl="0" eaLnBrk="1" fontAlgn="base" hangingPunct="1">
        <a:spcBef>
          <a:spcPct val="0"/>
        </a:spcBef>
        <a:spcAft>
          <a:spcPct val="0"/>
        </a:spcAft>
        <a:defRPr sz="3600" b="1">
          <a:solidFill>
            <a:srgbClr val="2563AF"/>
          </a:solidFill>
          <a:latin typeface="Arial" charset="0"/>
          <a:ea typeface="ＭＳ Ｐゴシック" charset="0"/>
          <a:cs typeface="Arial" charset="0"/>
        </a:defRPr>
      </a:lvl5pPr>
      <a:lvl6pPr marL="457200" algn="l" defTabSz="457200" rtl="0" eaLnBrk="1" fontAlgn="base" hangingPunct="1">
        <a:spcBef>
          <a:spcPct val="0"/>
        </a:spcBef>
        <a:spcAft>
          <a:spcPct val="0"/>
        </a:spcAft>
        <a:defRPr sz="3600" b="1">
          <a:solidFill>
            <a:srgbClr val="2563AF"/>
          </a:solidFill>
          <a:latin typeface="Arial" charset="0"/>
          <a:ea typeface="ＭＳ Ｐゴシック" charset="0"/>
        </a:defRPr>
      </a:lvl6pPr>
      <a:lvl7pPr marL="914400" algn="l" defTabSz="457200" rtl="0" eaLnBrk="1" fontAlgn="base" hangingPunct="1">
        <a:spcBef>
          <a:spcPct val="0"/>
        </a:spcBef>
        <a:spcAft>
          <a:spcPct val="0"/>
        </a:spcAft>
        <a:defRPr sz="3600" b="1">
          <a:solidFill>
            <a:srgbClr val="2563AF"/>
          </a:solidFill>
          <a:latin typeface="Arial" charset="0"/>
          <a:ea typeface="ＭＳ Ｐゴシック" charset="0"/>
        </a:defRPr>
      </a:lvl7pPr>
      <a:lvl8pPr marL="1371600" algn="l" defTabSz="457200" rtl="0" eaLnBrk="1" fontAlgn="base" hangingPunct="1">
        <a:spcBef>
          <a:spcPct val="0"/>
        </a:spcBef>
        <a:spcAft>
          <a:spcPct val="0"/>
        </a:spcAft>
        <a:defRPr sz="3600" b="1">
          <a:solidFill>
            <a:srgbClr val="2563AF"/>
          </a:solidFill>
          <a:latin typeface="Arial" charset="0"/>
          <a:ea typeface="ＭＳ Ｐゴシック" charset="0"/>
        </a:defRPr>
      </a:lvl8pPr>
      <a:lvl9pPr marL="1828800" algn="l" defTabSz="457200" rtl="0" eaLnBrk="1" fontAlgn="base" hangingPunct="1">
        <a:spcBef>
          <a:spcPct val="0"/>
        </a:spcBef>
        <a:spcAft>
          <a:spcPct val="0"/>
        </a:spcAft>
        <a:defRPr sz="3600" b="1">
          <a:solidFill>
            <a:srgbClr val="2563AF"/>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Clr>
          <a:srgbClr val="C1D62E"/>
        </a:buClr>
        <a:buFont typeface="Wingdings" charset="0"/>
        <a:buChar char="§"/>
        <a:defRPr sz="32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563AF"/>
        </a:buClr>
        <a:buFont typeface="Arial" charset="0"/>
        <a:buChar char="–"/>
        <a:defRPr sz="28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563AF"/>
        </a:buClr>
        <a:buSzPct val="80000"/>
        <a:buFont typeface="Wingdings" charset="0"/>
        <a:buChar char="§"/>
        <a:defRPr sz="24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C1D62E"/>
        </a:buClr>
        <a:buFont typeface="Arial" charset="0"/>
        <a:buChar char="–"/>
        <a:defRPr sz="20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656790E-FC15-DFF3-E292-9050FD57617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393D684-5086-20B4-B3F7-978E6066998B}"/>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D3EF2B8-EBC3-5D82-5CAA-14CFE35C40D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 Bilgi Yer Tutucusu 4">
            <a:extLst>
              <a:ext uri="{FF2B5EF4-FFF2-40B4-BE49-F238E27FC236}">
                <a16:creationId xmlns:a16="http://schemas.microsoft.com/office/drawing/2014/main" id="{53E14B25-4CFE-26C5-6A21-3DE8400B1D3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E1DCBDB-18E7-D749-E2B3-B40B6605078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75D802D-09DD-41BC-96E8-4DA6F401DDB8}" type="slidenum">
              <a:rPr lang="tr-TR" smtClean="0"/>
              <a:t>‹#›</a:t>
            </a:fld>
            <a:endParaRPr lang="tr-TR"/>
          </a:p>
        </p:txBody>
      </p:sp>
    </p:spTree>
    <p:extLst>
      <p:ext uri="{BB962C8B-B14F-4D97-AF65-F5344CB8AC3E}">
        <p14:creationId xmlns:p14="http://schemas.microsoft.com/office/powerpoint/2010/main" val="2222288217"/>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C229091-0902-BB62-B032-9DCE38C0D2D3}"/>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C2955AF-00AD-A40B-592D-609ECF1C517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6AC82A5-F692-E26D-B584-64351ED6576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 Bilgi Yer Tutucusu 4">
            <a:extLst>
              <a:ext uri="{FF2B5EF4-FFF2-40B4-BE49-F238E27FC236}">
                <a16:creationId xmlns:a16="http://schemas.microsoft.com/office/drawing/2014/main" id="{56BBE8D2-0950-AB9B-0E8B-42D5A937B97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829D3FFC-3ED8-C540-3459-C8D305D0A31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096-9B83-40D4-9E8B-B966E5155805}" type="slidenum">
              <a:rPr lang="tr-TR" smtClean="0"/>
              <a:t>‹#›</a:t>
            </a:fld>
            <a:endParaRPr lang="tr-TR"/>
          </a:p>
        </p:txBody>
      </p:sp>
    </p:spTree>
    <p:extLst>
      <p:ext uri="{BB962C8B-B14F-4D97-AF65-F5344CB8AC3E}">
        <p14:creationId xmlns:p14="http://schemas.microsoft.com/office/powerpoint/2010/main" val="337573307"/>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A7317488-F368-BD0D-07E9-B092C8AA938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6E13791-9EE4-C2E3-5C39-C79E201E7D8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3BCA8E-4BCD-4FCB-6760-FFE7BA7A30F1}"/>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 Bilgi Yer Tutucusu 4">
            <a:extLst>
              <a:ext uri="{FF2B5EF4-FFF2-40B4-BE49-F238E27FC236}">
                <a16:creationId xmlns:a16="http://schemas.microsoft.com/office/drawing/2014/main" id="{E6FD0A22-C38B-91CA-E295-94DCD82CEBD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E0317B3-33C1-CC00-FAB1-F906945EED1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393483E-0A95-4AE9-BB81-6A147CD7EF66}" type="slidenum">
              <a:rPr lang="tr-TR" smtClean="0"/>
              <a:t>‹#›</a:t>
            </a:fld>
            <a:endParaRPr lang="tr-TR"/>
          </a:p>
        </p:txBody>
      </p:sp>
    </p:spTree>
    <p:extLst>
      <p:ext uri="{BB962C8B-B14F-4D97-AF65-F5344CB8AC3E}">
        <p14:creationId xmlns:p14="http://schemas.microsoft.com/office/powerpoint/2010/main" val="324313242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chart" Target="../charts/chart1.xml"/><Relationship Id="rId5" Type="http://schemas.openxmlformats.org/officeDocument/2006/relationships/image" Target="../media/image29.sv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41.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hyperlink" Target="http://www.pkfizmir.com/"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0A073F4D-EA37-4F84-B3C0-61141D6F0DA6}"/>
              </a:ext>
            </a:extLst>
          </p:cNvPr>
          <p:cNvSpPr>
            <a:spLocks noGrp="1"/>
          </p:cNvSpPr>
          <p:nvPr>
            <p:ph type="body" sz="quarter" idx="10"/>
          </p:nvPr>
        </p:nvSpPr>
        <p:spPr>
          <a:xfrm>
            <a:off x="2406360" y="2069305"/>
            <a:ext cx="4298229" cy="1004890"/>
          </a:xfrm>
        </p:spPr>
        <p:txBody>
          <a:bodyPr/>
          <a:lstStyle/>
          <a:p>
            <a:pPr algn="ctr"/>
            <a:r>
              <a:rPr lang="tr-TR" sz="3200" dirty="0">
                <a:latin typeface="Calibri" panose="020F0502020204030204" pitchFamily="34" charset="0"/>
                <a:cs typeface="Calibri" panose="020F0502020204030204" pitchFamily="34" charset="0"/>
              </a:rPr>
              <a:t>ENFLASYON DÜZELTMESİ</a:t>
            </a:r>
          </a:p>
          <a:p>
            <a:pPr algn="ctr"/>
            <a:r>
              <a:rPr lang="tr-TR" sz="2400" dirty="0">
                <a:latin typeface="Calibri" panose="020F0502020204030204" pitchFamily="34" charset="0"/>
                <a:cs typeface="Calibri" panose="020F0502020204030204" pitchFamily="34" charset="0"/>
              </a:rPr>
              <a:t>23 ARALIK 2023</a:t>
            </a:r>
          </a:p>
        </p:txBody>
      </p:sp>
      <p:sp>
        <p:nvSpPr>
          <p:cNvPr id="4" name="Metin Yer Tutucusu 3">
            <a:extLst>
              <a:ext uri="{FF2B5EF4-FFF2-40B4-BE49-F238E27FC236}">
                <a16:creationId xmlns:a16="http://schemas.microsoft.com/office/drawing/2014/main" id="{6AD156AB-0E30-4D75-A412-B8D5CABEDFBB}"/>
              </a:ext>
            </a:extLst>
          </p:cNvPr>
          <p:cNvSpPr>
            <a:spLocks noGrp="1"/>
          </p:cNvSpPr>
          <p:nvPr>
            <p:ph type="body" sz="quarter" idx="12"/>
          </p:nvPr>
        </p:nvSpPr>
        <p:spPr>
          <a:xfrm>
            <a:off x="6214759" y="556259"/>
            <a:ext cx="3367570" cy="900090"/>
          </a:xfrm>
        </p:spPr>
        <p:txBody>
          <a:bodyPr/>
          <a:lstStyle/>
          <a:p>
            <a:r>
              <a:rPr lang="tr-TR" dirty="0"/>
              <a:t>PKF İZMİR</a:t>
            </a:r>
          </a:p>
          <a:p>
            <a:r>
              <a:rPr lang="tr-TR" dirty="0"/>
              <a:t>Sun Bağımsız Denetim YMM A.Ş.</a:t>
            </a:r>
          </a:p>
        </p:txBody>
      </p:sp>
      <p:pic>
        <p:nvPicPr>
          <p:cNvPr id="3" name="Resim 2">
            <a:extLst>
              <a:ext uri="{FF2B5EF4-FFF2-40B4-BE49-F238E27FC236}">
                <a16:creationId xmlns:a16="http://schemas.microsoft.com/office/drawing/2014/main" id="{3E9BA749-FEF8-6286-370B-BF2F4558328A}"/>
              </a:ext>
            </a:extLst>
          </p:cNvPr>
          <p:cNvPicPr>
            <a:picLocks noChangeAspect="1"/>
          </p:cNvPicPr>
          <p:nvPr/>
        </p:nvPicPr>
        <p:blipFill>
          <a:blip r:embed="rId3"/>
          <a:stretch>
            <a:fillRect/>
          </a:stretch>
        </p:blipFill>
        <p:spPr>
          <a:xfrm>
            <a:off x="49238" y="50041"/>
            <a:ext cx="633046" cy="943363"/>
          </a:xfrm>
          <a:prstGeom prst="rect">
            <a:avLst/>
          </a:prstGeom>
        </p:spPr>
      </p:pic>
      <p:sp>
        <p:nvSpPr>
          <p:cNvPr id="5" name="Metin Yer Tutucusu 3">
            <a:extLst>
              <a:ext uri="{FF2B5EF4-FFF2-40B4-BE49-F238E27FC236}">
                <a16:creationId xmlns:a16="http://schemas.microsoft.com/office/drawing/2014/main" id="{8D652378-7143-A63C-6696-0A3803811D72}"/>
              </a:ext>
            </a:extLst>
          </p:cNvPr>
          <p:cNvSpPr txBox="1">
            <a:spLocks/>
          </p:cNvSpPr>
          <p:nvPr/>
        </p:nvSpPr>
        <p:spPr>
          <a:xfrm>
            <a:off x="49238" y="833509"/>
            <a:ext cx="3367570" cy="900090"/>
          </a:xfrm>
          <a:prstGeom prst="rect">
            <a:avLst/>
          </a:prstGeom>
        </p:spPr>
        <p:txBody>
          <a:bodyPr vert="horz" anchor="ctr"/>
          <a:lstStyle>
            <a:lvl1pPr marL="0" indent="0" algn="l" defTabSz="457200" rtl="0" eaLnBrk="1" fontAlgn="base" hangingPunct="1">
              <a:spcBef>
                <a:spcPct val="20000"/>
              </a:spcBef>
              <a:spcAft>
                <a:spcPct val="0"/>
              </a:spcAft>
              <a:buClr>
                <a:srgbClr val="C1D62E"/>
              </a:buClr>
              <a:buFont typeface="Wingdings" charset="0"/>
              <a:buNone/>
              <a:defRPr sz="1400" kern="1200" baseline="0">
                <a:solidFill>
                  <a:srgbClr val="074094"/>
                </a:solidFill>
                <a:latin typeface="Arial"/>
                <a:ea typeface="ＭＳ Ｐゴシック" charset="0"/>
                <a:cs typeface="Arial"/>
              </a:defRPr>
            </a:lvl1pPr>
            <a:lvl2pPr marL="457200" indent="0" algn="l" defTabSz="457200" rtl="0" eaLnBrk="1" fontAlgn="base" hangingPunct="1">
              <a:spcBef>
                <a:spcPct val="20000"/>
              </a:spcBef>
              <a:spcAft>
                <a:spcPct val="0"/>
              </a:spcAft>
              <a:buClr>
                <a:srgbClr val="2563AF"/>
              </a:buClr>
              <a:buFont typeface="Arial" charset="0"/>
              <a:buNone/>
              <a:defRPr sz="1200" kern="1200">
                <a:solidFill>
                  <a:schemeClr val="tx1"/>
                </a:solidFill>
                <a:latin typeface="Arial"/>
                <a:ea typeface="ＭＳ Ｐゴシック" charset="0"/>
                <a:cs typeface="Arial"/>
              </a:defRPr>
            </a:lvl2pPr>
            <a:lvl3pPr marL="914400" indent="0" algn="l" defTabSz="457200" rtl="0" eaLnBrk="1" fontAlgn="base" hangingPunct="1">
              <a:spcBef>
                <a:spcPct val="20000"/>
              </a:spcBef>
              <a:spcAft>
                <a:spcPct val="0"/>
              </a:spcAft>
              <a:buClr>
                <a:srgbClr val="2563AF"/>
              </a:buClr>
              <a:buSzPct val="80000"/>
              <a:buFont typeface="Wingdings" charset="0"/>
              <a:buNone/>
              <a:defRPr sz="1200" kern="1200">
                <a:solidFill>
                  <a:schemeClr val="tx1"/>
                </a:solidFill>
                <a:latin typeface="Arial"/>
                <a:ea typeface="ＭＳ Ｐゴシック" charset="0"/>
                <a:cs typeface="Arial"/>
              </a:defRPr>
            </a:lvl3pPr>
            <a:lvl4pPr marL="1371600" indent="0" algn="l" defTabSz="457200" rtl="0" eaLnBrk="1" fontAlgn="base" hangingPunct="1">
              <a:spcBef>
                <a:spcPct val="20000"/>
              </a:spcBef>
              <a:spcAft>
                <a:spcPct val="0"/>
              </a:spcAft>
              <a:buClr>
                <a:srgbClr val="C1D62E"/>
              </a:buClr>
              <a:buFont typeface="Arial" charset="0"/>
              <a:buNone/>
              <a:defRPr sz="1200" kern="1200">
                <a:solidFill>
                  <a:schemeClr val="tx1"/>
                </a:solidFill>
                <a:latin typeface="Arial"/>
                <a:ea typeface="ＭＳ Ｐゴシック" charset="0"/>
                <a:cs typeface="Arial"/>
              </a:defRPr>
            </a:lvl4pPr>
            <a:lvl5pPr marL="1828800" indent="0" algn="l" defTabSz="457200" rtl="0" eaLnBrk="1" fontAlgn="base" hangingPunct="1">
              <a:spcBef>
                <a:spcPct val="20000"/>
              </a:spcBef>
              <a:spcAft>
                <a:spcPct val="0"/>
              </a:spcAft>
              <a:buFont typeface="Arial" charset="0"/>
              <a:buNone/>
              <a:defRPr sz="12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dirty="0"/>
              <a:t>İzmir Serbest Muhasebeci Mali Müşavirler Odası</a:t>
            </a:r>
          </a:p>
        </p:txBody>
      </p:sp>
    </p:spTree>
    <p:extLst>
      <p:ext uri="{BB962C8B-B14F-4D97-AF65-F5344CB8AC3E}">
        <p14:creationId xmlns:p14="http://schemas.microsoft.com/office/powerpoint/2010/main" val="2151248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5A9F594B-81DB-D75F-F699-6AEECFD68E7F}"/>
              </a:ext>
            </a:extLst>
          </p:cNvPr>
          <p:cNvSpPr>
            <a:spLocks noGrp="1"/>
          </p:cNvSpPr>
          <p:nvPr>
            <p:ph idx="1"/>
          </p:nvPr>
        </p:nvSpPr>
        <p:spPr>
          <a:xfrm>
            <a:off x="345439" y="1494179"/>
            <a:ext cx="8464023" cy="3245686"/>
          </a:xfrm>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Gelir İdaresi </a:t>
            </a:r>
            <a:r>
              <a:rPr lang="tr-TR" b="1" i="1" dirty="0">
                <a:latin typeface="Calibri" panose="020F0502020204030204" pitchFamily="34" charset="0"/>
                <a:ea typeface="Calibri" panose="020F0502020204030204" pitchFamily="34" charset="0"/>
                <a:cs typeface="Calibri" panose="020F0502020204030204" pitchFamily="34" charset="0"/>
              </a:rPr>
              <a:t>tebliğ taslağını </a:t>
            </a:r>
            <a:r>
              <a:rPr lang="tr-TR" dirty="0">
                <a:latin typeface="Calibri" panose="020F0502020204030204" pitchFamily="34" charset="0"/>
                <a:ea typeface="Calibri" panose="020F0502020204030204" pitchFamily="34" charset="0"/>
                <a:cs typeface="Calibri" panose="020F0502020204030204" pitchFamily="34" charset="0"/>
              </a:rPr>
              <a:t>yayınlamıştır.</a:t>
            </a:r>
          </a:p>
          <a:p>
            <a:endParaRPr lang="tr-TR" dirty="0">
              <a:latin typeface="Calibri" panose="020F0502020204030204" pitchFamily="34" charset="0"/>
              <a:ea typeface="Calibri" panose="020F0502020204030204" pitchFamily="34" charset="0"/>
              <a:cs typeface="Calibri" panose="020F0502020204030204" pitchFamily="34" charset="0"/>
            </a:endParaRPr>
          </a:p>
          <a:p>
            <a:r>
              <a:rPr lang="tr-TR" dirty="0">
                <a:latin typeface="Calibri" panose="020F0502020204030204" pitchFamily="34" charset="0"/>
                <a:ea typeface="Calibri" panose="020F0502020204030204" pitchFamily="34" charset="0"/>
                <a:cs typeface="Calibri" panose="020F0502020204030204" pitchFamily="34" charset="0"/>
              </a:rPr>
              <a:t>2021 yılında </a:t>
            </a:r>
            <a:r>
              <a:rPr lang="tr-TR" dirty="0" err="1">
                <a:latin typeface="Calibri" panose="020F0502020204030204" pitchFamily="34" charset="0"/>
                <a:ea typeface="Calibri" panose="020F0502020204030204" pitchFamily="34" charset="0"/>
                <a:cs typeface="Calibri" panose="020F0502020204030204" pitchFamily="34" charset="0"/>
              </a:rPr>
              <a:t>TÜRMOB’un</a:t>
            </a:r>
            <a:r>
              <a:rPr lang="tr-TR" dirty="0">
                <a:latin typeface="Calibri" panose="020F0502020204030204" pitchFamily="34" charset="0"/>
                <a:ea typeface="Calibri" panose="020F0502020204030204" pitchFamily="34" charset="0"/>
                <a:cs typeface="Calibri" panose="020F0502020204030204" pitchFamily="34" charset="0"/>
              </a:rPr>
              <a:t> yazılım ve personel olarak hazır olmadığı yönünde görüşleri vardı, şu an personel ve yazılım olarak hazır olduklarını ifade etmektedir.  </a:t>
            </a:r>
          </a:p>
          <a:p>
            <a:pPr marL="0" indent="0">
              <a:buNone/>
            </a:pPr>
            <a:endParaRPr lang="tr-TR" dirty="0">
              <a:latin typeface="Calibri" panose="020F0502020204030204" pitchFamily="34" charset="0"/>
              <a:ea typeface="Calibri" panose="020F0502020204030204" pitchFamily="34" charset="0"/>
              <a:cs typeface="Calibri" panose="020F0502020204030204" pitchFamily="34" charset="0"/>
            </a:endParaRPr>
          </a:p>
          <a:p>
            <a:r>
              <a:rPr lang="tr-TR" dirty="0">
                <a:latin typeface="Calibri" panose="020F0502020204030204" pitchFamily="34" charset="0"/>
                <a:ea typeface="Calibri" panose="020F0502020204030204" pitchFamily="34" charset="0"/>
                <a:cs typeface="Calibri" panose="020F0502020204030204" pitchFamily="34" charset="0"/>
              </a:rPr>
              <a:t>Erteleme için </a:t>
            </a:r>
            <a:r>
              <a:rPr lang="tr-TR" b="1" dirty="0">
                <a:latin typeface="Calibri" panose="020F0502020204030204" pitchFamily="34" charset="0"/>
                <a:ea typeface="Calibri" panose="020F0502020204030204" pitchFamily="34" charset="0"/>
                <a:cs typeface="Calibri" panose="020F0502020204030204" pitchFamily="34" charset="0"/>
              </a:rPr>
              <a:t>kanuni düzenleme</a:t>
            </a:r>
            <a:r>
              <a:rPr lang="tr-TR" dirty="0">
                <a:latin typeface="Calibri" panose="020F0502020204030204" pitchFamily="34" charset="0"/>
                <a:ea typeface="Calibri" panose="020F0502020204030204" pitchFamily="34" charset="0"/>
                <a:cs typeface="Calibri" panose="020F0502020204030204" pitchFamily="34" charset="0"/>
              </a:rPr>
              <a:t> gereklidir.</a:t>
            </a:r>
          </a:p>
          <a:p>
            <a:r>
              <a:rPr lang="tr-TR" dirty="0">
                <a:latin typeface="Calibri" panose="020F0502020204030204" pitchFamily="34" charset="0"/>
                <a:ea typeface="Calibri" panose="020F0502020204030204" pitchFamily="34" charset="0"/>
                <a:cs typeface="Calibri" panose="020F0502020204030204" pitchFamily="34" charset="0"/>
              </a:rPr>
              <a:t>Bakan bankacılık, finans sektörü düzenleme dışında bırakılabilir demiştir. </a:t>
            </a:r>
          </a:p>
          <a:p>
            <a:endParaRPr lang="tr-TR" b="1" dirty="0">
              <a:solidFill>
                <a:srgbClr val="FF0000"/>
              </a:solidFill>
              <a:latin typeface="Calibri" panose="020F0502020204030204" pitchFamily="34" charset="0"/>
              <a:cs typeface="Calibri" panose="020F0502020204030204" pitchFamily="34" charset="0"/>
            </a:endParaRPr>
          </a:p>
          <a:p>
            <a:pPr marL="0" indent="0">
              <a:buNone/>
            </a:pPr>
            <a:r>
              <a:rPr lang="tr-TR" b="1" dirty="0">
                <a:solidFill>
                  <a:srgbClr val="FF0000"/>
                </a:solidFill>
              </a:rPr>
              <a:t>Öyleyse başlıyoruz…</a:t>
            </a:r>
          </a:p>
          <a:p>
            <a:pPr marL="0" indent="0">
              <a:buNone/>
            </a:pPr>
            <a:endParaRPr lang="tr-TR" dirty="0"/>
          </a:p>
        </p:txBody>
      </p:sp>
      <p:sp>
        <p:nvSpPr>
          <p:cNvPr id="3" name="Başlık 2">
            <a:extLst>
              <a:ext uri="{FF2B5EF4-FFF2-40B4-BE49-F238E27FC236}">
                <a16:creationId xmlns:a16="http://schemas.microsoft.com/office/drawing/2014/main" id="{3509DE8B-A2AC-0B03-35D7-AD1182456D2B}"/>
              </a:ext>
            </a:extLst>
          </p:cNvPr>
          <p:cNvSpPr>
            <a:spLocks noGrp="1"/>
          </p:cNvSpPr>
          <p:nvPr>
            <p:ph type="title"/>
          </p:nvPr>
        </p:nvSpPr>
        <p:spPr/>
        <p:txBody>
          <a:bodyPr/>
          <a:lstStyle/>
          <a:p>
            <a:r>
              <a:rPr lang="tr-TR" dirty="0"/>
              <a:t>Erteleme olabilir mi?</a:t>
            </a:r>
          </a:p>
        </p:txBody>
      </p:sp>
      <p:pic>
        <p:nvPicPr>
          <p:cNvPr id="4" name="Picture 2" descr="Gelir İdaresi Başkanlığı">
            <a:extLst>
              <a:ext uri="{FF2B5EF4-FFF2-40B4-BE49-F238E27FC236}">
                <a16:creationId xmlns:a16="http://schemas.microsoft.com/office/drawing/2014/main" id="{4646F2FB-31D7-26DE-8C9F-384C263F1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 y="1365645"/>
            <a:ext cx="767283" cy="7672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ÜRMOB - YouTube">
            <a:extLst>
              <a:ext uri="{FF2B5EF4-FFF2-40B4-BE49-F238E27FC236}">
                <a16:creationId xmlns:a16="http://schemas.microsoft.com/office/drawing/2014/main" id="{237FF96F-1269-6E5C-3795-48D2D1106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51770"/>
            <a:ext cx="765252" cy="765252"/>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a:extLst>
              <a:ext uri="{FF2B5EF4-FFF2-40B4-BE49-F238E27FC236}">
                <a16:creationId xmlns:a16="http://schemas.microsoft.com/office/drawing/2014/main" id="{3D7C2D16-648C-F7D0-15C7-2E452E7CE62D}"/>
              </a:ext>
            </a:extLst>
          </p:cNvPr>
          <p:cNvSpPr>
            <a:spLocks noGrp="1"/>
          </p:cNvSpPr>
          <p:nvPr>
            <p:ph type="sldNum" sz="quarter" idx="4"/>
          </p:nvPr>
        </p:nvSpPr>
        <p:spPr/>
        <p:txBody>
          <a:bodyPr/>
          <a:lstStyle/>
          <a:p>
            <a:fld id="{3F229497-3B9E-406A-A216-E5617F008833}" type="slidenum">
              <a:rPr lang="tr-TR" smtClean="0"/>
              <a:pPr/>
              <a:t>10</a:t>
            </a:fld>
            <a:endParaRPr lang="tr-TR" dirty="0"/>
          </a:p>
        </p:txBody>
      </p:sp>
    </p:spTree>
    <p:extLst>
      <p:ext uri="{BB962C8B-B14F-4D97-AF65-F5344CB8AC3E}">
        <p14:creationId xmlns:p14="http://schemas.microsoft.com/office/powerpoint/2010/main" val="387220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F784BAA6-1B21-11AE-AFF2-504A2255804C}"/>
              </a:ext>
            </a:extLst>
          </p:cNvPr>
          <p:cNvSpPr>
            <a:spLocks noGrp="1"/>
          </p:cNvSpPr>
          <p:nvPr>
            <p:ph idx="1"/>
          </p:nvPr>
        </p:nvSpPr>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Sadece bilanço</a:t>
            </a:r>
          </a:p>
          <a:p>
            <a:r>
              <a:rPr lang="tr-TR" dirty="0">
                <a:latin typeface="Calibri" panose="020F0502020204030204" pitchFamily="34" charset="0"/>
                <a:ea typeface="Calibri" panose="020F0502020204030204" pitchFamily="34" charset="0"/>
                <a:cs typeface="Calibri" panose="020F0502020204030204" pitchFamily="34" charset="0"/>
              </a:rPr>
              <a:t>Bilançodaki parasal olmayan kıymetleri</a:t>
            </a:r>
          </a:p>
          <a:p>
            <a:endParaRPr lang="tr-TR"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dirty="0"/>
          </a:p>
        </p:txBody>
      </p:sp>
      <p:sp>
        <p:nvSpPr>
          <p:cNvPr id="3" name="Başlık 2">
            <a:extLst>
              <a:ext uri="{FF2B5EF4-FFF2-40B4-BE49-F238E27FC236}">
                <a16:creationId xmlns:a16="http://schemas.microsoft.com/office/drawing/2014/main" id="{261DCFCC-322C-066A-2761-47AA909A4296}"/>
              </a:ext>
            </a:extLst>
          </p:cNvPr>
          <p:cNvSpPr>
            <a:spLocks noGrp="1"/>
          </p:cNvSpPr>
          <p:nvPr>
            <p:ph type="title"/>
          </p:nvPr>
        </p:nvSpPr>
        <p:spPr/>
        <p:txBody>
          <a:bodyPr/>
          <a:lstStyle/>
          <a:p>
            <a:r>
              <a:rPr lang="tr-TR" dirty="0"/>
              <a:t>NEYİ DÜZELTİYORUZ?</a:t>
            </a:r>
          </a:p>
        </p:txBody>
      </p:sp>
      <p:graphicFrame>
        <p:nvGraphicFramePr>
          <p:cNvPr id="8" name="İçerik Yer Tutucusu 4">
            <a:extLst>
              <a:ext uri="{FF2B5EF4-FFF2-40B4-BE49-F238E27FC236}">
                <a16:creationId xmlns:a16="http://schemas.microsoft.com/office/drawing/2014/main" id="{239F787F-6A3F-0A62-315D-A81540C39839}"/>
              </a:ext>
            </a:extLst>
          </p:cNvPr>
          <p:cNvGraphicFramePr>
            <a:graphicFrameLocks/>
          </p:cNvGraphicFramePr>
          <p:nvPr>
            <p:extLst>
              <p:ext uri="{D42A27DB-BD31-4B8C-83A1-F6EECF244321}">
                <p14:modId xmlns:p14="http://schemas.microsoft.com/office/powerpoint/2010/main" val="3146088415"/>
              </p:ext>
            </p:extLst>
          </p:nvPr>
        </p:nvGraphicFramePr>
        <p:xfrm>
          <a:off x="1076960" y="2571750"/>
          <a:ext cx="6664960" cy="1893570"/>
        </p:xfrm>
        <a:graphic>
          <a:graphicData uri="http://schemas.openxmlformats.org/drawingml/2006/table">
            <a:tbl>
              <a:tblPr firstRow="1" bandRow="1">
                <a:tableStyleId>{21E4AEA4-8DFA-4A89-87EB-49C32662AFE0}</a:tableStyleId>
              </a:tblPr>
              <a:tblGrid>
                <a:gridCol w="3400030">
                  <a:extLst>
                    <a:ext uri="{9D8B030D-6E8A-4147-A177-3AD203B41FA5}">
                      <a16:colId xmlns:a16="http://schemas.microsoft.com/office/drawing/2014/main" val="118172171"/>
                    </a:ext>
                  </a:extLst>
                </a:gridCol>
                <a:gridCol w="3264930">
                  <a:extLst>
                    <a:ext uri="{9D8B030D-6E8A-4147-A177-3AD203B41FA5}">
                      <a16:colId xmlns:a16="http://schemas.microsoft.com/office/drawing/2014/main" val="652671521"/>
                    </a:ext>
                  </a:extLst>
                </a:gridCol>
              </a:tblGrid>
              <a:tr h="378714">
                <a:tc>
                  <a:txBody>
                    <a:bodyPr/>
                    <a:lstStyle/>
                    <a:p>
                      <a:pPr algn="l"/>
                      <a:r>
                        <a:rPr lang="tr-TR" sz="1400" dirty="0"/>
                        <a:t>Aktif</a:t>
                      </a:r>
                      <a:endParaRPr lang="tr-TR"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l"/>
                      <a:r>
                        <a:rPr lang="tr-TR" sz="1400" dirty="0"/>
                        <a:t>Pasif</a:t>
                      </a:r>
                      <a:endParaRPr lang="tr-TR" sz="1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13112484"/>
                  </a:ext>
                </a:extLst>
              </a:tr>
              <a:tr h="378714">
                <a:tc>
                  <a:txBody>
                    <a:bodyPr/>
                    <a:lstStyle/>
                    <a:p>
                      <a:pPr algn="l"/>
                      <a:r>
                        <a:rPr lang="tr-TR" sz="1400" dirty="0"/>
                        <a:t>I-DÖNEN VARLIKLAR</a:t>
                      </a:r>
                      <a:endParaRPr lang="tr-TR"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r"/>
                      <a:r>
                        <a:rPr lang="tr-TR" sz="1400" dirty="0"/>
                        <a:t>III/IV KISA UZUN VADELİ BORÇLAR</a:t>
                      </a:r>
                      <a:endParaRPr lang="tr-TR" sz="1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1487876"/>
                  </a:ext>
                </a:extLst>
              </a:tr>
              <a:tr h="378714">
                <a:tc>
                  <a:txBody>
                    <a:bodyPr/>
                    <a:lstStyle/>
                    <a:p>
                      <a:pPr algn="l"/>
                      <a:r>
                        <a:rPr lang="tr-TR" sz="1200" dirty="0"/>
                        <a:t>Parasal olmayan kıymetler (varlık)</a:t>
                      </a:r>
                      <a:endParaRPr lang="tr-TR"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tr-TR" sz="1200" dirty="0"/>
                        <a:t>Parasal olmayan kıymet (kaynak)</a:t>
                      </a:r>
                      <a:endParaRPr lang="tr-TR"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30696557"/>
                  </a:ext>
                </a:extLst>
              </a:tr>
              <a:tr h="378714">
                <a:tc>
                  <a:txBody>
                    <a:bodyPr/>
                    <a:lstStyle/>
                    <a:p>
                      <a:pPr algn="l"/>
                      <a:r>
                        <a:rPr lang="tr-TR" sz="1400" dirty="0"/>
                        <a:t>II-DURAN VARLIKLAR</a:t>
                      </a:r>
                      <a:endParaRPr lang="tr-TR"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r"/>
                      <a:r>
                        <a:rPr lang="tr-TR" sz="1400" dirty="0"/>
                        <a:t>V- ÖZKAYNAKLAR</a:t>
                      </a:r>
                      <a:endParaRPr lang="tr-TR" sz="1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20467712"/>
                  </a:ext>
                </a:extLst>
              </a:tr>
              <a:tr h="378714">
                <a:tc>
                  <a:txBody>
                    <a:bodyPr/>
                    <a:lstStyle/>
                    <a:p>
                      <a:pPr algn="l"/>
                      <a:r>
                        <a:rPr lang="tr-TR" sz="1200" dirty="0"/>
                        <a:t>Parasal olmayan kıymet (varlık) </a:t>
                      </a:r>
                      <a:endParaRPr lang="tr-TR"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r"/>
                      <a:r>
                        <a:rPr lang="tr-TR" sz="1200" dirty="0"/>
                        <a:t>Parasal olmayan kıymet (kaynak)</a:t>
                      </a:r>
                      <a:endParaRPr lang="tr-TR"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303787"/>
                  </a:ext>
                </a:extLst>
              </a:tr>
            </a:tbl>
          </a:graphicData>
        </a:graphic>
      </p:graphicFrame>
      <p:sp>
        <p:nvSpPr>
          <p:cNvPr id="4" name="Slayt Numarası Yer Tutucusu 3">
            <a:extLst>
              <a:ext uri="{FF2B5EF4-FFF2-40B4-BE49-F238E27FC236}">
                <a16:creationId xmlns:a16="http://schemas.microsoft.com/office/drawing/2014/main" id="{37D834A8-1548-2853-34F1-11675E3A738D}"/>
              </a:ext>
            </a:extLst>
          </p:cNvPr>
          <p:cNvSpPr>
            <a:spLocks noGrp="1"/>
          </p:cNvSpPr>
          <p:nvPr>
            <p:ph type="sldNum" sz="quarter" idx="4"/>
          </p:nvPr>
        </p:nvSpPr>
        <p:spPr/>
        <p:txBody>
          <a:bodyPr/>
          <a:lstStyle/>
          <a:p>
            <a:fld id="{3F229497-3B9E-406A-A216-E5617F008833}" type="slidenum">
              <a:rPr lang="tr-TR" smtClean="0"/>
              <a:pPr/>
              <a:t>11</a:t>
            </a:fld>
            <a:endParaRPr lang="tr-TR" dirty="0"/>
          </a:p>
        </p:txBody>
      </p:sp>
    </p:spTree>
    <p:extLst>
      <p:ext uri="{BB962C8B-B14F-4D97-AF65-F5344CB8AC3E}">
        <p14:creationId xmlns:p14="http://schemas.microsoft.com/office/powerpoint/2010/main" val="64486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B3D28A92-631E-ACF8-5316-278EF3B13D42}"/>
              </a:ext>
            </a:extLst>
          </p:cNvPr>
          <p:cNvSpPr>
            <a:spLocks noGrp="1"/>
          </p:cNvSpPr>
          <p:nvPr>
            <p:ph idx="1"/>
          </p:nvPr>
        </p:nvSpPr>
        <p:spPr/>
        <p:txBody>
          <a:bodyPr/>
          <a:lstStyle/>
          <a:p>
            <a:r>
              <a:rPr lang="tr-TR" sz="1800" b="0" dirty="0">
                <a:solidFill>
                  <a:schemeClr val="tx1"/>
                </a:solidFill>
                <a:effectLst/>
                <a:latin typeface="Arial" panose="020B0604020202020204" pitchFamily="34" charset="0"/>
                <a:ea typeface="Calibri" panose="020F0502020204030204" pitchFamily="34" charset="0"/>
              </a:rPr>
              <a:t>Satın alma gücü ile ulusal para değerindeki değişmeler arasındaki ilişki göz önünde bulundurulduğunda, mali tablolarda yer alan kıymetler iki gruba ayrılır:</a:t>
            </a:r>
            <a:r>
              <a:rPr lang="tr-TR" sz="1800" b="0" dirty="0">
                <a:solidFill>
                  <a:schemeClr val="tx1"/>
                </a:solidFill>
                <a:effectLst/>
                <a:latin typeface="Times New Roman" panose="02020603050405020304" pitchFamily="18" charset="0"/>
                <a:ea typeface="Times New Roman" panose="02020603050405020304" pitchFamily="18" charset="0"/>
              </a:rPr>
              <a:t/>
            </a:r>
            <a:br>
              <a:rPr lang="tr-TR" sz="1800" b="0" dirty="0">
                <a:solidFill>
                  <a:schemeClr val="tx1"/>
                </a:solidFill>
                <a:effectLst/>
                <a:latin typeface="Times New Roman" panose="02020603050405020304" pitchFamily="18" charset="0"/>
                <a:ea typeface="Times New Roman" panose="02020603050405020304" pitchFamily="18" charset="0"/>
              </a:rPr>
            </a:br>
            <a:endParaRPr lang="tr-TR" sz="1800" b="0" dirty="0">
              <a:solidFill>
                <a:schemeClr val="tx1"/>
              </a:solidFill>
              <a:effectLst/>
              <a:latin typeface="Times New Roman" panose="02020603050405020304" pitchFamily="18" charset="0"/>
              <a:ea typeface="Times New Roman" panose="02020603050405020304" pitchFamily="18" charset="0"/>
            </a:endParaRPr>
          </a:p>
          <a:p>
            <a:endParaRPr lang="tr-TR" sz="1600" dirty="0">
              <a:solidFill>
                <a:srgbClr val="2D4050"/>
              </a:solidFill>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tr-TR" sz="1600" i="1" dirty="0">
                <a:solidFill>
                  <a:srgbClr val="2D4050"/>
                </a:solidFill>
                <a:latin typeface="Arial" panose="020B0604020202020204" pitchFamily="34" charset="0"/>
                <a:ea typeface="Times New Roman" panose="02020603050405020304" pitchFamily="18" charset="0"/>
                <a:cs typeface="Times New Roman" panose="02020603050405020304" pitchFamily="18" charset="0"/>
              </a:rPr>
              <a:t>  </a:t>
            </a:r>
            <a:endParaRPr lang="tr-TR" sz="1600" i="1" dirty="0">
              <a:solidFill>
                <a:srgbClr val="2D4050"/>
              </a:solidFill>
              <a:effectLst/>
              <a:latin typeface="Arial" panose="020B06040202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tr-TR" sz="1800" dirty="0">
              <a:solidFill>
                <a:srgbClr val="2D4050"/>
              </a:solidFill>
              <a:latin typeface="Arial" panose="020B06040202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tr-TR" sz="1800" dirty="0">
              <a:solidFill>
                <a:srgbClr val="2D4050"/>
              </a:solidFill>
              <a:effectLst/>
              <a:latin typeface="Arial" panose="020B06040202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tr-TR" sz="1800" dirty="0">
              <a:solidFill>
                <a:srgbClr val="2D4050"/>
              </a:solidFill>
              <a:latin typeface="Arial" panose="020B06040202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tr-TR" sz="1800" dirty="0">
              <a:solidFill>
                <a:srgbClr val="2D405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tr-TR" dirty="0"/>
          </a:p>
        </p:txBody>
      </p:sp>
      <p:sp>
        <p:nvSpPr>
          <p:cNvPr id="4" name="Dikdörtgen 3">
            <a:extLst>
              <a:ext uri="{FF2B5EF4-FFF2-40B4-BE49-F238E27FC236}">
                <a16:creationId xmlns:a16="http://schemas.microsoft.com/office/drawing/2014/main" id="{AD88B9F9-3FC9-C4A4-E2F2-BB0A19A62812}"/>
              </a:ext>
            </a:extLst>
          </p:cNvPr>
          <p:cNvSpPr/>
          <p:nvPr/>
        </p:nvSpPr>
        <p:spPr>
          <a:xfrm>
            <a:off x="162560" y="2458720"/>
            <a:ext cx="4257040" cy="22811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dirty="0"/>
          </a:p>
          <a:p>
            <a:pPr algn="ctr"/>
            <a:endParaRPr lang="tr-TR" dirty="0"/>
          </a:p>
          <a:p>
            <a:pPr algn="ctr"/>
            <a:endParaRPr lang="tr-TR" dirty="0"/>
          </a:p>
          <a:p>
            <a:pPr algn="ctr"/>
            <a:endParaRPr lang="tr-TR" b="1" dirty="0">
              <a:solidFill>
                <a:srgbClr val="FF0000"/>
              </a:solidFill>
            </a:endParaRPr>
          </a:p>
          <a:p>
            <a:pPr algn="ctr"/>
            <a:endParaRPr lang="tr-TR" b="1" dirty="0">
              <a:solidFill>
                <a:srgbClr val="FF0000"/>
              </a:solidFill>
            </a:endParaRPr>
          </a:p>
          <a:p>
            <a:pPr algn="ctr"/>
            <a:endParaRPr lang="tr-TR" b="1" dirty="0">
              <a:solidFill>
                <a:srgbClr val="FF0000"/>
              </a:solidFill>
            </a:endParaRPr>
          </a:p>
          <a:p>
            <a:pPr algn="ctr"/>
            <a:r>
              <a:rPr lang="tr-TR" b="1" dirty="0">
                <a:solidFill>
                  <a:srgbClr val="FF0000"/>
                </a:solidFill>
              </a:rPr>
              <a:t>Parasal Kıymetler</a:t>
            </a:r>
          </a:p>
          <a:p>
            <a:pPr algn="just"/>
            <a:r>
              <a:rPr lang="tr-TR" sz="1600" b="0" dirty="0">
                <a:solidFill>
                  <a:schemeClr val="tx1"/>
                </a:solidFill>
                <a:effectLst/>
                <a:latin typeface="Arial" panose="020B0604020202020204" pitchFamily="34" charset="0"/>
                <a:ea typeface="Calibri" panose="020F0502020204030204" pitchFamily="34" charset="0"/>
              </a:rPr>
              <a:t>Ulusal para değerindeki değişmeler karşısında nominal değerleri aynı kalan ancak </a:t>
            </a:r>
            <a:r>
              <a:rPr lang="tr-TR" sz="1600" b="0" dirty="0">
                <a:solidFill>
                  <a:srgbClr val="FF0000"/>
                </a:solidFill>
                <a:effectLst/>
                <a:latin typeface="Arial" panose="020B0604020202020204" pitchFamily="34" charset="0"/>
                <a:ea typeface="Calibri" panose="020F0502020204030204" pitchFamily="34" charset="0"/>
              </a:rPr>
              <a:t>satın alma güçleri </a:t>
            </a:r>
            <a:r>
              <a:rPr lang="tr-TR" sz="1600" b="0" dirty="0">
                <a:solidFill>
                  <a:schemeClr val="tx1"/>
                </a:solidFill>
                <a:effectLst/>
                <a:latin typeface="Arial" panose="020B0604020202020204" pitchFamily="34" charset="0"/>
                <a:ea typeface="Calibri" panose="020F0502020204030204" pitchFamily="34" charset="0"/>
              </a:rPr>
              <a:t>fiyat hareketlerine göre ters yönde </a:t>
            </a:r>
            <a:r>
              <a:rPr lang="tr-TR" sz="1600" b="0" dirty="0">
                <a:solidFill>
                  <a:srgbClr val="FF0000"/>
                </a:solidFill>
                <a:effectLst/>
                <a:latin typeface="Arial" panose="020B0604020202020204" pitchFamily="34" charset="0"/>
                <a:ea typeface="Calibri" panose="020F0502020204030204" pitchFamily="34" charset="0"/>
              </a:rPr>
              <a:t>değişen</a:t>
            </a:r>
            <a:r>
              <a:rPr lang="tr-TR" sz="1600" b="0" dirty="0">
                <a:solidFill>
                  <a:schemeClr val="tx1"/>
                </a:solidFill>
                <a:effectLst/>
                <a:latin typeface="Arial" panose="020B0604020202020204" pitchFamily="34" charset="0"/>
                <a:ea typeface="Calibri" panose="020F0502020204030204" pitchFamily="34" charset="0"/>
              </a:rPr>
              <a:t> kıymetler.</a:t>
            </a:r>
          </a:p>
          <a:p>
            <a:pPr algn="just"/>
            <a:endParaRPr lang="tr-TR" sz="1600" dirty="0">
              <a:solidFill>
                <a:schemeClr val="tx1"/>
              </a:solidFill>
              <a:latin typeface="Arial" panose="020B0604020202020204" pitchFamily="34" charset="0"/>
              <a:ea typeface="Calibri" panose="020F0502020204030204" pitchFamily="34" charset="0"/>
            </a:endParaRPr>
          </a:p>
          <a:p>
            <a:pPr algn="just"/>
            <a:r>
              <a:rPr lang="tr-TR" sz="1600" b="0" dirty="0">
                <a:solidFill>
                  <a:schemeClr val="tx1"/>
                </a:solidFill>
                <a:effectLst/>
                <a:latin typeface="Arial" panose="020B0604020202020204" pitchFamily="34" charset="0"/>
                <a:ea typeface="Calibri" panose="020F0502020204030204" pitchFamily="34" charset="0"/>
              </a:rPr>
              <a:t>10 yıl önce bankaya veya kasaya konulmuş 500.000 TL’nin değeri bugünde 500.000 TL </a:t>
            </a:r>
            <a:r>
              <a:rPr lang="tr-TR" sz="1600" b="0" dirty="0" err="1">
                <a:solidFill>
                  <a:schemeClr val="tx1"/>
                </a:solidFill>
                <a:effectLst/>
                <a:latin typeface="Arial" panose="020B0604020202020204" pitchFamily="34" charset="0"/>
                <a:ea typeface="Calibri" panose="020F0502020204030204" pitchFamily="34" charset="0"/>
              </a:rPr>
              <a:t>dir</a:t>
            </a:r>
            <a:r>
              <a:rPr lang="tr-TR" sz="1600" b="0" dirty="0">
                <a:solidFill>
                  <a:schemeClr val="tx1"/>
                </a:solidFill>
                <a:effectLst/>
                <a:latin typeface="Arial" panose="020B0604020202020204" pitchFamily="34" charset="0"/>
                <a:ea typeface="Calibri" panose="020F0502020204030204" pitchFamily="34" charset="0"/>
              </a:rPr>
              <a:t>. Ancak satın alma gücü aynı değildir.</a:t>
            </a:r>
          </a:p>
          <a:p>
            <a:pPr algn="just"/>
            <a:endParaRPr lang="tr-TR" sz="1600" dirty="0"/>
          </a:p>
          <a:p>
            <a:pPr algn="ctr"/>
            <a:endParaRPr lang="tr-TR" dirty="0"/>
          </a:p>
          <a:p>
            <a:pPr algn="ctr"/>
            <a:endParaRPr lang="tr-TR" dirty="0"/>
          </a:p>
          <a:p>
            <a:pPr algn="ctr"/>
            <a:endParaRPr lang="tr-TR" dirty="0"/>
          </a:p>
          <a:p>
            <a:pPr algn="ctr"/>
            <a:endParaRPr lang="tr-TR" dirty="0"/>
          </a:p>
          <a:p>
            <a:pPr algn="ctr"/>
            <a:endParaRPr lang="tr-TR" dirty="0"/>
          </a:p>
        </p:txBody>
      </p:sp>
      <p:sp>
        <p:nvSpPr>
          <p:cNvPr id="5" name="Dikdörtgen 4">
            <a:extLst>
              <a:ext uri="{FF2B5EF4-FFF2-40B4-BE49-F238E27FC236}">
                <a16:creationId xmlns:a16="http://schemas.microsoft.com/office/drawing/2014/main" id="{301F352C-61FB-32CB-3BFD-252B1D3DAF96}"/>
              </a:ext>
            </a:extLst>
          </p:cNvPr>
          <p:cNvSpPr/>
          <p:nvPr/>
        </p:nvSpPr>
        <p:spPr>
          <a:xfrm>
            <a:off x="4704079" y="2458719"/>
            <a:ext cx="4345093" cy="22811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b="1" dirty="0">
              <a:solidFill>
                <a:srgbClr val="FF0000"/>
              </a:solidFill>
            </a:endParaRPr>
          </a:p>
          <a:p>
            <a:pPr algn="ctr"/>
            <a:endParaRPr lang="tr-TR" b="1" dirty="0">
              <a:solidFill>
                <a:srgbClr val="FF0000"/>
              </a:solidFill>
            </a:endParaRPr>
          </a:p>
          <a:p>
            <a:pPr algn="ctr"/>
            <a:r>
              <a:rPr lang="tr-TR" b="1" dirty="0">
                <a:solidFill>
                  <a:srgbClr val="FF0000"/>
                </a:solidFill>
              </a:rPr>
              <a:t>Parasal Olmayan Kıymetler</a:t>
            </a:r>
          </a:p>
          <a:p>
            <a:pPr algn="just"/>
            <a:r>
              <a:rPr lang="tr-TR" sz="1600" b="0" dirty="0">
                <a:solidFill>
                  <a:schemeClr val="tx1"/>
                </a:solidFill>
                <a:effectLst/>
                <a:latin typeface="Arial" panose="020B0604020202020204" pitchFamily="34" charset="0"/>
                <a:ea typeface="Calibri" panose="020F0502020204030204" pitchFamily="34" charset="0"/>
              </a:rPr>
              <a:t>Ulusal para değerindeki değişmelere rağmen </a:t>
            </a:r>
            <a:r>
              <a:rPr lang="tr-TR" sz="1600" b="0" dirty="0">
                <a:solidFill>
                  <a:srgbClr val="FF0000"/>
                </a:solidFill>
                <a:effectLst/>
                <a:latin typeface="Arial" panose="020B0604020202020204" pitchFamily="34" charset="0"/>
                <a:ea typeface="Calibri" panose="020F0502020204030204" pitchFamily="34" charset="0"/>
              </a:rPr>
              <a:t>satın alma güçleri değişmeyen</a:t>
            </a:r>
            <a:r>
              <a:rPr lang="tr-TR" sz="1600" b="0" dirty="0">
                <a:solidFill>
                  <a:schemeClr val="tx1"/>
                </a:solidFill>
                <a:effectLst/>
                <a:latin typeface="Arial" panose="020B0604020202020204" pitchFamily="34" charset="0"/>
                <a:ea typeface="Calibri" panose="020F0502020204030204" pitchFamily="34" charset="0"/>
              </a:rPr>
              <a:t> kıymetler.</a:t>
            </a:r>
            <a:r>
              <a:rPr lang="tr-TR" sz="1600" b="0" dirty="0">
                <a:solidFill>
                  <a:schemeClr val="tx1"/>
                </a:solidFill>
                <a:latin typeface="Arial" panose="020B0604020202020204" pitchFamily="34" charset="0"/>
                <a:ea typeface="Calibri" panose="020F0502020204030204" pitchFamily="34" charset="0"/>
              </a:rPr>
              <a:t>  </a:t>
            </a:r>
          </a:p>
          <a:p>
            <a:r>
              <a:rPr lang="tr-TR" sz="1600" b="0" dirty="0">
                <a:solidFill>
                  <a:schemeClr val="tx1"/>
                </a:solidFill>
                <a:latin typeface="Arial" panose="020B0604020202020204" pitchFamily="34" charset="0"/>
                <a:ea typeface="Calibri" panose="020F0502020204030204" pitchFamily="34" charset="0"/>
              </a:rPr>
              <a:t> </a:t>
            </a:r>
          </a:p>
          <a:p>
            <a:pPr algn="just"/>
            <a:r>
              <a:rPr lang="tr-TR" sz="1600" b="0" dirty="0">
                <a:solidFill>
                  <a:schemeClr val="tx1"/>
                </a:solidFill>
                <a:effectLst/>
                <a:latin typeface="Arial" panose="020B0604020202020204" pitchFamily="34" charset="0"/>
                <a:ea typeface="Calibri" panose="020F0502020204030204" pitchFamily="34" charset="0"/>
              </a:rPr>
              <a:t>10 yıl önce 500.000</a:t>
            </a:r>
            <a:r>
              <a:rPr lang="tr-TR" sz="1600" dirty="0">
                <a:solidFill>
                  <a:schemeClr val="tx1"/>
                </a:solidFill>
                <a:latin typeface="Arial" panose="020B0604020202020204" pitchFamily="34" charset="0"/>
                <a:ea typeface="Calibri" panose="020F0502020204030204" pitchFamily="34" charset="0"/>
              </a:rPr>
              <a:t> </a:t>
            </a:r>
            <a:r>
              <a:rPr lang="tr-TR" sz="1600" b="0" dirty="0">
                <a:solidFill>
                  <a:schemeClr val="tx1"/>
                </a:solidFill>
                <a:effectLst/>
                <a:latin typeface="Arial" panose="020B0604020202020204" pitchFamily="34" charset="0"/>
                <a:ea typeface="Calibri" panose="020F0502020204030204" pitchFamily="34" charset="0"/>
              </a:rPr>
              <a:t>TL ye satın alınmış olan arsanın değeri bugün 500.000 TL değildir.</a:t>
            </a:r>
            <a:endParaRPr lang="tr-TR" sz="1600" dirty="0"/>
          </a:p>
          <a:p>
            <a:pPr algn="ctr"/>
            <a:endParaRPr lang="tr-TR" dirty="0"/>
          </a:p>
          <a:p>
            <a:pPr algn="ctr"/>
            <a:endParaRPr lang="tr-TR" dirty="0"/>
          </a:p>
          <a:p>
            <a:pPr algn="ctr"/>
            <a:endParaRPr lang="tr-TR" dirty="0"/>
          </a:p>
          <a:p>
            <a:pPr algn="ctr"/>
            <a:endParaRPr lang="tr-TR" dirty="0"/>
          </a:p>
        </p:txBody>
      </p:sp>
      <p:sp>
        <p:nvSpPr>
          <p:cNvPr id="7" name="Başlık 6">
            <a:extLst>
              <a:ext uri="{FF2B5EF4-FFF2-40B4-BE49-F238E27FC236}">
                <a16:creationId xmlns:a16="http://schemas.microsoft.com/office/drawing/2014/main" id="{45CBA64C-54C1-7FB8-E451-0BC51CC31C3F}"/>
              </a:ext>
            </a:extLst>
          </p:cNvPr>
          <p:cNvSpPr>
            <a:spLocks noGrp="1"/>
          </p:cNvSpPr>
          <p:nvPr>
            <p:ph type="title"/>
          </p:nvPr>
        </p:nvSpPr>
        <p:spPr/>
        <p:txBody>
          <a:bodyPr/>
          <a:lstStyle/>
          <a:p>
            <a:r>
              <a:rPr lang="tr-TR" dirty="0"/>
              <a:t>PARASAL VE PARASAL OLMAYAN KIYMETLER</a:t>
            </a:r>
          </a:p>
        </p:txBody>
      </p:sp>
      <p:sp>
        <p:nvSpPr>
          <p:cNvPr id="3" name="Slayt Numarası Yer Tutucusu 2">
            <a:extLst>
              <a:ext uri="{FF2B5EF4-FFF2-40B4-BE49-F238E27FC236}">
                <a16:creationId xmlns:a16="http://schemas.microsoft.com/office/drawing/2014/main" id="{6B410EDB-31BA-FBF3-D1C6-112A5387851F}"/>
              </a:ext>
            </a:extLst>
          </p:cNvPr>
          <p:cNvSpPr>
            <a:spLocks noGrp="1"/>
          </p:cNvSpPr>
          <p:nvPr>
            <p:ph type="sldNum" sz="quarter" idx="4"/>
          </p:nvPr>
        </p:nvSpPr>
        <p:spPr/>
        <p:txBody>
          <a:bodyPr/>
          <a:lstStyle/>
          <a:p>
            <a:fld id="{3F229497-3B9E-406A-A216-E5617F008833}" type="slidenum">
              <a:rPr lang="tr-TR" smtClean="0"/>
              <a:pPr/>
              <a:t>12</a:t>
            </a:fld>
            <a:endParaRPr lang="tr-TR" dirty="0"/>
          </a:p>
        </p:txBody>
      </p:sp>
    </p:spTree>
    <p:extLst>
      <p:ext uri="{BB962C8B-B14F-4D97-AF65-F5344CB8AC3E}">
        <p14:creationId xmlns:p14="http://schemas.microsoft.com/office/powerpoint/2010/main" val="21203391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a:extLst>
              <a:ext uri="{FF2B5EF4-FFF2-40B4-BE49-F238E27FC236}">
                <a16:creationId xmlns:a16="http://schemas.microsoft.com/office/drawing/2014/main" id="{A9E1496E-60B3-D285-1EBA-43E0229F7A6E}"/>
              </a:ext>
            </a:extLst>
          </p:cNvPr>
          <p:cNvGraphicFramePr>
            <a:graphicFrameLocks noGrp="1"/>
          </p:cNvGraphicFramePr>
          <p:nvPr>
            <p:ph idx="1"/>
            <p:extLst>
              <p:ext uri="{D42A27DB-BD31-4B8C-83A1-F6EECF244321}">
                <p14:modId xmlns:p14="http://schemas.microsoft.com/office/powerpoint/2010/main" val="2921499234"/>
              </p:ext>
            </p:extLst>
          </p:nvPr>
        </p:nvGraphicFramePr>
        <p:xfrm>
          <a:off x="111760" y="1473200"/>
          <a:ext cx="9032240" cy="3544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Başlık 2">
            <a:extLst>
              <a:ext uri="{FF2B5EF4-FFF2-40B4-BE49-F238E27FC236}">
                <a16:creationId xmlns:a16="http://schemas.microsoft.com/office/drawing/2014/main" id="{CED8299B-8184-EBB8-703A-697C42C718D5}"/>
              </a:ext>
            </a:extLst>
          </p:cNvPr>
          <p:cNvSpPr>
            <a:spLocks noGrp="1"/>
          </p:cNvSpPr>
          <p:nvPr>
            <p:ph type="title"/>
          </p:nvPr>
        </p:nvSpPr>
        <p:spPr>
          <a:xfrm>
            <a:off x="0" y="721360"/>
            <a:ext cx="9144000" cy="680720"/>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scene3d>
              <a:camera prst="orthographicFront"/>
              <a:lightRig rig="threePt" dir="t"/>
            </a:scene3d>
            <a:sp3d>
              <a:bevelB w="38100" h="38100" prst="angle"/>
            </a:sp3d>
          </a:bodyPr>
          <a:lstStyle/>
          <a:p>
            <a:r>
              <a:rPr lang="tr-TR" sz="2800" b="1" dirty="0">
                <a:solidFill>
                  <a:schemeClr val="tx1">
                    <a:lumMod val="65000"/>
                    <a:lumOff val="35000"/>
                  </a:schemeClr>
                </a:solidFill>
              </a:rPr>
              <a:t>DÜZELTMEDE ADIM ADIM</a:t>
            </a:r>
          </a:p>
        </p:txBody>
      </p:sp>
      <p:sp>
        <p:nvSpPr>
          <p:cNvPr id="2" name="Slayt Numarası Yer Tutucusu 1">
            <a:extLst>
              <a:ext uri="{FF2B5EF4-FFF2-40B4-BE49-F238E27FC236}">
                <a16:creationId xmlns:a16="http://schemas.microsoft.com/office/drawing/2014/main" id="{0DDB9E87-5A3A-1952-3BBB-C6A80B99CDDA}"/>
              </a:ext>
            </a:extLst>
          </p:cNvPr>
          <p:cNvSpPr>
            <a:spLocks noGrp="1"/>
          </p:cNvSpPr>
          <p:nvPr>
            <p:ph type="sldNum" sz="quarter" idx="4"/>
          </p:nvPr>
        </p:nvSpPr>
        <p:spPr/>
        <p:txBody>
          <a:bodyPr/>
          <a:lstStyle/>
          <a:p>
            <a:fld id="{3F229497-3B9E-406A-A216-E5617F008833}" type="slidenum">
              <a:rPr lang="tr-TR" smtClean="0"/>
              <a:pPr/>
              <a:t>13</a:t>
            </a:fld>
            <a:endParaRPr lang="tr-TR" dirty="0"/>
          </a:p>
        </p:txBody>
      </p:sp>
    </p:spTree>
    <p:extLst>
      <p:ext uri="{BB962C8B-B14F-4D97-AF65-F5344CB8AC3E}">
        <p14:creationId xmlns:p14="http://schemas.microsoft.com/office/powerpoint/2010/main" val="1762732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B4BCDFBF-2B8B-6FA9-4377-D3A8148D3633}"/>
              </a:ext>
            </a:extLst>
          </p:cNvPr>
          <p:cNvSpPr>
            <a:spLocks noGrp="1"/>
          </p:cNvSpPr>
          <p:nvPr>
            <p:ph idx="1"/>
          </p:nvPr>
        </p:nvSpPr>
        <p:spPr>
          <a:xfrm>
            <a:off x="345439" y="1494179"/>
            <a:ext cx="8400995" cy="3245686"/>
          </a:xfrm>
        </p:spPr>
        <p:txBody>
          <a:bodyPr/>
          <a:lstStyle/>
          <a:p>
            <a:pPr marL="0" indent="0">
              <a:buNone/>
            </a:pPr>
            <a:endParaRPr lang="tr-TR" sz="1200" dirty="0"/>
          </a:p>
          <a:p>
            <a:endParaRPr lang="tr-TR" dirty="0"/>
          </a:p>
        </p:txBody>
      </p:sp>
      <p:sp>
        <p:nvSpPr>
          <p:cNvPr id="3" name="Başlık 2">
            <a:extLst>
              <a:ext uri="{FF2B5EF4-FFF2-40B4-BE49-F238E27FC236}">
                <a16:creationId xmlns:a16="http://schemas.microsoft.com/office/drawing/2014/main" id="{DEF77D52-8A82-DB43-1D47-31400C651584}"/>
              </a:ext>
            </a:extLst>
          </p:cNvPr>
          <p:cNvSpPr>
            <a:spLocks noGrp="1"/>
          </p:cNvSpPr>
          <p:nvPr>
            <p:ph type="title"/>
          </p:nvPr>
        </p:nvSpPr>
        <p:spPr/>
        <p:txBody>
          <a:bodyPr/>
          <a:lstStyle/>
          <a:p>
            <a:r>
              <a:rPr lang="tr-TR" sz="1800" dirty="0"/>
              <a:t>HANGİ HESAPLAR ENFLASYON DÜZELTMESİNE TABİ OLACAK?</a:t>
            </a:r>
          </a:p>
        </p:txBody>
      </p:sp>
      <p:sp>
        <p:nvSpPr>
          <p:cNvPr id="4" name="Dikdörtgen 3">
            <a:extLst>
              <a:ext uri="{FF2B5EF4-FFF2-40B4-BE49-F238E27FC236}">
                <a16:creationId xmlns:a16="http://schemas.microsoft.com/office/drawing/2014/main" id="{1A324229-1DD5-53B3-E4C3-21187D20E20F}"/>
              </a:ext>
            </a:extLst>
          </p:cNvPr>
          <p:cNvSpPr/>
          <p:nvPr/>
        </p:nvSpPr>
        <p:spPr>
          <a:xfrm>
            <a:off x="193287" y="1382005"/>
            <a:ext cx="4148583" cy="364779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tr-TR" sz="1600" dirty="0"/>
              <a:t>110 Hisse Senetleri                                                                                         </a:t>
            </a:r>
          </a:p>
          <a:p>
            <a:r>
              <a:rPr lang="tr-TR" sz="1600" dirty="0"/>
              <a:t>150-157 Stoklar</a:t>
            </a:r>
          </a:p>
          <a:p>
            <a:r>
              <a:rPr lang="tr-TR" sz="1600" dirty="0"/>
              <a:t>159/259 Verilen Avanslar </a:t>
            </a:r>
            <a:r>
              <a:rPr lang="tr-TR" sz="1600" dirty="0">
                <a:solidFill>
                  <a:srgbClr val="FF0000"/>
                </a:solidFill>
              </a:rPr>
              <a:t>(</a:t>
            </a:r>
            <a:r>
              <a:rPr lang="tr-TR" sz="1200" dirty="0">
                <a:solidFill>
                  <a:srgbClr val="FF0000"/>
                </a:solidFill>
              </a:rPr>
              <a:t>Parasal Olmayan)</a:t>
            </a:r>
          </a:p>
          <a:p>
            <a:r>
              <a:rPr lang="tr-TR" sz="1600" dirty="0"/>
              <a:t>126/226- Verilen Depozito ve Teminatlar </a:t>
            </a:r>
            <a:r>
              <a:rPr lang="tr-TR" sz="1600" dirty="0">
                <a:solidFill>
                  <a:srgbClr val="FF0000"/>
                </a:solidFill>
              </a:rPr>
              <a:t>(</a:t>
            </a:r>
            <a:r>
              <a:rPr lang="tr-TR" sz="1200" dirty="0">
                <a:solidFill>
                  <a:srgbClr val="FF0000"/>
                </a:solidFill>
              </a:rPr>
              <a:t>Parasal Olmayan)</a:t>
            </a:r>
            <a:endParaRPr lang="tr-TR" sz="1600" dirty="0"/>
          </a:p>
          <a:p>
            <a:r>
              <a:rPr lang="tr-TR" sz="1600" dirty="0"/>
              <a:t>170- Yıllara Sari İnş. On. Maliyetleri</a:t>
            </a:r>
          </a:p>
          <a:p>
            <a:r>
              <a:rPr lang="tr-TR" sz="1600" dirty="0"/>
              <a:t>180/280- Gelecek Döneme Ait Giderler</a:t>
            </a:r>
          </a:p>
          <a:p>
            <a:r>
              <a:rPr lang="tr-TR" sz="1600" dirty="0"/>
              <a:t>24- Mali Duran Varlıklar</a:t>
            </a:r>
          </a:p>
          <a:p>
            <a:r>
              <a:rPr lang="tr-TR" sz="1600" dirty="0"/>
              <a:t>25- Maddi Duran Varlıklar</a:t>
            </a:r>
          </a:p>
          <a:p>
            <a:r>
              <a:rPr lang="tr-TR" sz="1600" dirty="0"/>
              <a:t>258 Yapılmakta Olan Yatırımlar</a:t>
            </a:r>
          </a:p>
          <a:p>
            <a:r>
              <a:rPr lang="tr-TR" sz="1600" dirty="0"/>
              <a:t>26- Maddi Olmayan Duran Varlıklar</a:t>
            </a:r>
          </a:p>
          <a:p>
            <a:r>
              <a:rPr lang="tr-TR" sz="1600" dirty="0"/>
              <a:t>27-Özel Tükenmeye Tabi Varlıklar</a:t>
            </a:r>
          </a:p>
          <a:p>
            <a:r>
              <a:rPr lang="tr-TR" sz="1600" dirty="0"/>
              <a:t>257-268-Amortismanlar </a:t>
            </a:r>
          </a:p>
        </p:txBody>
      </p:sp>
      <p:sp>
        <p:nvSpPr>
          <p:cNvPr id="5" name="Dikdörtgen 4">
            <a:extLst>
              <a:ext uri="{FF2B5EF4-FFF2-40B4-BE49-F238E27FC236}">
                <a16:creationId xmlns:a16="http://schemas.microsoft.com/office/drawing/2014/main" id="{457583FE-11DD-10DE-9FF2-E7CE88831F01}"/>
              </a:ext>
            </a:extLst>
          </p:cNvPr>
          <p:cNvSpPr/>
          <p:nvPr/>
        </p:nvSpPr>
        <p:spPr>
          <a:xfrm>
            <a:off x="4727789" y="1382005"/>
            <a:ext cx="3791743" cy="364778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tr-TR" sz="1600" dirty="0"/>
          </a:p>
          <a:p>
            <a:endParaRPr lang="tr-TR" sz="1600" dirty="0"/>
          </a:p>
          <a:p>
            <a:r>
              <a:rPr lang="tr-TR" sz="1600" dirty="0"/>
              <a:t>340/440 Alınan Sipariş Avansları</a:t>
            </a:r>
            <a:endParaRPr lang="tr-TR" sz="1600" dirty="0">
              <a:solidFill>
                <a:srgbClr val="FF0000"/>
              </a:solidFill>
            </a:endParaRPr>
          </a:p>
          <a:p>
            <a:r>
              <a:rPr lang="tr-TR" sz="1200" dirty="0">
                <a:solidFill>
                  <a:srgbClr val="FF0000"/>
                </a:solidFill>
              </a:rPr>
              <a:t>(Parasal Olmayan)</a:t>
            </a:r>
          </a:p>
          <a:p>
            <a:r>
              <a:rPr lang="tr-TR" sz="1600" dirty="0"/>
              <a:t>326/426- Alınan Depozito ve Teminatlar </a:t>
            </a:r>
            <a:r>
              <a:rPr lang="tr-TR" sz="1200" dirty="0">
                <a:solidFill>
                  <a:srgbClr val="FF0000"/>
                </a:solidFill>
              </a:rPr>
              <a:t>(Parasal Olmayan)</a:t>
            </a:r>
            <a:endParaRPr lang="tr-TR" sz="1200" dirty="0"/>
          </a:p>
          <a:p>
            <a:r>
              <a:rPr lang="tr-TR" sz="1600" dirty="0"/>
              <a:t>350 Yıllara Sari İnş. On. </a:t>
            </a:r>
            <a:r>
              <a:rPr lang="tr-TR" sz="1600" dirty="0" err="1"/>
              <a:t>Hakedişleri</a:t>
            </a:r>
            <a:endParaRPr lang="tr-TR" sz="1600" dirty="0">
              <a:highlight>
                <a:srgbClr val="FFFF00"/>
              </a:highlight>
            </a:endParaRPr>
          </a:p>
          <a:p>
            <a:r>
              <a:rPr lang="tr-TR" sz="1600" dirty="0"/>
              <a:t>380/480 Gelecek Döneme Ait Gelirler</a:t>
            </a:r>
          </a:p>
          <a:p>
            <a:endParaRPr lang="tr-TR" sz="1600" dirty="0"/>
          </a:p>
          <a:p>
            <a:r>
              <a:rPr lang="tr-TR" sz="1600" dirty="0"/>
              <a:t>5- Özkaynaklar</a:t>
            </a:r>
          </a:p>
          <a:p>
            <a:endParaRPr lang="tr-TR" sz="1400" dirty="0"/>
          </a:p>
          <a:p>
            <a:endParaRPr lang="tr-TR" sz="1400" dirty="0"/>
          </a:p>
          <a:p>
            <a:endParaRPr lang="tr-TR" sz="1600" dirty="0"/>
          </a:p>
          <a:p>
            <a:endParaRPr lang="tr-TR" sz="1600" dirty="0"/>
          </a:p>
          <a:p>
            <a:endParaRPr lang="tr-TR" sz="1600" dirty="0"/>
          </a:p>
          <a:p>
            <a:endParaRPr lang="tr-TR" sz="1600" dirty="0"/>
          </a:p>
          <a:p>
            <a:endParaRPr lang="tr-TR" sz="1600" dirty="0"/>
          </a:p>
        </p:txBody>
      </p:sp>
      <p:sp>
        <p:nvSpPr>
          <p:cNvPr id="7" name="Dikdörtgen: Köşeleri Yuvarlatılmış 6">
            <a:extLst>
              <a:ext uri="{FF2B5EF4-FFF2-40B4-BE49-F238E27FC236}">
                <a16:creationId xmlns:a16="http://schemas.microsoft.com/office/drawing/2014/main" id="{2D5602AA-D0D0-17BD-A962-B8AA7529D581}"/>
              </a:ext>
            </a:extLst>
          </p:cNvPr>
          <p:cNvSpPr/>
          <p:nvPr/>
        </p:nvSpPr>
        <p:spPr>
          <a:xfrm>
            <a:off x="6286500" y="146125"/>
            <a:ext cx="1468702" cy="427621"/>
          </a:xfrm>
          <a:prstGeom prst="roundRect">
            <a:avLst/>
          </a:prstGeom>
          <a:solidFill>
            <a:srgbClr val="F1B3B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b="1" dirty="0">
                <a:solidFill>
                  <a:srgbClr val="C02030"/>
                </a:solidFill>
              </a:rPr>
              <a:t>ADIM 1</a:t>
            </a:r>
          </a:p>
        </p:txBody>
      </p:sp>
      <p:sp>
        <p:nvSpPr>
          <p:cNvPr id="6" name="Slayt Numarası Yer Tutucusu 5">
            <a:extLst>
              <a:ext uri="{FF2B5EF4-FFF2-40B4-BE49-F238E27FC236}">
                <a16:creationId xmlns:a16="http://schemas.microsoft.com/office/drawing/2014/main" id="{A9FE4F7A-43A8-36D1-D538-1475E4D6D2F3}"/>
              </a:ext>
            </a:extLst>
          </p:cNvPr>
          <p:cNvSpPr>
            <a:spLocks noGrp="1"/>
          </p:cNvSpPr>
          <p:nvPr>
            <p:ph type="sldNum" sz="quarter" idx="4"/>
          </p:nvPr>
        </p:nvSpPr>
        <p:spPr/>
        <p:txBody>
          <a:bodyPr/>
          <a:lstStyle/>
          <a:p>
            <a:fld id="{3F229497-3B9E-406A-A216-E5617F008833}" type="slidenum">
              <a:rPr lang="tr-TR" smtClean="0"/>
              <a:pPr/>
              <a:t>14</a:t>
            </a:fld>
            <a:endParaRPr lang="tr-TR" dirty="0"/>
          </a:p>
        </p:txBody>
      </p:sp>
      <p:sp>
        <p:nvSpPr>
          <p:cNvPr id="8" name="Oval 7">
            <a:extLst>
              <a:ext uri="{FF2B5EF4-FFF2-40B4-BE49-F238E27FC236}">
                <a16:creationId xmlns:a16="http://schemas.microsoft.com/office/drawing/2014/main" id="{21028269-348C-9847-91BD-96447037E7D2}"/>
              </a:ext>
            </a:extLst>
          </p:cNvPr>
          <p:cNvSpPr/>
          <p:nvPr/>
        </p:nvSpPr>
        <p:spPr>
          <a:xfrm>
            <a:off x="3611883" y="4045245"/>
            <a:ext cx="2595764" cy="913576"/>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dirty="0">
                <a:solidFill>
                  <a:schemeClr val="accent6">
                    <a:lumMod val="90000"/>
                    <a:lumOff val="10000"/>
                  </a:schemeClr>
                </a:solidFill>
              </a:rPr>
              <a:t>Tebliğ ile belirlenmektedir</a:t>
            </a:r>
          </a:p>
        </p:txBody>
      </p:sp>
    </p:spTree>
    <p:extLst>
      <p:ext uri="{BB962C8B-B14F-4D97-AF65-F5344CB8AC3E}">
        <p14:creationId xmlns:p14="http://schemas.microsoft.com/office/powerpoint/2010/main" val="65210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a:extLst>
              <a:ext uri="{FF2B5EF4-FFF2-40B4-BE49-F238E27FC236}">
                <a16:creationId xmlns:a16="http://schemas.microsoft.com/office/drawing/2014/main" id="{532ED0D5-077B-67B0-9E5D-340ADE8F11B3}"/>
              </a:ext>
            </a:extLst>
          </p:cNvPr>
          <p:cNvGraphicFramePr>
            <a:graphicFrameLocks noGrp="1"/>
          </p:cNvGraphicFramePr>
          <p:nvPr>
            <p:ph idx="1"/>
            <p:extLst>
              <p:ext uri="{D42A27DB-BD31-4B8C-83A1-F6EECF244321}">
                <p14:modId xmlns:p14="http://schemas.microsoft.com/office/powerpoint/2010/main" val="2565115386"/>
              </p:ext>
            </p:extLst>
          </p:nvPr>
        </p:nvGraphicFramePr>
        <p:xfrm>
          <a:off x="0" y="0"/>
          <a:ext cx="9144000" cy="5123994"/>
        </p:xfrm>
        <a:graphic>
          <a:graphicData uri="http://schemas.openxmlformats.org/drawingml/2006/table">
            <a:tbl>
              <a:tblPr firstRow="1" bandRow="1">
                <a:tableStyleId>{F5AB1C69-6EDB-4FF4-983F-18BD219EF322}</a:tableStyleId>
              </a:tblPr>
              <a:tblGrid>
                <a:gridCol w="5198533">
                  <a:extLst>
                    <a:ext uri="{9D8B030D-6E8A-4147-A177-3AD203B41FA5}">
                      <a16:colId xmlns:a16="http://schemas.microsoft.com/office/drawing/2014/main" val="1703810340"/>
                    </a:ext>
                  </a:extLst>
                </a:gridCol>
                <a:gridCol w="3945467">
                  <a:extLst>
                    <a:ext uri="{9D8B030D-6E8A-4147-A177-3AD203B41FA5}">
                      <a16:colId xmlns:a16="http://schemas.microsoft.com/office/drawing/2014/main" val="558328082"/>
                    </a:ext>
                  </a:extLst>
                </a:gridCol>
              </a:tblGrid>
              <a:tr h="430586">
                <a:tc>
                  <a:txBody>
                    <a:bodyPr/>
                    <a:lstStyle/>
                    <a:p>
                      <a:pPr algn="ctr" fontAlgn="b"/>
                      <a:r>
                        <a:rPr lang="tr-TR" sz="2000" b="1" i="0" u="none" strike="noStrike" dirty="0">
                          <a:solidFill>
                            <a:srgbClr val="000000"/>
                          </a:solidFill>
                          <a:effectLst/>
                          <a:latin typeface="Calibri" panose="020F0502020204030204" pitchFamily="34" charset="0"/>
                        </a:rPr>
                        <a:t>Kıymet Adı</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000" b="1" i="0" u="none" strike="noStrike" dirty="0">
                          <a:solidFill>
                            <a:srgbClr val="000000"/>
                          </a:solidFill>
                          <a:effectLst/>
                          <a:latin typeface="Calibri" panose="020F0502020204030204" pitchFamily="34" charset="0"/>
                        </a:rPr>
                        <a:t>Düzeltmeye Esas Tarih</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8528950"/>
                  </a:ext>
                </a:extLst>
              </a:tr>
              <a:tr h="299360">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Menkul Kıymet (Alış bedeli ile değerlendirilen)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2">
                  <a:txBody>
                    <a:bodyPr/>
                    <a:lstStyle/>
                    <a:p>
                      <a:pPr algn="l" fontAlgn="ctr"/>
                      <a:r>
                        <a:rPr lang="tr-TR" sz="1400" b="0" i="0" u="none" strike="noStrike" dirty="0">
                          <a:solidFill>
                            <a:srgbClr val="000000"/>
                          </a:solidFill>
                          <a:effectLst/>
                          <a:latin typeface="Calibri" panose="020F0502020204030204" pitchFamily="34" charset="0"/>
                        </a:rPr>
                        <a:t>Satın alma Tarihi</a:t>
                      </a:r>
                    </a:p>
                    <a:p>
                      <a:pPr algn="l" fontAlgn="ctr"/>
                      <a:r>
                        <a:rPr lang="tr-TR" sz="1400" b="0" i="0" u="none" strike="noStrike" dirty="0">
                          <a:solidFill>
                            <a:srgbClr val="000000"/>
                          </a:solidFill>
                          <a:effectLst/>
                          <a:latin typeface="Calibri" panose="020F0502020204030204" pitchFamily="34" charset="0"/>
                        </a:rPr>
                        <a:t>Kar Yedeklerinden Elde edildiyse tescil tarihi</a:t>
                      </a:r>
                    </a:p>
                    <a:p>
                      <a:pPr algn="l" fontAlgn="ctr"/>
                      <a:r>
                        <a:rPr lang="tr-TR" sz="1400" b="0" i="0" u="none" strike="noStrike" dirty="0">
                          <a:solidFill>
                            <a:srgbClr val="000000"/>
                          </a:solidFill>
                          <a:effectLst/>
                          <a:latin typeface="Calibri" panose="020F0502020204030204" pitchFamily="34" charset="0"/>
                        </a:rPr>
                        <a:t>Nakdi Sermaye ise ödeme tarihi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8230311"/>
                  </a:ext>
                </a:extLst>
              </a:tr>
              <a:tr h="392317">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Mali Duran Varlıklar (İştirak, bağlı ortaklık, bağlı menkul kıymet)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tr-TR"/>
                    </a:p>
                  </a:txBody>
                  <a:tcPr/>
                </a:tc>
                <a:extLst>
                  <a:ext uri="{0D108BD9-81ED-4DB2-BD59-A6C34878D82A}">
                    <a16:rowId xmlns:a16="http://schemas.microsoft.com/office/drawing/2014/main" val="2269973587"/>
                  </a:ext>
                </a:extLst>
              </a:tr>
              <a:tr h="440086">
                <a:tc>
                  <a:txBody>
                    <a:bodyPr/>
                    <a:lstStyle/>
                    <a:p>
                      <a:pPr marL="285750" indent="-285750" algn="l" fontAlgn="ctr">
                        <a:buFont typeface="Wingdings" panose="05000000000000000000" pitchFamily="2" charset="2"/>
                        <a:buChar char="Ø"/>
                      </a:pPr>
                      <a:r>
                        <a:rPr lang="it-IT" sz="1400" b="0" i="0" u="none" strike="noStrike" dirty="0">
                          <a:solidFill>
                            <a:srgbClr val="000000"/>
                          </a:solidFill>
                          <a:effectLst/>
                          <a:latin typeface="Calibri" panose="020F0502020204030204" pitchFamily="34" charset="0"/>
                        </a:rPr>
                        <a:t>Maddi Duran Varlıklar(25'li grup)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Calibri" panose="020F0502020204030204" pitchFamily="34" charset="0"/>
                        </a:rPr>
                        <a:t>Deftere Kayıt Tarihi</a:t>
                      </a:r>
                    </a:p>
                    <a:p>
                      <a:pPr algn="l" fontAlgn="ctr"/>
                      <a:r>
                        <a:rPr lang="tr-TR" sz="1400" b="0" i="0" u="none" strike="noStrike" dirty="0">
                          <a:solidFill>
                            <a:srgbClr val="000000"/>
                          </a:solidFill>
                          <a:effectLst/>
                          <a:latin typeface="Calibri" panose="020F0502020204030204" pitchFamily="34" charset="0"/>
                        </a:rPr>
                        <a:t>(Değerleme yapıldıysa en son değerleme tarihi)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2391200"/>
                  </a:ext>
                </a:extLst>
              </a:tr>
              <a:tr h="440086">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Stoklar(15'li grup)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Calibri" panose="020F0502020204030204" pitchFamily="34" charset="0"/>
                        </a:rPr>
                        <a:t>Deftere Kayıt Tarihi</a:t>
                      </a:r>
                    </a:p>
                    <a:p>
                      <a:pPr algn="l" fontAlgn="ctr"/>
                      <a:r>
                        <a:rPr lang="tr-TR" sz="1400" b="0" i="0" u="none" strike="noStrike" dirty="0">
                          <a:solidFill>
                            <a:srgbClr val="000000"/>
                          </a:solidFill>
                          <a:effectLst/>
                          <a:latin typeface="Calibri" panose="020F0502020204030204" pitchFamily="34" charset="0"/>
                        </a:rPr>
                        <a:t>(Toplulaştırılmış yöntem kullanılabilir)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801072"/>
                  </a:ext>
                </a:extLst>
              </a:tr>
              <a:tr h="299360">
                <a:tc>
                  <a:txBody>
                    <a:bodyPr/>
                    <a:lstStyle/>
                    <a:p>
                      <a:pPr marL="285750" indent="-285750" algn="l" fontAlgn="ctr">
                        <a:buFont typeface="Wingdings" panose="05000000000000000000" pitchFamily="2" charset="2"/>
                        <a:buChar char="Ø"/>
                      </a:pPr>
                      <a:r>
                        <a:rPr lang="sv-SE" sz="1400" b="0" i="0" u="none" strike="noStrike" dirty="0">
                          <a:solidFill>
                            <a:srgbClr val="000000"/>
                          </a:solidFill>
                          <a:effectLst/>
                          <a:latin typeface="Calibri" panose="020F0502020204030204" pitchFamily="34" charset="0"/>
                        </a:rPr>
                        <a:t>Gelecek Aylara/Yıllara Ait Giderler (180/280)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CC"/>
                    </a:solidFill>
                  </a:tcPr>
                </a:tc>
                <a:tc rowSpan="6">
                  <a:txBody>
                    <a:bodyPr/>
                    <a:lstStyle/>
                    <a:p>
                      <a:pPr algn="l" fontAlgn="ctr"/>
                      <a:endParaRPr lang="tr-TR" sz="1400" b="0" i="0" u="none" strike="noStrike" dirty="0">
                        <a:solidFill>
                          <a:srgbClr val="000000"/>
                        </a:solidFill>
                        <a:effectLst/>
                        <a:latin typeface="Calibri" panose="020F0502020204030204" pitchFamily="34" charset="0"/>
                      </a:endParaRPr>
                    </a:p>
                    <a:p>
                      <a:pPr algn="l" fontAlgn="ctr"/>
                      <a:endParaRPr lang="tr-TR" sz="1400" b="0" i="0" u="none" strike="noStrike" dirty="0">
                        <a:solidFill>
                          <a:srgbClr val="000000"/>
                        </a:solidFill>
                        <a:effectLst/>
                        <a:latin typeface="Calibri" panose="020F0502020204030204" pitchFamily="34" charset="0"/>
                      </a:endParaRPr>
                    </a:p>
                    <a:p>
                      <a:pPr algn="l" fontAlgn="ctr"/>
                      <a:r>
                        <a:rPr lang="tr-TR" sz="1400" b="0" i="0" u="none" strike="noStrike" dirty="0">
                          <a:solidFill>
                            <a:srgbClr val="000000"/>
                          </a:solidFill>
                          <a:effectLst/>
                          <a:latin typeface="Calibri" panose="020F0502020204030204" pitchFamily="34" charset="0"/>
                        </a:rPr>
                        <a:t>Deftere Kayıt Tarihi</a:t>
                      </a:r>
                    </a:p>
                    <a:p>
                      <a:pPr algn="l" fontAlgn="ctr"/>
                      <a:endParaRPr lang="tr-TR" sz="1400" b="0" i="1" u="none" strike="noStrike" dirty="0">
                        <a:solidFill>
                          <a:srgbClr val="000000"/>
                        </a:solidFill>
                        <a:effectLst/>
                        <a:latin typeface="Calibri" panose="020F0502020204030204" pitchFamily="34" charset="0"/>
                      </a:endParaRPr>
                    </a:p>
                    <a:p>
                      <a:pPr algn="l" fontAlgn="ctr"/>
                      <a:r>
                        <a:rPr lang="tr-TR" sz="1400" b="0" i="1" u="none" strike="noStrike" dirty="0">
                          <a:solidFill>
                            <a:srgbClr val="000000"/>
                          </a:solidFill>
                          <a:effectLst/>
                          <a:latin typeface="Calibri" panose="020F0502020204030204" pitchFamily="34" charset="0"/>
                        </a:rPr>
                        <a:t>(2024’te ayrılan kar yedekleri, ait olduğu dönem sonundaki ay dikkate alınır. 2024 ayrılan yedek için 2023 Aralık ayı)</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6233149"/>
                  </a:ext>
                </a:extLst>
              </a:tr>
              <a:tr h="299360">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Gelecek Aylara/Yıllara Ait Gelirler (380/480)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CC"/>
                    </a:solidFill>
                  </a:tcPr>
                </a:tc>
                <a:tc vMerge="1">
                  <a:txBody>
                    <a:bodyPr/>
                    <a:lstStyle/>
                    <a:p>
                      <a:endParaRPr lang="tr-TR"/>
                    </a:p>
                  </a:txBody>
                  <a:tcPr/>
                </a:tc>
                <a:extLst>
                  <a:ext uri="{0D108BD9-81ED-4DB2-BD59-A6C34878D82A}">
                    <a16:rowId xmlns:a16="http://schemas.microsoft.com/office/drawing/2014/main" val="1941979232"/>
                  </a:ext>
                </a:extLst>
              </a:tr>
              <a:tr h="223904">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Maddi Olmayan Duran Varlıklar (26'lı grup)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3B1"/>
                    </a:solidFill>
                  </a:tcPr>
                </a:tc>
                <a:tc vMerge="1">
                  <a:txBody>
                    <a:bodyPr/>
                    <a:lstStyle/>
                    <a:p>
                      <a:endParaRPr lang="tr-TR"/>
                    </a:p>
                  </a:txBody>
                  <a:tcPr/>
                </a:tc>
                <a:extLst>
                  <a:ext uri="{0D108BD9-81ED-4DB2-BD59-A6C34878D82A}">
                    <a16:rowId xmlns:a16="http://schemas.microsoft.com/office/drawing/2014/main" val="2710105579"/>
                  </a:ext>
                </a:extLst>
              </a:tr>
              <a:tr h="223904">
                <a:tc>
                  <a:txBody>
                    <a:bodyPr/>
                    <a:lstStyle/>
                    <a:p>
                      <a:pPr marL="285750" marR="0" lvl="0" indent="-285750" algn="l" defTabSz="4572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tr-TR" sz="1400" b="0" i="0" u="none" strike="noStrike" dirty="0">
                          <a:solidFill>
                            <a:srgbClr val="000000"/>
                          </a:solidFill>
                          <a:effectLst/>
                          <a:latin typeface="Calibri" panose="020F0502020204030204" pitchFamily="34" charset="0"/>
                        </a:rPr>
                        <a:t>Özel Tükenmeye Tabi Varlıklar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3B1"/>
                    </a:solidFill>
                  </a:tcPr>
                </a:tc>
                <a:tc vMerge="1">
                  <a:txBody>
                    <a:bodyPr/>
                    <a:lstStyle/>
                    <a:p>
                      <a:endParaRPr lang="tr-TR"/>
                    </a:p>
                  </a:txBody>
                  <a:tcPr/>
                </a:tc>
                <a:extLst>
                  <a:ext uri="{0D108BD9-81ED-4DB2-BD59-A6C34878D82A}">
                    <a16:rowId xmlns:a16="http://schemas.microsoft.com/office/drawing/2014/main" val="1356908379"/>
                  </a:ext>
                </a:extLst>
              </a:tr>
              <a:tr h="299360">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Kar yedekleri, parasal kıymet kabul edilmeyen özel fonlar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3B1"/>
                    </a:solidFill>
                  </a:tcPr>
                </a:tc>
                <a:tc vMerge="1">
                  <a:txBody>
                    <a:bodyPr/>
                    <a:lstStyle/>
                    <a:p>
                      <a:endParaRPr lang="tr-T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06455488"/>
                  </a:ext>
                </a:extLst>
              </a:tr>
              <a:tr h="392317">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Yıllara Sari İnşaat ve Onarım Maliyet/</a:t>
                      </a:r>
                      <a:r>
                        <a:rPr lang="tr-TR" sz="1400" b="0" i="0" u="none" strike="noStrike" dirty="0" err="1">
                          <a:solidFill>
                            <a:srgbClr val="000000"/>
                          </a:solidFill>
                          <a:effectLst/>
                          <a:latin typeface="Calibri" panose="020F0502020204030204" pitchFamily="34" charset="0"/>
                        </a:rPr>
                        <a:t>Hakedişleri</a:t>
                      </a:r>
                      <a:r>
                        <a:rPr lang="tr-TR" sz="1400" b="0" i="0" u="none" strike="noStrike" dirty="0">
                          <a:solidFill>
                            <a:srgbClr val="000000"/>
                          </a:solidFill>
                          <a:effectLst/>
                          <a:latin typeface="Calibri" panose="020F0502020204030204" pitchFamily="34" charset="0"/>
                        </a:rPr>
                        <a:t> (170/350)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3262123547"/>
                  </a:ext>
                </a:extLst>
              </a:tr>
              <a:tr h="392317">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Verilen Depozito ve Teminatlar ile Avanslar(Parasal olmayan)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l" fontAlgn="ctr"/>
                      <a:r>
                        <a:rPr lang="tr-TR" sz="1400" b="0" i="0" u="none" strike="noStrike" dirty="0">
                          <a:solidFill>
                            <a:srgbClr val="000000"/>
                          </a:solidFill>
                          <a:effectLst/>
                          <a:latin typeface="Calibri" panose="020F0502020204030204" pitchFamily="34" charset="0"/>
                        </a:rPr>
                        <a:t>Ödeme Tarihi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808726"/>
                  </a:ext>
                </a:extLst>
              </a:tr>
              <a:tr h="392317">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Alınan Depozito ve Teminatlar ile Avanslar(Parasal olmayan)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l" fontAlgn="ctr"/>
                      <a:r>
                        <a:rPr lang="tr-TR" sz="1400" b="0" i="0" u="none" strike="noStrike" dirty="0">
                          <a:solidFill>
                            <a:srgbClr val="000000"/>
                          </a:solidFill>
                          <a:effectLst/>
                          <a:latin typeface="Calibri" panose="020F0502020204030204" pitchFamily="34" charset="0"/>
                        </a:rPr>
                        <a:t>Tahsil Tarihi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8829286"/>
                  </a:ext>
                </a:extLst>
              </a:tr>
              <a:tr h="299360">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Parasal Olmayan Karşılıklar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Calibri" panose="020F0502020204030204" pitchFamily="34" charset="0"/>
                        </a:rPr>
                        <a:t>İlgili Kıymetin Düzeltme Tarihi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382689"/>
                  </a:ext>
                </a:extLst>
              </a:tr>
              <a:tr h="299360">
                <a:tc>
                  <a:txBody>
                    <a:bodyPr/>
                    <a:lstStyle/>
                    <a:p>
                      <a:pPr marL="285750" indent="-285750" algn="l" fontAlgn="ctr">
                        <a:buFont typeface="Wingdings" panose="05000000000000000000" pitchFamily="2" charset="2"/>
                        <a:buChar char="Ø"/>
                      </a:pPr>
                      <a:r>
                        <a:rPr lang="tr-TR" sz="1400" b="0" i="0" u="none" strike="noStrike" dirty="0">
                          <a:solidFill>
                            <a:srgbClr val="000000"/>
                          </a:solidFill>
                          <a:effectLst/>
                          <a:latin typeface="Calibri" panose="020F0502020204030204" pitchFamily="34" charset="0"/>
                        </a:rPr>
                        <a:t>Amortismanlar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dirty="0">
                          <a:solidFill>
                            <a:srgbClr val="000000"/>
                          </a:solidFill>
                          <a:effectLst/>
                          <a:latin typeface="Calibri" panose="020F0502020204030204" pitchFamily="34" charset="0"/>
                        </a:rPr>
                        <a:t>İlgili İktisadi Kıymetin Düzeltme Katsayısı</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58878"/>
                  </a:ext>
                </a:extLst>
              </a:tr>
            </a:tbl>
          </a:graphicData>
        </a:graphic>
      </p:graphicFrame>
      <p:sp>
        <p:nvSpPr>
          <p:cNvPr id="2" name="Dikdörtgen: Köşeleri Yuvarlatılmış 1">
            <a:extLst>
              <a:ext uri="{FF2B5EF4-FFF2-40B4-BE49-F238E27FC236}">
                <a16:creationId xmlns:a16="http://schemas.microsoft.com/office/drawing/2014/main" id="{70A7F670-87F2-A0F0-53E9-80F04A896DC3}"/>
              </a:ext>
            </a:extLst>
          </p:cNvPr>
          <p:cNvSpPr/>
          <p:nvPr/>
        </p:nvSpPr>
        <p:spPr>
          <a:xfrm>
            <a:off x="4377266" y="19506"/>
            <a:ext cx="1303867" cy="382166"/>
          </a:xfrm>
          <a:prstGeom prst="roundRect">
            <a:avLst/>
          </a:prstGeom>
          <a:solidFill>
            <a:srgbClr val="F1B3B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b="1" dirty="0">
                <a:solidFill>
                  <a:srgbClr val="C02030"/>
                </a:solidFill>
              </a:rPr>
              <a:t>ADIM 2</a:t>
            </a:r>
          </a:p>
        </p:txBody>
      </p:sp>
      <p:sp>
        <p:nvSpPr>
          <p:cNvPr id="3" name="Slayt Numarası Yer Tutucusu 2">
            <a:extLst>
              <a:ext uri="{FF2B5EF4-FFF2-40B4-BE49-F238E27FC236}">
                <a16:creationId xmlns:a16="http://schemas.microsoft.com/office/drawing/2014/main" id="{0AABDAFC-E99B-0B94-6BB3-E6D3AB42598B}"/>
              </a:ext>
            </a:extLst>
          </p:cNvPr>
          <p:cNvSpPr>
            <a:spLocks noGrp="1"/>
          </p:cNvSpPr>
          <p:nvPr>
            <p:ph type="sldNum" sz="quarter" idx="4"/>
          </p:nvPr>
        </p:nvSpPr>
        <p:spPr/>
        <p:txBody>
          <a:bodyPr/>
          <a:lstStyle/>
          <a:p>
            <a:fld id="{3F229497-3B9E-406A-A216-E5617F008833}" type="slidenum">
              <a:rPr lang="tr-TR" smtClean="0"/>
              <a:pPr/>
              <a:t>15</a:t>
            </a:fld>
            <a:endParaRPr lang="tr-TR" dirty="0"/>
          </a:p>
        </p:txBody>
      </p:sp>
    </p:spTree>
    <p:extLst>
      <p:ext uri="{BB962C8B-B14F-4D97-AF65-F5344CB8AC3E}">
        <p14:creationId xmlns:p14="http://schemas.microsoft.com/office/powerpoint/2010/main" val="3858638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a:extLst>
              <a:ext uri="{FF2B5EF4-FFF2-40B4-BE49-F238E27FC236}">
                <a16:creationId xmlns:a16="http://schemas.microsoft.com/office/drawing/2014/main" id="{EE2ABEB2-28E9-D57D-AA64-2E4204E061B6}"/>
              </a:ext>
            </a:extLst>
          </p:cNvPr>
          <p:cNvGraphicFramePr>
            <a:graphicFrameLocks noGrp="1"/>
          </p:cNvGraphicFramePr>
          <p:nvPr>
            <p:extLst>
              <p:ext uri="{D42A27DB-BD31-4B8C-83A1-F6EECF244321}">
                <p14:modId xmlns:p14="http://schemas.microsoft.com/office/powerpoint/2010/main" val="4117560844"/>
              </p:ext>
            </p:extLst>
          </p:nvPr>
        </p:nvGraphicFramePr>
        <p:xfrm>
          <a:off x="1" y="40846"/>
          <a:ext cx="9108301" cy="5102650"/>
        </p:xfrm>
        <a:graphic>
          <a:graphicData uri="http://schemas.openxmlformats.org/drawingml/2006/table">
            <a:tbl>
              <a:tblPr firstRow="1" bandRow="1">
                <a:tableStyleId>{F5AB1C69-6EDB-4FF4-983F-18BD219EF322}</a:tableStyleId>
              </a:tblPr>
              <a:tblGrid>
                <a:gridCol w="407157">
                  <a:extLst>
                    <a:ext uri="{9D8B030D-6E8A-4147-A177-3AD203B41FA5}">
                      <a16:colId xmlns:a16="http://schemas.microsoft.com/office/drawing/2014/main" val="3609876876"/>
                    </a:ext>
                  </a:extLst>
                </a:gridCol>
                <a:gridCol w="5830149">
                  <a:extLst>
                    <a:ext uri="{9D8B030D-6E8A-4147-A177-3AD203B41FA5}">
                      <a16:colId xmlns:a16="http://schemas.microsoft.com/office/drawing/2014/main" val="2623933603"/>
                    </a:ext>
                  </a:extLst>
                </a:gridCol>
                <a:gridCol w="2870995">
                  <a:extLst>
                    <a:ext uri="{9D8B030D-6E8A-4147-A177-3AD203B41FA5}">
                      <a16:colId xmlns:a16="http://schemas.microsoft.com/office/drawing/2014/main" val="1604263609"/>
                    </a:ext>
                  </a:extLst>
                </a:gridCol>
              </a:tblGrid>
              <a:tr h="710545">
                <a:tc>
                  <a:txBody>
                    <a:bodyPr/>
                    <a:lstStyle/>
                    <a:p>
                      <a:pPr algn="l" fontAlgn="b"/>
                      <a:endParaRPr lang="tr-TR" sz="1600" b="0" i="0" u="none" strike="noStrike" dirty="0">
                        <a:solidFill>
                          <a:srgbClr val="000000"/>
                        </a:solidFill>
                        <a:effectLst/>
                        <a:latin typeface="Calibri" panose="020F0502020204030204" pitchFamily="34" charset="0"/>
                      </a:endParaRPr>
                    </a:p>
                  </a:txBody>
                  <a:tcPr marL="7620" marR="7620" marT="7620"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effectLst/>
                          <a:latin typeface="Calibri" panose="020F0502020204030204" pitchFamily="34" charset="0"/>
                        </a:rPr>
                        <a:t>Kıymet Adı</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effectLst/>
                          <a:latin typeface="Calibri" panose="020F0502020204030204" pitchFamily="34" charset="0"/>
                        </a:rPr>
                        <a:t>Düzeltmeye Esas Tarih</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5858843"/>
                  </a:ext>
                </a:extLst>
              </a:tr>
              <a:tr h="878421">
                <a:tc rowSpan="5">
                  <a:txBody>
                    <a:bodyPr/>
                    <a:lstStyle/>
                    <a:p>
                      <a:pPr algn="ctr" fontAlgn="b"/>
                      <a:r>
                        <a:rPr lang="tr-TR" sz="2800" b="0" i="0" u="none" strike="noStrike" dirty="0">
                          <a:solidFill>
                            <a:srgbClr val="000000"/>
                          </a:solidFill>
                          <a:effectLst/>
                          <a:latin typeface="Calibri" panose="020F0502020204030204" pitchFamily="34" charset="0"/>
                        </a:rPr>
                        <a:t>Sermaye</a:t>
                      </a:r>
                    </a:p>
                  </a:txBody>
                  <a:tcPr marL="7620" marR="7620" marT="7620"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fontAlgn="ctr">
                        <a:buFont typeface="Wingdings" panose="05000000000000000000" pitchFamily="2" charset="2"/>
                        <a:buChar char="Ø"/>
                      </a:pPr>
                      <a:r>
                        <a:rPr lang="tr-TR" sz="1600" b="0" i="0" u="none" strike="noStrike" kern="1200" dirty="0">
                          <a:solidFill>
                            <a:srgbClr val="000000"/>
                          </a:solidFill>
                          <a:effectLst/>
                          <a:latin typeface="Calibri" panose="020F0502020204030204" pitchFamily="34" charset="0"/>
                          <a:ea typeface="+mn-ea"/>
                          <a:cs typeface="+mn-cs"/>
                        </a:rPr>
                        <a:t>Nakdi Sermaye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600" b="0" i="0" u="none" strike="noStrike" dirty="0">
                          <a:solidFill>
                            <a:srgbClr val="000000"/>
                          </a:solidFill>
                          <a:effectLst/>
                          <a:latin typeface="Calibri" panose="020F0502020204030204" pitchFamily="34" charset="0"/>
                        </a:rPr>
                        <a:t>Tahsil Tarihi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2594880"/>
                  </a:ext>
                </a:extLst>
              </a:tr>
              <a:tr h="878421">
                <a:tc vMerge="1">
                  <a:txBody>
                    <a:bodyPr/>
                    <a:lstStyle/>
                    <a:p>
                      <a:endParaRPr lang="tr-TR"/>
                    </a:p>
                  </a:txBody>
                  <a:tcPr/>
                </a:tc>
                <a:tc>
                  <a:txBody>
                    <a:bodyPr/>
                    <a:lstStyle/>
                    <a:p>
                      <a:pPr marL="285750" indent="-285750" algn="l" fontAlgn="ctr">
                        <a:buFont typeface="Wingdings" panose="05000000000000000000" pitchFamily="2" charset="2"/>
                        <a:buChar char="Ø"/>
                      </a:pPr>
                      <a:r>
                        <a:rPr lang="tr-TR" sz="1600" b="0" i="0" u="none" strike="noStrike" dirty="0">
                          <a:solidFill>
                            <a:srgbClr val="000000"/>
                          </a:solidFill>
                          <a:effectLst/>
                          <a:latin typeface="Calibri" panose="020F0502020204030204" pitchFamily="34" charset="0"/>
                        </a:rPr>
                        <a:t>Kar Yedekleri, Dönem Karı ve Geçmiş Yıl Karlarının İlavesi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fontAlgn="ctr"/>
                      <a:r>
                        <a:rPr lang="tr-TR" sz="1600" b="0" i="0" u="none" strike="noStrike" dirty="0">
                          <a:solidFill>
                            <a:srgbClr val="000000"/>
                          </a:solidFill>
                          <a:effectLst/>
                          <a:latin typeface="Calibri" panose="020F0502020204030204" pitchFamily="34" charset="0"/>
                        </a:rPr>
                        <a:t>Tescil Tarihi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1047871"/>
                  </a:ext>
                </a:extLst>
              </a:tr>
              <a:tr h="878421">
                <a:tc vMerge="1">
                  <a:txBody>
                    <a:bodyPr/>
                    <a:lstStyle/>
                    <a:p>
                      <a:endParaRPr lang="tr-TR"/>
                    </a:p>
                  </a:txBody>
                  <a:tcPr/>
                </a:tc>
                <a:tc>
                  <a:txBody>
                    <a:bodyPr/>
                    <a:lstStyle/>
                    <a:p>
                      <a:pPr marL="285750" indent="-285750" algn="l" fontAlgn="ctr">
                        <a:buFont typeface="Wingdings" panose="05000000000000000000" pitchFamily="2" charset="2"/>
                        <a:buChar char="Ø"/>
                      </a:pPr>
                      <a:r>
                        <a:rPr lang="tr-TR" sz="1600" b="0" i="0" u="none" strike="noStrike" dirty="0">
                          <a:solidFill>
                            <a:srgbClr val="000000"/>
                          </a:solidFill>
                          <a:effectLst/>
                          <a:latin typeface="Calibri" panose="020F0502020204030204" pitchFamily="34" charset="0"/>
                        </a:rPr>
                        <a:t>Parasal Olmayan Fonların İlavesi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524551948"/>
                  </a:ext>
                </a:extLst>
              </a:tr>
              <a:tr h="878421">
                <a:tc vMerge="1">
                  <a:txBody>
                    <a:bodyPr/>
                    <a:lstStyle/>
                    <a:p>
                      <a:endParaRPr lang="tr-TR"/>
                    </a:p>
                  </a:txBody>
                  <a:tcPr/>
                </a:tc>
                <a:tc>
                  <a:txBody>
                    <a:bodyPr/>
                    <a:lstStyle/>
                    <a:p>
                      <a:pPr marL="285750" indent="-285750" algn="l" fontAlgn="ctr">
                        <a:buFont typeface="Wingdings" panose="05000000000000000000" pitchFamily="2" charset="2"/>
                        <a:buChar char="Ø"/>
                      </a:pPr>
                      <a:r>
                        <a:rPr lang="tr-TR" sz="1600" b="0" i="0" u="none" strike="noStrike" dirty="0">
                          <a:solidFill>
                            <a:srgbClr val="000000"/>
                          </a:solidFill>
                          <a:effectLst/>
                          <a:latin typeface="Calibri" panose="020F0502020204030204" pitchFamily="34" charset="0"/>
                        </a:rPr>
                        <a:t>Öz sermaye kalemlerine ait enflasyon fark hesapları</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3717158152"/>
                  </a:ext>
                </a:extLst>
              </a:tr>
              <a:tr h="878421">
                <a:tc vMerge="1">
                  <a:txBody>
                    <a:bodyPr/>
                    <a:lstStyle/>
                    <a:p>
                      <a:endParaRPr lang="tr-TR"/>
                    </a:p>
                  </a:txBody>
                  <a:tcPr/>
                </a:tc>
                <a:tc>
                  <a:txBody>
                    <a:bodyPr/>
                    <a:lstStyle/>
                    <a:p>
                      <a:pPr marL="285750" indent="-285750" algn="l" fontAlgn="ctr">
                        <a:buFont typeface="Wingdings" panose="05000000000000000000" pitchFamily="2" charset="2"/>
                        <a:buChar char="Ø"/>
                      </a:pPr>
                      <a:r>
                        <a:rPr lang="tr-TR" sz="1600" b="0" i="0" u="none" strike="noStrike" dirty="0">
                          <a:solidFill>
                            <a:srgbClr val="000000"/>
                          </a:solidFill>
                          <a:effectLst/>
                          <a:latin typeface="Calibri" panose="020F0502020204030204" pitchFamily="34" charset="0"/>
                        </a:rPr>
                        <a:t>Ayni Sermaye Konulması</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600" b="0" i="0" u="none" strike="noStrike" dirty="0">
                          <a:solidFill>
                            <a:srgbClr val="000000"/>
                          </a:solidFill>
                          <a:effectLst/>
                          <a:latin typeface="Calibri" panose="020F0502020204030204" pitchFamily="34" charset="0"/>
                        </a:rPr>
                        <a:t>Mülkiyetin İntikal Ettiği Tarih</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499071"/>
                  </a:ext>
                </a:extLst>
              </a:tr>
            </a:tbl>
          </a:graphicData>
        </a:graphic>
      </p:graphicFrame>
      <p:sp>
        <p:nvSpPr>
          <p:cNvPr id="2" name="Slayt Numarası Yer Tutucusu 1">
            <a:extLst>
              <a:ext uri="{FF2B5EF4-FFF2-40B4-BE49-F238E27FC236}">
                <a16:creationId xmlns:a16="http://schemas.microsoft.com/office/drawing/2014/main" id="{094887A1-5BE2-4BB8-D2E6-6659B5BD230D}"/>
              </a:ext>
            </a:extLst>
          </p:cNvPr>
          <p:cNvSpPr>
            <a:spLocks noGrp="1"/>
          </p:cNvSpPr>
          <p:nvPr>
            <p:ph type="sldNum" sz="quarter" idx="4"/>
          </p:nvPr>
        </p:nvSpPr>
        <p:spPr/>
        <p:txBody>
          <a:bodyPr/>
          <a:lstStyle/>
          <a:p>
            <a:fld id="{3F229497-3B9E-406A-A216-E5617F008833}" type="slidenum">
              <a:rPr lang="tr-TR" smtClean="0"/>
              <a:pPr/>
              <a:t>16</a:t>
            </a:fld>
            <a:endParaRPr lang="tr-TR" dirty="0"/>
          </a:p>
        </p:txBody>
      </p:sp>
    </p:spTree>
    <p:extLst>
      <p:ext uri="{BB962C8B-B14F-4D97-AF65-F5344CB8AC3E}">
        <p14:creationId xmlns:p14="http://schemas.microsoft.com/office/powerpoint/2010/main" val="200595692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DE385A9-8809-4A03-D495-C375BEAC54D7}"/>
              </a:ext>
            </a:extLst>
          </p:cNvPr>
          <p:cNvSpPr>
            <a:spLocks noGrp="1"/>
          </p:cNvSpPr>
          <p:nvPr>
            <p:ph idx="1"/>
          </p:nvPr>
        </p:nvSpPr>
        <p:spPr/>
        <p:txBody>
          <a:bodyPr/>
          <a:lstStyle/>
          <a:p>
            <a:pPr algn="just"/>
            <a:r>
              <a:rPr lang="tr-TR" b="1" dirty="0">
                <a:solidFill>
                  <a:srgbClr val="C02030"/>
                </a:solidFill>
                <a:latin typeface="Calibri" panose="020F0502020204030204" pitchFamily="34" charset="0"/>
                <a:ea typeface="Calibri" panose="020F0502020204030204" pitchFamily="34" charset="0"/>
                <a:cs typeface="Calibri" panose="020F0502020204030204" pitchFamily="34" charset="0"/>
              </a:rPr>
              <a:t>Devir ve birleşme </a:t>
            </a:r>
            <a:r>
              <a:rPr lang="tr-TR" dirty="0">
                <a:latin typeface="Calibri" panose="020F0502020204030204" pitchFamily="34" charset="0"/>
                <a:ea typeface="Calibri" panose="020F0502020204030204" pitchFamily="34" charset="0"/>
                <a:cs typeface="Calibri" panose="020F0502020204030204" pitchFamily="34" charset="0"/>
              </a:rPr>
              <a:t>işlemlerinde düzeltmeye esas tarih söz konusu kıymetlerin devir yoluyla ortadan kalkan işletmenin envantere alındığı, birleşmede ise birleşilen kurumun kayıtlarına intikal ettiği tarih düzeltmeye esas tarih olarak dikkate alınacaktır.</a:t>
            </a:r>
          </a:p>
          <a:p>
            <a:pPr marL="0" indent="0" algn="just">
              <a:buNone/>
            </a:pPr>
            <a:endParaRPr lang="tr-TR" dirty="0">
              <a:latin typeface="Calibri" panose="020F0502020204030204" pitchFamily="34" charset="0"/>
              <a:ea typeface="Calibri" panose="020F0502020204030204" pitchFamily="34" charset="0"/>
              <a:cs typeface="Calibri" panose="020F0502020204030204" pitchFamily="34" charset="0"/>
            </a:endParaRPr>
          </a:p>
          <a:p>
            <a:pPr algn="just"/>
            <a:r>
              <a:rPr lang="tr-TR" i="1" dirty="0">
                <a:solidFill>
                  <a:schemeClr val="tx1"/>
                </a:solidFill>
                <a:latin typeface="Calibri" panose="020F0502020204030204" pitchFamily="34" charset="0"/>
                <a:ea typeface="Calibri" panose="020F0502020204030204" pitchFamily="34" charset="0"/>
                <a:cs typeface="Calibri" panose="020F0502020204030204" pitchFamily="34" charset="0"/>
              </a:rPr>
              <a:t>Taslak tebliğde 31.12.2023’ten önce devir gelinen kıymetlerin tarihleri belli değil ise bu nevi kıymetler için düzeltmeye esas tarih devir tarihi dikkate alınabileceği belirtilmiştir.</a:t>
            </a:r>
          </a:p>
          <a:p>
            <a:pPr marL="0" indent="0">
              <a:buNone/>
            </a:pPr>
            <a:endParaRPr lang="tr-TR" dirty="0"/>
          </a:p>
        </p:txBody>
      </p:sp>
      <p:sp>
        <p:nvSpPr>
          <p:cNvPr id="5" name="Başlık 4">
            <a:extLst>
              <a:ext uri="{FF2B5EF4-FFF2-40B4-BE49-F238E27FC236}">
                <a16:creationId xmlns:a16="http://schemas.microsoft.com/office/drawing/2014/main" id="{53B3CF63-B59A-1DAA-F55B-88DC86E41658}"/>
              </a:ext>
            </a:extLst>
          </p:cNvPr>
          <p:cNvSpPr>
            <a:spLocks noGrp="1"/>
          </p:cNvSpPr>
          <p:nvPr>
            <p:ph type="title"/>
          </p:nvPr>
        </p:nvSpPr>
        <p:spPr/>
        <p:txBody>
          <a:bodyPr/>
          <a:lstStyle/>
          <a:p>
            <a:r>
              <a:rPr lang="tr-TR" dirty="0"/>
              <a:t>DEVİR VE BİRLEŞMELERDE DÜZELTME TARİHİ </a:t>
            </a:r>
          </a:p>
        </p:txBody>
      </p:sp>
      <p:sp>
        <p:nvSpPr>
          <p:cNvPr id="2" name="Slayt Numarası Yer Tutucusu 1">
            <a:extLst>
              <a:ext uri="{FF2B5EF4-FFF2-40B4-BE49-F238E27FC236}">
                <a16:creationId xmlns:a16="http://schemas.microsoft.com/office/drawing/2014/main" id="{489AF647-1B9D-A726-C39F-8B0E5BBD92E0}"/>
              </a:ext>
            </a:extLst>
          </p:cNvPr>
          <p:cNvSpPr>
            <a:spLocks noGrp="1"/>
          </p:cNvSpPr>
          <p:nvPr>
            <p:ph type="sldNum" sz="quarter" idx="4"/>
          </p:nvPr>
        </p:nvSpPr>
        <p:spPr/>
        <p:txBody>
          <a:bodyPr/>
          <a:lstStyle/>
          <a:p>
            <a:fld id="{3F229497-3B9E-406A-A216-E5617F008833}" type="slidenum">
              <a:rPr lang="tr-TR" smtClean="0"/>
              <a:pPr/>
              <a:t>17</a:t>
            </a:fld>
            <a:endParaRPr lang="tr-TR" dirty="0"/>
          </a:p>
        </p:txBody>
      </p:sp>
    </p:spTree>
    <p:extLst>
      <p:ext uri="{BB962C8B-B14F-4D97-AF65-F5344CB8AC3E}">
        <p14:creationId xmlns:p14="http://schemas.microsoft.com/office/powerpoint/2010/main" val="1425478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DE385A9-8809-4A03-D495-C375BEAC54D7}"/>
              </a:ext>
            </a:extLst>
          </p:cNvPr>
          <p:cNvSpPr>
            <a:spLocks noGrp="1"/>
          </p:cNvSpPr>
          <p:nvPr>
            <p:ph idx="1"/>
          </p:nvPr>
        </p:nvSpPr>
        <p:spPr/>
        <p:txBody>
          <a:bodyPr/>
          <a:lstStyle/>
          <a:p>
            <a:pPr algn="just"/>
            <a:r>
              <a:rPr lang="tr-TR" b="1" dirty="0">
                <a:solidFill>
                  <a:srgbClr val="C02030"/>
                </a:solidFill>
                <a:latin typeface="Calibri" panose="020F0502020204030204" pitchFamily="34" charset="0"/>
                <a:ea typeface="Calibri" panose="020F0502020204030204" pitchFamily="34" charset="0"/>
                <a:cs typeface="Calibri" panose="020F0502020204030204" pitchFamily="34" charset="0"/>
              </a:rPr>
              <a:t>Tam ve kısmi bölünme </a:t>
            </a:r>
            <a:r>
              <a:rPr lang="tr-TR"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sonucu yeni kurulan şirketlerin aktifinde yer alan iktisadi kıymetlerin düzeltmeye esas tarihi olarak devir tarihi değil söz konusu kıymetlerin devir yoluyla ortadan kalkan veya bölünen işletmenin envanterine alındığı tarih alınacaktır.</a:t>
            </a:r>
          </a:p>
          <a:p>
            <a:pPr algn="just"/>
            <a:r>
              <a:rPr lang="tr-TR"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(Revize taslak tebliğ ile getirilen hüküm)</a:t>
            </a:r>
          </a:p>
          <a:p>
            <a:pPr marL="0" indent="0" algn="just">
              <a:buNone/>
            </a:pPr>
            <a:endParaRPr lang="tr-TR"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dirty="0"/>
          </a:p>
        </p:txBody>
      </p:sp>
      <p:sp>
        <p:nvSpPr>
          <p:cNvPr id="5" name="Başlık 4">
            <a:extLst>
              <a:ext uri="{FF2B5EF4-FFF2-40B4-BE49-F238E27FC236}">
                <a16:creationId xmlns:a16="http://schemas.microsoft.com/office/drawing/2014/main" id="{53B3CF63-B59A-1DAA-F55B-88DC86E41658}"/>
              </a:ext>
            </a:extLst>
          </p:cNvPr>
          <p:cNvSpPr>
            <a:spLocks noGrp="1"/>
          </p:cNvSpPr>
          <p:nvPr>
            <p:ph type="title"/>
          </p:nvPr>
        </p:nvSpPr>
        <p:spPr/>
        <p:txBody>
          <a:bodyPr/>
          <a:lstStyle/>
          <a:p>
            <a:r>
              <a:rPr lang="tr-TR" dirty="0"/>
              <a:t>TAM VE KISMİ BÖLÜNMEDE DÜZELTME TARİHİ </a:t>
            </a:r>
          </a:p>
        </p:txBody>
      </p:sp>
      <p:sp>
        <p:nvSpPr>
          <p:cNvPr id="2" name="Slayt Numarası Yer Tutucusu 1">
            <a:extLst>
              <a:ext uri="{FF2B5EF4-FFF2-40B4-BE49-F238E27FC236}">
                <a16:creationId xmlns:a16="http://schemas.microsoft.com/office/drawing/2014/main" id="{489AF647-1B9D-A726-C39F-8B0E5BBD92E0}"/>
              </a:ext>
            </a:extLst>
          </p:cNvPr>
          <p:cNvSpPr>
            <a:spLocks noGrp="1"/>
          </p:cNvSpPr>
          <p:nvPr>
            <p:ph type="sldNum" sz="quarter" idx="4"/>
          </p:nvPr>
        </p:nvSpPr>
        <p:spPr/>
        <p:txBody>
          <a:bodyPr/>
          <a:lstStyle/>
          <a:p>
            <a:fld id="{3F229497-3B9E-406A-A216-E5617F008833}" type="slidenum">
              <a:rPr lang="tr-TR" smtClean="0"/>
              <a:pPr/>
              <a:t>18</a:t>
            </a:fld>
            <a:endParaRPr lang="tr-TR" dirty="0"/>
          </a:p>
        </p:txBody>
      </p:sp>
    </p:spTree>
    <p:extLst>
      <p:ext uri="{BB962C8B-B14F-4D97-AF65-F5344CB8AC3E}">
        <p14:creationId xmlns:p14="http://schemas.microsoft.com/office/powerpoint/2010/main" val="2537779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DE385A9-8809-4A03-D495-C375BEAC54D7}"/>
              </a:ext>
            </a:extLst>
          </p:cNvPr>
          <p:cNvSpPr>
            <a:spLocks noGrp="1"/>
          </p:cNvSpPr>
          <p:nvPr>
            <p:ph idx="1"/>
          </p:nvPr>
        </p:nvSpPr>
        <p:spPr/>
        <p:txBody>
          <a:bodyPr/>
          <a:lstStyle/>
          <a:p>
            <a:pPr algn="just"/>
            <a:r>
              <a:rPr lang="tr-TR" sz="2000" u="sng"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Geçici 31’inci madde kapsamında yeniden değerleme yapılmış olanlarda</a:t>
            </a:r>
            <a:r>
              <a:rPr lang="tr-TR" sz="20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yeniden değerleme yapılabilmesi için esas alınan aktife kayıtlı olma şartının arandığı tarihten önceki ayın son gününün,</a:t>
            </a:r>
          </a:p>
          <a:p>
            <a:pPr algn="just"/>
            <a:endParaRPr lang="tr-TR" sz="20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tr-TR" sz="2000" u="sng"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Geçici 32 ve/veya mükerrer 298 inci maddenin (Ç) fıkrası kapsamında yeniden değerleme yapılmış olanlarda, </a:t>
            </a:r>
            <a:r>
              <a:rPr lang="tr-TR" sz="20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yeniden değerlemenin ilgili olduğu dönemin son gününün,</a:t>
            </a:r>
            <a:r>
              <a:rPr lang="tr-TR" sz="2000" b="0" kern="100" dirty="0">
                <a:effectLst/>
                <a:latin typeface="Calibri" panose="020F0502020204030204" pitchFamily="34" charset="0"/>
                <a:ea typeface="Calibri" panose="020F0502020204030204" pitchFamily="34" charset="0"/>
                <a:cs typeface="Calibri" panose="020F0502020204030204" pitchFamily="34" charset="0"/>
              </a:rPr>
              <a:t/>
            </a:r>
            <a:br>
              <a:rPr lang="tr-TR" sz="2000" b="0" kern="100" dirty="0">
                <a:effectLst/>
                <a:latin typeface="Calibri" panose="020F0502020204030204" pitchFamily="34" charset="0"/>
                <a:ea typeface="Calibri" panose="020F0502020204030204" pitchFamily="34" charset="0"/>
                <a:cs typeface="Calibri" panose="020F0502020204030204" pitchFamily="34" charset="0"/>
              </a:rPr>
            </a:br>
            <a:endParaRPr lang="tr-TR" sz="2000" b="0" kern="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sz="2000" b="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dikkate alınması uygun bulunmuştur.</a:t>
            </a:r>
            <a:r>
              <a:rPr lang="tr-TR" sz="2000" b="0" kern="100" dirty="0">
                <a:effectLst/>
                <a:latin typeface="Calibri" panose="020F0502020204030204" pitchFamily="34" charset="0"/>
                <a:ea typeface="Calibri" panose="020F0502020204030204" pitchFamily="34" charset="0"/>
                <a:cs typeface="Calibri" panose="020F0502020204030204" pitchFamily="34" charset="0"/>
              </a:rPr>
              <a:t/>
            </a:r>
            <a:br>
              <a:rPr lang="tr-TR" sz="2000" b="0" kern="100" dirty="0">
                <a:effectLst/>
                <a:latin typeface="Calibri" panose="020F0502020204030204" pitchFamily="34" charset="0"/>
                <a:ea typeface="Calibri" panose="020F0502020204030204" pitchFamily="34" charset="0"/>
                <a:cs typeface="Calibri" panose="020F0502020204030204" pitchFamily="34" charset="0"/>
              </a:rPr>
            </a:br>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dirty="0"/>
          </a:p>
        </p:txBody>
      </p:sp>
      <p:sp>
        <p:nvSpPr>
          <p:cNvPr id="2" name="Başlık 4">
            <a:extLst>
              <a:ext uri="{FF2B5EF4-FFF2-40B4-BE49-F238E27FC236}">
                <a16:creationId xmlns:a16="http://schemas.microsoft.com/office/drawing/2014/main" id="{BF2BD018-4700-FF30-0621-86F52AF5BC10}"/>
              </a:ext>
            </a:extLst>
          </p:cNvPr>
          <p:cNvSpPr>
            <a:spLocks noGrp="1"/>
          </p:cNvSpPr>
          <p:nvPr>
            <p:ph type="title"/>
          </p:nvPr>
        </p:nvSpPr>
        <p:spPr>
          <a:xfrm>
            <a:off x="262313" y="814587"/>
            <a:ext cx="8229600" cy="482521"/>
          </a:xfrm>
        </p:spPr>
        <p:txBody>
          <a:bodyPr/>
          <a:lstStyle/>
          <a:p>
            <a:pPr algn="ctr"/>
            <a:r>
              <a:rPr lang="tr-TR" sz="2000" dirty="0"/>
              <a:t>DEĞERLEMEYE TABİ TUTULMUŞ İKTİSADİ KIYMETLERDE DÜZELTME TARİHİ</a:t>
            </a:r>
          </a:p>
        </p:txBody>
      </p:sp>
      <p:sp>
        <p:nvSpPr>
          <p:cNvPr id="4" name="Slayt Numarası Yer Tutucusu 3">
            <a:extLst>
              <a:ext uri="{FF2B5EF4-FFF2-40B4-BE49-F238E27FC236}">
                <a16:creationId xmlns:a16="http://schemas.microsoft.com/office/drawing/2014/main" id="{D2A297E6-C1B9-BFB6-12D6-9179A3E2C902}"/>
              </a:ext>
            </a:extLst>
          </p:cNvPr>
          <p:cNvSpPr>
            <a:spLocks noGrp="1"/>
          </p:cNvSpPr>
          <p:nvPr>
            <p:ph type="sldNum" sz="quarter" idx="4"/>
          </p:nvPr>
        </p:nvSpPr>
        <p:spPr/>
        <p:txBody>
          <a:bodyPr/>
          <a:lstStyle/>
          <a:p>
            <a:fld id="{3F229497-3B9E-406A-A216-E5617F008833}" type="slidenum">
              <a:rPr lang="tr-TR" smtClean="0"/>
              <a:pPr/>
              <a:t>19</a:t>
            </a:fld>
            <a:endParaRPr lang="tr-TR" dirty="0"/>
          </a:p>
        </p:txBody>
      </p:sp>
    </p:spTree>
    <p:extLst>
      <p:ext uri="{BB962C8B-B14F-4D97-AF65-F5344CB8AC3E}">
        <p14:creationId xmlns:p14="http://schemas.microsoft.com/office/powerpoint/2010/main" val="1975341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BE3BD870-5B71-2094-3317-168E9F5E23B6}"/>
              </a:ext>
            </a:extLst>
          </p:cNvPr>
          <p:cNvSpPr>
            <a:spLocks noGrp="1"/>
          </p:cNvSpPr>
          <p:nvPr>
            <p:ph idx="1"/>
          </p:nvPr>
        </p:nvSpPr>
        <p:spPr>
          <a:xfrm>
            <a:off x="345440" y="1559605"/>
            <a:ext cx="8155093" cy="482521"/>
          </a:xfrm>
        </p:spPr>
        <p:txBody>
          <a:bodyPr/>
          <a:lstStyle/>
          <a:p>
            <a:r>
              <a:rPr lang="tr-TR" sz="2400" dirty="0">
                <a:solidFill>
                  <a:srgbClr val="2D4050"/>
                </a:solidFill>
                <a:latin typeface="Calibri" panose="020F0502020204030204" pitchFamily="34" charset="0"/>
                <a:ea typeface="Calibri" panose="020F0502020204030204" pitchFamily="34" charset="0"/>
                <a:cs typeface="Calibri" panose="020F0502020204030204" pitchFamily="34" charset="0"/>
              </a:rPr>
              <a:t>VUK’ta yer alan bir </a:t>
            </a:r>
            <a:r>
              <a:rPr lang="tr-TR" sz="2400" dirty="0">
                <a:solidFill>
                  <a:srgbClr val="FF0000"/>
                </a:solidFill>
                <a:latin typeface="Calibri" panose="020F0502020204030204" pitchFamily="34" charset="0"/>
                <a:ea typeface="Calibri" panose="020F0502020204030204" pitchFamily="34" charset="0"/>
                <a:cs typeface="Calibri" panose="020F0502020204030204" pitchFamily="34" charset="0"/>
              </a:rPr>
              <a:t>değerleme ölçüsü</a:t>
            </a:r>
            <a:r>
              <a:rPr lang="tr-TR" sz="2400" dirty="0">
                <a:solidFill>
                  <a:srgbClr val="2D4050"/>
                </a:solidFill>
                <a:latin typeface="Calibri" panose="020F0502020204030204" pitchFamily="34" charset="0"/>
                <a:ea typeface="Calibri" panose="020F0502020204030204" pitchFamily="34" charset="0"/>
                <a:cs typeface="Calibri" panose="020F0502020204030204" pitchFamily="34" charset="0"/>
              </a:rPr>
              <a:t>dür. </a:t>
            </a:r>
            <a:endParaRPr lang="tr-TR" sz="1800" dirty="0">
              <a:solidFill>
                <a:srgbClr val="2D4050"/>
              </a:solidFill>
              <a:latin typeface="Calibri" panose="020F0502020204030204" pitchFamily="34" charset="0"/>
              <a:ea typeface="Calibri" panose="020F0502020204030204" pitchFamily="34" charset="0"/>
              <a:cs typeface="Calibri" panose="020F0502020204030204" pitchFamily="34" charset="0"/>
            </a:endParaRPr>
          </a:p>
          <a:p>
            <a:r>
              <a:rPr lang="tr-TR" sz="2400" dirty="0">
                <a:solidFill>
                  <a:srgbClr val="2D4050"/>
                </a:solidFill>
                <a:latin typeface="Calibri" panose="020F0502020204030204" pitchFamily="34" charset="0"/>
                <a:cs typeface="Calibri" panose="020F0502020204030204" pitchFamily="34" charset="0"/>
              </a:rPr>
              <a:t>VUK Mükerrer 298/A maddede düzenlenmiştir.</a:t>
            </a:r>
          </a:p>
          <a:p>
            <a:r>
              <a:rPr lang="tr-TR" sz="2400" dirty="0">
                <a:latin typeface="Calibri" panose="020F0502020204030204" pitchFamily="34" charset="0"/>
                <a:ea typeface="Calibri" panose="020F0502020204030204" pitchFamily="34" charset="0"/>
                <a:cs typeface="Times New Roman" panose="02020603050405020304" pitchFamily="18" charset="0"/>
              </a:rPr>
              <a:t>VUK Geçici 33. madde(31.12.2023 tarihli düzeltme)</a:t>
            </a:r>
            <a:endParaRPr lang="tr-TR" sz="2400" dirty="0">
              <a:solidFill>
                <a:srgbClr val="2D4050"/>
              </a:solidFill>
              <a:latin typeface="Calibri" panose="020F0502020204030204" pitchFamily="34" charset="0"/>
              <a:cs typeface="Calibri" panose="020F0502020204030204" pitchFamily="34" charset="0"/>
            </a:endParaRPr>
          </a:p>
          <a:p>
            <a:r>
              <a:rPr lang="tr-TR" sz="2400" dirty="0">
                <a:solidFill>
                  <a:srgbClr val="2D4050"/>
                </a:solidFill>
                <a:latin typeface="Calibri" panose="020F0502020204030204" pitchFamily="34" charset="0"/>
                <a:cs typeface="Calibri" panose="020F0502020204030204" pitchFamily="34" charset="0"/>
              </a:rPr>
              <a:t>Enflasyon düzeltmesiyle ilgili GİB tarafından tebliğ taslağı 18.10.2023 tarihinde yayınlanmış ve sonra da güncellenmiştir.</a:t>
            </a:r>
          </a:p>
          <a:p>
            <a:r>
              <a:rPr lang="tr-TR" sz="1400" dirty="0">
                <a:latin typeface="Calibri" panose="020F0502020204030204" pitchFamily="34" charset="0"/>
                <a:ea typeface="Calibri" panose="020F0502020204030204" pitchFamily="34" charset="0"/>
                <a:cs typeface="Times New Roman" panose="02020603050405020304" pitchFamily="18" charset="0"/>
              </a:rPr>
              <a:t>338 </a:t>
            </a:r>
            <a:r>
              <a:rPr lang="tr-T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Sıra </a:t>
            </a:r>
            <a:r>
              <a:rPr lang="tr-TR"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No’lu</a:t>
            </a:r>
            <a:r>
              <a:rPr lang="tr-T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VUK Genel Tebliğ(2004 ve takip edilen yıllarda uygulama)</a:t>
            </a:r>
          </a:p>
          <a:p>
            <a:r>
              <a:rPr lang="tr-TR"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8,9,11,17 </a:t>
            </a:r>
            <a:r>
              <a:rPr lang="tr-TR" sz="1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Nolu</a:t>
            </a:r>
            <a:r>
              <a:rPr lang="tr-TR"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VUK Sirkülerleri</a:t>
            </a:r>
          </a:p>
          <a:p>
            <a:r>
              <a:rPr lang="tr-TR" sz="1400" dirty="0">
                <a:solidFill>
                  <a:srgbClr val="2D4050"/>
                </a:solidFill>
                <a:latin typeface="Calibri" panose="020F0502020204030204" pitchFamily="34" charset="0"/>
                <a:cs typeface="Calibri" panose="020F0502020204030204" pitchFamily="34" charset="0"/>
              </a:rPr>
              <a:t>İlk defa uygulandığı 2003 mali tabloların düzeltilmesiyle ilgili VUK Geçici 25.  madde mevcuttur.</a:t>
            </a:r>
          </a:p>
          <a:p>
            <a:pPr marL="0" indent="0">
              <a:buNone/>
            </a:pPr>
            <a:endParaRPr lang="tr-TR" dirty="0"/>
          </a:p>
        </p:txBody>
      </p:sp>
      <p:sp>
        <p:nvSpPr>
          <p:cNvPr id="3" name="Başlık 2">
            <a:extLst>
              <a:ext uri="{FF2B5EF4-FFF2-40B4-BE49-F238E27FC236}">
                <a16:creationId xmlns:a16="http://schemas.microsoft.com/office/drawing/2014/main" id="{946FE2AE-AEDC-41F6-E55B-EB7F51DFEE26}"/>
              </a:ext>
            </a:extLst>
          </p:cNvPr>
          <p:cNvSpPr>
            <a:spLocks noGrp="1"/>
          </p:cNvSpPr>
          <p:nvPr>
            <p:ph type="title"/>
          </p:nvPr>
        </p:nvSpPr>
        <p:spPr/>
        <p:txBody>
          <a:bodyPr/>
          <a:lstStyle/>
          <a:p>
            <a:pPr algn="ctr"/>
            <a:r>
              <a:rPr lang="tr-TR" dirty="0"/>
              <a:t>ENFLASYON DÜZELTMESİ NEDİR?</a:t>
            </a:r>
          </a:p>
        </p:txBody>
      </p:sp>
      <p:sp>
        <p:nvSpPr>
          <p:cNvPr id="4" name="Slayt Numarası Yer Tutucusu 3">
            <a:extLst>
              <a:ext uri="{FF2B5EF4-FFF2-40B4-BE49-F238E27FC236}">
                <a16:creationId xmlns:a16="http://schemas.microsoft.com/office/drawing/2014/main" id="{4673C317-2DB4-C5A7-6690-8CC81AE4B93F}"/>
              </a:ext>
            </a:extLst>
          </p:cNvPr>
          <p:cNvSpPr>
            <a:spLocks noGrp="1"/>
          </p:cNvSpPr>
          <p:nvPr>
            <p:ph type="sldNum" sz="quarter" idx="4"/>
          </p:nvPr>
        </p:nvSpPr>
        <p:spPr/>
        <p:txBody>
          <a:bodyPr/>
          <a:lstStyle/>
          <a:p>
            <a:fld id="{3F229497-3B9E-406A-A216-E5617F008833}" type="slidenum">
              <a:rPr lang="tr-TR" smtClean="0"/>
              <a:pPr/>
              <a:t>2</a:t>
            </a:fld>
            <a:endParaRPr lang="tr-TR" dirty="0"/>
          </a:p>
        </p:txBody>
      </p:sp>
    </p:spTree>
    <p:extLst>
      <p:ext uri="{BB962C8B-B14F-4D97-AF65-F5344CB8AC3E}">
        <p14:creationId xmlns:p14="http://schemas.microsoft.com/office/powerpoint/2010/main" val="3063771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DE385A9-8809-4A03-D495-C375BEAC54D7}"/>
              </a:ext>
            </a:extLst>
          </p:cNvPr>
          <p:cNvSpPr>
            <a:spLocks noGrp="1"/>
          </p:cNvSpPr>
          <p:nvPr>
            <p:ph idx="1"/>
          </p:nvPr>
        </p:nvSpPr>
        <p:spPr/>
        <p:txBody>
          <a:bodyPr/>
          <a:lstStyle/>
          <a:p>
            <a:pPr algn="just"/>
            <a:endParaRPr lang="tr-TR"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b="0" kern="0" dirty="0">
                <a:solidFill>
                  <a:srgbClr val="000000"/>
                </a:solidFill>
                <a:latin typeface="Calibri" panose="020F0502020204030204" pitchFamily="34" charset="0"/>
                <a:ea typeface="Calibri" panose="020F0502020204030204" pitchFamily="34" charset="0"/>
                <a:cs typeface="Calibri" panose="020F0502020204030204" pitchFamily="34" charset="0"/>
              </a:rPr>
              <a:t>Taslak tebliğe göre,</a:t>
            </a:r>
          </a:p>
          <a:p>
            <a:pPr marL="0" indent="0">
              <a:buNone/>
            </a:pPr>
            <a:endParaRPr lang="tr-TR"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b="0" kern="0" dirty="0">
                <a:solidFill>
                  <a:srgbClr val="000000"/>
                </a:solidFill>
                <a:latin typeface="Calibri" panose="020F0502020204030204" pitchFamily="34" charset="0"/>
                <a:ea typeface="Calibri" panose="020F0502020204030204" pitchFamily="34" charset="0"/>
                <a:cs typeface="Calibri" panose="020F0502020204030204" pitchFamily="34" charset="0"/>
              </a:rPr>
              <a:t>- Yıl olarak biliniyor, ay olarak </a:t>
            </a:r>
            <a:r>
              <a:rPr lang="tr-TR" b="0" kern="0" dirty="0" err="1">
                <a:solidFill>
                  <a:srgbClr val="000000"/>
                </a:solidFill>
                <a:latin typeface="Calibri" panose="020F0502020204030204" pitchFamily="34" charset="0"/>
                <a:ea typeface="Calibri" panose="020F0502020204030204" pitchFamily="34" charset="0"/>
                <a:cs typeface="Calibri" panose="020F0502020204030204" pitchFamily="34" charset="0"/>
              </a:rPr>
              <a:t>bilienmiyorsa</a:t>
            </a:r>
            <a:r>
              <a:rPr lang="tr-TR" b="0" kern="0" dirty="0">
                <a:solidFill>
                  <a:srgbClr val="000000"/>
                </a:solidFill>
                <a:latin typeface="Calibri" panose="020F0502020204030204" pitchFamily="34" charset="0"/>
                <a:ea typeface="Calibri" panose="020F0502020204030204" pitchFamily="34" charset="0"/>
                <a:cs typeface="Calibri" panose="020F0502020204030204" pitchFamily="34" charset="0"/>
              </a:rPr>
              <a:t> yılın ilk ayı,</a:t>
            </a:r>
          </a:p>
          <a:p>
            <a:pPr marL="0" indent="0">
              <a:buNone/>
            </a:pPr>
            <a:r>
              <a:rPr lang="tr-TR"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Yıl olarak da bilinemiyor ise şirketin kuruluş yılı (2004 den önce ise 31.12.2004) alınması gerekir.</a:t>
            </a:r>
            <a:r>
              <a:rPr lang="tr-TR" sz="2000" b="0" kern="100" dirty="0">
                <a:effectLst/>
                <a:latin typeface="Calibri" panose="020F0502020204030204" pitchFamily="34" charset="0"/>
                <a:ea typeface="Calibri" panose="020F0502020204030204" pitchFamily="34" charset="0"/>
                <a:cs typeface="Calibri" panose="020F0502020204030204" pitchFamily="34" charset="0"/>
              </a:rPr>
              <a:t/>
            </a:r>
            <a:br>
              <a:rPr lang="tr-TR" sz="2000" b="0" kern="100" dirty="0">
                <a:effectLst/>
                <a:latin typeface="Calibri" panose="020F0502020204030204" pitchFamily="34" charset="0"/>
                <a:ea typeface="Calibri" panose="020F0502020204030204" pitchFamily="34" charset="0"/>
                <a:cs typeface="Calibri" panose="020F0502020204030204" pitchFamily="34" charset="0"/>
              </a:rPr>
            </a:br>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dirty="0"/>
          </a:p>
        </p:txBody>
      </p:sp>
      <p:sp>
        <p:nvSpPr>
          <p:cNvPr id="2" name="Başlık 4">
            <a:extLst>
              <a:ext uri="{FF2B5EF4-FFF2-40B4-BE49-F238E27FC236}">
                <a16:creationId xmlns:a16="http://schemas.microsoft.com/office/drawing/2014/main" id="{BF2BD018-4700-FF30-0621-86F52AF5BC10}"/>
              </a:ext>
            </a:extLst>
          </p:cNvPr>
          <p:cNvSpPr>
            <a:spLocks noGrp="1"/>
          </p:cNvSpPr>
          <p:nvPr>
            <p:ph type="title"/>
          </p:nvPr>
        </p:nvSpPr>
        <p:spPr>
          <a:xfrm>
            <a:off x="262313" y="814587"/>
            <a:ext cx="8229600" cy="482521"/>
          </a:xfrm>
        </p:spPr>
        <p:txBody>
          <a:bodyPr/>
          <a:lstStyle/>
          <a:p>
            <a:pPr algn="ctr"/>
            <a:r>
              <a:rPr lang="tr-TR" sz="2000" dirty="0"/>
              <a:t> TARİHLERİ BİLİNEMİYORSA ??</a:t>
            </a:r>
          </a:p>
        </p:txBody>
      </p:sp>
      <p:sp>
        <p:nvSpPr>
          <p:cNvPr id="4" name="Slayt Numarası Yer Tutucusu 3">
            <a:extLst>
              <a:ext uri="{FF2B5EF4-FFF2-40B4-BE49-F238E27FC236}">
                <a16:creationId xmlns:a16="http://schemas.microsoft.com/office/drawing/2014/main" id="{D2A297E6-C1B9-BFB6-12D6-9179A3E2C902}"/>
              </a:ext>
            </a:extLst>
          </p:cNvPr>
          <p:cNvSpPr>
            <a:spLocks noGrp="1"/>
          </p:cNvSpPr>
          <p:nvPr>
            <p:ph type="sldNum" sz="quarter" idx="4"/>
          </p:nvPr>
        </p:nvSpPr>
        <p:spPr/>
        <p:txBody>
          <a:bodyPr/>
          <a:lstStyle/>
          <a:p>
            <a:fld id="{3F229497-3B9E-406A-A216-E5617F008833}" type="slidenum">
              <a:rPr lang="tr-TR" smtClean="0"/>
              <a:pPr/>
              <a:t>20</a:t>
            </a:fld>
            <a:endParaRPr lang="tr-TR" dirty="0"/>
          </a:p>
        </p:txBody>
      </p:sp>
    </p:spTree>
    <p:extLst>
      <p:ext uri="{BB962C8B-B14F-4D97-AF65-F5344CB8AC3E}">
        <p14:creationId xmlns:p14="http://schemas.microsoft.com/office/powerpoint/2010/main" val="251135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BB1984ED-2E5C-3EB5-D53D-E31AB4397C1F}"/>
              </a:ext>
            </a:extLst>
          </p:cNvPr>
          <p:cNvSpPr>
            <a:spLocks noGrp="1"/>
          </p:cNvSpPr>
          <p:nvPr>
            <p:ph idx="1"/>
          </p:nvPr>
        </p:nvSpPr>
        <p:spPr/>
        <p:txBody>
          <a:bodyPr/>
          <a:lstStyle/>
          <a:p>
            <a:pPr algn="just"/>
            <a:r>
              <a:rPr lang="tr-TR" sz="1800" dirty="0">
                <a:solidFill>
                  <a:schemeClr val="tx1"/>
                </a:solidFill>
                <a:effectLst/>
                <a:latin typeface="Arial" panose="020B0604020202020204" pitchFamily="34" charset="0"/>
                <a:ea typeface="Calibri" panose="020F0502020204030204" pitchFamily="34" charset="0"/>
              </a:rPr>
              <a:t>Parasal olmayan kıymetlerin düzeltme işleminde, düzeltmeye esas tarih itibariyle </a:t>
            </a:r>
            <a:r>
              <a:rPr lang="tr-TR" sz="1800" dirty="0">
                <a:solidFill>
                  <a:schemeClr val="tx1"/>
                </a:solidFill>
                <a:latin typeface="Arial" panose="020B0604020202020204" pitchFamily="34" charset="0"/>
              </a:rPr>
              <a:t>sahip olduğu ve 213 sayılı Vergi Usul Kanununda  yer alan değerleme hükümlerine göre tespit edilen tutarları esas alınır.</a:t>
            </a:r>
          </a:p>
          <a:p>
            <a:pPr marL="0" indent="0" algn="just">
              <a:buNone/>
            </a:pPr>
            <a:endParaRPr lang="tr-TR" sz="1800" dirty="0">
              <a:solidFill>
                <a:schemeClr val="tx1"/>
              </a:solidFill>
              <a:latin typeface="Arial" panose="020B0604020202020204" pitchFamily="34" charset="0"/>
            </a:endParaRPr>
          </a:p>
          <a:p>
            <a:pPr algn="just"/>
            <a:r>
              <a:rPr lang="tr-TR" sz="1800" dirty="0">
                <a:solidFill>
                  <a:schemeClr val="tx1"/>
                </a:solidFill>
                <a:latin typeface="Arial" panose="020B0604020202020204" pitchFamily="34" charset="0"/>
              </a:rPr>
              <a:t>VUK’un değerleme hükümlerine göre bulunan bu tutarlardan bir kısım değerlerin düşülmesi gerekir.</a:t>
            </a:r>
          </a:p>
        </p:txBody>
      </p:sp>
      <p:sp>
        <p:nvSpPr>
          <p:cNvPr id="3" name="Başlık 2">
            <a:extLst>
              <a:ext uri="{FF2B5EF4-FFF2-40B4-BE49-F238E27FC236}">
                <a16:creationId xmlns:a16="http://schemas.microsoft.com/office/drawing/2014/main" id="{ADE3B2A6-D0D2-EC24-C34E-DFB8F44AF998}"/>
              </a:ext>
            </a:extLst>
          </p:cNvPr>
          <p:cNvSpPr>
            <a:spLocks noGrp="1"/>
          </p:cNvSpPr>
          <p:nvPr>
            <p:ph type="title"/>
          </p:nvPr>
        </p:nvSpPr>
        <p:spPr/>
        <p:txBody>
          <a:bodyPr/>
          <a:lstStyle/>
          <a:p>
            <a:r>
              <a:rPr lang="tr-TR" dirty="0"/>
              <a:t>DÜZELTMEYE ESAS TUTARLARI BUL</a:t>
            </a:r>
          </a:p>
        </p:txBody>
      </p:sp>
      <p:sp>
        <p:nvSpPr>
          <p:cNvPr id="4" name="Dikdörtgen: Köşeleri Yuvarlatılmış 3">
            <a:extLst>
              <a:ext uri="{FF2B5EF4-FFF2-40B4-BE49-F238E27FC236}">
                <a16:creationId xmlns:a16="http://schemas.microsoft.com/office/drawing/2014/main" id="{D4BD1DE5-55E8-EAD6-B038-1D6561C3CEC9}"/>
              </a:ext>
            </a:extLst>
          </p:cNvPr>
          <p:cNvSpPr/>
          <p:nvPr/>
        </p:nvSpPr>
        <p:spPr>
          <a:xfrm>
            <a:off x="6123796" y="160412"/>
            <a:ext cx="1667933" cy="482521"/>
          </a:xfrm>
          <a:prstGeom prst="roundRect">
            <a:avLst/>
          </a:prstGeom>
          <a:solidFill>
            <a:srgbClr val="F1B3B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b="1" dirty="0">
                <a:solidFill>
                  <a:srgbClr val="C02030"/>
                </a:solidFill>
              </a:rPr>
              <a:t>ADIM 3</a:t>
            </a:r>
          </a:p>
        </p:txBody>
      </p:sp>
      <p:sp>
        <p:nvSpPr>
          <p:cNvPr id="5" name="Slayt Numarası Yer Tutucusu 4">
            <a:extLst>
              <a:ext uri="{FF2B5EF4-FFF2-40B4-BE49-F238E27FC236}">
                <a16:creationId xmlns:a16="http://schemas.microsoft.com/office/drawing/2014/main" id="{F18644D9-AAA1-FC47-ADE4-289EB5DF0919}"/>
              </a:ext>
            </a:extLst>
          </p:cNvPr>
          <p:cNvSpPr>
            <a:spLocks noGrp="1"/>
          </p:cNvSpPr>
          <p:nvPr>
            <p:ph type="sldNum" sz="quarter" idx="4"/>
          </p:nvPr>
        </p:nvSpPr>
        <p:spPr/>
        <p:txBody>
          <a:bodyPr/>
          <a:lstStyle/>
          <a:p>
            <a:fld id="{3F229497-3B9E-406A-A216-E5617F008833}" type="slidenum">
              <a:rPr lang="tr-TR" smtClean="0"/>
              <a:pPr/>
              <a:t>21</a:t>
            </a:fld>
            <a:endParaRPr lang="tr-TR" dirty="0"/>
          </a:p>
        </p:txBody>
      </p:sp>
    </p:spTree>
    <p:extLst>
      <p:ext uri="{BB962C8B-B14F-4D97-AF65-F5344CB8AC3E}">
        <p14:creationId xmlns:p14="http://schemas.microsoft.com/office/powerpoint/2010/main" val="3703385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0CF6644B-FCE3-98F9-43A3-A7A31C665ECC}"/>
              </a:ext>
            </a:extLst>
          </p:cNvPr>
          <p:cNvSpPr>
            <a:spLocks noGrp="1"/>
          </p:cNvSpPr>
          <p:nvPr>
            <p:ph idx="1"/>
          </p:nvPr>
        </p:nvSpPr>
        <p:spPr>
          <a:xfrm>
            <a:off x="568958" y="2431431"/>
            <a:ext cx="3374967" cy="1077571"/>
          </a:xfrm>
        </p:spPr>
        <p:txBody>
          <a:bodyPr/>
          <a:lstStyle/>
          <a:p>
            <a:r>
              <a:rPr lang="tr-TR" dirty="0"/>
              <a:t>Reel Olmayan Finansman Maliyeti (ROFM)</a:t>
            </a:r>
          </a:p>
          <a:p>
            <a:endParaRPr lang="tr-TR" sz="2800" dirty="0"/>
          </a:p>
        </p:txBody>
      </p:sp>
      <p:sp>
        <p:nvSpPr>
          <p:cNvPr id="5" name="Başlık 4">
            <a:extLst>
              <a:ext uri="{FF2B5EF4-FFF2-40B4-BE49-F238E27FC236}">
                <a16:creationId xmlns:a16="http://schemas.microsoft.com/office/drawing/2014/main" id="{3BEE051D-24F2-FF8F-38BF-FA454EA993D4}"/>
              </a:ext>
            </a:extLst>
          </p:cNvPr>
          <p:cNvSpPr>
            <a:spLocks noGrp="1"/>
          </p:cNvSpPr>
          <p:nvPr>
            <p:ph type="title"/>
          </p:nvPr>
        </p:nvSpPr>
        <p:spPr/>
        <p:txBody>
          <a:bodyPr/>
          <a:lstStyle/>
          <a:p>
            <a:pPr algn="ctr"/>
            <a:r>
              <a:rPr lang="tr-TR" dirty="0"/>
              <a:t>DÜZELTMEYE ESAS TUTARLARI BULURKEN DÜŞÜLECEK</a:t>
            </a:r>
          </a:p>
        </p:txBody>
      </p:sp>
      <p:sp>
        <p:nvSpPr>
          <p:cNvPr id="7" name="İçerik Yer Tutucusu 1">
            <a:extLst>
              <a:ext uri="{FF2B5EF4-FFF2-40B4-BE49-F238E27FC236}">
                <a16:creationId xmlns:a16="http://schemas.microsoft.com/office/drawing/2014/main" id="{087F7DBB-E58C-FB07-B5C8-83C11B2B1CB0}"/>
              </a:ext>
            </a:extLst>
          </p:cNvPr>
          <p:cNvSpPr txBox="1">
            <a:spLocks/>
          </p:cNvSpPr>
          <p:nvPr/>
        </p:nvSpPr>
        <p:spPr>
          <a:xfrm>
            <a:off x="5452533" y="2269493"/>
            <a:ext cx="2895599" cy="1015664"/>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dirty="0"/>
              <a:t>Sermaye Düzeltmesinde Düşülecek Tutarlar</a:t>
            </a:r>
          </a:p>
          <a:p>
            <a:endParaRPr lang="tr-TR" dirty="0"/>
          </a:p>
        </p:txBody>
      </p:sp>
      <p:cxnSp>
        <p:nvCxnSpPr>
          <p:cNvPr id="9" name="Düz Bağlayıcı 8">
            <a:extLst>
              <a:ext uri="{FF2B5EF4-FFF2-40B4-BE49-F238E27FC236}">
                <a16:creationId xmlns:a16="http://schemas.microsoft.com/office/drawing/2014/main" id="{B71AD519-5DCB-6E40-7E4C-BB1AB9EA9FB8}"/>
              </a:ext>
            </a:extLst>
          </p:cNvPr>
          <p:cNvCxnSpPr/>
          <p:nvPr/>
        </p:nvCxnSpPr>
        <p:spPr>
          <a:xfrm>
            <a:off x="4352544" y="1426464"/>
            <a:ext cx="0" cy="3374136"/>
          </a:xfrm>
          <a:prstGeom prst="line">
            <a:avLst/>
          </a:prstGeom>
        </p:spPr>
        <p:style>
          <a:lnRef idx="2">
            <a:schemeClr val="accent1"/>
          </a:lnRef>
          <a:fillRef idx="0">
            <a:schemeClr val="accent1"/>
          </a:fillRef>
          <a:effectRef idx="1">
            <a:schemeClr val="accent1"/>
          </a:effectRef>
          <a:fontRef idx="minor">
            <a:schemeClr val="tx1"/>
          </a:fontRef>
        </p:style>
      </p:cxnSp>
      <p:pic>
        <p:nvPicPr>
          <p:cNvPr id="19" name="Grafik 18" descr="Geri düz dolguyla">
            <a:extLst>
              <a:ext uri="{FF2B5EF4-FFF2-40B4-BE49-F238E27FC236}">
                <a16:creationId xmlns:a16="http://schemas.microsoft.com/office/drawing/2014/main" id="{0D6CF760-5F25-076B-F630-5C8A7F1B1C1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5400000">
            <a:off x="6184224" y="1426464"/>
            <a:ext cx="914400" cy="914400"/>
          </a:xfrm>
          <a:prstGeom prst="rect">
            <a:avLst/>
          </a:prstGeom>
        </p:spPr>
      </p:pic>
      <p:pic>
        <p:nvPicPr>
          <p:cNvPr id="21" name="Grafik 20" descr="Geri düz dolguyla">
            <a:extLst>
              <a:ext uri="{FF2B5EF4-FFF2-40B4-BE49-F238E27FC236}">
                <a16:creationId xmlns:a16="http://schemas.microsoft.com/office/drawing/2014/main" id="{34099F61-D7B8-9EE6-3645-5758DEC8923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1311533" y="1395955"/>
            <a:ext cx="914400" cy="914400"/>
          </a:xfrm>
          <a:prstGeom prst="rect">
            <a:avLst/>
          </a:prstGeom>
        </p:spPr>
      </p:pic>
      <p:sp>
        <p:nvSpPr>
          <p:cNvPr id="3" name="Slayt Numarası Yer Tutucusu 2">
            <a:extLst>
              <a:ext uri="{FF2B5EF4-FFF2-40B4-BE49-F238E27FC236}">
                <a16:creationId xmlns:a16="http://schemas.microsoft.com/office/drawing/2014/main" id="{C67E5628-F25D-52D5-AD8E-6860BA3459BB}"/>
              </a:ext>
            </a:extLst>
          </p:cNvPr>
          <p:cNvSpPr>
            <a:spLocks noGrp="1"/>
          </p:cNvSpPr>
          <p:nvPr>
            <p:ph type="sldNum" sz="quarter" idx="4"/>
          </p:nvPr>
        </p:nvSpPr>
        <p:spPr/>
        <p:txBody>
          <a:bodyPr/>
          <a:lstStyle/>
          <a:p>
            <a:fld id="{3F229497-3B9E-406A-A216-E5617F008833}" type="slidenum">
              <a:rPr lang="tr-TR" smtClean="0"/>
              <a:pPr/>
              <a:t>22</a:t>
            </a:fld>
            <a:endParaRPr lang="tr-TR" dirty="0"/>
          </a:p>
        </p:txBody>
      </p:sp>
    </p:spTree>
    <p:extLst>
      <p:ext uri="{BB962C8B-B14F-4D97-AF65-F5344CB8AC3E}">
        <p14:creationId xmlns:p14="http://schemas.microsoft.com/office/powerpoint/2010/main" val="2195928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3BEE051D-24F2-FF8F-38BF-FA454EA993D4}"/>
              </a:ext>
            </a:extLst>
          </p:cNvPr>
          <p:cNvSpPr>
            <a:spLocks noGrp="1"/>
          </p:cNvSpPr>
          <p:nvPr>
            <p:ph type="title"/>
          </p:nvPr>
        </p:nvSpPr>
        <p:spPr/>
        <p:txBody>
          <a:bodyPr/>
          <a:lstStyle/>
          <a:p>
            <a:pPr algn="ctr"/>
            <a:r>
              <a:rPr lang="tr-TR" dirty="0"/>
              <a:t>SERMAYE HESABINDA DİKKATE ALINMAYACAK TUTARLAR</a:t>
            </a:r>
          </a:p>
        </p:txBody>
      </p:sp>
      <p:sp>
        <p:nvSpPr>
          <p:cNvPr id="4" name="Metin kutusu 3">
            <a:extLst>
              <a:ext uri="{FF2B5EF4-FFF2-40B4-BE49-F238E27FC236}">
                <a16:creationId xmlns:a16="http://schemas.microsoft.com/office/drawing/2014/main" id="{472F661F-05B4-888B-5B77-4B4C98F709FF}"/>
              </a:ext>
            </a:extLst>
          </p:cNvPr>
          <p:cNvSpPr txBox="1"/>
          <p:nvPr/>
        </p:nvSpPr>
        <p:spPr>
          <a:xfrm>
            <a:off x="345439" y="1385232"/>
            <a:ext cx="8175413" cy="1600438"/>
          </a:xfrm>
          <a:prstGeom prst="rect">
            <a:avLst/>
          </a:prstGeom>
          <a:noFill/>
        </p:spPr>
        <p:txBody>
          <a:bodyPr wrap="square">
            <a:spAutoFit/>
          </a:bodyPr>
          <a:lstStyle/>
          <a:p>
            <a:pPr marL="171450" indent="-171450" algn="just">
              <a:buFont typeface="Arial" panose="020B0604020202020204" pitchFamily="34" charset="0"/>
              <a:buChar char="•"/>
            </a:pPr>
            <a:r>
              <a:rPr lang="tr-TR" sz="1400" dirty="0">
                <a:solidFill>
                  <a:schemeClr val="tx1"/>
                </a:solidFill>
                <a:latin typeface="Calibri" panose="020F0502020204030204" pitchFamily="34" charset="0"/>
                <a:ea typeface="Calibri" panose="020F0502020204030204" pitchFamily="34" charset="0"/>
                <a:cs typeface="Calibri" panose="020F0502020204030204" pitchFamily="34" charset="0"/>
              </a:rPr>
              <a:t>VUK 280/A maddesine göre oluşturulan fonlar</a:t>
            </a:r>
          </a:p>
          <a:p>
            <a:pPr marL="171450" indent="-171450" algn="just">
              <a:buFont typeface="Arial" panose="020B0604020202020204" pitchFamily="34" charset="0"/>
              <a:buChar char="•"/>
            </a:pPr>
            <a:r>
              <a:rPr lang="tr-TR" sz="1400" dirty="0">
                <a:solidFill>
                  <a:schemeClr val="tx1"/>
                </a:solidFill>
                <a:latin typeface="Calibri" panose="020F0502020204030204" pitchFamily="34" charset="0"/>
                <a:ea typeface="Calibri" panose="020F0502020204030204" pitchFamily="34" charset="0"/>
                <a:cs typeface="Calibri" panose="020F0502020204030204" pitchFamily="34" charset="0"/>
              </a:rPr>
              <a:t>Yeniden Değerleme Değer Artış fonları (VUK Geçici 31,32, VUK 298/Ç)</a:t>
            </a:r>
          </a:p>
          <a:p>
            <a:pPr marL="171450" indent="-171450" algn="just">
              <a:buFont typeface="Arial" panose="020B0604020202020204" pitchFamily="34" charset="0"/>
              <a:buChar char="•"/>
            </a:pPr>
            <a:r>
              <a:rPr lang="tr-TR" sz="1400" dirty="0">
                <a:solidFill>
                  <a:schemeClr val="tx1"/>
                </a:solidFill>
                <a:latin typeface="Calibri" panose="020F0502020204030204" pitchFamily="34" charset="0"/>
                <a:ea typeface="Calibri" panose="020F0502020204030204" pitchFamily="34" charset="0"/>
                <a:cs typeface="Calibri" panose="020F0502020204030204" pitchFamily="34" charset="0"/>
              </a:rPr>
              <a:t>Varlık Barışı kapsamında oluşturulan fonlar (İşletmeye konulan </a:t>
            </a:r>
            <a:r>
              <a:rPr lang="tr-TR" sz="1400" dirty="0">
                <a:solidFill>
                  <a:srgbClr val="FF0000"/>
                </a:solidFill>
                <a:latin typeface="Calibri" panose="020F0502020204030204" pitchFamily="34" charset="0"/>
                <a:ea typeface="Calibri" panose="020F0502020204030204" pitchFamily="34" charset="0"/>
                <a:cs typeface="Calibri" panose="020F0502020204030204" pitchFamily="34" charset="0"/>
              </a:rPr>
              <a:t>nakit kıymetlerden </a:t>
            </a:r>
            <a:r>
              <a:rPr lang="tr-TR" sz="1400" dirty="0">
                <a:solidFill>
                  <a:schemeClr val="tx1"/>
                </a:solidFill>
                <a:latin typeface="Calibri" panose="020F0502020204030204" pitchFamily="34" charset="0"/>
                <a:ea typeface="Calibri" panose="020F0502020204030204" pitchFamily="34" charset="0"/>
                <a:cs typeface="Calibri" panose="020F0502020204030204" pitchFamily="34" charset="0"/>
              </a:rPr>
              <a:t>kaynaklanan tutarlar)</a:t>
            </a:r>
          </a:p>
          <a:p>
            <a:pPr marL="171450" indent="-171450" algn="just">
              <a:buFont typeface="Arial" panose="020B0604020202020204" pitchFamily="34" charset="0"/>
              <a:buChar char="•"/>
            </a:pPr>
            <a:r>
              <a:rPr lang="tr-TR" sz="1400" dirty="0">
                <a:solidFill>
                  <a:schemeClr val="tx1"/>
                </a:solidFill>
                <a:latin typeface="Calibri" panose="020F0502020204030204" pitchFamily="34" charset="0"/>
                <a:ea typeface="Calibri" panose="020F0502020204030204" pitchFamily="34" charset="0"/>
                <a:cs typeface="Calibri" panose="020F0502020204030204" pitchFamily="34" charset="0"/>
              </a:rPr>
              <a:t>Parasal nitelikli fonlar</a:t>
            </a:r>
            <a:endParaRPr lang="tr-TR" sz="1400" dirty="0">
              <a:latin typeface="Calibri" panose="020F0502020204030204" pitchFamily="34" charset="0"/>
              <a:ea typeface="Calibri" panose="020F0502020204030204" pitchFamily="34" charset="0"/>
              <a:cs typeface="Calibri" panose="020F0502020204030204" pitchFamily="34" charset="0"/>
            </a:endParaRPr>
          </a:p>
          <a:p>
            <a:pPr algn="just"/>
            <a:r>
              <a:rPr lang="tr-TR" sz="1400" dirty="0">
                <a:latin typeface="Calibri" panose="020F0502020204030204" pitchFamily="34" charset="0"/>
                <a:ea typeface="Calibri" panose="020F0502020204030204" pitchFamily="34" charset="0"/>
                <a:cs typeface="Calibri" panose="020F0502020204030204" pitchFamily="34" charset="0"/>
              </a:rPr>
              <a:t>Sermaye düzeltmesinde düşülür. </a:t>
            </a:r>
            <a:r>
              <a:rPr lang="tr-TR" sz="1400" b="1" dirty="0">
                <a:solidFill>
                  <a:schemeClr val="accent6">
                    <a:lumMod val="75000"/>
                    <a:lumOff val="25000"/>
                  </a:schemeClr>
                </a:solidFill>
                <a:latin typeface="Calibri" panose="020F0502020204030204" pitchFamily="34" charset="0"/>
                <a:ea typeface="Calibri" panose="020F0502020204030204" pitchFamily="34" charset="0"/>
                <a:cs typeface="Calibri" panose="020F0502020204030204" pitchFamily="34" charset="0"/>
              </a:rPr>
              <a:t>(Sıfır olarak dikkate alınır.)</a:t>
            </a:r>
          </a:p>
          <a:p>
            <a:pPr marL="171450" indent="-171450" algn="just">
              <a:buFont typeface="Arial" panose="020B0604020202020204" pitchFamily="34" charset="0"/>
              <a:buChar char="•"/>
            </a:pPr>
            <a:endParaRPr lang="tr-TR" sz="1400" dirty="0">
              <a:latin typeface="Calibri" panose="020F0502020204030204" pitchFamily="34" charset="0"/>
              <a:ea typeface="Calibri" panose="020F0502020204030204" pitchFamily="34" charset="0"/>
              <a:cs typeface="Calibri" panose="020F0502020204030204" pitchFamily="34" charset="0"/>
            </a:endParaRPr>
          </a:p>
          <a:p>
            <a:pPr marL="171450" indent="-171450" algn="just">
              <a:buFont typeface="Arial" panose="020B0604020202020204" pitchFamily="34" charset="0"/>
              <a:buChar char="•"/>
            </a:pPr>
            <a:r>
              <a:rPr lang="tr-TR" sz="1400" dirty="0">
                <a:latin typeface="Calibri" panose="020F0502020204030204" pitchFamily="34" charset="0"/>
                <a:ea typeface="Calibri" panose="020F0502020204030204" pitchFamily="34" charset="0"/>
                <a:cs typeface="Calibri" panose="020F0502020204030204" pitchFamily="34" charset="0"/>
              </a:rPr>
              <a:t>Örnek 500 Sermaye hesabı tutarı 5.000.000 TL olsun. Sermaye hesabını oluşturan unsurlar aşağıdaki gibidir.</a:t>
            </a:r>
            <a:endParaRPr lang="tr-TR" sz="1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Tablo 9">
            <a:extLst>
              <a:ext uri="{FF2B5EF4-FFF2-40B4-BE49-F238E27FC236}">
                <a16:creationId xmlns:a16="http://schemas.microsoft.com/office/drawing/2014/main" id="{9595CFE0-C40D-809F-C17E-B2FE22E08F78}"/>
              </a:ext>
            </a:extLst>
          </p:cNvPr>
          <p:cNvGraphicFramePr>
            <a:graphicFrameLocks noGrp="1"/>
          </p:cNvGraphicFramePr>
          <p:nvPr>
            <p:ph idx="1"/>
            <p:extLst>
              <p:ext uri="{D42A27DB-BD31-4B8C-83A1-F6EECF244321}">
                <p14:modId xmlns:p14="http://schemas.microsoft.com/office/powerpoint/2010/main" val="1215267605"/>
              </p:ext>
            </p:extLst>
          </p:nvPr>
        </p:nvGraphicFramePr>
        <p:xfrm>
          <a:off x="884663" y="3183604"/>
          <a:ext cx="7052032" cy="1738068"/>
        </p:xfrm>
        <a:graphic>
          <a:graphicData uri="http://schemas.openxmlformats.org/drawingml/2006/table">
            <a:tbl>
              <a:tblPr firstRow="1" bandRow="1">
                <a:tableStyleId>{F5AB1C69-6EDB-4FF4-983F-18BD219EF322}</a:tableStyleId>
              </a:tblPr>
              <a:tblGrid>
                <a:gridCol w="2780371">
                  <a:extLst>
                    <a:ext uri="{9D8B030D-6E8A-4147-A177-3AD203B41FA5}">
                      <a16:colId xmlns:a16="http://schemas.microsoft.com/office/drawing/2014/main" val="1875527534"/>
                    </a:ext>
                  </a:extLst>
                </a:gridCol>
                <a:gridCol w="1144859">
                  <a:extLst>
                    <a:ext uri="{9D8B030D-6E8A-4147-A177-3AD203B41FA5}">
                      <a16:colId xmlns:a16="http://schemas.microsoft.com/office/drawing/2014/main" val="3547765857"/>
                    </a:ext>
                  </a:extLst>
                </a:gridCol>
                <a:gridCol w="892097">
                  <a:extLst>
                    <a:ext uri="{9D8B030D-6E8A-4147-A177-3AD203B41FA5}">
                      <a16:colId xmlns:a16="http://schemas.microsoft.com/office/drawing/2014/main" val="3407950880"/>
                    </a:ext>
                  </a:extLst>
                </a:gridCol>
                <a:gridCol w="1107688">
                  <a:extLst>
                    <a:ext uri="{9D8B030D-6E8A-4147-A177-3AD203B41FA5}">
                      <a16:colId xmlns:a16="http://schemas.microsoft.com/office/drawing/2014/main" val="775918549"/>
                    </a:ext>
                  </a:extLst>
                </a:gridCol>
                <a:gridCol w="1127017">
                  <a:extLst>
                    <a:ext uri="{9D8B030D-6E8A-4147-A177-3AD203B41FA5}">
                      <a16:colId xmlns:a16="http://schemas.microsoft.com/office/drawing/2014/main" val="2434969340"/>
                    </a:ext>
                  </a:extLst>
                </a:gridCol>
              </a:tblGrid>
              <a:tr h="426215">
                <a:tc>
                  <a:txBody>
                    <a:bodyPr/>
                    <a:lstStyle/>
                    <a:p>
                      <a:r>
                        <a:rPr lang="tr-TR" sz="1400" dirty="0">
                          <a:latin typeface="Calibri" panose="020F0502020204030204" pitchFamily="34" charset="0"/>
                          <a:ea typeface="Calibri" panose="020F0502020204030204" pitchFamily="34" charset="0"/>
                          <a:cs typeface="Calibri" panose="020F0502020204030204" pitchFamily="34" charset="0"/>
                        </a:rPr>
                        <a:t>SERMAYE</a:t>
                      </a:r>
                    </a:p>
                  </a:txBody>
                  <a:tcPr/>
                </a:tc>
                <a:tc>
                  <a:txBody>
                    <a:bodyPr/>
                    <a:lstStyle/>
                    <a:p>
                      <a:r>
                        <a:rPr lang="tr-TR" sz="1400" dirty="0">
                          <a:latin typeface="Calibri" panose="020F0502020204030204" pitchFamily="34" charset="0"/>
                          <a:ea typeface="Calibri" panose="020F0502020204030204" pitchFamily="34" charset="0"/>
                          <a:cs typeface="Calibri" panose="020F0502020204030204" pitchFamily="34" charset="0"/>
                        </a:rPr>
                        <a:t>Düz. Öncesi Sermaye</a:t>
                      </a:r>
                    </a:p>
                  </a:txBody>
                  <a:tcPr/>
                </a:tc>
                <a:tc>
                  <a:txBody>
                    <a:bodyPr/>
                    <a:lstStyle/>
                    <a:p>
                      <a:r>
                        <a:rPr lang="tr-TR" sz="1400" dirty="0">
                          <a:latin typeface="Calibri" panose="020F0502020204030204" pitchFamily="34" charset="0"/>
                          <a:ea typeface="Calibri" panose="020F0502020204030204" pitchFamily="34" charset="0"/>
                          <a:cs typeface="Calibri" panose="020F0502020204030204" pitchFamily="34" charset="0"/>
                        </a:rPr>
                        <a:t>Düzeltme Katsayısı</a:t>
                      </a:r>
                    </a:p>
                  </a:txBody>
                  <a:tcPr/>
                </a:tc>
                <a:tc>
                  <a:txBody>
                    <a:bodyPr/>
                    <a:lstStyle/>
                    <a:p>
                      <a:r>
                        <a:rPr lang="tr-TR" sz="1400" dirty="0">
                          <a:latin typeface="Calibri" panose="020F0502020204030204" pitchFamily="34" charset="0"/>
                          <a:ea typeface="Calibri" panose="020F0502020204030204" pitchFamily="34" charset="0"/>
                          <a:cs typeface="Calibri" panose="020F0502020204030204" pitchFamily="34" charset="0"/>
                        </a:rPr>
                        <a:t>Düz. Sonrası Sermaye</a:t>
                      </a:r>
                    </a:p>
                  </a:txBody>
                  <a:tcPr/>
                </a:tc>
                <a:tc>
                  <a:txBody>
                    <a:bodyPr/>
                    <a:lstStyle/>
                    <a:p>
                      <a:r>
                        <a:rPr lang="tr-TR" sz="1400" dirty="0">
                          <a:latin typeface="Calibri" panose="020F0502020204030204" pitchFamily="34" charset="0"/>
                          <a:ea typeface="Calibri" panose="020F0502020204030204" pitchFamily="34" charset="0"/>
                          <a:cs typeface="Calibri" panose="020F0502020204030204" pitchFamily="34" charset="0"/>
                        </a:rPr>
                        <a:t>Fark</a:t>
                      </a:r>
                    </a:p>
                  </a:txBody>
                  <a:tcPr/>
                </a:tc>
                <a:extLst>
                  <a:ext uri="{0D108BD9-81ED-4DB2-BD59-A6C34878D82A}">
                    <a16:rowId xmlns:a16="http://schemas.microsoft.com/office/drawing/2014/main" val="3992631956"/>
                  </a:ext>
                </a:extLst>
              </a:tr>
              <a:tr h="305036">
                <a:tc>
                  <a:txBody>
                    <a:bodyPr/>
                    <a:lstStyle/>
                    <a:p>
                      <a:r>
                        <a:rPr lang="tr-TR" sz="1400" dirty="0">
                          <a:latin typeface="Calibri" panose="020F0502020204030204" pitchFamily="34" charset="0"/>
                          <a:ea typeface="Calibri" panose="020F0502020204030204" pitchFamily="34" charset="0"/>
                          <a:cs typeface="Calibri" panose="020F0502020204030204" pitchFamily="34" charset="0"/>
                        </a:rPr>
                        <a:t>Nakit</a:t>
                      </a:r>
                    </a:p>
                  </a:txBody>
                  <a:tcPr/>
                </a:tc>
                <a:tc>
                  <a:txBody>
                    <a:bodyPr/>
                    <a:lstStyle/>
                    <a:p>
                      <a:pPr algn="r"/>
                      <a:r>
                        <a:rPr lang="tr-TR" sz="1400" dirty="0">
                          <a:latin typeface="Calibri" panose="020F0502020204030204" pitchFamily="34" charset="0"/>
                          <a:ea typeface="Calibri" panose="020F0502020204030204" pitchFamily="34" charset="0"/>
                          <a:cs typeface="Calibri" panose="020F0502020204030204" pitchFamily="34" charset="0"/>
                        </a:rPr>
                        <a:t>100.000</a:t>
                      </a:r>
                    </a:p>
                  </a:txBody>
                  <a:tcPr/>
                </a:tc>
                <a:tc>
                  <a:txBody>
                    <a:bodyPr/>
                    <a:lstStyle/>
                    <a:p>
                      <a:pPr algn="ctr"/>
                      <a:r>
                        <a:rPr lang="tr-TR" sz="1400" dirty="0">
                          <a:latin typeface="Calibri" panose="020F0502020204030204" pitchFamily="34" charset="0"/>
                          <a:ea typeface="Calibri" panose="020F0502020204030204" pitchFamily="34" charset="0"/>
                          <a:cs typeface="Calibri" panose="020F0502020204030204" pitchFamily="34" charset="0"/>
                        </a:rPr>
                        <a:t>15</a:t>
                      </a:r>
                    </a:p>
                  </a:txBody>
                  <a:tcPr/>
                </a:tc>
                <a:tc>
                  <a:txBody>
                    <a:bodyPr/>
                    <a:lstStyle/>
                    <a:p>
                      <a:pPr algn="r"/>
                      <a:r>
                        <a:rPr lang="tr-TR" sz="1400" dirty="0">
                          <a:latin typeface="Calibri" panose="020F0502020204030204" pitchFamily="34" charset="0"/>
                          <a:ea typeface="Calibri" panose="020F0502020204030204" pitchFamily="34" charset="0"/>
                          <a:cs typeface="Calibri" panose="020F0502020204030204" pitchFamily="34" charset="0"/>
                        </a:rPr>
                        <a:t>1.500.000</a:t>
                      </a:r>
                    </a:p>
                  </a:txBody>
                  <a:tcPr/>
                </a:tc>
                <a:tc>
                  <a:txBody>
                    <a:bodyPr/>
                    <a:lstStyle/>
                    <a:p>
                      <a:pPr algn="r"/>
                      <a:r>
                        <a:rPr lang="tr-TR" sz="1400" dirty="0">
                          <a:latin typeface="Calibri" panose="020F0502020204030204" pitchFamily="34" charset="0"/>
                          <a:ea typeface="Calibri" panose="020F0502020204030204" pitchFamily="34" charset="0"/>
                          <a:cs typeface="Calibri" panose="020F0502020204030204" pitchFamily="34" charset="0"/>
                        </a:rPr>
                        <a:t>1.400.000</a:t>
                      </a:r>
                    </a:p>
                  </a:txBody>
                  <a:tcPr/>
                </a:tc>
                <a:extLst>
                  <a:ext uri="{0D108BD9-81ED-4DB2-BD59-A6C34878D82A}">
                    <a16:rowId xmlns:a16="http://schemas.microsoft.com/office/drawing/2014/main" val="2633833121"/>
                  </a:ext>
                </a:extLst>
              </a:tr>
              <a:tr h="252966">
                <a:tc>
                  <a:txBody>
                    <a:bodyPr/>
                    <a:lstStyle/>
                    <a:p>
                      <a:r>
                        <a:rPr lang="tr-TR" sz="1400" dirty="0">
                          <a:solidFill>
                            <a:srgbClr val="C02030"/>
                          </a:solidFill>
                          <a:latin typeface="Calibri" panose="020F0502020204030204" pitchFamily="34" charset="0"/>
                          <a:ea typeface="Calibri" panose="020F0502020204030204" pitchFamily="34" charset="0"/>
                          <a:cs typeface="Calibri" panose="020F0502020204030204" pitchFamily="34" charset="0"/>
                        </a:rPr>
                        <a:t>Yen. Değ. Değ Artış Fonları (VUK 31)</a:t>
                      </a:r>
                    </a:p>
                  </a:txBody>
                  <a:tcPr/>
                </a:tc>
                <a:tc>
                  <a:txBody>
                    <a:bodyPr/>
                    <a:lstStyle/>
                    <a:p>
                      <a:pPr algn="r"/>
                      <a:r>
                        <a:rPr lang="tr-TR" sz="1400" dirty="0">
                          <a:solidFill>
                            <a:srgbClr val="C02030"/>
                          </a:solidFill>
                          <a:latin typeface="Calibri" panose="020F0502020204030204" pitchFamily="34" charset="0"/>
                          <a:ea typeface="Calibri" panose="020F0502020204030204" pitchFamily="34" charset="0"/>
                          <a:cs typeface="Calibri" panose="020F0502020204030204" pitchFamily="34" charset="0"/>
                        </a:rPr>
                        <a:t>900.000</a:t>
                      </a:r>
                    </a:p>
                  </a:txBody>
                  <a:tcPr/>
                </a:tc>
                <a:tc>
                  <a:txBody>
                    <a:bodyPr/>
                    <a:lstStyle/>
                    <a:p>
                      <a:pPr algn="ctr"/>
                      <a:r>
                        <a:rPr lang="tr-TR" sz="1400" dirty="0">
                          <a:solidFill>
                            <a:srgbClr val="C02030"/>
                          </a:solidFill>
                          <a:latin typeface="Calibri" panose="020F0502020204030204" pitchFamily="34" charset="0"/>
                          <a:ea typeface="Calibri" panose="020F0502020204030204" pitchFamily="34" charset="0"/>
                          <a:cs typeface="Calibri" panose="020F0502020204030204" pitchFamily="34" charset="0"/>
                        </a:rPr>
                        <a:t>0</a:t>
                      </a:r>
                    </a:p>
                  </a:txBody>
                  <a:tcPr/>
                </a:tc>
                <a:tc>
                  <a:txBody>
                    <a:bodyPr/>
                    <a:lstStyle/>
                    <a:p>
                      <a:pPr algn="r"/>
                      <a:r>
                        <a:rPr lang="tr-TR" sz="1400" dirty="0">
                          <a:solidFill>
                            <a:srgbClr val="C02030"/>
                          </a:solidFill>
                          <a:latin typeface="Calibri" panose="020F0502020204030204" pitchFamily="34" charset="0"/>
                          <a:ea typeface="Calibri" panose="020F0502020204030204" pitchFamily="34" charset="0"/>
                          <a:cs typeface="Calibri" panose="020F0502020204030204" pitchFamily="34" charset="0"/>
                        </a:rPr>
                        <a:t>0</a:t>
                      </a:r>
                    </a:p>
                  </a:txBody>
                  <a:tcPr/>
                </a:tc>
                <a:tc>
                  <a:txBody>
                    <a:bodyPr/>
                    <a:lstStyle/>
                    <a:p>
                      <a:pPr algn="r"/>
                      <a:r>
                        <a:rPr lang="tr-TR" sz="1400" dirty="0">
                          <a:solidFill>
                            <a:srgbClr val="C02030"/>
                          </a:solidFill>
                          <a:latin typeface="Calibri" panose="020F0502020204030204" pitchFamily="34" charset="0"/>
                          <a:ea typeface="Calibri" panose="020F0502020204030204" pitchFamily="34" charset="0"/>
                          <a:cs typeface="Calibri" panose="020F0502020204030204" pitchFamily="34" charset="0"/>
                        </a:rPr>
                        <a:t>-900.000</a:t>
                      </a:r>
                    </a:p>
                  </a:txBody>
                  <a:tcPr/>
                </a:tc>
                <a:extLst>
                  <a:ext uri="{0D108BD9-81ED-4DB2-BD59-A6C34878D82A}">
                    <a16:rowId xmlns:a16="http://schemas.microsoft.com/office/drawing/2014/main" val="941004465"/>
                  </a:ext>
                </a:extLst>
              </a:tr>
              <a:tr h="305036">
                <a:tc>
                  <a:txBody>
                    <a:bodyPr/>
                    <a:lstStyle/>
                    <a:p>
                      <a:r>
                        <a:rPr lang="tr-TR" sz="1400" dirty="0">
                          <a:latin typeface="Calibri" panose="020F0502020204030204" pitchFamily="34" charset="0"/>
                          <a:ea typeface="Calibri" panose="020F0502020204030204" pitchFamily="34" charset="0"/>
                          <a:cs typeface="Calibri" panose="020F0502020204030204" pitchFamily="34" charset="0"/>
                        </a:rPr>
                        <a:t>Geçmiş Yıl Karları</a:t>
                      </a:r>
                    </a:p>
                  </a:txBody>
                  <a:tcPr/>
                </a:tc>
                <a:tc>
                  <a:txBody>
                    <a:bodyPr/>
                    <a:lstStyle/>
                    <a:p>
                      <a:pPr algn="r"/>
                      <a:r>
                        <a:rPr lang="tr-TR" sz="1400" dirty="0">
                          <a:latin typeface="Calibri" panose="020F0502020204030204" pitchFamily="34" charset="0"/>
                          <a:ea typeface="Calibri" panose="020F0502020204030204" pitchFamily="34" charset="0"/>
                          <a:cs typeface="Calibri" panose="020F0502020204030204" pitchFamily="34" charset="0"/>
                        </a:rPr>
                        <a:t>4.000.000</a:t>
                      </a:r>
                    </a:p>
                  </a:txBody>
                  <a:tcPr/>
                </a:tc>
                <a:tc>
                  <a:txBody>
                    <a:bodyPr/>
                    <a:lstStyle/>
                    <a:p>
                      <a:pPr algn="ctr"/>
                      <a:r>
                        <a:rPr lang="tr-TR" sz="1400" dirty="0">
                          <a:latin typeface="Calibri" panose="020F0502020204030204" pitchFamily="34" charset="0"/>
                          <a:ea typeface="Calibri" panose="020F0502020204030204" pitchFamily="34" charset="0"/>
                          <a:cs typeface="Calibri" panose="020F0502020204030204" pitchFamily="34" charset="0"/>
                        </a:rPr>
                        <a:t>1,50</a:t>
                      </a:r>
                    </a:p>
                  </a:txBody>
                  <a:tcPr/>
                </a:tc>
                <a:tc>
                  <a:txBody>
                    <a:bodyPr/>
                    <a:lstStyle/>
                    <a:p>
                      <a:pPr algn="r"/>
                      <a:r>
                        <a:rPr lang="tr-TR" sz="1400" dirty="0">
                          <a:latin typeface="Calibri" panose="020F0502020204030204" pitchFamily="34" charset="0"/>
                          <a:ea typeface="Calibri" panose="020F0502020204030204" pitchFamily="34" charset="0"/>
                          <a:cs typeface="Calibri" panose="020F0502020204030204" pitchFamily="34" charset="0"/>
                        </a:rPr>
                        <a:t>6.000.000</a:t>
                      </a:r>
                    </a:p>
                  </a:txBody>
                  <a:tcPr/>
                </a:tc>
                <a:tc>
                  <a:txBody>
                    <a:bodyPr/>
                    <a:lstStyle/>
                    <a:p>
                      <a:pPr algn="r"/>
                      <a:r>
                        <a:rPr lang="tr-TR" sz="1400" dirty="0">
                          <a:latin typeface="Calibri" panose="020F0502020204030204" pitchFamily="34" charset="0"/>
                          <a:ea typeface="Calibri" panose="020F0502020204030204" pitchFamily="34" charset="0"/>
                          <a:cs typeface="Calibri" panose="020F0502020204030204" pitchFamily="34" charset="0"/>
                        </a:rPr>
                        <a:t>2.000.000</a:t>
                      </a:r>
                    </a:p>
                  </a:txBody>
                  <a:tcPr/>
                </a:tc>
                <a:extLst>
                  <a:ext uri="{0D108BD9-81ED-4DB2-BD59-A6C34878D82A}">
                    <a16:rowId xmlns:a16="http://schemas.microsoft.com/office/drawing/2014/main" val="1126725830"/>
                  </a:ext>
                </a:extLst>
              </a:tr>
              <a:tr h="305036">
                <a:tc>
                  <a:txBody>
                    <a:bodyPr/>
                    <a:lstStyle/>
                    <a:p>
                      <a:endParaRPr lang="tr-TR"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r"/>
                      <a:r>
                        <a:rPr lang="tr-TR" sz="1400" b="1" dirty="0">
                          <a:latin typeface="Calibri" panose="020F0502020204030204" pitchFamily="34" charset="0"/>
                          <a:ea typeface="Calibri" panose="020F0502020204030204" pitchFamily="34" charset="0"/>
                          <a:cs typeface="Calibri" panose="020F0502020204030204" pitchFamily="34" charset="0"/>
                        </a:rPr>
                        <a:t>5.000.000</a:t>
                      </a:r>
                    </a:p>
                  </a:txBody>
                  <a:tcPr/>
                </a:tc>
                <a:tc>
                  <a:txBody>
                    <a:bodyPr/>
                    <a:lstStyle/>
                    <a:p>
                      <a:endParaRPr lang="tr-TR" sz="14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r"/>
                      <a:r>
                        <a:rPr lang="tr-TR" sz="1400" b="1" dirty="0">
                          <a:latin typeface="Calibri" panose="020F0502020204030204" pitchFamily="34" charset="0"/>
                          <a:ea typeface="Calibri" panose="020F0502020204030204" pitchFamily="34" charset="0"/>
                          <a:cs typeface="Calibri" panose="020F0502020204030204" pitchFamily="34" charset="0"/>
                        </a:rPr>
                        <a:t>7.500.000</a:t>
                      </a:r>
                    </a:p>
                  </a:txBody>
                  <a:tcPr/>
                </a:tc>
                <a:tc>
                  <a:txBody>
                    <a:bodyPr/>
                    <a:lstStyle/>
                    <a:p>
                      <a:pPr algn="r"/>
                      <a:r>
                        <a:rPr lang="tr-TR" sz="1400" b="1" dirty="0">
                          <a:latin typeface="Calibri" panose="020F0502020204030204" pitchFamily="34" charset="0"/>
                          <a:ea typeface="Calibri" panose="020F0502020204030204" pitchFamily="34" charset="0"/>
                          <a:cs typeface="Calibri" panose="020F0502020204030204" pitchFamily="34" charset="0"/>
                        </a:rPr>
                        <a:t>2.500.000</a:t>
                      </a:r>
                    </a:p>
                  </a:txBody>
                  <a:tcPr/>
                </a:tc>
                <a:extLst>
                  <a:ext uri="{0D108BD9-81ED-4DB2-BD59-A6C34878D82A}">
                    <a16:rowId xmlns:a16="http://schemas.microsoft.com/office/drawing/2014/main" val="2039332967"/>
                  </a:ext>
                </a:extLst>
              </a:tr>
            </a:tbl>
          </a:graphicData>
        </a:graphic>
      </p:graphicFrame>
      <p:sp>
        <p:nvSpPr>
          <p:cNvPr id="2" name="Slayt Numarası Yer Tutucusu 1">
            <a:extLst>
              <a:ext uri="{FF2B5EF4-FFF2-40B4-BE49-F238E27FC236}">
                <a16:creationId xmlns:a16="http://schemas.microsoft.com/office/drawing/2014/main" id="{3AD16E1D-1230-32AB-C314-EF50A919734F}"/>
              </a:ext>
            </a:extLst>
          </p:cNvPr>
          <p:cNvSpPr>
            <a:spLocks noGrp="1"/>
          </p:cNvSpPr>
          <p:nvPr>
            <p:ph type="sldNum" sz="quarter" idx="4"/>
          </p:nvPr>
        </p:nvSpPr>
        <p:spPr/>
        <p:txBody>
          <a:bodyPr/>
          <a:lstStyle/>
          <a:p>
            <a:fld id="{3F229497-3B9E-406A-A216-E5617F008833}" type="slidenum">
              <a:rPr lang="tr-TR" smtClean="0"/>
              <a:pPr/>
              <a:t>23</a:t>
            </a:fld>
            <a:endParaRPr lang="tr-TR" dirty="0"/>
          </a:p>
        </p:txBody>
      </p:sp>
    </p:spTree>
    <p:extLst>
      <p:ext uri="{BB962C8B-B14F-4D97-AF65-F5344CB8AC3E}">
        <p14:creationId xmlns:p14="http://schemas.microsoft.com/office/powerpoint/2010/main" val="1258113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6107893B-51A1-31F8-050B-86A04A1A0B6F}"/>
              </a:ext>
            </a:extLst>
          </p:cNvPr>
          <p:cNvSpPr>
            <a:spLocks noGrp="1"/>
          </p:cNvSpPr>
          <p:nvPr>
            <p:ph idx="1"/>
          </p:nvPr>
        </p:nvSpPr>
        <p:spPr/>
        <p:txBody>
          <a:bodyPr/>
          <a:lstStyle/>
          <a:p>
            <a:pPr algn="just"/>
            <a:r>
              <a:rPr lang="tr-TR" sz="1600" dirty="0">
                <a:latin typeface="Calibri" panose="020F0502020204030204" pitchFamily="34" charset="0"/>
                <a:ea typeface="Calibri" panose="020F0502020204030204" pitchFamily="34" charset="0"/>
                <a:cs typeface="Calibri" panose="020F0502020204030204" pitchFamily="34" charset="0"/>
              </a:rPr>
              <a:t>ROFM; Her türlü borçlanmada, borç tutarlarına borcun kullanıldığı döneme ait Yİ-ÜFE artış oranının uygulanması suretiyle hesaplanan tutardır.</a:t>
            </a:r>
          </a:p>
          <a:p>
            <a:r>
              <a:rPr lang="tr-TR" sz="1600" dirty="0">
                <a:latin typeface="Calibri" panose="020F0502020204030204" pitchFamily="34" charset="0"/>
                <a:ea typeface="Calibri" panose="020F0502020204030204" pitchFamily="34" charset="0"/>
                <a:cs typeface="Calibri" panose="020F0502020204030204" pitchFamily="34" charset="0"/>
              </a:rPr>
              <a:t>Aktif varlıkların üzerinde yer alan </a:t>
            </a:r>
            <a:r>
              <a:rPr lang="tr-TR" sz="1600" b="1" dirty="0">
                <a:solidFill>
                  <a:srgbClr val="C00000"/>
                </a:solidFill>
                <a:latin typeface="Calibri" panose="020F0502020204030204" pitchFamily="34" charset="0"/>
                <a:ea typeface="Calibri" panose="020F0502020204030204" pitchFamily="34" charset="0"/>
                <a:cs typeface="Calibri" panose="020F0502020204030204" pitchFamily="34" charset="0"/>
              </a:rPr>
              <a:t>ROFM</a:t>
            </a:r>
            <a:r>
              <a:rPr lang="tr-TR" sz="1600" dirty="0">
                <a:latin typeface="Calibri" panose="020F0502020204030204" pitchFamily="34" charset="0"/>
                <a:ea typeface="Calibri" panose="020F0502020204030204" pitchFamily="34" charset="0"/>
                <a:cs typeface="Calibri" panose="020F0502020204030204" pitchFamily="34" charset="0"/>
              </a:rPr>
              <a:t> kayıtlı değerden düşülecektir.</a:t>
            </a:r>
          </a:p>
          <a:p>
            <a:r>
              <a:rPr lang="tr-TR" sz="1600" dirty="0">
                <a:latin typeface="Calibri" panose="020F0502020204030204" pitchFamily="34" charset="0"/>
                <a:ea typeface="Calibri" panose="020F0502020204030204" pitchFamily="34" charset="0"/>
                <a:cs typeface="Calibri" panose="020F0502020204030204" pitchFamily="34" charset="0"/>
              </a:rPr>
              <a:t>ROFM iki yöntem ile hesaplanabilmektedir.</a:t>
            </a:r>
          </a:p>
          <a:p>
            <a:pPr marL="0" indent="0">
              <a:buNone/>
            </a:pPr>
            <a:endParaRPr lang="tr-TR" dirty="0"/>
          </a:p>
        </p:txBody>
      </p:sp>
      <p:sp>
        <p:nvSpPr>
          <p:cNvPr id="3" name="Başlık 2">
            <a:extLst>
              <a:ext uri="{FF2B5EF4-FFF2-40B4-BE49-F238E27FC236}">
                <a16:creationId xmlns:a16="http://schemas.microsoft.com/office/drawing/2014/main" id="{1842F2F2-DD8A-4AD9-DCCC-B4CAFC88213D}"/>
              </a:ext>
            </a:extLst>
          </p:cNvPr>
          <p:cNvSpPr>
            <a:spLocks noGrp="1"/>
          </p:cNvSpPr>
          <p:nvPr>
            <p:ph type="title"/>
          </p:nvPr>
        </p:nvSpPr>
        <p:spPr/>
        <p:txBody>
          <a:bodyPr/>
          <a:lstStyle/>
          <a:p>
            <a:pPr algn="ctr"/>
            <a:r>
              <a:rPr lang="tr-TR" dirty="0"/>
              <a:t>Reel Olmayan Finansman Maliyeti (ROFM)</a:t>
            </a:r>
          </a:p>
        </p:txBody>
      </p:sp>
      <p:sp>
        <p:nvSpPr>
          <p:cNvPr id="5" name="Metin kutusu 4">
            <a:extLst>
              <a:ext uri="{FF2B5EF4-FFF2-40B4-BE49-F238E27FC236}">
                <a16:creationId xmlns:a16="http://schemas.microsoft.com/office/drawing/2014/main" id="{8A2D57AC-69E7-3CE5-9AC5-6709E6572107}"/>
              </a:ext>
            </a:extLst>
          </p:cNvPr>
          <p:cNvSpPr txBox="1"/>
          <p:nvPr/>
        </p:nvSpPr>
        <p:spPr>
          <a:xfrm>
            <a:off x="792480" y="3953263"/>
            <a:ext cx="2415540" cy="523220"/>
          </a:xfrm>
          <a:prstGeom prst="rect">
            <a:avLst/>
          </a:prstGeom>
          <a:noFill/>
        </p:spPr>
        <p:txBody>
          <a:bodyPr wrap="square">
            <a:spAutoFit/>
          </a:bodyPr>
          <a:lstStyle/>
          <a:p>
            <a:pPr algn="ctr"/>
            <a:r>
              <a:rPr lang="tr-TR" sz="1400" dirty="0">
                <a:solidFill>
                  <a:srgbClr val="2D4050"/>
                </a:solidFill>
                <a:latin typeface="Arial" panose="020B0604020202020204" pitchFamily="34" charset="0"/>
                <a:cs typeface="Times New Roman" panose="02020603050405020304" pitchFamily="18" charset="0"/>
              </a:rPr>
              <a:t>Borç Tutarının Esas Alınması Yöntemi</a:t>
            </a:r>
          </a:p>
        </p:txBody>
      </p:sp>
      <p:sp>
        <p:nvSpPr>
          <p:cNvPr id="7" name="Metin kutusu 6">
            <a:extLst>
              <a:ext uri="{FF2B5EF4-FFF2-40B4-BE49-F238E27FC236}">
                <a16:creationId xmlns:a16="http://schemas.microsoft.com/office/drawing/2014/main" id="{C5834713-54D1-D20E-96AC-A7FB26710BB0}"/>
              </a:ext>
            </a:extLst>
          </p:cNvPr>
          <p:cNvSpPr txBox="1"/>
          <p:nvPr/>
        </p:nvSpPr>
        <p:spPr>
          <a:xfrm>
            <a:off x="4460240" y="3968742"/>
            <a:ext cx="3014980" cy="523220"/>
          </a:xfrm>
          <a:prstGeom prst="rect">
            <a:avLst/>
          </a:prstGeom>
          <a:noFill/>
        </p:spPr>
        <p:txBody>
          <a:bodyPr wrap="square">
            <a:spAutoFit/>
          </a:bodyPr>
          <a:lstStyle/>
          <a:p>
            <a:pPr algn="ctr"/>
            <a:r>
              <a:rPr lang="tr-TR" sz="1400" dirty="0">
                <a:solidFill>
                  <a:srgbClr val="2D4050"/>
                </a:solidFill>
                <a:latin typeface="Arial" panose="020B0604020202020204" pitchFamily="34" charset="0"/>
                <a:cs typeface="Times New Roman" panose="02020603050405020304" pitchFamily="18" charset="0"/>
              </a:rPr>
              <a:t>Toplam Finansman Maliyetinin Esas Alınması Yöntemi</a:t>
            </a:r>
          </a:p>
        </p:txBody>
      </p:sp>
      <p:pic>
        <p:nvPicPr>
          <p:cNvPr id="1028" name="Picture 4" descr="Halaman Unduh untuk file Animasi Anak Panah yang ke 4">
            <a:extLst>
              <a:ext uri="{FF2B5EF4-FFF2-40B4-BE49-F238E27FC236}">
                <a16:creationId xmlns:a16="http://schemas.microsoft.com/office/drawing/2014/main" id="{B6682665-F89B-3650-5A34-EC9F8CBB7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320370" y="3211047"/>
            <a:ext cx="942014" cy="9420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alaman Unduh untuk file Animasi Anak Panah yang ke 4">
            <a:extLst>
              <a:ext uri="{FF2B5EF4-FFF2-40B4-BE49-F238E27FC236}">
                <a16:creationId xmlns:a16="http://schemas.microsoft.com/office/drawing/2014/main" id="{4302CDD2-EDE7-EFA0-2246-E6695EF3E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19884" y="3195153"/>
            <a:ext cx="942014" cy="942014"/>
          </a:xfrm>
          <a:prstGeom prst="rect">
            <a:avLst/>
          </a:prstGeom>
          <a:noFill/>
          <a:extLst>
            <a:ext uri="{909E8E84-426E-40DD-AFC4-6F175D3DCCD1}">
              <a14:hiddenFill xmlns:a14="http://schemas.microsoft.com/office/drawing/2010/main">
                <a:solidFill>
                  <a:srgbClr val="FFFFFF"/>
                </a:solidFill>
              </a14:hiddenFill>
            </a:ext>
          </a:extLst>
        </p:spPr>
      </p:pic>
      <p:sp>
        <p:nvSpPr>
          <p:cNvPr id="6" name="Slayt Numarası Yer Tutucusu 5">
            <a:extLst>
              <a:ext uri="{FF2B5EF4-FFF2-40B4-BE49-F238E27FC236}">
                <a16:creationId xmlns:a16="http://schemas.microsoft.com/office/drawing/2014/main" id="{D48467C6-8804-9F95-D586-1B2D1C8B58D8}"/>
              </a:ext>
            </a:extLst>
          </p:cNvPr>
          <p:cNvSpPr>
            <a:spLocks noGrp="1"/>
          </p:cNvSpPr>
          <p:nvPr>
            <p:ph type="sldNum" sz="quarter" idx="4"/>
          </p:nvPr>
        </p:nvSpPr>
        <p:spPr/>
        <p:txBody>
          <a:bodyPr/>
          <a:lstStyle/>
          <a:p>
            <a:fld id="{3F229497-3B9E-406A-A216-E5617F008833}" type="slidenum">
              <a:rPr lang="tr-TR" smtClean="0"/>
              <a:pPr/>
              <a:t>24</a:t>
            </a:fld>
            <a:endParaRPr lang="tr-TR" dirty="0"/>
          </a:p>
        </p:txBody>
      </p:sp>
    </p:spTree>
    <p:extLst>
      <p:ext uri="{BB962C8B-B14F-4D97-AF65-F5344CB8AC3E}">
        <p14:creationId xmlns:p14="http://schemas.microsoft.com/office/powerpoint/2010/main" val="57023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52013E54-AB06-31BC-0643-496E10D5E042}"/>
              </a:ext>
            </a:extLst>
          </p:cNvPr>
          <p:cNvSpPr>
            <a:spLocks noGrp="1"/>
          </p:cNvSpPr>
          <p:nvPr>
            <p:ph idx="1"/>
          </p:nvPr>
        </p:nvSpPr>
        <p:spPr>
          <a:xfrm>
            <a:off x="345440" y="1494179"/>
            <a:ext cx="8229600" cy="1553821"/>
          </a:xfrm>
        </p:spPr>
        <p:txBody>
          <a:bodyPr/>
          <a:lstStyle/>
          <a:p>
            <a:pPr algn="just"/>
            <a:r>
              <a:rPr lang="tr-TR" sz="1800" dirty="0">
                <a:latin typeface="Calibri" panose="020F0502020204030204" pitchFamily="34" charset="0"/>
                <a:ea typeface="Calibri" panose="020F0502020204030204" pitchFamily="34" charset="0"/>
                <a:cs typeface="Calibri" panose="020F0502020204030204" pitchFamily="34" charset="0"/>
              </a:rPr>
              <a:t>Aktifleştirilen vade farkları içinde (belgede gösterilen veya belgede ayrıca gösterilmeyip 3 aydan fazla vadeli işlemlerdeki vade farkları) ROFM hesaplanır.</a:t>
            </a:r>
          </a:p>
          <a:p>
            <a:r>
              <a:rPr lang="tr-TR" sz="1800" dirty="0">
                <a:latin typeface="Calibri" panose="020F0502020204030204" pitchFamily="34" charset="0"/>
                <a:cs typeface="Calibri" panose="020F0502020204030204" pitchFamily="34" charset="0"/>
              </a:rPr>
              <a:t>Merkez Bankası reeskont faiz oranı dikkate alınarak iç iskonto formülü yardımıyla bulunur.</a:t>
            </a:r>
          </a:p>
        </p:txBody>
      </p:sp>
      <p:sp>
        <p:nvSpPr>
          <p:cNvPr id="3" name="Başlık 2">
            <a:extLst>
              <a:ext uri="{FF2B5EF4-FFF2-40B4-BE49-F238E27FC236}">
                <a16:creationId xmlns:a16="http://schemas.microsoft.com/office/drawing/2014/main" id="{E94FAD21-C33A-9DAB-DABB-FEE683471CA7}"/>
              </a:ext>
            </a:extLst>
          </p:cNvPr>
          <p:cNvSpPr>
            <a:spLocks noGrp="1"/>
          </p:cNvSpPr>
          <p:nvPr>
            <p:ph type="title"/>
          </p:nvPr>
        </p:nvSpPr>
        <p:spPr/>
        <p:txBody>
          <a:bodyPr/>
          <a:lstStyle/>
          <a:p>
            <a:r>
              <a:rPr lang="tr-TR" dirty="0"/>
              <a:t>GİZLİ FİNANSMAN GİDERİ</a:t>
            </a:r>
          </a:p>
        </p:txBody>
      </p:sp>
      <p:sp>
        <p:nvSpPr>
          <p:cNvPr id="6" name="Metin kutusu 5">
            <a:extLst>
              <a:ext uri="{FF2B5EF4-FFF2-40B4-BE49-F238E27FC236}">
                <a16:creationId xmlns:a16="http://schemas.microsoft.com/office/drawing/2014/main" id="{8CEF7856-B341-D3B2-BDFC-7B757A47580D}"/>
              </a:ext>
            </a:extLst>
          </p:cNvPr>
          <p:cNvSpPr txBox="1"/>
          <p:nvPr/>
        </p:nvSpPr>
        <p:spPr>
          <a:xfrm>
            <a:off x="1211641" y="3359043"/>
            <a:ext cx="1951588" cy="646331"/>
          </a:xfrm>
          <a:prstGeom prst="rect">
            <a:avLst/>
          </a:prstGeom>
          <a:noFill/>
        </p:spPr>
        <p:txBody>
          <a:bodyPr wrap="square">
            <a:spAutoFit/>
          </a:bodyPr>
          <a:lstStyle/>
          <a:p>
            <a:r>
              <a:rPr lang="tr-TR" dirty="0">
                <a:solidFill>
                  <a:srgbClr val="040C28"/>
                </a:solidFill>
                <a:latin typeface="Calibri" panose="020F0502020204030204" pitchFamily="34" charset="0"/>
                <a:ea typeface="Calibri" panose="020F0502020204030204" pitchFamily="34" charset="0"/>
                <a:cs typeface="Calibri" panose="020F0502020204030204" pitchFamily="34" charset="0"/>
              </a:rPr>
              <a:t>Vade farkı kaynaklı finansman gideri</a:t>
            </a:r>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8" name="Metin kutusu 7">
            <a:extLst>
              <a:ext uri="{FF2B5EF4-FFF2-40B4-BE49-F238E27FC236}">
                <a16:creationId xmlns:a16="http://schemas.microsoft.com/office/drawing/2014/main" id="{BCB3035C-42A4-349F-6889-9BEEA604C48E}"/>
              </a:ext>
            </a:extLst>
          </p:cNvPr>
          <p:cNvSpPr txBox="1"/>
          <p:nvPr/>
        </p:nvSpPr>
        <p:spPr>
          <a:xfrm>
            <a:off x="3109393" y="3595918"/>
            <a:ext cx="301083" cy="338554"/>
          </a:xfrm>
          <a:prstGeom prst="rect">
            <a:avLst/>
          </a:prstGeom>
          <a:noFill/>
        </p:spPr>
        <p:txBody>
          <a:bodyPr wrap="square">
            <a:spAutoFit/>
          </a:bodyPr>
          <a:lstStyle/>
          <a:p>
            <a:r>
              <a:rPr lang="tr-TR" sz="1600" dirty="0">
                <a:solidFill>
                  <a:srgbClr val="040C28"/>
                </a:solidFill>
                <a:latin typeface="Google Sans"/>
              </a:rPr>
              <a:t>=</a:t>
            </a:r>
            <a:endParaRPr lang="tr-TR" dirty="0"/>
          </a:p>
        </p:txBody>
      </p:sp>
      <p:sp>
        <p:nvSpPr>
          <p:cNvPr id="11" name="Metin kutusu 10">
            <a:extLst>
              <a:ext uri="{FF2B5EF4-FFF2-40B4-BE49-F238E27FC236}">
                <a16:creationId xmlns:a16="http://schemas.microsoft.com/office/drawing/2014/main" id="{9FC6FC3E-1514-DD17-A56D-1B0EF86ED3C8}"/>
              </a:ext>
            </a:extLst>
          </p:cNvPr>
          <p:cNvSpPr txBox="1"/>
          <p:nvPr/>
        </p:nvSpPr>
        <p:spPr>
          <a:xfrm>
            <a:off x="3561204" y="3326632"/>
            <a:ext cx="4794776" cy="400110"/>
          </a:xfrm>
          <a:prstGeom prst="rect">
            <a:avLst/>
          </a:prstGeom>
          <a:noFill/>
        </p:spPr>
        <p:txBody>
          <a:bodyPr wrap="square">
            <a:spAutoFit/>
          </a:bodyPr>
          <a:lstStyle/>
          <a:p>
            <a:r>
              <a:rPr lang="tr-TR" sz="2000" dirty="0">
                <a:solidFill>
                  <a:srgbClr val="040C28"/>
                </a:solidFill>
                <a:latin typeface="Calibri" panose="020F0502020204030204" pitchFamily="34" charset="0"/>
                <a:ea typeface="Calibri" panose="020F0502020204030204" pitchFamily="34" charset="0"/>
                <a:cs typeface="Calibri" panose="020F0502020204030204" pitchFamily="34" charset="0"/>
              </a:rPr>
              <a:t>Nominal değer x Faiz Oranı x Gün Sayısı)</a:t>
            </a:r>
          </a:p>
        </p:txBody>
      </p:sp>
      <p:sp>
        <p:nvSpPr>
          <p:cNvPr id="13" name="Metin kutusu 12">
            <a:extLst>
              <a:ext uri="{FF2B5EF4-FFF2-40B4-BE49-F238E27FC236}">
                <a16:creationId xmlns:a16="http://schemas.microsoft.com/office/drawing/2014/main" id="{B5549CBB-7FA9-7048-D11B-981494C81B4A}"/>
              </a:ext>
            </a:extLst>
          </p:cNvPr>
          <p:cNvSpPr txBox="1"/>
          <p:nvPr/>
        </p:nvSpPr>
        <p:spPr>
          <a:xfrm>
            <a:off x="3836021" y="3805319"/>
            <a:ext cx="4215159" cy="400110"/>
          </a:xfrm>
          <a:prstGeom prst="rect">
            <a:avLst/>
          </a:prstGeom>
          <a:noFill/>
        </p:spPr>
        <p:txBody>
          <a:bodyPr wrap="square">
            <a:spAutoFit/>
          </a:bodyPr>
          <a:lstStyle/>
          <a:p>
            <a:r>
              <a:rPr lang="tr-TR" sz="2000" dirty="0">
                <a:solidFill>
                  <a:srgbClr val="040C28"/>
                </a:solidFill>
                <a:latin typeface="Calibri" panose="020F0502020204030204" pitchFamily="34" charset="0"/>
                <a:ea typeface="Calibri" panose="020F0502020204030204" pitchFamily="34" charset="0"/>
                <a:cs typeface="Calibri" panose="020F0502020204030204" pitchFamily="34" charset="0"/>
              </a:rPr>
              <a:t>(36.000 + (Faiz Oranı x Gün Sayısı))</a:t>
            </a:r>
          </a:p>
        </p:txBody>
      </p:sp>
      <p:cxnSp>
        <p:nvCxnSpPr>
          <p:cNvPr id="15" name="Düz Bağlayıcı 14">
            <a:extLst>
              <a:ext uri="{FF2B5EF4-FFF2-40B4-BE49-F238E27FC236}">
                <a16:creationId xmlns:a16="http://schemas.microsoft.com/office/drawing/2014/main" id="{104AD95E-8526-3867-2E83-4D3CA1A3BED8}"/>
              </a:ext>
            </a:extLst>
          </p:cNvPr>
          <p:cNvCxnSpPr>
            <a:cxnSpLocks/>
          </p:cNvCxnSpPr>
          <p:nvPr/>
        </p:nvCxnSpPr>
        <p:spPr>
          <a:xfrm>
            <a:off x="3460719" y="3756798"/>
            <a:ext cx="4590461"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ayt Numarası Yer Tutucusu 3">
            <a:extLst>
              <a:ext uri="{FF2B5EF4-FFF2-40B4-BE49-F238E27FC236}">
                <a16:creationId xmlns:a16="http://schemas.microsoft.com/office/drawing/2014/main" id="{CEB02F9D-62D6-CAE2-DC5C-24FECFF72DBA}"/>
              </a:ext>
            </a:extLst>
          </p:cNvPr>
          <p:cNvSpPr>
            <a:spLocks noGrp="1"/>
          </p:cNvSpPr>
          <p:nvPr>
            <p:ph type="sldNum" sz="quarter" idx="4"/>
          </p:nvPr>
        </p:nvSpPr>
        <p:spPr/>
        <p:txBody>
          <a:bodyPr/>
          <a:lstStyle/>
          <a:p>
            <a:fld id="{3F229497-3B9E-406A-A216-E5617F008833}" type="slidenum">
              <a:rPr lang="tr-TR" smtClean="0"/>
              <a:pPr/>
              <a:t>25</a:t>
            </a:fld>
            <a:endParaRPr lang="tr-TR" dirty="0"/>
          </a:p>
        </p:txBody>
      </p:sp>
    </p:spTree>
    <p:extLst>
      <p:ext uri="{BB962C8B-B14F-4D97-AF65-F5344CB8AC3E}">
        <p14:creationId xmlns:p14="http://schemas.microsoft.com/office/powerpoint/2010/main" val="1598570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ABAF9E69-5052-ACB9-39EA-D83891BD7FC1}"/>
              </a:ext>
            </a:extLst>
          </p:cNvPr>
          <p:cNvSpPr>
            <a:spLocks noGrp="1"/>
          </p:cNvSpPr>
          <p:nvPr>
            <p:ph idx="1"/>
          </p:nvPr>
        </p:nvSpPr>
        <p:spPr>
          <a:xfrm>
            <a:off x="222134" y="1516793"/>
            <a:ext cx="4798989" cy="693869"/>
          </a:xfrm>
        </p:spPr>
        <p:txBody>
          <a:bodyPr/>
          <a:lstStyle/>
          <a:p>
            <a:endParaRPr lang="tr-TR" sz="1600" dirty="0">
              <a:solidFill>
                <a:srgbClr val="2D4050"/>
              </a:solidFill>
              <a:latin typeface="Arial" panose="020B0604020202020204" pitchFamily="34" charset="0"/>
              <a:cs typeface="Times New Roman" panose="02020603050405020304" pitchFamily="18" charset="0"/>
            </a:endParaRPr>
          </a:p>
          <a:p>
            <a:r>
              <a:rPr lang="tr-TR" sz="1600" dirty="0">
                <a:solidFill>
                  <a:srgbClr val="2D4050"/>
                </a:solidFill>
                <a:latin typeface="Arial" panose="020B0604020202020204" pitchFamily="34" charset="0"/>
                <a:cs typeface="Times New Roman" panose="02020603050405020304" pitchFamily="18" charset="0"/>
              </a:rPr>
              <a:t>Borç Tutarının Esas Alınması Yöntemi</a:t>
            </a:r>
          </a:p>
          <a:p>
            <a:pPr marL="0" indent="0">
              <a:buNone/>
            </a:pPr>
            <a:endParaRPr lang="tr-TR" sz="1600" dirty="0">
              <a:solidFill>
                <a:srgbClr val="2D4050"/>
              </a:solidFill>
              <a:latin typeface="Arial" panose="020B0604020202020204" pitchFamily="34" charset="0"/>
              <a:cs typeface="Times New Roman" panose="02020603050405020304" pitchFamily="18" charset="0"/>
            </a:endParaRPr>
          </a:p>
        </p:txBody>
      </p:sp>
      <p:sp>
        <p:nvSpPr>
          <p:cNvPr id="3" name="Başlık 2">
            <a:extLst>
              <a:ext uri="{FF2B5EF4-FFF2-40B4-BE49-F238E27FC236}">
                <a16:creationId xmlns:a16="http://schemas.microsoft.com/office/drawing/2014/main" id="{F9509014-F662-86E8-4069-584A36135F90}"/>
              </a:ext>
            </a:extLst>
          </p:cNvPr>
          <p:cNvSpPr>
            <a:spLocks noGrp="1"/>
          </p:cNvSpPr>
          <p:nvPr>
            <p:ph type="title"/>
          </p:nvPr>
        </p:nvSpPr>
        <p:spPr/>
        <p:txBody>
          <a:bodyPr/>
          <a:lstStyle/>
          <a:p>
            <a:r>
              <a:rPr lang="tr-TR" dirty="0"/>
              <a:t>ROFM NASIL HESAPLANIR</a:t>
            </a:r>
          </a:p>
        </p:txBody>
      </p:sp>
      <p:cxnSp>
        <p:nvCxnSpPr>
          <p:cNvPr id="5" name="Düz Bağlayıcı 4">
            <a:extLst>
              <a:ext uri="{FF2B5EF4-FFF2-40B4-BE49-F238E27FC236}">
                <a16:creationId xmlns:a16="http://schemas.microsoft.com/office/drawing/2014/main" id="{09436679-652D-0094-4B66-E170F62C8F97}"/>
              </a:ext>
            </a:extLst>
          </p:cNvPr>
          <p:cNvCxnSpPr>
            <a:cxnSpLocks/>
          </p:cNvCxnSpPr>
          <p:nvPr/>
        </p:nvCxnSpPr>
        <p:spPr>
          <a:xfrm>
            <a:off x="2743200" y="2954935"/>
            <a:ext cx="4527395"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İçerik Yer Tutucusu 1">
            <a:extLst>
              <a:ext uri="{FF2B5EF4-FFF2-40B4-BE49-F238E27FC236}">
                <a16:creationId xmlns:a16="http://schemas.microsoft.com/office/drawing/2014/main" id="{A454EFC0-F127-B7DE-50FB-C1E51C5DB3F9}"/>
              </a:ext>
            </a:extLst>
          </p:cNvPr>
          <p:cNvSpPr txBox="1">
            <a:spLocks/>
          </p:cNvSpPr>
          <p:nvPr/>
        </p:nvSpPr>
        <p:spPr>
          <a:xfrm>
            <a:off x="3684270" y="3035992"/>
            <a:ext cx="2689860" cy="305458"/>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sz="1200" dirty="0"/>
              <a:t>Borcun  alındığı aya ait Yİ-ÜFE</a:t>
            </a:r>
          </a:p>
          <a:p>
            <a:endParaRPr lang="tr-TR" dirty="0"/>
          </a:p>
        </p:txBody>
      </p:sp>
      <p:sp>
        <p:nvSpPr>
          <p:cNvPr id="7" name="İçerik Yer Tutucusu 1">
            <a:extLst>
              <a:ext uri="{FF2B5EF4-FFF2-40B4-BE49-F238E27FC236}">
                <a16:creationId xmlns:a16="http://schemas.microsoft.com/office/drawing/2014/main" id="{0766BE51-05F1-A2E0-7FB6-8EC4B69F5FF6}"/>
              </a:ext>
            </a:extLst>
          </p:cNvPr>
          <p:cNvSpPr txBox="1">
            <a:spLocks/>
          </p:cNvSpPr>
          <p:nvPr/>
        </p:nvSpPr>
        <p:spPr>
          <a:xfrm>
            <a:off x="568960" y="2749194"/>
            <a:ext cx="1082040" cy="411481"/>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sz="1800" dirty="0">
                <a:solidFill>
                  <a:srgbClr val="2D4050"/>
                </a:solidFill>
                <a:latin typeface="Arial" panose="020B0604020202020204" pitchFamily="34" charset="0"/>
                <a:cs typeface="Times New Roman" panose="02020603050405020304" pitchFamily="18" charset="0"/>
              </a:rPr>
              <a:t>ROFM =</a:t>
            </a:r>
          </a:p>
          <a:p>
            <a:endParaRPr lang="tr-TR" dirty="0"/>
          </a:p>
          <a:p>
            <a:endParaRPr lang="tr-TR" dirty="0"/>
          </a:p>
        </p:txBody>
      </p:sp>
      <p:sp>
        <p:nvSpPr>
          <p:cNvPr id="8" name="İçerik Yer Tutucusu 1">
            <a:extLst>
              <a:ext uri="{FF2B5EF4-FFF2-40B4-BE49-F238E27FC236}">
                <a16:creationId xmlns:a16="http://schemas.microsoft.com/office/drawing/2014/main" id="{B9442071-2100-1118-1ECB-78EDFA935E74}"/>
              </a:ext>
            </a:extLst>
          </p:cNvPr>
          <p:cNvSpPr txBox="1">
            <a:spLocks/>
          </p:cNvSpPr>
          <p:nvPr/>
        </p:nvSpPr>
        <p:spPr>
          <a:xfrm>
            <a:off x="2652395" y="2675713"/>
            <a:ext cx="5444490" cy="305453"/>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sz="1200" dirty="0"/>
              <a:t>Borcun kapatıldığı aya ait Yİ-ÜFE- Borcun alındığı aya ait Yİ-ÜFE</a:t>
            </a:r>
            <a:endParaRPr lang="tr-TR" dirty="0"/>
          </a:p>
        </p:txBody>
      </p:sp>
      <p:sp>
        <p:nvSpPr>
          <p:cNvPr id="9" name="İçerik Yer Tutucusu 1">
            <a:extLst>
              <a:ext uri="{FF2B5EF4-FFF2-40B4-BE49-F238E27FC236}">
                <a16:creationId xmlns:a16="http://schemas.microsoft.com/office/drawing/2014/main" id="{D413D5EA-9C04-FA16-60AA-70D191CC85B6}"/>
              </a:ext>
            </a:extLst>
          </p:cNvPr>
          <p:cNvSpPr txBox="1">
            <a:spLocks/>
          </p:cNvSpPr>
          <p:nvPr/>
        </p:nvSpPr>
        <p:spPr>
          <a:xfrm>
            <a:off x="1693762" y="2811569"/>
            <a:ext cx="1142566" cy="305453"/>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sz="1200" dirty="0"/>
              <a:t>Borç Tutarı x</a:t>
            </a:r>
          </a:p>
          <a:p>
            <a:endParaRPr lang="tr-TR" dirty="0"/>
          </a:p>
        </p:txBody>
      </p:sp>
      <p:pic>
        <p:nvPicPr>
          <p:cNvPr id="10" name="Grafik 9" descr="Matematik düz dolguyla">
            <a:extLst>
              <a:ext uri="{FF2B5EF4-FFF2-40B4-BE49-F238E27FC236}">
                <a16:creationId xmlns:a16="http://schemas.microsoft.com/office/drawing/2014/main" id="{7AC9E5AA-1712-B541-70FF-F90F1A6F6F8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0" y="627291"/>
            <a:ext cx="914400" cy="914400"/>
          </a:xfrm>
          <a:prstGeom prst="rect">
            <a:avLst/>
          </a:prstGeom>
        </p:spPr>
      </p:pic>
      <p:sp>
        <p:nvSpPr>
          <p:cNvPr id="11" name="Metin kutusu 10">
            <a:extLst>
              <a:ext uri="{FF2B5EF4-FFF2-40B4-BE49-F238E27FC236}">
                <a16:creationId xmlns:a16="http://schemas.microsoft.com/office/drawing/2014/main" id="{B2CE3F3A-B5AD-5060-A3E2-46A91D2D6B21}"/>
              </a:ext>
            </a:extLst>
          </p:cNvPr>
          <p:cNvSpPr txBox="1"/>
          <p:nvPr/>
        </p:nvSpPr>
        <p:spPr>
          <a:xfrm>
            <a:off x="4192858" y="3416035"/>
            <a:ext cx="4951142" cy="1723549"/>
          </a:xfrm>
          <a:prstGeom prst="rect">
            <a:avLst/>
          </a:prstGeom>
          <a:solidFill>
            <a:schemeClr val="accent5">
              <a:lumMod val="85000"/>
            </a:schemeClr>
          </a:solidFill>
        </p:spPr>
        <p:txBody>
          <a:bodyPr wrap="square">
            <a:spAutoFit/>
          </a:bodyPr>
          <a:lstStyle/>
          <a:p>
            <a:pPr marL="0" indent="0">
              <a:buNone/>
            </a:pPr>
            <a:r>
              <a:rPr lang="tr-TR" sz="1600" b="1" i="1" dirty="0">
                <a:solidFill>
                  <a:srgbClr val="C00000"/>
                </a:solidFill>
                <a:latin typeface="Calibri" panose="020F0502020204030204" pitchFamily="34" charset="0"/>
                <a:ea typeface="Calibri" panose="020F0502020204030204" pitchFamily="34" charset="0"/>
                <a:cs typeface="Calibri" panose="020F0502020204030204" pitchFamily="34" charset="0"/>
              </a:rPr>
              <a:t>Örnek</a:t>
            </a:r>
            <a:r>
              <a:rPr lang="tr-TR" sz="1600" i="1" dirty="0">
                <a:solidFill>
                  <a:srgbClr val="C00000"/>
                </a:solidFill>
                <a:latin typeface="Calibri" panose="020F0502020204030204" pitchFamily="34" charset="0"/>
                <a:ea typeface="Calibri" panose="020F0502020204030204" pitchFamily="34" charset="0"/>
                <a:cs typeface="Calibri" panose="020F0502020204030204" pitchFamily="34" charset="0"/>
              </a:rPr>
              <a:t>:</a:t>
            </a:r>
            <a:r>
              <a:rPr lang="tr-TR" sz="1600" i="1" dirty="0">
                <a:solidFill>
                  <a:srgbClr val="2D4050"/>
                </a:solidFill>
                <a:latin typeface="Calibri" panose="020F0502020204030204" pitchFamily="34" charset="0"/>
                <a:ea typeface="Calibri" panose="020F0502020204030204" pitchFamily="34" charset="0"/>
                <a:cs typeface="Calibri" panose="020F0502020204030204" pitchFamily="34" charset="0"/>
              </a:rPr>
              <a:t> Ocak ayında %40 faiz ile 100.000 TL borç alınmış, altı ay sonra (%20 faiz) 20.000 TL ana parası ile faizi birlikte ödenmiştir.</a:t>
            </a:r>
          </a:p>
          <a:p>
            <a:pPr marL="0" indent="0">
              <a:buNone/>
            </a:pPr>
            <a:endParaRPr lang="tr-TR" sz="1600" i="1" dirty="0">
              <a:solidFill>
                <a:srgbClr val="2D405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sz="1400" i="1" dirty="0">
                <a:solidFill>
                  <a:srgbClr val="2D4050"/>
                </a:solidFill>
                <a:latin typeface="Calibri" panose="020F0502020204030204" pitchFamily="34" charset="0"/>
                <a:ea typeface="Calibri" panose="020F0502020204030204" pitchFamily="34" charset="0"/>
                <a:cs typeface="Calibri" panose="020F0502020204030204" pitchFamily="34" charset="0"/>
              </a:rPr>
              <a:t>Bu dönemde (Ocak- Temmuz) Yİ-ÜFE artışı %15 ise, faizin (100.000 x %15=) 15.000 TL’si </a:t>
            </a:r>
            <a:r>
              <a:rPr lang="tr-TR" sz="1400" i="1" dirty="0" err="1">
                <a:solidFill>
                  <a:srgbClr val="2D4050"/>
                </a:solidFill>
                <a:latin typeface="Calibri" panose="020F0502020204030204" pitchFamily="34" charset="0"/>
                <a:ea typeface="Calibri" panose="020F0502020204030204" pitchFamily="34" charset="0"/>
                <a:cs typeface="Calibri" panose="020F0502020204030204" pitchFamily="34" charset="0"/>
              </a:rPr>
              <a:t>ROFM’dir</a:t>
            </a:r>
            <a:r>
              <a:rPr lang="tr-TR" sz="1400" i="1" dirty="0">
                <a:solidFill>
                  <a:srgbClr val="2D4050"/>
                </a:solidFill>
                <a:latin typeface="Calibri" panose="020F0502020204030204" pitchFamily="34" charset="0"/>
                <a:ea typeface="Calibri" panose="020F0502020204030204" pitchFamily="34" charset="0"/>
                <a:cs typeface="Calibri" panose="020F0502020204030204" pitchFamily="34" charset="0"/>
              </a:rPr>
              <a:t> ve değerleme tutarından düşülmesi gerekir.</a:t>
            </a:r>
          </a:p>
        </p:txBody>
      </p:sp>
      <p:pic>
        <p:nvPicPr>
          <p:cNvPr id="18" name="Grafik 17" descr="Hesap makinesi">
            <a:extLst>
              <a:ext uri="{FF2B5EF4-FFF2-40B4-BE49-F238E27FC236}">
                <a16:creationId xmlns:a16="http://schemas.microsoft.com/office/drawing/2014/main" id="{284AB9A9-07DE-0A0A-3DBA-D5A36D8592C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6893" y="2538567"/>
            <a:ext cx="851456" cy="851456"/>
          </a:xfrm>
          <a:prstGeom prst="rect">
            <a:avLst/>
          </a:prstGeom>
        </p:spPr>
      </p:pic>
      <p:graphicFrame>
        <p:nvGraphicFramePr>
          <p:cNvPr id="15" name="Grafik 14">
            <a:extLst>
              <a:ext uri="{FF2B5EF4-FFF2-40B4-BE49-F238E27FC236}">
                <a16:creationId xmlns:a16="http://schemas.microsoft.com/office/drawing/2014/main" id="{F3BE0580-D91C-101D-6DAB-D95662E634A1}"/>
              </a:ext>
            </a:extLst>
          </p:cNvPr>
          <p:cNvGraphicFramePr/>
          <p:nvPr>
            <p:extLst>
              <p:ext uri="{D42A27DB-BD31-4B8C-83A1-F6EECF244321}">
                <p14:modId xmlns:p14="http://schemas.microsoft.com/office/powerpoint/2010/main" val="4256895877"/>
              </p:ext>
            </p:extLst>
          </p:nvPr>
        </p:nvGraphicFramePr>
        <p:xfrm>
          <a:off x="1372204" y="3655554"/>
          <a:ext cx="2053528" cy="1452204"/>
        </p:xfrm>
        <a:graphic>
          <a:graphicData uri="http://schemas.openxmlformats.org/drawingml/2006/chart">
            <c:chart xmlns:c="http://schemas.openxmlformats.org/drawingml/2006/chart" xmlns:r="http://schemas.openxmlformats.org/officeDocument/2006/relationships" r:id="rId6"/>
          </a:graphicData>
        </a:graphic>
      </p:graphicFrame>
      <p:sp>
        <p:nvSpPr>
          <p:cNvPr id="4" name="Slayt Numarası Yer Tutucusu 3">
            <a:extLst>
              <a:ext uri="{FF2B5EF4-FFF2-40B4-BE49-F238E27FC236}">
                <a16:creationId xmlns:a16="http://schemas.microsoft.com/office/drawing/2014/main" id="{C96548D1-C5BE-4473-A065-C1F2C8FA8F25}"/>
              </a:ext>
            </a:extLst>
          </p:cNvPr>
          <p:cNvSpPr>
            <a:spLocks noGrp="1"/>
          </p:cNvSpPr>
          <p:nvPr>
            <p:ph type="sldNum" sz="quarter" idx="4"/>
          </p:nvPr>
        </p:nvSpPr>
        <p:spPr/>
        <p:txBody>
          <a:bodyPr/>
          <a:lstStyle/>
          <a:p>
            <a:fld id="{3F229497-3B9E-406A-A216-E5617F008833}" type="slidenum">
              <a:rPr lang="tr-TR" smtClean="0"/>
              <a:pPr/>
              <a:t>26</a:t>
            </a:fld>
            <a:endParaRPr lang="tr-TR" dirty="0"/>
          </a:p>
        </p:txBody>
      </p:sp>
    </p:spTree>
    <p:extLst>
      <p:ext uri="{BB962C8B-B14F-4D97-AF65-F5344CB8AC3E}">
        <p14:creationId xmlns:p14="http://schemas.microsoft.com/office/powerpoint/2010/main" val="3625220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ABAF9E69-5052-ACB9-39EA-D83891BD7FC1}"/>
              </a:ext>
            </a:extLst>
          </p:cNvPr>
          <p:cNvSpPr>
            <a:spLocks noGrp="1"/>
          </p:cNvSpPr>
          <p:nvPr>
            <p:ph idx="1"/>
          </p:nvPr>
        </p:nvSpPr>
        <p:spPr>
          <a:xfrm>
            <a:off x="345440" y="1494178"/>
            <a:ext cx="5581227" cy="2498623"/>
          </a:xfrm>
        </p:spPr>
        <p:txBody>
          <a:bodyPr/>
          <a:lstStyle/>
          <a:p>
            <a:r>
              <a:rPr lang="tr-TR" sz="1600" dirty="0">
                <a:solidFill>
                  <a:srgbClr val="2D4050"/>
                </a:solidFill>
                <a:latin typeface="Arial" panose="020B0604020202020204" pitchFamily="34" charset="0"/>
                <a:cs typeface="Times New Roman" panose="02020603050405020304" pitchFamily="18" charset="0"/>
              </a:rPr>
              <a:t>Toplam Finansman Maliyetinin Esas Alınması Yöntemi</a:t>
            </a:r>
          </a:p>
          <a:p>
            <a:pPr marL="0" indent="0">
              <a:buNone/>
            </a:pPr>
            <a:r>
              <a:rPr lang="tr-TR" sz="1200" dirty="0"/>
              <a:t>                    </a:t>
            </a:r>
            <a:endParaRPr lang="tr-TR" dirty="0"/>
          </a:p>
        </p:txBody>
      </p:sp>
      <p:sp>
        <p:nvSpPr>
          <p:cNvPr id="3" name="Başlık 2">
            <a:extLst>
              <a:ext uri="{FF2B5EF4-FFF2-40B4-BE49-F238E27FC236}">
                <a16:creationId xmlns:a16="http://schemas.microsoft.com/office/drawing/2014/main" id="{F9509014-F662-86E8-4069-584A36135F90}"/>
              </a:ext>
            </a:extLst>
          </p:cNvPr>
          <p:cNvSpPr>
            <a:spLocks noGrp="1"/>
          </p:cNvSpPr>
          <p:nvPr>
            <p:ph type="title"/>
          </p:nvPr>
        </p:nvSpPr>
        <p:spPr/>
        <p:txBody>
          <a:bodyPr/>
          <a:lstStyle/>
          <a:p>
            <a:r>
              <a:rPr lang="tr-TR" dirty="0"/>
              <a:t>ROFM NASIL HESAPLANIR</a:t>
            </a:r>
          </a:p>
        </p:txBody>
      </p:sp>
      <p:cxnSp>
        <p:nvCxnSpPr>
          <p:cNvPr id="5" name="Düz Bağlayıcı 4">
            <a:extLst>
              <a:ext uri="{FF2B5EF4-FFF2-40B4-BE49-F238E27FC236}">
                <a16:creationId xmlns:a16="http://schemas.microsoft.com/office/drawing/2014/main" id="{09436679-652D-0094-4B66-E170F62C8F97}"/>
              </a:ext>
            </a:extLst>
          </p:cNvPr>
          <p:cNvCxnSpPr>
            <a:cxnSpLocks/>
          </p:cNvCxnSpPr>
          <p:nvPr/>
        </p:nvCxnSpPr>
        <p:spPr>
          <a:xfrm>
            <a:off x="3350229" y="2299842"/>
            <a:ext cx="406149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İçerik Yer Tutucusu 1">
            <a:extLst>
              <a:ext uri="{FF2B5EF4-FFF2-40B4-BE49-F238E27FC236}">
                <a16:creationId xmlns:a16="http://schemas.microsoft.com/office/drawing/2014/main" id="{A454EFC0-F127-B7DE-50FB-C1E51C5DB3F9}"/>
              </a:ext>
            </a:extLst>
          </p:cNvPr>
          <p:cNvSpPr txBox="1">
            <a:spLocks/>
          </p:cNvSpPr>
          <p:nvPr/>
        </p:nvSpPr>
        <p:spPr>
          <a:xfrm>
            <a:off x="3258820" y="2375852"/>
            <a:ext cx="4152900" cy="305453"/>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sz="1200" dirty="0"/>
              <a:t>İlgili Hesap Dönemine Ait Ortalama Ticari Kredi Faiz Oranı </a:t>
            </a:r>
            <a:endParaRPr lang="tr-TR" dirty="0"/>
          </a:p>
        </p:txBody>
      </p:sp>
      <p:sp>
        <p:nvSpPr>
          <p:cNvPr id="7" name="İçerik Yer Tutucusu 1">
            <a:extLst>
              <a:ext uri="{FF2B5EF4-FFF2-40B4-BE49-F238E27FC236}">
                <a16:creationId xmlns:a16="http://schemas.microsoft.com/office/drawing/2014/main" id="{0766BE51-05F1-A2E0-7FB6-8EC4B69F5FF6}"/>
              </a:ext>
            </a:extLst>
          </p:cNvPr>
          <p:cNvSpPr txBox="1">
            <a:spLocks/>
          </p:cNvSpPr>
          <p:nvPr/>
        </p:nvSpPr>
        <p:spPr>
          <a:xfrm>
            <a:off x="692189" y="2106291"/>
            <a:ext cx="1082040" cy="411481"/>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sz="1800" dirty="0">
                <a:solidFill>
                  <a:srgbClr val="2D4050"/>
                </a:solidFill>
                <a:latin typeface="Arial" panose="020B0604020202020204" pitchFamily="34" charset="0"/>
                <a:cs typeface="Times New Roman" panose="02020603050405020304" pitchFamily="18" charset="0"/>
              </a:rPr>
              <a:t>ROFM =</a:t>
            </a:r>
          </a:p>
          <a:p>
            <a:endParaRPr lang="tr-TR" dirty="0"/>
          </a:p>
          <a:p>
            <a:endParaRPr lang="tr-TR" dirty="0"/>
          </a:p>
        </p:txBody>
      </p:sp>
      <p:sp>
        <p:nvSpPr>
          <p:cNvPr id="8" name="İçerik Yer Tutucusu 1">
            <a:extLst>
              <a:ext uri="{FF2B5EF4-FFF2-40B4-BE49-F238E27FC236}">
                <a16:creationId xmlns:a16="http://schemas.microsoft.com/office/drawing/2014/main" id="{B9442071-2100-1118-1ECB-78EDFA935E74}"/>
              </a:ext>
            </a:extLst>
          </p:cNvPr>
          <p:cNvSpPr txBox="1">
            <a:spLocks/>
          </p:cNvSpPr>
          <p:nvPr/>
        </p:nvSpPr>
        <p:spPr>
          <a:xfrm>
            <a:off x="3630969" y="1994389"/>
            <a:ext cx="5444490" cy="305453"/>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sz="1200" dirty="0"/>
              <a:t>İlgili Hesap Dönemine Ait Yİ-ÜFE Artış Oranı </a:t>
            </a:r>
            <a:endParaRPr lang="tr-TR" dirty="0"/>
          </a:p>
        </p:txBody>
      </p:sp>
      <p:sp>
        <p:nvSpPr>
          <p:cNvPr id="4" name="Metin kutusu 3">
            <a:extLst>
              <a:ext uri="{FF2B5EF4-FFF2-40B4-BE49-F238E27FC236}">
                <a16:creationId xmlns:a16="http://schemas.microsoft.com/office/drawing/2014/main" id="{E0BBF6F6-9F48-9350-114F-4BCDA501FE01}"/>
              </a:ext>
            </a:extLst>
          </p:cNvPr>
          <p:cNvSpPr txBox="1"/>
          <p:nvPr/>
        </p:nvSpPr>
        <p:spPr>
          <a:xfrm>
            <a:off x="32111" y="2963272"/>
            <a:ext cx="4649955" cy="1723549"/>
          </a:xfrm>
          <a:prstGeom prst="rect">
            <a:avLst/>
          </a:prstGeom>
          <a:noFill/>
        </p:spPr>
        <p:txBody>
          <a:bodyPr wrap="square" rtlCol="0">
            <a:spAutoFit/>
          </a:bodyPr>
          <a:lstStyle/>
          <a:p>
            <a:pPr marL="342900" indent="-342900">
              <a:spcBef>
                <a:spcPct val="20000"/>
              </a:spcBef>
              <a:buClr>
                <a:srgbClr val="2A89B4"/>
              </a:buClr>
              <a:buFont typeface="Arial"/>
              <a:buChar char="•"/>
            </a:pPr>
            <a:r>
              <a:rPr lang="tr-TR" sz="1400" dirty="0">
                <a:solidFill>
                  <a:srgbClr val="FF0000"/>
                </a:solidFill>
                <a:latin typeface="Calibri" panose="020F0502020204030204" pitchFamily="34" charset="0"/>
                <a:ea typeface="Calibri" panose="020F0502020204030204" pitchFamily="34" charset="0"/>
                <a:cs typeface="Calibri" panose="020F0502020204030204" pitchFamily="34" charset="0"/>
              </a:rPr>
              <a:t>Bu yöntem </a:t>
            </a:r>
            <a:r>
              <a:rPr lang="tr-TR" sz="1400" dirty="0">
                <a:solidFill>
                  <a:srgbClr val="2D4050"/>
                </a:solidFill>
                <a:latin typeface="Calibri" panose="020F0502020204030204" pitchFamily="34" charset="0"/>
                <a:ea typeface="Calibri" panose="020F0502020204030204" pitchFamily="34" charset="0"/>
                <a:cs typeface="Calibri" panose="020F0502020204030204" pitchFamily="34" charset="0"/>
              </a:rPr>
              <a:t>seçilirse seçimi yaptıkları hesap dönemi dahil </a:t>
            </a:r>
            <a:r>
              <a:rPr lang="tr-TR" sz="1400" dirty="0">
                <a:solidFill>
                  <a:srgbClr val="FF0000"/>
                </a:solidFill>
                <a:latin typeface="Calibri" panose="020F0502020204030204" pitchFamily="34" charset="0"/>
                <a:ea typeface="Calibri" panose="020F0502020204030204" pitchFamily="34" charset="0"/>
                <a:cs typeface="Calibri" panose="020F0502020204030204" pitchFamily="34" charset="0"/>
              </a:rPr>
              <a:t>üçüncü hesap </a:t>
            </a:r>
            <a:r>
              <a:rPr lang="tr-TR" sz="1400" dirty="0">
                <a:solidFill>
                  <a:srgbClr val="2D4050"/>
                </a:solidFill>
                <a:latin typeface="Calibri" panose="020F0502020204030204" pitchFamily="34" charset="0"/>
                <a:ea typeface="Calibri" panose="020F0502020204030204" pitchFamily="34" charset="0"/>
                <a:cs typeface="Calibri" panose="020F0502020204030204" pitchFamily="34" charset="0"/>
              </a:rPr>
              <a:t>döneminin sonuna kadar bu yöntemden </a:t>
            </a:r>
            <a:r>
              <a:rPr lang="tr-TR" sz="1400" dirty="0">
                <a:solidFill>
                  <a:srgbClr val="FF0000"/>
                </a:solidFill>
                <a:latin typeface="Calibri" panose="020F0502020204030204" pitchFamily="34" charset="0"/>
                <a:ea typeface="Calibri" panose="020F0502020204030204" pitchFamily="34" charset="0"/>
                <a:cs typeface="Calibri" panose="020F0502020204030204" pitchFamily="34" charset="0"/>
              </a:rPr>
              <a:t>dönemezler.</a:t>
            </a:r>
          </a:p>
          <a:p>
            <a:pPr marL="342900" indent="-342900">
              <a:spcBef>
                <a:spcPct val="20000"/>
              </a:spcBef>
              <a:buClr>
                <a:srgbClr val="2A89B4"/>
              </a:buClr>
              <a:buFont typeface="Arial"/>
              <a:buChar char="•"/>
            </a:pPr>
            <a:r>
              <a:rPr lang="tr-TR" sz="1400" dirty="0">
                <a:solidFill>
                  <a:srgbClr val="2D4050"/>
                </a:solidFill>
                <a:latin typeface="Calibri" panose="020F0502020204030204" pitchFamily="34" charset="0"/>
                <a:ea typeface="Calibri" panose="020F0502020204030204" pitchFamily="34" charset="0"/>
                <a:cs typeface="Calibri" panose="020F0502020204030204" pitchFamily="34" charset="0"/>
              </a:rPr>
              <a:t>Bu yöntemde 2017 yılından itibaren (2019 hariç) oran 1’den büyük çıkmakta ve tamamı ROFM dikkate alınması gerekmektedir.</a:t>
            </a:r>
            <a:endParaRPr lang="tr-TR" sz="1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spcBef>
                <a:spcPct val="20000"/>
              </a:spcBef>
              <a:buClr>
                <a:srgbClr val="2A89B4"/>
              </a:buClr>
              <a:buFont typeface="Arial"/>
            </a:pPr>
            <a:endParaRPr lang="tr-TR" sz="1600" dirty="0">
              <a:solidFill>
                <a:srgbClr val="2D405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İçerik Yer Tutucusu 1">
            <a:extLst>
              <a:ext uri="{FF2B5EF4-FFF2-40B4-BE49-F238E27FC236}">
                <a16:creationId xmlns:a16="http://schemas.microsoft.com/office/drawing/2014/main" id="{765BE722-F404-5BF9-F3F7-FCF0B60DA50E}"/>
              </a:ext>
            </a:extLst>
          </p:cNvPr>
          <p:cNvSpPr txBox="1">
            <a:spLocks/>
          </p:cNvSpPr>
          <p:nvPr/>
        </p:nvSpPr>
        <p:spPr>
          <a:xfrm>
            <a:off x="1718326" y="2157608"/>
            <a:ext cx="1783157" cy="305454"/>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sz="1200" dirty="0"/>
              <a:t>Toplam Fin. Maliyeti x</a:t>
            </a:r>
          </a:p>
          <a:p>
            <a:endParaRPr lang="tr-TR" dirty="0"/>
          </a:p>
          <a:p>
            <a:endParaRPr lang="tr-TR" dirty="0"/>
          </a:p>
        </p:txBody>
      </p:sp>
      <p:sp>
        <p:nvSpPr>
          <p:cNvPr id="12" name="Metin kutusu 11">
            <a:extLst>
              <a:ext uri="{FF2B5EF4-FFF2-40B4-BE49-F238E27FC236}">
                <a16:creationId xmlns:a16="http://schemas.microsoft.com/office/drawing/2014/main" id="{53D12136-D44E-F9F7-FB4F-FDA88CCD2700}"/>
              </a:ext>
            </a:extLst>
          </p:cNvPr>
          <p:cNvSpPr txBox="1"/>
          <p:nvPr/>
        </p:nvSpPr>
        <p:spPr>
          <a:xfrm>
            <a:off x="5351357" y="3303104"/>
            <a:ext cx="3792643" cy="1815882"/>
          </a:xfrm>
          <a:prstGeom prst="rect">
            <a:avLst/>
          </a:prstGeom>
          <a:solidFill>
            <a:schemeClr val="accent5">
              <a:lumMod val="85000"/>
            </a:schemeClr>
          </a:solidFill>
        </p:spPr>
        <p:txBody>
          <a:bodyPr wrap="square">
            <a:spAutoFit/>
          </a:bodyPr>
          <a:lstStyle/>
          <a:p>
            <a:pPr>
              <a:spcBef>
                <a:spcPct val="20000"/>
              </a:spcBef>
              <a:buClr>
                <a:srgbClr val="2A89B4"/>
              </a:buClr>
            </a:pPr>
            <a:r>
              <a:rPr lang="tr-TR" sz="1600" b="1" i="1" u="sng" dirty="0">
                <a:solidFill>
                  <a:srgbClr val="C00000"/>
                </a:solidFill>
                <a:latin typeface="Calibri" panose="020F0502020204030204" pitchFamily="34" charset="0"/>
                <a:ea typeface="Calibri" panose="020F0502020204030204" pitchFamily="34" charset="0"/>
                <a:cs typeface="Calibri" panose="020F0502020204030204" pitchFamily="34" charset="0"/>
              </a:rPr>
              <a:t>ÖRNEK: </a:t>
            </a:r>
            <a:r>
              <a:rPr lang="tr-TR" sz="1600" i="1" dirty="0">
                <a:solidFill>
                  <a:srgbClr val="2D4050"/>
                </a:solidFill>
                <a:latin typeface="Calibri" panose="020F0502020204030204" pitchFamily="34" charset="0"/>
                <a:ea typeface="Calibri" panose="020F0502020204030204" pitchFamily="34" charset="0"/>
                <a:cs typeface="Calibri" panose="020F0502020204030204" pitchFamily="34" charset="0"/>
              </a:rPr>
              <a:t>İlgili dönemde 20.000 TL faiz ödenmiştir. Yİ-ÜFE artışı %20, Ortalama tic. Kredi %15 ise, oran 1 den fazla çıkacak ve tamamı ROFM olarak dikkate alınacaktır. Ort. </a:t>
            </a:r>
            <a:r>
              <a:rPr lang="tr-TR" sz="1600" i="1" dirty="0" err="1">
                <a:solidFill>
                  <a:srgbClr val="2D4050"/>
                </a:solidFill>
                <a:latin typeface="Calibri" panose="020F0502020204030204" pitchFamily="34" charset="0"/>
                <a:ea typeface="Calibri" panose="020F0502020204030204" pitchFamily="34" charset="0"/>
                <a:cs typeface="Calibri" panose="020F0502020204030204" pitchFamily="34" charset="0"/>
              </a:rPr>
              <a:t>Tic.kredi</a:t>
            </a:r>
            <a:r>
              <a:rPr lang="tr-TR" sz="1600" i="1" dirty="0">
                <a:solidFill>
                  <a:srgbClr val="2D4050"/>
                </a:solidFill>
                <a:latin typeface="Calibri" panose="020F0502020204030204" pitchFamily="34" charset="0"/>
                <a:ea typeface="Calibri" panose="020F0502020204030204" pitchFamily="34" charset="0"/>
                <a:cs typeface="Calibri" panose="020F0502020204030204" pitchFamily="34" charset="0"/>
              </a:rPr>
              <a:t> % 25 ise (20/25=) %80 çıkacak olup 20.000 TL faizin %80’ini ROFM olarak dikkate alınacaktır.</a:t>
            </a:r>
          </a:p>
        </p:txBody>
      </p:sp>
      <p:pic>
        <p:nvPicPr>
          <p:cNvPr id="10" name="Grafik 9" descr="Hesap makinesi">
            <a:extLst>
              <a:ext uri="{FF2B5EF4-FFF2-40B4-BE49-F238E27FC236}">
                <a16:creationId xmlns:a16="http://schemas.microsoft.com/office/drawing/2014/main" id="{EC587143-7FF0-CE4E-B6AA-75135DC90CF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449" y="1874114"/>
            <a:ext cx="851456" cy="851456"/>
          </a:xfrm>
          <a:prstGeom prst="rect">
            <a:avLst/>
          </a:prstGeom>
        </p:spPr>
      </p:pic>
      <p:sp>
        <p:nvSpPr>
          <p:cNvPr id="11" name="Slayt Numarası Yer Tutucusu 10">
            <a:extLst>
              <a:ext uri="{FF2B5EF4-FFF2-40B4-BE49-F238E27FC236}">
                <a16:creationId xmlns:a16="http://schemas.microsoft.com/office/drawing/2014/main" id="{A71B4DDA-932C-57E8-A029-BB0634EF6548}"/>
              </a:ext>
            </a:extLst>
          </p:cNvPr>
          <p:cNvSpPr>
            <a:spLocks noGrp="1"/>
          </p:cNvSpPr>
          <p:nvPr>
            <p:ph type="sldNum" sz="quarter" idx="4"/>
          </p:nvPr>
        </p:nvSpPr>
        <p:spPr/>
        <p:txBody>
          <a:bodyPr/>
          <a:lstStyle/>
          <a:p>
            <a:fld id="{3F229497-3B9E-406A-A216-E5617F008833}" type="slidenum">
              <a:rPr lang="tr-TR" smtClean="0"/>
              <a:pPr/>
              <a:t>27</a:t>
            </a:fld>
            <a:endParaRPr lang="tr-TR" dirty="0"/>
          </a:p>
        </p:txBody>
      </p:sp>
    </p:spTree>
    <p:extLst>
      <p:ext uri="{BB962C8B-B14F-4D97-AF65-F5344CB8AC3E}">
        <p14:creationId xmlns:p14="http://schemas.microsoft.com/office/powerpoint/2010/main" val="2924478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9DD2FF42-40DD-11EE-76BA-D3C96106557B}"/>
              </a:ext>
            </a:extLst>
          </p:cNvPr>
          <p:cNvSpPr>
            <a:spLocks noGrp="1"/>
          </p:cNvSpPr>
          <p:nvPr>
            <p:ph idx="1"/>
          </p:nvPr>
        </p:nvSpPr>
        <p:spPr>
          <a:xfrm>
            <a:off x="345440" y="1494180"/>
            <a:ext cx="8229600" cy="2429558"/>
          </a:xfrm>
        </p:spPr>
        <p:txBody>
          <a:bodyPr/>
          <a:lstStyle/>
          <a:p>
            <a:pPr algn="just"/>
            <a:r>
              <a:rPr lang="tr-TR" sz="1600" dirty="0">
                <a:latin typeface="Calibri" panose="020F0502020204030204" pitchFamily="34" charset="0"/>
                <a:ea typeface="Calibri" panose="020F0502020204030204" pitchFamily="34" charset="0"/>
                <a:cs typeface="Calibri" panose="020F0502020204030204" pitchFamily="34" charset="0"/>
              </a:rPr>
              <a:t>GİB tarafından yayınlanan tebliğ taslağında;</a:t>
            </a:r>
            <a:r>
              <a:rPr lang="tr-TR" sz="1600" i="1" dirty="0">
                <a:latin typeface="Calibri" panose="020F0502020204030204" pitchFamily="34" charset="0"/>
                <a:ea typeface="Calibri" panose="020F0502020204030204" pitchFamily="34" charset="0"/>
                <a:cs typeface="Calibri" panose="020F0502020204030204" pitchFamily="34" charset="0"/>
              </a:rPr>
              <a:t> ‘</a:t>
            </a:r>
            <a:r>
              <a:rPr lang="tr-TR" sz="1600" i="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2023 hesap dönemi sonuna ait bilançoya ait düzeltme ile sınırlı olmak üzere, amortisman süresi bitmemiş olan kıymetlere ilişkin maliyet veya alış bedelinden düşülen </a:t>
            </a:r>
            <a:r>
              <a:rPr lang="tr-TR" sz="1600" i="1" dirty="0" err="1">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ROFM’den</a:t>
            </a:r>
            <a:r>
              <a:rPr lang="tr-TR" sz="1600" i="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 amortisman ayrılmamış tutar, 2024 ve sonraki hesap dönemlerinde 5 yılda ve eşit taksitler halinde dönem kazancının tespitinde gider olarak  dikkate alınabilecektir.’  </a:t>
            </a:r>
            <a:r>
              <a:rPr lang="tr-TR" sz="1600" dirty="0">
                <a:latin typeface="Calibri" panose="020F0502020204030204" pitchFamily="34" charset="0"/>
                <a:ea typeface="Calibri" panose="020F0502020204030204" pitchFamily="34" charset="0"/>
                <a:cs typeface="Calibri" panose="020F0502020204030204" pitchFamily="34" charset="0"/>
              </a:rPr>
              <a:t>denilmektedir. </a:t>
            </a:r>
          </a:p>
          <a:p>
            <a:pPr algn="just"/>
            <a:endParaRPr lang="tr-TR" sz="1600" dirty="0">
              <a:latin typeface="Calibri" panose="020F0502020204030204" pitchFamily="34" charset="0"/>
              <a:ea typeface="Calibri" panose="020F0502020204030204" pitchFamily="34" charset="0"/>
              <a:cs typeface="Calibri" panose="020F0502020204030204" pitchFamily="34" charset="0"/>
            </a:endParaRPr>
          </a:p>
          <a:p>
            <a:pPr algn="just"/>
            <a:r>
              <a:rPr lang="tr-TR" sz="1600" dirty="0">
                <a:latin typeface="Calibri" panose="020F0502020204030204" pitchFamily="34" charset="0"/>
                <a:ea typeface="Calibri" panose="020F0502020204030204" pitchFamily="34" charset="0"/>
                <a:cs typeface="Calibri" panose="020F0502020204030204" pitchFamily="34" charset="0"/>
              </a:rPr>
              <a:t>2003’teki düzeltmeyle ilgili VUK Geçici 25. maddede ROFM 5 yılda eşit tutarlarda beyanname üzerinde düşüleceği yazılıydı. </a:t>
            </a:r>
          </a:p>
          <a:p>
            <a:pPr algn="just"/>
            <a:r>
              <a:rPr lang="tr-TR" sz="1600" dirty="0">
                <a:latin typeface="Calibri" panose="020F0502020204030204" pitchFamily="34" charset="0"/>
                <a:ea typeface="Calibri" panose="020F0502020204030204" pitchFamily="34" charset="0"/>
                <a:cs typeface="Calibri" panose="020F0502020204030204" pitchFamily="34" charset="0"/>
              </a:rPr>
              <a:t>VUK 298/A ve Geçici 33. maddede böyle bir düzenleme yok.</a:t>
            </a:r>
          </a:p>
          <a:p>
            <a:pPr algn="just"/>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573785F6-FE24-C0C1-EC72-9DD496CDA7CD}"/>
              </a:ext>
            </a:extLst>
          </p:cNvPr>
          <p:cNvSpPr>
            <a:spLocks noGrp="1"/>
          </p:cNvSpPr>
          <p:nvPr>
            <p:ph type="title"/>
          </p:nvPr>
        </p:nvSpPr>
        <p:spPr/>
        <p:txBody>
          <a:bodyPr/>
          <a:lstStyle/>
          <a:p>
            <a:r>
              <a:rPr lang="tr-TR" dirty="0"/>
              <a:t>Silinen ROFM ileride matrahtan düşülebilir mi?</a:t>
            </a:r>
          </a:p>
        </p:txBody>
      </p:sp>
      <p:sp>
        <p:nvSpPr>
          <p:cNvPr id="6" name="Metin kutusu 5">
            <a:extLst>
              <a:ext uri="{FF2B5EF4-FFF2-40B4-BE49-F238E27FC236}">
                <a16:creationId xmlns:a16="http://schemas.microsoft.com/office/drawing/2014/main" id="{86D3925E-CFC6-5944-B0E0-033EC939DEB2}"/>
              </a:ext>
            </a:extLst>
          </p:cNvPr>
          <p:cNvSpPr txBox="1"/>
          <p:nvPr/>
        </p:nvSpPr>
        <p:spPr>
          <a:xfrm>
            <a:off x="4389864" y="4246903"/>
            <a:ext cx="4572000" cy="646331"/>
          </a:xfrm>
          <a:prstGeom prst="rect">
            <a:avLst/>
          </a:prstGeom>
          <a:noFill/>
        </p:spPr>
        <p:txBody>
          <a:bodyPr wrap="square">
            <a:spAutoFit/>
          </a:bodyPr>
          <a:lstStyle/>
          <a:p>
            <a:r>
              <a:rPr lang="tr-TR" i="1" dirty="0">
                <a:solidFill>
                  <a:srgbClr val="C00000"/>
                </a:solidFill>
                <a:latin typeface="Calibri" panose="020F0502020204030204" pitchFamily="34" charset="0"/>
                <a:ea typeface="Calibri" panose="020F0502020204030204" pitchFamily="34" charset="0"/>
                <a:cs typeface="Calibri" panose="020F0502020204030204" pitchFamily="34" charset="0"/>
              </a:rPr>
              <a:t>Kanunilik ilkesi gereği Geçici 25’teki düzenleme kıyas yoluyla uygulanabilir mi?</a:t>
            </a:r>
          </a:p>
        </p:txBody>
      </p:sp>
      <p:sp>
        <p:nvSpPr>
          <p:cNvPr id="4" name="Slayt Numarası Yer Tutucusu 3">
            <a:extLst>
              <a:ext uri="{FF2B5EF4-FFF2-40B4-BE49-F238E27FC236}">
                <a16:creationId xmlns:a16="http://schemas.microsoft.com/office/drawing/2014/main" id="{FDF0B6EB-3C9A-0D14-5D1E-3AA02494C245}"/>
              </a:ext>
            </a:extLst>
          </p:cNvPr>
          <p:cNvSpPr>
            <a:spLocks noGrp="1"/>
          </p:cNvSpPr>
          <p:nvPr>
            <p:ph type="sldNum" sz="quarter" idx="4"/>
          </p:nvPr>
        </p:nvSpPr>
        <p:spPr/>
        <p:txBody>
          <a:bodyPr/>
          <a:lstStyle/>
          <a:p>
            <a:fld id="{3F229497-3B9E-406A-A216-E5617F008833}" type="slidenum">
              <a:rPr lang="tr-TR" smtClean="0"/>
              <a:pPr/>
              <a:t>28</a:t>
            </a:fld>
            <a:endParaRPr lang="tr-TR" dirty="0"/>
          </a:p>
        </p:txBody>
      </p:sp>
    </p:spTree>
    <p:extLst>
      <p:ext uri="{BB962C8B-B14F-4D97-AF65-F5344CB8AC3E}">
        <p14:creationId xmlns:p14="http://schemas.microsoft.com/office/powerpoint/2010/main" val="3918429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717009F0-A5F3-961D-E295-F3D1513C4C3E}"/>
              </a:ext>
            </a:extLst>
          </p:cNvPr>
          <p:cNvSpPr>
            <a:spLocks noGrp="1"/>
          </p:cNvSpPr>
          <p:nvPr>
            <p:ph idx="1"/>
          </p:nvPr>
        </p:nvSpPr>
        <p:spPr>
          <a:xfrm>
            <a:off x="345440" y="1494179"/>
            <a:ext cx="3825116" cy="1732241"/>
          </a:xfrm>
        </p:spPr>
        <p:txBody>
          <a:bodyPr/>
          <a:lstStyle/>
          <a:p>
            <a:pPr algn="just">
              <a:spcBef>
                <a:spcPts val="750"/>
              </a:spcBef>
            </a:pPr>
            <a:r>
              <a:rPr lang="tr-TR" sz="1800" b="1" dirty="0">
                <a:solidFill>
                  <a:srgbClr val="172B4D"/>
                </a:solidFill>
                <a:effectLst/>
                <a:latin typeface="Segoe UI" panose="020B0502040204020203" pitchFamily="34" charset="0"/>
                <a:ea typeface="Times New Roman" panose="02020603050405020304" pitchFamily="18" charset="0"/>
              </a:rPr>
              <a:t>Stoklar</a:t>
            </a:r>
            <a:endParaRPr lang="tr-TR" sz="1800" dirty="0">
              <a:effectLst/>
              <a:latin typeface="Times New Roman" panose="02020603050405020304" pitchFamily="18" charset="0"/>
              <a:ea typeface="Times New Roman" panose="02020603050405020304" pitchFamily="18" charset="0"/>
            </a:endParaRPr>
          </a:p>
          <a:p>
            <a:pPr algn="just">
              <a:spcBef>
                <a:spcPts val="750"/>
              </a:spcBef>
            </a:pPr>
            <a:r>
              <a:rPr lang="tr-TR" sz="1800" b="1" dirty="0">
                <a:solidFill>
                  <a:srgbClr val="172B4D"/>
                </a:solidFill>
                <a:effectLst/>
                <a:latin typeface="Segoe UI" panose="020B0502040204020203" pitchFamily="34" charset="0"/>
                <a:ea typeface="Times New Roman" panose="02020603050405020304" pitchFamily="18" charset="0"/>
              </a:rPr>
              <a:t>Maddi Duran Varlıklar</a:t>
            </a:r>
            <a:endParaRPr lang="tr-TR" sz="1800" dirty="0">
              <a:effectLst/>
              <a:latin typeface="Times New Roman" panose="02020603050405020304" pitchFamily="18" charset="0"/>
              <a:ea typeface="Times New Roman" panose="02020603050405020304" pitchFamily="18" charset="0"/>
            </a:endParaRPr>
          </a:p>
          <a:p>
            <a:pPr algn="just">
              <a:spcBef>
                <a:spcPts val="750"/>
              </a:spcBef>
            </a:pPr>
            <a:r>
              <a:rPr lang="tr-TR" sz="1800" b="1" dirty="0">
                <a:solidFill>
                  <a:srgbClr val="172B4D"/>
                </a:solidFill>
                <a:effectLst/>
                <a:latin typeface="Segoe UI" panose="020B0502040204020203" pitchFamily="34" charset="0"/>
                <a:ea typeface="Times New Roman" panose="02020603050405020304" pitchFamily="18" charset="0"/>
              </a:rPr>
              <a:t>Mali Duran Varlıklar</a:t>
            </a:r>
            <a:endParaRPr lang="tr-TR" sz="1800" dirty="0">
              <a:effectLst/>
              <a:latin typeface="Times New Roman" panose="02020603050405020304" pitchFamily="18" charset="0"/>
              <a:ea typeface="Times New Roman" panose="02020603050405020304" pitchFamily="18" charset="0"/>
            </a:endParaRPr>
          </a:p>
          <a:p>
            <a:pPr algn="just">
              <a:spcBef>
                <a:spcPts val="750"/>
              </a:spcBef>
            </a:pPr>
            <a:r>
              <a:rPr lang="tr-TR" sz="1800" b="1" dirty="0">
                <a:solidFill>
                  <a:srgbClr val="172B4D"/>
                </a:solidFill>
                <a:effectLst/>
                <a:latin typeface="Segoe UI" panose="020B0502040204020203" pitchFamily="34" charset="0"/>
                <a:ea typeface="Times New Roman" panose="02020603050405020304" pitchFamily="18" charset="0"/>
              </a:rPr>
              <a:t>Özel Tükenmeye Tabi Varlıklar</a:t>
            </a:r>
            <a:endParaRPr lang="tr-TR" sz="1800" dirty="0">
              <a:effectLst/>
              <a:latin typeface="Times New Roman" panose="02020603050405020304" pitchFamily="18" charset="0"/>
              <a:ea typeface="Times New Roman" panose="02020603050405020304" pitchFamily="18" charset="0"/>
            </a:endParaRPr>
          </a:p>
          <a:p>
            <a:endParaRPr lang="tr-TR" dirty="0"/>
          </a:p>
        </p:txBody>
      </p:sp>
      <p:sp>
        <p:nvSpPr>
          <p:cNvPr id="3" name="Başlık 2">
            <a:extLst>
              <a:ext uri="{FF2B5EF4-FFF2-40B4-BE49-F238E27FC236}">
                <a16:creationId xmlns:a16="http://schemas.microsoft.com/office/drawing/2014/main" id="{F29B2BFB-BDCB-0B89-6940-D4FD2B719A93}"/>
              </a:ext>
            </a:extLst>
          </p:cNvPr>
          <p:cNvSpPr>
            <a:spLocks noGrp="1"/>
          </p:cNvSpPr>
          <p:nvPr>
            <p:ph type="title"/>
          </p:nvPr>
        </p:nvSpPr>
        <p:spPr/>
        <p:txBody>
          <a:bodyPr/>
          <a:lstStyle/>
          <a:p>
            <a:r>
              <a:rPr lang="tr-TR" dirty="0"/>
              <a:t>ROFM Hangi Kıymetlerde Olabilir?</a:t>
            </a:r>
          </a:p>
        </p:txBody>
      </p:sp>
      <p:sp>
        <p:nvSpPr>
          <p:cNvPr id="4" name="İçerik Yer Tutucusu 1">
            <a:extLst>
              <a:ext uri="{FF2B5EF4-FFF2-40B4-BE49-F238E27FC236}">
                <a16:creationId xmlns:a16="http://schemas.microsoft.com/office/drawing/2014/main" id="{1D6DDA03-F412-4C52-EA39-D71303ED8D0B}"/>
              </a:ext>
            </a:extLst>
          </p:cNvPr>
          <p:cNvSpPr txBox="1">
            <a:spLocks/>
          </p:cNvSpPr>
          <p:nvPr/>
        </p:nvSpPr>
        <p:spPr>
          <a:xfrm>
            <a:off x="2995961" y="3314615"/>
            <a:ext cx="5512667" cy="1420936"/>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750"/>
              </a:spcBef>
            </a:pPr>
            <a:r>
              <a:rPr lang="tr-TR" sz="1600" b="1" dirty="0">
                <a:solidFill>
                  <a:srgbClr val="C02030"/>
                </a:solidFill>
                <a:latin typeface="Segoe UI" panose="020B0502040204020203" pitchFamily="34" charset="0"/>
                <a:ea typeface="Times New Roman" panose="02020603050405020304" pitchFamily="18" charset="0"/>
              </a:rPr>
              <a:t>Stoklarda toplulaştırılmış yöntemde ROFM hesaplanması ihtiyaridir, </a:t>
            </a:r>
          </a:p>
          <a:p>
            <a:pPr>
              <a:spcBef>
                <a:spcPts val="750"/>
              </a:spcBef>
            </a:pPr>
            <a:r>
              <a:rPr lang="tr-TR" sz="1600" b="1" dirty="0">
                <a:solidFill>
                  <a:srgbClr val="C02030"/>
                </a:solidFill>
                <a:latin typeface="Segoe UI" panose="020B0502040204020203" pitchFamily="34" charset="0"/>
                <a:ea typeface="Times New Roman" panose="02020603050405020304" pitchFamily="18" charset="0"/>
              </a:rPr>
              <a:t>Yeniden değerlemeye tabi tutulan kıymetlerin düzeltilmesinde ROFM hesaplanmaz. </a:t>
            </a:r>
            <a:r>
              <a:rPr lang="tr-TR" sz="1600" b="1" i="1" dirty="0">
                <a:solidFill>
                  <a:srgbClr val="649B28"/>
                </a:solidFill>
                <a:latin typeface="Segoe UI" panose="020B0502040204020203" pitchFamily="34" charset="0"/>
                <a:ea typeface="Times New Roman" panose="02020603050405020304" pitchFamily="18" charset="0"/>
              </a:rPr>
              <a:t>(Taslak Tebliğ)</a:t>
            </a:r>
            <a:endParaRPr lang="tr-TR" sz="1600" b="1" i="1" dirty="0">
              <a:solidFill>
                <a:srgbClr val="649B28"/>
              </a:solidFill>
              <a:latin typeface="Times New Roman" panose="02020603050405020304" pitchFamily="18" charset="0"/>
              <a:ea typeface="Times New Roman" panose="02020603050405020304" pitchFamily="18" charset="0"/>
            </a:endParaRPr>
          </a:p>
          <a:p>
            <a:endParaRPr lang="tr-TR" dirty="0"/>
          </a:p>
        </p:txBody>
      </p:sp>
      <p:pic>
        <p:nvPicPr>
          <p:cNvPr id="5" name="Video 4" title="Megafonu ve renkli metin kabarcıkları">
            <a:hlinkClick r:id="" action="ppaction://media"/>
            <a:extLst>
              <a:ext uri="{FF2B5EF4-FFF2-40B4-BE49-F238E27FC236}">
                <a16:creationId xmlns:a16="http://schemas.microsoft.com/office/drawing/2014/main" id="{D27FB655-A775-B537-5CA1-D66FD50CDC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314615"/>
            <a:ext cx="2843654" cy="1181099"/>
          </a:xfrm>
          <a:prstGeom prst="rect">
            <a:avLst/>
          </a:prstGeom>
        </p:spPr>
      </p:pic>
      <p:sp>
        <p:nvSpPr>
          <p:cNvPr id="7" name="Metin kutusu 6">
            <a:extLst>
              <a:ext uri="{FF2B5EF4-FFF2-40B4-BE49-F238E27FC236}">
                <a16:creationId xmlns:a16="http://schemas.microsoft.com/office/drawing/2014/main" id="{97525785-4832-2E5E-ADA5-5E8B2ED4DB6D}"/>
              </a:ext>
            </a:extLst>
          </p:cNvPr>
          <p:cNvSpPr txBox="1"/>
          <p:nvPr/>
        </p:nvSpPr>
        <p:spPr>
          <a:xfrm>
            <a:off x="5211337" y="1430465"/>
            <a:ext cx="4096214" cy="1200329"/>
          </a:xfrm>
          <a:prstGeom prst="rect">
            <a:avLst/>
          </a:prstGeom>
          <a:noFill/>
        </p:spPr>
        <p:txBody>
          <a:bodyPr wrap="square">
            <a:spAutoFit/>
          </a:bodyPr>
          <a:lstStyle/>
          <a:p>
            <a:r>
              <a:rPr lang="tr-TR" dirty="0">
                <a:latin typeface="Calibri" panose="020F0502020204030204" pitchFamily="34" charset="0"/>
                <a:ea typeface="Calibri" panose="020F0502020204030204" pitchFamily="34" charset="0"/>
                <a:cs typeface="Calibri" panose="020F0502020204030204" pitchFamily="34" charset="0"/>
              </a:rPr>
              <a:t>Zamana bağlı olmayan finansman giderleri(vergi, harç vb.) reel sayılır ve bunlar iktisadi kıymetin değerinden düşülmez.</a:t>
            </a:r>
          </a:p>
        </p:txBody>
      </p:sp>
      <p:sp>
        <p:nvSpPr>
          <p:cNvPr id="6" name="Slayt Numarası Yer Tutucusu 5">
            <a:extLst>
              <a:ext uri="{FF2B5EF4-FFF2-40B4-BE49-F238E27FC236}">
                <a16:creationId xmlns:a16="http://schemas.microsoft.com/office/drawing/2014/main" id="{16CB0C40-83CD-407B-958B-5A2F6F4BB1BA}"/>
              </a:ext>
            </a:extLst>
          </p:cNvPr>
          <p:cNvSpPr>
            <a:spLocks noGrp="1"/>
          </p:cNvSpPr>
          <p:nvPr>
            <p:ph type="sldNum" sz="quarter" idx="4"/>
          </p:nvPr>
        </p:nvSpPr>
        <p:spPr/>
        <p:txBody>
          <a:bodyPr/>
          <a:lstStyle/>
          <a:p>
            <a:fld id="{3F229497-3B9E-406A-A216-E5617F008833}" type="slidenum">
              <a:rPr lang="tr-TR" smtClean="0"/>
              <a:pPr/>
              <a:t>29</a:t>
            </a:fld>
            <a:endParaRPr lang="tr-TR" dirty="0"/>
          </a:p>
        </p:txBody>
      </p:sp>
    </p:spTree>
    <p:extLst>
      <p:ext uri="{BB962C8B-B14F-4D97-AF65-F5344CB8AC3E}">
        <p14:creationId xmlns:p14="http://schemas.microsoft.com/office/powerpoint/2010/main" val="190796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100000">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BE3BD870-5B71-2094-3317-168E9F5E23B6}"/>
              </a:ext>
            </a:extLst>
          </p:cNvPr>
          <p:cNvSpPr>
            <a:spLocks noGrp="1"/>
          </p:cNvSpPr>
          <p:nvPr>
            <p:ph idx="1"/>
          </p:nvPr>
        </p:nvSpPr>
        <p:spPr>
          <a:xfrm>
            <a:off x="345440" y="1500132"/>
            <a:ext cx="7578206" cy="482521"/>
          </a:xfrm>
        </p:spPr>
        <p:txBody>
          <a:bodyPr/>
          <a:lstStyle/>
          <a:p>
            <a:pPr marL="0" indent="0">
              <a:buNone/>
            </a:pPr>
            <a:r>
              <a:rPr lang="tr-TR" sz="2400" dirty="0">
                <a:solidFill>
                  <a:srgbClr val="2D4050"/>
                </a:solidFill>
                <a:latin typeface="Calibri" panose="020F0502020204030204" pitchFamily="34" charset="0"/>
                <a:ea typeface="Calibri" panose="020F0502020204030204" pitchFamily="34" charset="0"/>
                <a:cs typeface="Calibri" panose="020F0502020204030204" pitchFamily="34" charset="0"/>
              </a:rPr>
              <a:t>VUK 298/A maddesinde</a:t>
            </a:r>
          </a:p>
          <a:p>
            <a:endParaRPr lang="tr-TR" sz="2400" dirty="0">
              <a:solidFill>
                <a:srgbClr val="2D405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tr-TR" dirty="0">
                <a:effectLst/>
                <a:latin typeface="Calibri" panose="020F0502020204030204" pitchFamily="34" charset="0"/>
                <a:ea typeface="Calibri" panose="020F0502020204030204" pitchFamily="34" charset="0"/>
                <a:cs typeface="Calibri" panose="020F0502020204030204" pitchFamily="34" charset="0"/>
              </a:rPr>
              <a:t>Enflasyon düzeltmesi; </a:t>
            </a:r>
            <a:r>
              <a:rPr lang="tr-TR"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parasal olmayan kıymetlerin </a:t>
            </a:r>
            <a:r>
              <a:rPr lang="tr-TR" dirty="0">
                <a:effectLst/>
                <a:latin typeface="Calibri" panose="020F0502020204030204" pitchFamily="34" charset="0"/>
                <a:ea typeface="Calibri" panose="020F0502020204030204" pitchFamily="34" charset="0"/>
                <a:cs typeface="Calibri" panose="020F0502020204030204" pitchFamily="34" charset="0"/>
              </a:rPr>
              <a:t>enflasyon düzeltmesinde dikkate alınacak tutarlarının </a:t>
            </a:r>
            <a:r>
              <a:rPr lang="tr-TR"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düzeltme katsayısı </a:t>
            </a:r>
            <a:r>
              <a:rPr lang="tr-TR" dirty="0">
                <a:effectLst/>
                <a:latin typeface="Calibri" panose="020F0502020204030204" pitchFamily="34" charset="0"/>
                <a:ea typeface="Calibri" panose="020F0502020204030204" pitchFamily="34" charset="0"/>
                <a:cs typeface="Calibri" panose="020F0502020204030204" pitchFamily="34" charset="0"/>
              </a:rPr>
              <a:t>ile çarpılması suretiyle, malî tablonun ait olduğu tarihteki satın alma gücü cinsinden hesaplanması, </a:t>
            </a:r>
          </a:p>
          <a:p>
            <a:endParaRPr lang="tr-TR"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dirty="0">
                <a:effectLst/>
                <a:latin typeface="Calibri" panose="020F0502020204030204" pitchFamily="34" charset="0"/>
                <a:ea typeface="Calibri" panose="020F0502020204030204" pitchFamily="34" charset="0"/>
                <a:cs typeface="Calibri" panose="020F0502020204030204" pitchFamily="34" charset="0"/>
              </a:rPr>
              <a:t>olarak tanımlanmaktadır.</a:t>
            </a:r>
          </a:p>
          <a:p>
            <a:pPr marL="0" indent="0">
              <a:buNone/>
            </a:pPr>
            <a:endParaRPr lang="tr-TR" sz="2400" dirty="0">
              <a:solidFill>
                <a:srgbClr val="2D405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dirty="0"/>
          </a:p>
        </p:txBody>
      </p:sp>
      <p:sp>
        <p:nvSpPr>
          <p:cNvPr id="3" name="Başlık 2">
            <a:extLst>
              <a:ext uri="{FF2B5EF4-FFF2-40B4-BE49-F238E27FC236}">
                <a16:creationId xmlns:a16="http://schemas.microsoft.com/office/drawing/2014/main" id="{946FE2AE-AEDC-41F6-E55B-EB7F51DFEE26}"/>
              </a:ext>
            </a:extLst>
          </p:cNvPr>
          <p:cNvSpPr>
            <a:spLocks noGrp="1"/>
          </p:cNvSpPr>
          <p:nvPr>
            <p:ph type="title"/>
          </p:nvPr>
        </p:nvSpPr>
        <p:spPr/>
        <p:txBody>
          <a:bodyPr/>
          <a:lstStyle/>
          <a:p>
            <a:pPr algn="ctr"/>
            <a:r>
              <a:rPr lang="tr-TR" dirty="0"/>
              <a:t>ENFLASYON DÜZELTMESİ NEDİR?</a:t>
            </a:r>
          </a:p>
        </p:txBody>
      </p:sp>
    </p:spTree>
    <p:extLst>
      <p:ext uri="{BB962C8B-B14F-4D97-AF65-F5344CB8AC3E}">
        <p14:creationId xmlns:p14="http://schemas.microsoft.com/office/powerpoint/2010/main" val="2450823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DD3CB5AF-9DD9-D3CE-31D8-9D620A97CD0C}"/>
              </a:ext>
            </a:extLst>
          </p:cNvPr>
          <p:cNvSpPr>
            <a:spLocks noGrp="1"/>
          </p:cNvSpPr>
          <p:nvPr>
            <p:ph type="title"/>
          </p:nvPr>
        </p:nvSpPr>
        <p:spPr/>
        <p:txBody>
          <a:bodyPr/>
          <a:lstStyle/>
          <a:p>
            <a:r>
              <a:rPr lang="tr-TR" dirty="0"/>
              <a:t>DÜZELTME KATSAYISI</a:t>
            </a:r>
          </a:p>
        </p:txBody>
      </p:sp>
      <p:sp>
        <p:nvSpPr>
          <p:cNvPr id="4" name="Metin kutusu 3">
            <a:extLst>
              <a:ext uri="{FF2B5EF4-FFF2-40B4-BE49-F238E27FC236}">
                <a16:creationId xmlns:a16="http://schemas.microsoft.com/office/drawing/2014/main" id="{5DB454D6-F5EE-5570-E4FF-4F4C67E4D745}"/>
              </a:ext>
            </a:extLst>
          </p:cNvPr>
          <p:cNvSpPr txBox="1"/>
          <p:nvPr/>
        </p:nvSpPr>
        <p:spPr>
          <a:xfrm>
            <a:off x="483217" y="1427312"/>
            <a:ext cx="7582829"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Önceki bölümlerde hangi tarihlerin dikkate alınabileceği belirtilmiştir. </a:t>
            </a:r>
          </a:p>
        </p:txBody>
      </p:sp>
      <p:sp>
        <p:nvSpPr>
          <p:cNvPr id="7" name="Metin kutusu 6">
            <a:extLst>
              <a:ext uri="{FF2B5EF4-FFF2-40B4-BE49-F238E27FC236}">
                <a16:creationId xmlns:a16="http://schemas.microsoft.com/office/drawing/2014/main" id="{3E8E87A5-204C-1A27-FC20-7694564FBEB9}"/>
              </a:ext>
            </a:extLst>
          </p:cNvPr>
          <p:cNvSpPr txBox="1"/>
          <p:nvPr/>
        </p:nvSpPr>
        <p:spPr>
          <a:xfrm>
            <a:off x="358448" y="2113535"/>
            <a:ext cx="1204331" cy="646331"/>
          </a:xfrm>
          <a:prstGeom prst="rect">
            <a:avLst/>
          </a:prstGeom>
          <a:noFill/>
        </p:spPr>
        <p:txBody>
          <a:bodyPr wrap="square" rtlCol="0">
            <a:spAutoFit/>
          </a:bodyPr>
          <a:lstStyle/>
          <a:p>
            <a:r>
              <a:rPr lang="tr-TR" dirty="0"/>
              <a:t>Düzeltme Katsayısı</a:t>
            </a:r>
          </a:p>
        </p:txBody>
      </p:sp>
      <p:sp>
        <p:nvSpPr>
          <p:cNvPr id="8" name="Metin kutusu 7">
            <a:extLst>
              <a:ext uri="{FF2B5EF4-FFF2-40B4-BE49-F238E27FC236}">
                <a16:creationId xmlns:a16="http://schemas.microsoft.com/office/drawing/2014/main" id="{C6D7DDD9-AF85-EFF2-FDE6-81DFF0D3D3DE}"/>
              </a:ext>
            </a:extLst>
          </p:cNvPr>
          <p:cNvSpPr txBox="1"/>
          <p:nvPr/>
        </p:nvSpPr>
        <p:spPr>
          <a:xfrm>
            <a:off x="2042531" y="2062363"/>
            <a:ext cx="5058935" cy="369332"/>
          </a:xfrm>
          <a:prstGeom prst="rect">
            <a:avLst/>
          </a:prstGeom>
          <a:noFill/>
        </p:spPr>
        <p:txBody>
          <a:bodyPr wrap="square" rtlCol="0">
            <a:spAutoFit/>
          </a:bodyPr>
          <a:lstStyle/>
          <a:p>
            <a:r>
              <a:rPr lang="tr-TR" dirty="0"/>
              <a:t>Mali tabloların ait olduğu aya ait Yİ-ÜFE</a:t>
            </a:r>
          </a:p>
        </p:txBody>
      </p:sp>
      <p:cxnSp>
        <p:nvCxnSpPr>
          <p:cNvPr id="10" name="Düz Bağlayıcı 9">
            <a:extLst>
              <a:ext uri="{FF2B5EF4-FFF2-40B4-BE49-F238E27FC236}">
                <a16:creationId xmlns:a16="http://schemas.microsoft.com/office/drawing/2014/main" id="{C49B3239-1F7A-E46C-F45C-05D8909DCFFE}"/>
              </a:ext>
            </a:extLst>
          </p:cNvPr>
          <p:cNvCxnSpPr>
            <a:cxnSpLocks/>
          </p:cNvCxnSpPr>
          <p:nvPr/>
        </p:nvCxnSpPr>
        <p:spPr>
          <a:xfrm>
            <a:off x="1966331" y="2468280"/>
            <a:ext cx="5211337"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Metin kutusu 11">
            <a:extLst>
              <a:ext uri="{FF2B5EF4-FFF2-40B4-BE49-F238E27FC236}">
                <a16:creationId xmlns:a16="http://schemas.microsoft.com/office/drawing/2014/main" id="{B03907A1-D7F6-4351-434E-00C0412B4FC3}"/>
              </a:ext>
            </a:extLst>
          </p:cNvPr>
          <p:cNvSpPr txBox="1"/>
          <p:nvPr/>
        </p:nvSpPr>
        <p:spPr>
          <a:xfrm>
            <a:off x="1966331" y="2458269"/>
            <a:ext cx="5211337" cy="369332"/>
          </a:xfrm>
          <a:prstGeom prst="rect">
            <a:avLst/>
          </a:prstGeom>
          <a:noFill/>
        </p:spPr>
        <p:txBody>
          <a:bodyPr wrap="square" rtlCol="0">
            <a:spAutoFit/>
          </a:bodyPr>
          <a:lstStyle/>
          <a:p>
            <a:r>
              <a:rPr lang="tr-TR" dirty="0"/>
              <a:t>Düzeltmeye esas alınacak tarihe ait Yİ-ÜFE</a:t>
            </a:r>
          </a:p>
        </p:txBody>
      </p:sp>
      <p:sp>
        <p:nvSpPr>
          <p:cNvPr id="13" name="Metin kutusu 12">
            <a:extLst>
              <a:ext uri="{FF2B5EF4-FFF2-40B4-BE49-F238E27FC236}">
                <a16:creationId xmlns:a16="http://schemas.microsoft.com/office/drawing/2014/main" id="{093493FB-3A56-2CD3-7D1E-CF5238F76496}"/>
              </a:ext>
            </a:extLst>
          </p:cNvPr>
          <p:cNvSpPr txBox="1"/>
          <p:nvPr/>
        </p:nvSpPr>
        <p:spPr>
          <a:xfrm>
            <a:off x="1562779" y="2278930"/>
            <a:ext cx="301081" cy="369332"/>
          </a:xfrm>
          <a:prstGeom prst="rect">
            <a:avLst/>
          </a:prstGeom>
          <a:noFill/>
        </p:spPr>
        <p:txBody>
          <a:bodyPr wrap="square" rtlCol="0">
            <a:spAutoFit/>
          </a:bodyPr>
          <a:lstStyle/>
          <a:p>
            <a:r>
              <a:rPr lang="tr-TR" dirty="0"/>
              <a:t>=</a:t>
            </a:r>
          </a:p>
        </p:txBody>
      </p:sp>
      <p:sp>
        <p:nvSpPr>
          <p:cNvPr id="2" name="Metin kutusu 1">
            <a:extLst>
              <a:ext uri="{FF2B5EF4-FFF2-40B4-BE49-F238E27FC236}">
                <a16:creationId xmlns:a16="http://schemas.microsoft.com/office/drawing/2014/main" id="{19E40C58-150B-EBEF-227F-0634846139F5}"/>
              </a:ext>
            </a:extLst>
          </p:cNvPr>
          <p:cNvSpPr txBox="1"/>
          <p:nvPr/>
        </p:nvSpPr>
        <p:spPr>
          <a:xfrm>
            <a:off x="193287" y="2978731"/>
            <a:ext cx="5776333" cy="1200329"/>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İktisadi kıymeti oluşturan maliyetlerin oluştuğu tarihler dikkate alınarak düzeltilmeli</a:t>
            </a:r>
          </a:p>
          <a:p>
            <a:r>
              <a:rPr lang="tr-TR" dirty="0">
                <a:latin typeface="Calibri" panose="020F0502020204030204" pitchFamily="34" charset="0"/>
                <a:ea typeface="Calibri" panose="020F0502020204030204" pitchFamily="34" charset="0"/>
                <a:cs typeface="Calibri" panose="020F0502020204030204" pitchFamily="34" charset="0"/>
              </a:rPr>
              <a:t>(</a:t>
            </a:r>
            <a:r>
              <a:rPr lang="tr-TR" dirty="0" err="1">
                <a:latin typeface="Calibri" panose="020F0502020204030204" pitchFamily="34" charset="0"/>
                <a:ea typeface="Calibri" panose="020F0502020204030204" pitchFamily="34" charset="0"/>
                <a:cs typeface="Calibri" panose="020F0502020204030204" pitchFamily="34" charset="0"/>
              </a:rPr>
              <a:t>Örn</a:t>
            </a:r>
            <a:r>
              <a:rPr lang="tr-TR" dirty="0">
                <a:latin typeface="Calibri" panose="020F0502020204030204" pitchFamily="34" charset="0"/>
                <a:ea typeface="Calibri" panose="020F0502020204030204" pitchFamily="34" charset="0"/>
                <a:cs typeface="Calibri" panose="020F0502020204030204" pitchFamily="34" charset="0"/>
              </a:rPr>
              <a:t>; inşa edilen bina için arsanın alış tarihi 258 hesaptaki maliyet kayıtları ayrı ayrı katsayılarla düzeltilmeli)</a:t>
            </a:r>
          </a:p>
        </p:txBody>
      </p:sp>
      <p:sp>
        <p:nvSpPr>
          <p:cNvPr id="5" name="Metin kutusu 4">
            <a:extLst>
              <a:ext uri="{FF2B5EF4-FFF2-40B4-BE49-F238E27FC236}">
                <a16:creationId xmlns:a16="http://schemas.microsoft.com/office/drawing/2014/main" id="{CA9EECAF-BEAD-D17C-1D22-8F0D9644C1B4}"/>
              </a:ext>
            </a:extLst>
          </p:cNvPr>
          <p:cNvSpPr txBox="1"/>
          <p:nvPr/>
        </p:nvSpPr>
        <p:spPr>
          <a:xfrm>
            <a:off x="2003756" y="4330190"/>
            <a:ext cx="7140244" cy="646331"/>
          </a:xfrm>
          <a:prstGeom prst="rect">
            <a:avLst/>
          </a:prstGeom>
          <a:noFill/>
        </p:spPr>
        <p:txBody>
          <a:bodyPr wrap="square" rtlCol="0">
            <a:spAutoFit/>
          </a:bodyPr>
          <a:lstStyle/>
          <a:p>
            <a:r>
              <a:rPr lang="tr-TR" i="1" dirty="0">
                <a:solidFill>
                  <a:srgbClr val="C00000"/>
                </a:solidFill>
                <a:latin typeface="Calibri" panose="020F0502020204030204" pitchFamily="34" charset="0"/>
                <a:ea typeface="Calibri" panose="020F0502020204030204" pitchFamily="34" charset="0"/>
                <a:cs typeface="Calibri" panose="020F0502020204030204" pitchFamily="34" charset="0"/>
              </a:rPr>
              <a:t>Yurtdışı iştirakler ile parasal olmayan ve dövize endeksli avans/depozitolar düzeltme katsayısı yerine Merkez Bankası döviz alış kuru ile düzeltilir.</a:t>
            </a:r>
          </a:p>
        </p:txBody>
      </p:sp>
      <p:sp>
        <p:nvSpPr>
          <p:cNvPr id="6" name="Dikdörtgen: Köşeleri Yuvarlatılmış 5">
            <a:extLst>
              <a:ext uri="{FF2B5EF4-FFF2-40B4-BE49-F238E27FC236}">
                <a16:creationId xmlns:a16="http://schemas.microsoft.com/office/drawing/2014/main" id="{D7E93F6B-650D-A84D-4630-DF61C3ACEDCA}"/>
              </a:ext>
            </a:extLst>
          </p:cNvPr>
          <p:cNvSpPr/>
          <p:nvPr/>
        </p:nvSpPr>
        <p:spPr>
          <a:xfrm>
            <a:off x="6072318" y="135989"/>
            <a:ext cx="1667933" cy="482521"/>
          </a:xfrm>
          <a:prstGeom prst="roundRect">
            <a:avLst/>
          </a:prstGeom>
          <a:solidFill>
            <a:srgbClr val="F1B3B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b="1" dirty="0">
                <a:solidFill>
                  <a:srgbClr val="C02030"/>
                </a:solidFill>
              </a:rPr>
              <a:t>ADIM 4</a:t>
            </a:r>
          </a:p>
        </p:txBody>
      </p:sp>
      <p:sp>
        <p:nvSpPr>
          <p:cNvPr id="9" name="Slayt Numarası Yer Tutucusu 8">
            <a:extLst>
              <a:ext uri="{FF2B5EF4-FFF2-40B4-BE49-F238E27FC236}">
                <a16:creationId xmlns:a16="http://schemas.microsoft.com/office/drawing/2014/main" id="{1C06B78E-43C7-AFED-D099-EA7BC095E0D2}"/>
              </a:ext>
            </a:extLst>
          </p:cNvPr>
          <p:cNvSpPr>
            <a:spLocks noGrp="1"/>
          </p:cNvSpPr>
          <p:nvPr>
            <p:ph type="sldNum" sz="quarter" idx="4"/>
          </p:nvPr>
        </p:nvSpPr>
        <p:spPr/>
        <p:txBody>
          <a:bodyPr/>
          <a:lstStyle/>
          <a:p>
            <a:fld id="{3F229497-3B9E-406A-A216-E5617F008833}" type="slidenum">
              <a:rPr lang="tr-TR" smtClean="0"/>
              <a:pPr/>
              <a:t>30</a:t>
            </a:fld>
            <a:endParaRPr lang="tr-TR" dirty="0"/>
          </a:p>
        </p:txBody>
      </p:sp>
    </p:spTree>
    <p:extLst>
      <p:ext uri="{BB962C8B-B14F-4D97-AF65-F5344CB8AC3E}">
        <p14:creationId xmlns:p14="http://schemas.microsoft.com/office/powerpoint/2010/main" val="4235569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C1040B6C-38DC-7F79-63CC-561730E21F9C}"/>
              </a:ext>
            </a:extLst>
          </p:cNvPr>
          <p:cNvSpPr>
            <a:spLocks noGrp="1"/>
          </p:cNvSpPr>
          <p:nvPr>
            <p:ph type="title"/>
          </p:nvPr>
        </p:nvSpPr>
        <p:spPr/>
        <p:txBody>
          <a:bodyPr/>
          <a:lstStyle/>
          <a:p>
            <a:r>
              <a:rPr lang="tr-TR" dirty="0"/>
              <a:t>ÖZKAYNAKLARDA  SİLİNECEKLER</a:t>
            </a:r>
          </a:p>
        </p:txBody>
      </p:sp>
      <p:sp>
        <p:nvSpPr>
          <p:cNvPr id="6" name="İçerik Yer Tutucusu 5">
            <a:extLst>
              <a:ext uri="{FF2B5EF4-FFF2-40B4-BE49-F238E27FC236}">
                <a16:creationId xmlns:a16="http://schemas.microsoft.com/office/drawing/2014/main" id="{3FAC7065-7102-A7D6-07C2-971F0CC4BAF8}"/>
              </a:ext>
            </a:extLst>
          </p:cNvPr>
          <p:cNvSpPr>
            <a:spLocks noGrp="1"/>
          </p:cNvSpPr>
          <p:nvPr>
            <p:ph idx="1"/>
          </p:nvPr>
        </p:nvSpPr>
        <p:spPr>
          <a:xfrm>
            <a:off x="327980" y="1501889"/>
            <a:ext cx="5148843" cy="3557791"/>
          </a:xfrm>
        </p:spPr>
        <p:txBody>
          <a:bodyPr/>
          <a:lstStyle/>
          <a:p>
            <a:r>
              <a:rPr lang="tr-TR" sz="1600" dirty="0"/>
              <a:t>VUK Geçici 31 ve Geçici 32 oluşturulan fon (522)</a:t>
            </a:r>
          </a:p>
          <a:p>
            <a:r>
              <a:rPr lang="tr-TR" sz="1600" dirty="0"/>
              <a:t>VUK 298/Ç oluşturulan fon (522)</a:t>
            </a:r>
          </a:p>
          <a:p>
            <a:r>
              <a:rPr lang="tr-TR" sz="1600" dirty="0"/>
              <a:t>Dönem Kar Zararı</a:t>
            </a:r>
          </a:p>
          <a:p>
            <a:r>
              <a:rPr lang="tr-TR" sz="1600" dirty="0"/>
              <a:t>Geçmiş Yıl Kar Zararı</a:t>
            </a:r>
          </a:p>
          <a:p>
            <a:pPr marL="0" indent="0">
              <a:buNone/>
            </a:pPr>
            <a:endParaRPr lang="tr-TR" sz="1800" dirty="0"/>
          </a:p>
          <a:p>
            <a:endParaRPr lang="tr-TR" dirty="0"/>
          </a:p>
          <a:p>
            <a:pPr marL="0" indent="0">
              <a:buNone/>
            </a:pPr>
            <a:endParaRPr lang="tr-TR" dirty="0"/>
          </a:p>
          <a:p>
            <a:pPr marL="0" indent="0">
              <a:buNone/>
            </a:pPr>
            <a:endParaRPr lang="tr-TR" dirty="0"/>
          </a:p>
          <a:p>
            <a:pPr marL="0" indent="0">
              <a:buNone/>
            </a:pPr>
            <a:endParaRPr lang="tr-TR" dirty="0"/>
          </a:p>
        </p:txBody>
      </p:sp>
      <p:pic>
        <p:nvPicPr>
          <p:cNvPr id="7" name="İçerik Yer Tutucusu 13">
            <a:extLst>
              <a:ext uri="{FF2B5EF4-FFF2-40B4-BE49-F238E27FC236}">
                <a16:creationId xmlns:a16="http://schemas.microsoft.com/office/drawing/2014/main" id="{C3072580-92B0-6571-ABCE-A7B1B5D51817}"/>
              </a:ext>
            </a:extLst>
          </p:cNvPr>
          <p:cNvPicPr>
            <a:picLocks noChangeAspect="1"/>
          </p:cNvPicPr>
          <p:nvPr/>
        </p:nvPicPr>
        <p:blipFill>
          <a:blip r:embed="rId2"/>
          <a:stretch>
            <a:fillRect/>
          </a:stretch>
        </p:blipFill>
        <p:spPr>
          <a:xfrm>
            <a:off x="7054203" y="-8811"/>
            <a:ext cx="2098758" cy="1806206"/>
          </a:xfrm>
          <a:prstGeom prst="rect">
            <a:avLst/>
          </a:prstGeom>
        </p:spPr>
      </p:pic>
      <p:sp>
        <p:nvSpPr>
          <p:cNvPr id="8" name="Sağ Ayraç 7">
            <a:extLst>
              <a:ext uri="{FF2B5EF4-FFF2-40B4-BE49-F238E27FC236}">
                <a16:creationId xmlns:a16="http://schemas.microsoft.com/office/drawing/2014/main" id="{2F4068A3-749D-7ED4-DE7E-308E289791A2}"/>
              </a:ext>
            </a:extLst>
          </p:cNvPr>
          <p:cNvSpPr/>
          <p:nvPr/>
        </p:nvSpPr>
        <p:spPr>
          <a:xfrm>
            <a:off x="5146390" y="1407859"/>
            <a:ext cx="914400" cy="165853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9" name="Metin kutusu 8">
            <a:extLst>
              <a:ext uri="{FF2B5EF4-FFF2-40B4-BE49-F238E27FC236}">
                <a16:creationId xmlns:a16="http://schemas.microsoft.com/office/drawing/2014/main" id="{880BC88F-5F5C-37FC-1258-89068ABAB4CD}"/>
              </a:ext>
            </a:extLst>
          </p:cNvPr>
          <p:cNvSpPr txBox="1"/>
          <p:nvPr/>
        </p:nvSpPr>
        <p:spPr>
          <a:xfrm>
            <a:off x="6170341" y="1698517"/>
            <a:ext cx="2092580" cy="830997"/>
          </a:xfrm>
          <a:prstGeom prst="rect">
            <a:avLst/>
          </a:prstGeom>
          <a:noFill/>
        </p:spPr>
        <p:txBody>
          <a:bodyPr wrap="square" rtlCol="0">
            <a:spAutoFit/>
          </a:bodyPr>
          <a:lstStyle/>
          <a:p>
            <a:r>
              <a:rPr lang="tr-TR" sz="1600" b="1" dirty="0">
                <a:latin typeface="Calibri" panose="020F0502020204030204" pitchFamily="34" charset="0"/>
                <a:ea typeface="Calibri" panose="020F0502020204030204" pitchFamily="34" charset="0"/>
                <a:cs typeface="Calibri" panose="020F0502020204030204" pitchFamily="34" charset="0"/>
              </a:rPr>
              <a:t>698 Enflasyon Düzeltmesi hesabına aktarılarak</a:t>
            </a:r>
            <a:endParaRPr lang="tr-TR" b="1" dirty="0">
              <a:latin typeface="Calibri" panose="020F0502020204030204" pitchFamily="34" charset="0"/>
              <a:ea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C0EBCD9F-1FCB-E9B6-158E-74BE7069AD9C}"/>
              </a:ext>
            </a:extLst>
          </p:cNvPr>
          <p:cNvSpPr/>
          <p:nvPr/>
        </p:nvSpPr>
        <p:spPr>
          <a:xfrm rot="20432933">
            <a:off x="806893" y="2913521"/>
            <a:ext cx="2898288" cy="1128499"/>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600" dirty="0"/>
              <a:t>31.12.2023 tarihinde yapılacak düzeltmede</a:t>
            </a:r>
          </a:p>
        </p:txBody>
      </p:sp>
      <p:cxnSp>
        <p:nvCxnSpPr>
          <p:cNvPr id="5" name="Düz Ok Bağlayıcısı 4">
            <a:extLst>
              <a:ext uri="{FF2B5EF4-FFF2-40B4-BE49-F238E27FC236}">
                <a16:creationId xmlns:a16="http://schemas.microsoft.com/office/drawing/2014/main" id="{87EBA47F-45CA-EB31-1231-EC4D8D75568E}"/>
              </a:ext>
            </a:extLst>
          </p:cNvPr>
          <p:cNvCxnSpPr>
            <a:cxnSpLocks/>
            <a:stCxn id="9" idx="2"/>
          </p:cNvCxnSpPr>
          <p:nvPr/>
        </p:nvCxnSpPr>
        <p:spPr>
          <a:xfrm flipH="1">
            <a:off x="6457687" y="2598908"/>
            <a:ext cx="758944" cy="7367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Düz Ok Bağlayıcısı 9">
            <a:extLst>
              <a:ext uri="{FF2B5EF4-FFF2-40B4-BE49-F238E27FC236}">
                <a16:creationId xmlns:a16="http://schemas.microsoft.com/office/drawing/2014/main" id="{885A944D-F791-63FB-8B17-97C39ABC10C1}"/>
              </a:ext>
            </a:extLst>
          </p:cNvPr>
          <p:cNvCxnSpPr>
            <a:cxnSpLocks/>
            <a:stCxn id="9" idx="2"/>
          </p:cNvCxnSpPr>
          <p:nvPr/>
        </p:nvCxnSpPr>
        <p:spPr>
          <a:xfrm>
            <a:off x="7216631" y="2598908"/>
            <a:ext cx="764055" cy="7461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Metin kutusu 13">
            <a:extLst>
              <a:ext uri="{FF2B5EF4-FFF2-40B4-BE49-F238E27FC236}">
                <a16:creationId xmlns:a16="http://schemas.microsoft.com/office/drawing/2014/main" id="{3AA33B51-1863-E53D-3EF5-94438ADE6663}"/>
              </a:ext>
            </a:extLst>
          </p:cNvPr>
          <p:cNvSpPr txBox="1"/>
          <p:nvPr/>
        </p:nvSpPr>
        <p:spPr>
          <a:xfrm>
            <a:off x="6250174" y="3314325"/>
            <a:ext cx="564470" cy="369332"/>
          </a:xfrm>
          <a:prstGeom prst="rect">
            <a:avLst/>
          </a:prstGeom>
          <a:noFill/>
        </p:spPr>
        <p:txBody>
          <a:bodyPr wrap="square" rtlCol="0">
            <a:spAutoFit/>
          </a:bodyPr>
          <a:lstStyle/>
          <a:p>
            <a:r>
              <a:rPr lang="tr-TR" dirty="0">
                <a:solidFill>
                  <a:srgbClr val="C02030"/>
                </a:solidFill>
                <a:latin typeface="Arial"/>
                <a:cs typeface="Arial"/>
              </a:rPr>
              <a:t>570</a:t>
            </a:r>
          </a:p>
        </p:txBody>
      </p:sp>
      <p:sp>
        <p:nvSpPr>
          <p:cNvPr id="15" name="Metin kutusu 14">
            <a:extLst>
              <a:ext uri="{FF2B5EF4-FFF2-40B4-BE49-F238E27FC236}">
                <a16:creationId xmlns:a16="http://schemas.microsoft.com/office/drawing/2014/main" id="{25676307-DD1F-C4D3-6FAF-F298E83F26E6}"/>
              </a:ext>
            </a:extLst>
          </p:cNvPr>
          <p:cNvSpPr txBox="1"/>
          <p:nvPr/>
        </p:nvSpPr>
        <p:spPr>
          <a:xfrm>
            <a:off x="7698451" y="3317738"/>
            <a:ext cx="564470" cy="369332"/>
          </a:xfrm>
          <a:prstGeom prst="rect">
            <a:avLst/>
          </a:prstGeom>
          <a:noFill/>
        </p:spPr>
        <p:txBody>
          <a:bodyPr wrap="square" rtlCol="0">
            <a:spAutoFit/>
          </a:bodyPr>
          <a:lstStyle/>
          <a:p>
            <a:r>
              <a:rPr lang="tr-TR" dirty="0">
                <a:solidFill>
                  <a:srgbClr val="C02030"/>
                </a:solidFill>
                <a:latin typeface="Arial"/>
                <a:cs typeface="Arial"/>
              </a:rPr>
              <a:t>580</a:t>
            </a:r>
            <a:endParaRPr lang="tr-TR" sz="1600" dirty="0">
              <a:solidFill>
                <a:srgbClr val="C02030"/>
              </a:solidFill>
              <a:latin typeface="Arial"/>
              <a:cs typeface="Arial"/>
            </a:endParaRPr>
          </a:p>
        </p:txBody>
      </p:sp>
      <p:sp>
        <p:nvSpPr>
          <p:cNvPr id="16" name="Metin kutusu 15">
            <a:extLst>
              <a:ext uri="{FF2B5EF4-FFF2-40B4-BE49-F238E27FC236}">
                <a16:creationId xmlns:a16="http://schemas.microsoft.com/office/drawing/2014/main" id="{2D28F817-0360-3B4E-8978-5F38F49308B3}"/>
              </a:ext>
            </a:extLst>
          </p:cNvPr>
          <p:cNvSpPr txBox="1"/>
          <p:nvPr/>
        </p:nvSpPr>
        <p:spPr>
          <a:xfrm>
            <a:off x="6941411" y="3348515"/>
            <a:ext cx="564470" cy="307777"/>
          </a:xfrm>
          <a:prstGeom prst="rect">
            <a:avLst/>
          </a:prstGeom>
          <a:noFill/>
        </p:spPr>
        <p:txBody>
          <a:bodyPr wrap="square" rtlCol="0">
            <a:spAutoFit/>
          </a:bodyPr>
          <a:lstStyle/>
          <a:p>
            <a:r>
              <a:rPr lang="tr-TR" sz="1400" dirty="0">
                <a:solidFill>
                  <a:srgbClr val="C02030"/>
                </a:solidFill>
                <a:latin typeface="Arial"/>
                <a:cs typeface="Arial"/>
              </a:rPr>
              <a:t>veya</a:t>
            </a:r>
          </a:p>
        </p:txBody>
      </p:sp>
      <p:sp>
        <p:nvSpPr>
          <p:cNvPr id="17" name="Metin kutusu 16">
            <a:extLst>
              <a:ext uri="{FF2B5EF4-FFF2-40B4-BE49-F238E27FC236}">
                <a16:creationId xmlns:a16="http://schemas.microsoft.com/office/drawing/2014/main" id="{EDF82070-FA7E-E164-E8F6-2F399A75FCF7}"/>
              </a:ext>
            </a:extLst>
          </p:cNvPr>
          <p:cNvSpPr txBox="1"/>
          <p:nvPr/>
        </p:nvSpPr>
        <p:spPr>
          <a:xfrm>
            <a:off x="4895711" y="3348515"/>
            <a:ext cx="1339325" cy="307777"/>
          </a:xfrm>
          <a:prstGeom prst="rect">
            <a:avLst/>
          </a:prstGeom>
          <a:noFill/>
        </p:spPr>
        <p:txBody>
          <a:bodyPr wrap="square" rtlCol="0">
            <a:spAutoFit/>
          </a:bodyPr>
          <a:lstStyle/>
          <a:p>
            <a:r>
              <a:rPr lang="tr-TR" sz="1400" dirty="0">
                <a:solidFill>
                  <a:srgbClr val="C02030"/>
                </a:solidFill>
                <a:latin typeface="Arial"/>
                <a:cs typeface="Arial"/>
              </a:rPr>
              <a:t>Bakiyeye göre</a:t>
            </a:r>
          </a:p>
        </p:txBody>
      </p:sp>
      <p:sp>
        <p:nvSpPr>
          <p:cNvPr id="4" name="Slayt Numarası Yer Tutucusu 3">
            <a:extLst>
              <a:ext uri="{FF2B5EF4-FFF2-40B4-BE49-F238E27FC236}">
                <a16:creationId xmlns:a16="http://schemas.microsoft.com/office/drawing/2014/main" id="{3F779B23-B925-328D-0A65-679383A6931D}"/>
              </a:ext>
            </a:extLst>
          </p:cNvPr>
          <p:cNvSpPr>
            <a:spLocks noGrp="1"/>
          </p:cNvSpPr>
          <p:nvPr>
            <p:ph type="sldNum" sz="quarter" idx="4"/>
          </p:nvPr>
        </p:nvSpPr>
        <p:spPr/>
        <p:txBody>
          <a:bodyPr/>
          <a:lstStyle/>
          <a:p>
            <a:fld id="{3F229497-3B9E-406A-A216-E5617F008833}" type="slidenum">
              <a:rPr lang="tr-TR" smtClean="0"/>
              <a:pPr/>
              <a:t>31</a:t>
            </a:fld>
            <a:endParaRPr lang="tr-TR" dirty="0"/>
          </a:p>
        </p:txBody>
      </p:sp>
    </p:spTree>
    <p:extLst>
      <p:ext uri="{BB962C8B-B14F-4D97-AF65-F5344CB8AC3E}">
        <p14:creationId xmlns:p14="http://schemas.microsoft.com/office/powerpoint/2010/main" val="8257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10000" accel="50000" decel="50000" fill="remove" nodeType="withEffect">
                                  <p:stCondLst>
                                    <p:cond delay="0"/>
                                  </p:stCondLst>
                                  <p:childTnLst>
                                    <p:animMotion origin="layout" path="M -4.72222E-6 4.5679E-6 L -0.25 4.5679E-6 " pathEditMode="relative" rAng="0" ptsTypes="AA">
                                      <p:cBhvr>
                                        <p:cTn id="6" dur="5000" fill="hold"/>
                                        <p:tgtEl>
                                          <p:spTgt spid="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C1040B6C-38DC-7F79-63CC-561730E21F9C}"/>
              </a:ext>
            </a:extLst>
          </p:cNvPr>
          <p:cNvSpPr>
            <a:spLocks noGrp="1"/>
          </p:cNvSpPr>
          <p:nvPr>
            <p:ph type="title"/>
          </p:nvPr>
        </p:nvSpPr>
        <p:spPr/>
        <p:txBody>
          <a:bodyPr/>
          <a:lstStyle/>
          <a:p>
            <a:r>
              <a:rPr lang="tr-TR" dirty="0"/>
              <a:t>ÖZKAYNAKLARDA  DÜZELTİLECEKLER</a:t>
            </a:r>
          </a:p>
        </p:txBody>
      </p:sp>
      <p:sp>
        <p:nvSpPr>
          <p:cNvPr id="6" name="İçerik Yer Tutucusu 5">
            <a:extLst>
              <a:ext uri="{FF2B5EF4-FFF2-40B4-BE49-F238E27FC236}">
                <a16:creationId xmlns:a16="http://schemas.microsoft.com/office/drawing/2014/main" id="{3FAC7065-7102-A7D6-07C2-971F0CC4BAF8}"/>
              </a:ext>
            </a:extLst>
          </p:cNvPr>
          <p:cNvSpPr>
            <a:spLocks noGrp="1"/>
          </p:cNvSpPr>
          <p:nvPr>
            <p:ph idx="1"/>
          </p:nvPr>
        </p:nvSpPr>
        <p:spPr>
          <a:xfrm>
            <a:off x="187779" y="1494178"/>
            <a:ext cx="8882742" cy="3574436"/>
          </a:xfrm>
        </p:spPr>
        <p:txBody>
          <a:bodyPr/>
          <a:lstStyle/>
          <a:p>
            <a:r>
              <a:rPr lang="tr-TR" sz="1400" dirty="0"/>
              <a:t>Sermaye</a:t>
            </a:r>
          </a:p>
          <a:p>
            <a:r>
              <a:rPr lang="tr-TR" sz="1400" dirty="0"/>
              <a:t>Sermaye Düzeltmesi Olumlu ve Olumsuz Farkları</a:t>
            </a:r>
          </a:p>
          <a:p>
            <a:r>
              <a:rPr lang="tr-TR" sz="1400" dirty="0"/>
              <a:t>Hisse Senedi İhraç Primleri (Emisyon Primleri)</a:t>
            </a:r>
          </a:p>
          <a:p>
            <a:r>
              <a:rPr lang="tr-TR" sz="1400" dirty="0"/>
              <a:t>Yasal Yedekler</a:t>
            </a:r>
          </a:p>
          <a:p>
            <a:r>
              <a:rPr lang="tr-TR" sz="1400" dirty="0"/>
              <a:t>Statü Yedekleri</a:t>
            </a:r>
          </a:p>
          <a:p>
            <a:r>
              <a:rPr lang="tr-TR" sz="1400" dirty="0"/>
              <a:t>Olağanüstü Yedekler</a:t>
            </a:r>
          </a:p>
          <a:p>
            <a:r>
              <a:rPr lang="tr-TR" sz="1400" dirty="0"/>
              <a:t>Sabit Kıymet Yenileme Fonu (VUK 328, 329)</a:t>
            </a:r>
          </a:p>
          <a:p>
            <a:r>
              <a:rPr lang="tr-TR" sz="1400" dirty="0"/>
              <a:t>Girişim Sermayesi Fonu (VUK 325/A)</a:t>
            </a:r>
          </a:p>
          <a:p>
            <a:r>
              <a:rPr lang="tr-TR" sz="1400" dirty="0"/>
              <a:t>Gayrimenkul ve İştirak Satış Kazancı İstisna Fonu (KVK 5/1-e)</a:t>
            </a:r>
          </a:p>
          <a:p>
            <a:r>
              <a:rPr lang="tr-TR" sz="1400" dirty="0"/>
              <a:t>Sat-Kirala-Geri Al Fonu (KVK 5/1-j)</a:t>
            </a:r>
          </a:p>
          <a:p>
            <a:r>
              <a:rPr lang="tr-TR" sz="1400" dirty="0"/>
              <a:t>Emtia Stok Affı Fonu</a:t>
            </a:r>
          </a:p>
          <a:p>
            <a:r>
              <a:rPr lang="tr-TR" sz="1400" dirty="0"/>
              <a:t>Teknokent / Ar-</a:t>
            </a:r>
            <a:r>
              <a:rPr lang="tr-TR" sz="1400" dirty="0" err="1"/>
              <a:t>Ge</a:t>
            </a:r>
            <a:r>
              <a:rPr lang="tr-TR" sz="1400" dirty="0"/>
              <a:t> için ayrılan fonlar</a:t>
            </a:r>
          </a:p>
          <a:p>
            <a:r>
              <a:rPr lang="tr-TR" sz="1400" dirty="0"/>
              <a:t>Varlık barışı kapsamında getirilen </a:t>
            </a:r>
            <a:r>
              <a:rPr lang="tr-TR" sz="1400" b="1" dirty="0">
                <a:solidFill>
                  <a:srgbClr val="C00000"/>
                </a:solidFill>
              </a:rPr>
              <a:t>altın, taşınmaz gibi parasal olmayan kıymetlere </a:t>
            </a:r>
            <a:r>
              <a:rPr lang="tr-TR" sz="1400" dirty="0"/>
              <a:t>ilişkin fonlar</a:t>
            </a:r>
          </a:p>
          <a:p>
            <a:pPr marL="0" indent="0">
              <a:buNone/>
            </a:pPr>
            <a:endParaRPr lang="tr-TR" sz="1600" dirty="0"/>
          </a:p>
          <a:p>
            <a:endParaRPr lang="tr-TR" sz="1600" dirty="0"/>
          </a:p>
          <a:p>
            <a:endParaRPr lang="tr-TR" sz="1600" dirty="0"/>
          </a:p>
          <a:p>
            <a:pPr marL="0" indent="0">
              <a:buNone/>
            </a:pPr>
            <a:endParaRPr lang="tr-TR" sz="1600" dirty="0"/>
          </a:p>
          <a:p>
            <a:endParaRPr lang="tr-TR" sz="1600" dirty="0"/>
          </a:p>
          <a:p>
            <a:endParaRPr lang="tr-TR" dirty="0"/>
          </a:p>
        </p:txBody>
      </p:sp>
      <p:pic>
        <p:nvPicPr>
          <p:cNvPr id="1026" name="Picture 2" descr="line simple character engineer fix repair Support chat bot loop GIF  animation by Maxim Andreev | Engineering colleges, Student apps, Computer  science engineering">
            <a:extLst>
              <a:ext uri="{FF2B5EF4-FFF2-40B4-BE49-F238E27FC236}">
                <a16:creationId xmlns:a16="http://schemas.microsoft.com/office/drawing/2014/main" id="{0B8FE072-BD06-D507-0F58-2D64DB2EC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864" y="1817898"/>
            <a:ext cx="2699657" cy="2024743"/>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a:extLst>
              <a:ext uri="{FF2B5EF4-FFF2-40B4-BE49-F238E27FC236}">
                <a16:creationId xmlns:a16="http://schemas.microsoft.com/office/drawing/2014/main" id="{041A386D-8D3F-2FCD-2E66-459B8EBC8FD7}"/>
              </a:ext>
            </a:extLst>
          </p:cNvPr>
          <p:cNvSpPr>
            <a:spLocks noGrp="1"/>
          </p:cNvSpPr>
          <p:nvPr>
            <p:ph type="sldNum" sz="quarter" idx="4"/>
          </p:nvPr>
        </p:nvSpPr>
        <p:spPr/>
        <p:txBody>
          <a:bodyPr/>
          <a:lstStyle/>
          <a:p>
            <a:fld id="{3F229497-3B9E-406A-A216-E5617F008833}" type="slidenum">
              <a:rPr lang="tr-TR" smtClean="0"/>
              <a:pPr/>
              <a:t>32</a:t>
            </a:fld>
            <a:endParaRPr lang="tr-TR" dirty="0"/>
          </a:p>
        </p:txBody>
      </p:sp>
    </p:spTree>
    <p:extLst>
      <p:ext uri="{BB962C8B-B14F-4D97-AF65-F5344CB8AC3E}">
        <p14:creationId xmlns:p14="http://schemas.microsoft.com/office/powerpoint/2010/main" val="1838509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C1040B6C-38DC-7F79-63CC-561730E21F9C}"/>
              </a:ext>
            </a:extLst>
          </p:cNvPr>
          <p:cNvSpPr>
            <a:spLocks noGrp="1"/>
          </p:cNvSpPr>
          <p:nvPr>
            <p:ph type="title"/>
          </p:nvPr>
        </p:nvSpPr>
        <p:spPr/>
        <p:txBody>
          <a:bodyPr/>
          <a:lstStyle/>
          <a:p>
            <a:r>
              <a:rPr lang="tr-TR" dirty="0"/>
              <a:t>ÖZKAYNAKLARDA  AYNI KALACAKLAR</a:t>
            </a:r>
          </a:p>
        </p:txBody>
      </p:sp>
      <p:sp>
        <p:nvSpPr>
          <p:cNvPr id="6" name="İçerik Yer Tutucusu 5">
            <a:extLst>
              <a:ext uri="{FF2B5EF4-FFF2-40B4-BE49-F238E27FC236}">
                <a16:creationId xmlns:a16="http://schemas.microsoft.com/office/drawing/2014/main" id="{3FAC7065-7102-A7D6-07C2-971F0CC4BAF8}"/>
              </a:ext>
            </a:extLst>
          </p:cNvPr>
          <p:cNvSpPr>
            <a:spLocks noGrp="1"/>
          </p:cNvSpPr>
          <p:nvPr>
            <p:ph idx="1"/>
          </p:nvPr>
        </p:nvSpPr>
        <p:spPr>
          <a:xfrm>
            <a:off x="345440" y="1494178"/>
            <a:ext cx="8530546" cy="3025783"/>
          </a:xfrm>
        </p:spPr>
        <p:txBody>
          <a:bodyPr/>
          <a:lstStyle/>
          <a:p>
            <a:pPr marL="0" indent="0">
              <a:buNone/>
            </a:pPr>
            <a:r>
              <a:rPr lang="tr-TR" sz="1600" dirty="0"/>
              <a:t>Bu kıymetler parasal kıymet olarak kabul edilecek olup, düzeltmeye tabi tutulmayacaktır.</a:t>
            </a:r>
          </a:p>
          <a:p>
            <a:pPr marL="0" indent="0">
              <a:buNone/>
            </a:pPr>
            <a:r>
              <a:rPr lang="tr-TR" sz="1600" dirty="0"/>
              <a:t>Diğer bir ifadeyle bilançoda düzeltilmemiş değerleriyle yer alacaktır.</a:t>
            </a:r>
          </a:p>
          <a:p>
            <a:pPr marL="0" indent="0">
              <a:buNone/>
            </a:pPr>
            <a:endParaRPr lang="tr-TR" sz="1600" dirty="0"/>
          </a:p>
          <a:p>
            <a:r>
              <a:rPr lang="tr-TR" sz="1600" dirty="0"/>
              <a:t>VUK 280/A kapsamında oluşturulan fon</a:t>
            </a:r>
          </a:p>
          <a:p>
            <a:r>
              <a:rPr lang="tr-TR" sz="1600" dirty="0"/>
              <a:t>Gelir olarak dikkate alınmayan ve fonda takip edilen hibeler (GVK Geçici 84. madde, 5746 sayılı kanun 33. madde)</a:t>
            </a:r>
          </a:p>
          <a:p>
            <a:r>
              <a:rPr lang="tr-TR" sz="1600" dirty="0"/>
              <a:t>Varlık barışı kapsamında getirilen </a:t>
            </a:r>
            <a:r>
              <a:rPr lang="tr-TR" sz="1600" b="1" dirty="0">
                <a:solidFill>
                  <a:srgbClr val="C00000"/>
                </a:solidFill>
              </a:rPr>
              <a:t>nakit varlıklar gibi parasal kıymetlere </a:t>
            </a:r>
            <a:r>
              <a:rPr lang="tr-TR" sz="1600" dirty="0"/>
              <a:t>ilişkin fonlar</a:t>
            </a:r>
          </a:p>
          <a:p>
            <a:pPr marL="0" indent="0">
              <a:buNone/>
            </a:pPr>
            <a:endParaRPr lang="tr-TR" sz="1600" dirty="0"/>
          </a:p>
          <a:p>
            <a:endParaRPr lang="tr-TR" sz="1600" dirty="0"/>
          </a:p>
          <a:p>
            <a:endParaRPr lang="tr-TR" dirty="0"/>
          </a:p>
        </p:txBody>
      </p:sp>
      <p:pic>
        <p:nvPicPr>
          <p:cNvPr id="2050" name="Picture 2" descr="Dokunmak Yasaktır Levhası">
            <a:extLst>
              <a:ext uri="{FF2B5EF4-FFF2-40B4-BE49-F238E27FC236}">
                <a16:creationId xmlns:a16="http://schemas.microsoft.com/office/drawing/2014/main" id="{92FEF5B5-B5D0-E667-56B6-9587D1047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7674" y="315483"/>
            <a:ext cx="1004829" cy="1004829"/>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a:extLst>
              <a:ext uri="{FF2B5EF4-FFF2-40B4-BE49-F238E27FC236}">
                <a16:creationId xmlns:a16="http://schemas.microsoft.com/office/drawing/2014/main" id="{83CE3809-5101-7918-3D97-DD0CDBA9FAD3}"/>
              </a:ext>
            </a:extLst>
          </p:cNvPr>
          <p:cNvSpPr>
            <a:spLocks noGrp="1"/>
          </p:cNvSpPr>
          <p:nvPr>
            <p:ph type="sldNum" sz="quarter" idx="4"/>
          </p:nvPr>
        </p:nvSpPr>
        <p:spPr/>
        <p:txBody>
          <a:bodyPr/>
          <a:lstStyle/>
          <a:p>
            <a:fld id="{3F229497-3B9E-406A-A216-E5617F008833}" type="slidenum">
              <a:rPr lang="tr-TR" smtClean="0"/>
              <a:pPr/>
              <a:t>33</a:t>
            </a:fld>
            <a:endParaRPr lang="tr-TR" dirty="0"/>
          </a:p>
        </p:txBody>
      </p:sp>
    </p:spTree>
    <p:extLst>
      <p:ext uri="{BB962C8B-B14F-4D97-AF65-F5344CB8AC3E}">
        <p14:creationId xmlns:p14="http://schemas.microsoft.com/office/powerpoint/2010/main" val="4154570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133CF86A-2E03-A8C8-F04F-C59BC0D881A2}"/>
              </a:ext>
            </a:extLst>
          </p:cNvPr>
          <p:cNvSpPr>
            <a:spLocks noGrp="1"/>
          </p:cNvSpPr>
          <p:nvPr>
            <p:ph type="sldNum" sz="quarter" idx="4"/>
          </p:nvPr>
        </p:nvSpPr>
        <p:spPr/>
        <p:txBody>
          <a:bodyPr/>
          <a:lstStyle/>
          <a:p>
            <a:fld id="{3F229497-3B9E-406A-A216-E5617F008833}" type="slidenum">
              <a:rPr lang="tr-TR" smtClean="0"/>
              <a:pPr/>
              <a:t>34</a:t>
            </a:fld>
            <a:endParaRPr lang="tr-TR" dirty="0"/>
          </a:p>
        </p:txBody>
      </p:sp>
      <p:graphicFrame>
        <p:nvGraphicFramePr>
          <p:cNvPr id="11" name="İçerik Yer Tutucusu 10">
            <a:extLst>
              <a:ext uri="{FF2B5EF4-FFF2-40B4-BE49-F238E27FC236}">
                <a16:creationId xmlns:a16="http://schemas.microsoft.com/office/drawing/2014/main" id="{56B71EEE-A187-B017-A067-8DB3684C7B78}"/>
              </a:ext>
            </a:extLst>
          </p:cNvPr>
          <p:cNvGraphicFramePr>
            <a:graphicFrameLocks noGrp="1"/>
          </p:cNvGraphicFramePr>
          <p:nvPr>
            <p:ph idx="1"/>
            <p:extLst>
              <p:ext uri="{D42A27DB-BD31-4B8C-83A1-F6EECF244321}">
                <p14:modId xmlns:p14="http://schemas.microsoft.com/office/powerpoint/2010/main" val="163976833"/>
              </p:ext>
            </p:extLst>
          </p:nvPr>
        </p:nvGraphicFramePr>
        <p:xfrm>
          <a:off x="0" y="0"/>
          <a:ext cx="9144000" cy="5143503"/>
        </p:xfrm>
        <a:graphic>
          <a:graphicData uri="http://schemas.openxmlformats.org/drawingml/2006/table">
            <a:tbl>
              <a:tblPr firstRow="1" bandRow="1">
                <a:tableStyleId>{F5AB1C69-6EDB-4FF4-983F-18BD219EF322}</a:tableStyleId>
              </a:tblPr>
              <a:tblGrid>
                <a:gridCol w="2713464">
                  <a:extLst>
                    <a:ext uri="{9D8B030D-6E8A-4147-A177-3AD203B41FA5}">
                      <a16:colId xmlns:a16="http://schemas.microsoft.com/office/drawing/2014/main" val="1325528695"/>
                    </a:ext>
                  </a:extLst>
                </a:gridCol>
                <a:gridCol w="4051610">
                  <a:extLst>
                    <a:ext uri="{9D8B030D-6E8A-4147-A177-3AD203B41FA5}">
                      <a16:colId xmlns:a16="http://schemas.microsoft.com/office/drawing/2014/main" val="744417056"/>
                    </a:ext>
                  </a:extLst>
                </a:gridCol>
                <a:gridCol w="2378926">
                  <a:extLst>
                    <a:ext uri="{9D8B030D-6E8A-4147-A177-3AD203B41FA5}">
                      <a16:colId xmlns:a16="http://schemas.microsoft.com/office/drawing/2014/main" val="1498865540"/>
                    </a:ext>
                  </a:extLst>
                </a:gridCol>
              </a:tblGrid>
              <a:tr h="633053">
                <a:tc>
                  <a:txBody>
                    <a:bodyPr/>
                    <a:lstStyle/>
                    <a:p>
                      <a:pPr algn="ctr" fontAlgn="b"/>
                      <a:r>
                        <a:rPr lang="tr-TR" sz="1800" b="1" i="0" u="none" strike="noStrike" dirty="0">
                          <a:solidFill>
                            <a:schemeClr val="bg1">
                              <a:lumMod val="95000"/>
                            </a:schemeClr>
                          </a:solidFill>
                          <a:effectLst/>
                          <a:latin typeface="Calibri" panose="020F0502020204030204" pitchFamily="34" charset="0"/>
                        </a:rPr>
                        <a:t>Özkaynaklarda Duruyorsa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spc="0" dirty="0">
                          <a:solidFill>
                            <a:schemeClr val="tx1"/>
                          </a:solidFill>
                          <a:effectLst/>
                          <a:latin typeface="Calibri" panose="020F0502020204030204" pitchFamily="34" charset="0"/>
                        </a:rPr>
                        <a:t>Kıymet Adı</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800" b="1" i="0" u="none" strike="noStrike" dirty="0">
                          <a:solidFill>
                            <a:schemeClr val="bg1">
                              <a:lumMod val="95000"/>
                            </a:schemeClr>
                          </a:solidFill>
                          <a:effectLst/>
                          <a:latin typeface="Calibri" panose="020F0502020204030204" pitchFamily="34" charset="0"/>
                        </a:rPr>
                        <a:t>Sermaye Hesabına Alınmışsa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7462809"/>
                  </a:ext>
                </a:extLst>
              </a:tr>
              <a:tr h="313164">
                <a:tc rowSpan="2">
                  <a:txBody>
                    <a:bodyPr/>
                    <a:lstStyle/>
                    <a:p>
                      <a:pPr algn="ctr" fontAlgn="ctr"/>
                      <a:r>
                        <a:rPr lang="tr-TR" sz="1400" b="0" i="1" u="none" strike="noStrike" dirty="0">
                          <a:solidFill>
                            <a:srgbClr val="000000"/>
                          </a:solidFill>
                          <a:effectLst/>
                          <a:latin typeface="Calibri" panose="020F0502020204030204" pitchFamily="34" charset="0"/>
                        </a:rPr>
                        <a:t>Düzeltmeye Tabi değil</a:t>
                      </a:r>
                    </a:p>
                    <a:p>
                      <a:pPr algn="ctr" fontAlgn="ctr"/>
                      <a:r>
                        <a:rPr lang="tr-TR" sz="1400" b="0" i="1" u="none" strike="noStrike" dirty="0">
                          <a:solidFill>
                            <a:srgbClr val="000000"/>
                          </a:solidFill>
                          <a:effectLst/>
                          <a:latin typeface="Calibri" panose="020F0502020204030204" pitchFamily="34" charset="0"/>
                        </a:rPr>
                        <a:t>(Parasal kıymet gibi işlem görür)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VUK 280/A Fonlar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b"/>
                      <a:r>
                        <a:rPr lang="tr-TR" sz="1400" b="0" i="1" u="none" strike="noStrike" dirty="0">
                          <a:solidFill>
                            <a:srgbClr val="000000"/>
                          </a:solidFill>
                          <a:effectLst/>
                          <a:latin typeface="Calibri" panose="020F0502020204030204" pitchFamily="34" charset="0"/>
                        </a:rPr>
                        <a:t>Düzeltmeye Tabi değil</a:t>
                      </a:r>
                    </a:p>
                    <a:p>
                      <a:pPr algn="ctr" fontAlgn="b"/>
                      <a:r>
                        <a:rPr lang="tr-TR" sz="1400" b="0" i="1" u="none" strike="noStrike" dirty="0">
                          <a:solidFill>
                            <a:srgbClr val="000000"/>
                          </a:solidFill>
                          <a:effectLst/>
                          <a:latin typeface="Calibri" panose="020F0502020204030204" pitchFamily="34" charset="0"/>
                        </a:rPr>
                        <a:t>(Silinir)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684969"/>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Varlık Barışı Fonları(Nakit Kaynaklı)</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503143559"/>
                  </a:ext>
                </a:extLst>
              </a:tr>
              <a:tr h="250283">
                <a:tc rowSpan="3">
                  <a:txBody>
                    <a:bodyPr/>
                    <a:lstStyle/>
                    <a:p>
                      <a:pPr algn="ctr" fontAlgn="ctr"/>
                      <a:r>
                        <a:rPr lang="tr-TR" sz="1400" b="0" i="1" u="none" strike="noStrike" dirty="0">
                          <a:solidFill>
                            <a:srgbClr val="000000"/>
                          </a:solidFill>
                          <a:effectLst/>
                          <a:latin typeface="Calibri" panose="020F0502020204030204" pitchFamily="34" charset="0"/>
                        </a:rPr>
                        <a:t>Silinir</a:t>
                      </a:r>
                    </a:p>
                    <a:p>
                      <a:pPr algn="ctr" fontAlgn="ctr"/>
                      <a:r>
                        <a:rPr lang="tr-TR" sz="1400" b="0" i="1" u="none" strike="noStrike" dirty="0">
                          <a:solidFill>
                            <a:srgbClr val="000000"/>
                          </a:solidFill>
                          <a:effectLst/>
                          <a:latin typeface="Calibri" panose="020F0502020204030204" pitchFamily="34" charset="0"/>
                        </a:rPr>
                        <a:t>(698 </a:t>
                      </a:r>
                      <a:r>
                        <a:rPr lang="tr-TR" sz="1400" b="0" i="1" u="none" strike="noStrike" dirty="0" err="1">
                          <a:solidFill>
                            <a:srgbClr val="000000"/>
                          </a:solidFill>
                          <a:effectLst/>
                          <a:latin typeface="Calibri" panose="020F0502020204030204" pitchFamily="34" charset="0"/>
                        </a:rPr>
                        <a:t>nolu</a:t>
                      </a:r>
                      <a:r>
                        <a:rPr lang="tr-TR" sz="1400" b="0" i="1" u="none" strike="noStrike" dirty="0">
                          <a:solidFill>
                            <a:srgbClr val="000000"/>
                          </a:solidFill>
                          <a:effectLst/>
                          <a:latin typeface="Calibri" panose="020F0502020204030204" pitchFamily="34" charset="0"/>
                        </a:rPr>
                        <a:t> hesaba atılarak kapatılır)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VUK Geçici 31,Geçici 32, 298/Ç Fonları</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3386611108"/>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Dönem Kar/Zararı</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4">
                  <a:txBody>
                    <a:bodyPr/>
                    <a:lstStyle/>
                    <a:p>
                      <a:pPr algn="ctr" fontAlgn="b"/>
                      <a:r>
                        <a:rPr lang="tr-TR" sz="2000" b="0" i="1" u="none" strike="noStrike" dirty="0">
                          <a:solidFill>
                            <a:srgbClr val="000000"/>
                          </a:solidFill>
                          <a:effectLst/>
                          <a:latin typeface="Calibri" panose="020F0502020204030204" pitchFamily="34" charset="0"/>
                        </a:rPr>
                        <a:t>Düzeltmeye Tabi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6703992"/>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Geçmiş Dönem Kar/Zararı</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2709738047"/>
                  </a:ext>
                </a:extLst>
              </a:tr>
              <a:tr h="250283">
                <a:tc rowSpan="12">
                  <a:txBody>
                    <a:bodyPr/>
                    <a:lstStyle/>
                    <a:p>
                      <a:pPr marL="0" algn="ctr" defTabSz="457200" rtl="0" eaLnBrk="1" fontAlgn="b" latinLnBrk="0" hangingPunct="1"/>
                      <a:r>
                        <a:rPr lang="tr-TR" sz="2000" b="0" i="1" u="none" strike="noStrike" kern="1200" dirty="0">
                          <a:solidFill>
                            <a:srgbClr val="000000"/>
                          </a:solidFill>
                          <a:effectLst/>
                          <a:latin typeface="Calibri" panose="020F0502020204030204" pitchFamily="34" charset="0"/>
                          <a:ea typeface="+mn-ea"/>
                          <a:cs typeface="+mn-cs"/>
                        </a:rPr>
                        <a:t>Düzeltmeye Tabi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Hisse Senedi İhraç primleri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3254497016"/>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Yasal Yedekler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3001999655"/>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Statü Yedekleri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4002660904"/>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Olağanüstü Yedekler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3441248729"/>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Sabit Kıymet Yenileme Fonu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2436306081"/>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Girişim Sermayesi Fonu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3414651574"/>
                  </a:ext>
                </a:extLst>
              </a:tr>
              <a:tr h="231970">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Gayrimenkul ve İştirak Hisse Satış Kazancı İst. Fonu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506271519"/>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Sat-Kirala-Geri Al Fonu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3467199982"/>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Emtia Stok Affı Fonu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2758286243"/>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nn-NO" sz="1400" b="1" i="0" u="none" strike="noStrike" dirty="0">
                          <a:solidFill>
                            <a:srgbClr val="000000"/>
                          </a:solidFill>
                          <a:effectLst/>
                          <a:latin typeface="Calibri" panose="020F0502020204030204" pitchFamily="34" charset="0"/>
                        </a:rPr>
                        <a:t>Teknokent ek 3. madde fonu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619940336"/>
                  </a:ext>
                </a:extLst>
              </a:tr>
              <a:tr h="250283">
                <a:tc vMerge="1">
                  <a:txBody>
                    <a:bodyPr/>
                    <a:lstStyle/>
                    <a:p>
                      <a:endParaRPr lang="tr-TR"/>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Ar-</a:t>
                      </a:r>
                      <a:r>
                        <a:rPr lang="tr-TR" sz="1400" b="1" i="0" u="none" strike="noStrike" dirty="0" err="1">
                          <a:solidFill>
                            <a:srgbClr val="000000"/>
                          </a:solidFill>
                          <a:effectLst/>
                          <a:latin typeface="Calibri" panose="020F0502020204030204" pitchFamily="34" charset="0"/>
                        </a:rPr>
                        <a:t>Ge</a:t>
                      </a:r>
                      <a:r>
                        <a:rPr lang="tr-TR" sz="1400" b="1" i="0" u="none" strike="noStrike" dirty="0">
                          <a:solidFill>
                            <a:srgbClr val="000000"/>
                          </a:solidFill>
                          <a:effectLst/>
                          <a:latin typeface="Calibri" panose="020F0502020204030204" pitchFamily="34" charset="0"/>
                        </a:rPr>
                        <a:t> 3. madde fonu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2928114592"/>
                  </a:ext>
                </a:extLst>
              </a:tr>
              <a:tr h="461354">
                <a:tc vMerge="1">
                  <a:txBody>
                    <a:bodyPr/>
                    <a:lstStyle/>
                    <a:p>
                      <a:endParaRPr lang="tr-TR" dirty="0"/>
                    </a:p>
                  </a:txBody>
                  <a:tcPr/>
                </a:tc>
                <a:tc>
                  <a:txBody>
                    <a:bodyPr/>
                    <a:lstStyle/>
                    <a:p>
                      <a:pPr marL="285750" indent="-285750" algn="l" fontAlgn="b">
                        <a:buFont typeface="Wingdings" panose="05000000000000000000" pitchFamily="2" charset="2"/>
                        <a:buChar char="ü"/>
                      </a:pPr>
                      <a:r>
                        <a:rPr lang="tr-TR" sz="1400" b="1" i="0" u="none" strike="noStrike" dirty="0">
                          <a:solidFill>
                            <a:srgbClr val="000000"/>
                          </a:solidFill>
                          <a:effectLst/>
                          <a:latin typeface="Calibri" panose="020F0502020204030204" pitchFamily="34" charset="0"/>
                        </a:rPr>
                        <a:t>Varlık Barışı fonu( altın, taşınmaz gibi parasal olmayan)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19207448"/>
                  </a:ext>
                </a:extLst>
              </a:tr>
            </a:tbl>
          </a:graphicData>
        </a:graphic>
      </p:graphicFrame>
    </p:spTree>
    <p:extLst>
      <p:ext uri="{BB962C8B-B14F-4D97-AF65-F5344CB8AC3E}">
        <p14:creationId xmlns:p14="http://schemas.microsoft.com/office/powerpoint/2010/main" val="2787196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D1F124C4-6CAF-4074-6A82-A404FAF8190E}"/>
              </a:ext>
            </a:extLst>
          </p:cNvPr>
          <p:cNvSpPr>
            <a:spLocks noGrp="1"/>
          </p:cNvSpPr>
          <p:nvPr>
            <p:ph type="title"/>
          </p:nvPr>
        </p:nvSpPr>
        <p:spPr/>
        <p:txBody>
          <a:bodyPr/>
          <a:lstStyle/>
          <a:p>
            <a:r>
              <a:rPr lang="tr-TR" dirty="0"/>
              <a:t>Stoklarda Toplulaştırılmış Yöntemler</a:t>
            </a:r>
          </a:p>
        </p:txBody>
      </p:sp>
      <p:sp>
        <p:nvSpPr>
          <p:cNvPr id="4" name="Dikdörtgen: Köşeleri Yuvarlatılmış 3">
            <a:extLst>
              <a:ext uri="{FF2B5EF4-FFF2-40B4-BE49-F238E27FC236}">
                <a16:creationId xmlns:a16="http://schemas.microsoft.com/office/drawing/2014/main" id="{D06188FB-915E-B299-A575-0F519D2F1265}"/>
              </a:ext>
            </a:extLst>
          </p:cNvPr>
          <p:cNvSpPr/>
          <p:nvPr/>
        </p:nvSpPr>
        <p:spPr>
          <a:xfrm rot="16200000">
            <a:off x="388844" y="2635492"/>
            <a:ext cx="2020584" cy="588396"/>
          </a:xfrm>
          <a:prstGeom prst="roundRect">
            <a:avLst/>
          </a:prstGeom>
          <a:solidFill>
            <a:schemeClr val="bg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800" b="1" dirty="0">
                <a:solidFill>
                  <a:schemeClr val="bg1"/>
                </a:solidFill>
                <a:latin typeface="Calibri" panose="020F0502020204030204" pitchFamily="34" charset="0"/>
                <a:ea typeface="Calibri" panose="020F0502020204030204" pitchFamily="34" charset="0"/>
                <a:cs typeface="Calibri" panose="020F0502020204030204" pitchFamily="34" charset="0"/>
              </a:rPr>
              <a:t>STOKLAR</a:t>
            </a:r>
            <a:endParaRPr lang="tr-TR"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Dikdörtgen: Köşeleri Yuvarlatılmış 12">
            <a:extLst>
              <a:ext uri="{FF2B5EF4-FFF2-40B4-BE49-F238E27FC236}">
                <a16:creationId xmlns:a16="http://schemas.microsoft.com/office/drawing/2014/main" id="{5CDCCDD0-C89A-CBEF-DDB7-5027120297C1}"/>
              </a:ext>
            </a:extLst>
          </p:cNvPr>
          <p:cNvSpPr/>
          <p:nvPr/>
        </p:nvSpPr>
        <p:spPr>
          <a:xfrm>
            <a:off x="3160664" y="2042603"/>
            <a:ext cx="1113182" cy="588396"/>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4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2023</a:t>
            </a:r>
          </a:p>
        </p:txBody>
      </p:sp>
      <p:sp>
        <p:nvSpPr>
          <p:cNvPr id="17" name="Dikdörtgen: Köşeleri Yuvarlatılmış 16">
            <a:extLst>
              <a:ext uri="{FF2B5EF4-FFF2-40B4-BE49-F238E27FC236}">
                <a16:creationId xmlns:a16="http://schemas.microsoft.com/office/drawing/2014/main" id="{7FBE133E-6AA3-2EE5-EB7A-70887FD1AADD}"/>
              </a:ext>
            </a:extLst>
          </p:cNvPr>
          <p:cNvSpPr/>
          <p:nvPr/>
        </p:nvSpPr>
        <p:spPr>
          <a:xfrm>
            <a:off x="3191289" y="3245941"/>
            <a:ext cx="1113182" cy="588396"/>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4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2024</a:t>
            </a:r>
          </a:p>
        </p:txBody>
      </p:sp>
      <p:sp>
        <p:nvSpPr>
          <p:cNvPr id="20" name="Dikdörtgen: Köşeleri Yuvarlatılmış 19">
            <a:extLst>
              <a:ext uri="{FF2B5EF4-FFF2-40B4-BE49-F238E27FC236}">
                <a16:creationId xmlns:a16="http://schemas.microsoft.com/office/drawing/2014/main" id="{E77AE664-7618-DDA5-85A9-445109987499}"/>
              </a:ext>
            </a:extLst>
          </p:cNvPr>
          <p:cNvSpPr/>
          <p:nvPr/>
        </p:nvSpPr>
        <p:spPr>
          <a:xfrm>
            <a:off x="5620290" y="1577412"/>
            <a:ext cx="2109746" cy="341986"/>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Stok Devir Hızı</a:t>
            </a:r>
          </a:p>
        </p:txBody>
      </p:sp>
      <p:sp>
        <p:nvSpPr>
          <p:cNvPr id="21" name="Dikdörtgen: Köşeleri Yuvarlatılmış 20">
            <a:extLst>
              <a:ext uri="{FF2B5EF4-FFF2-40B4-BE49-F238E27FC236}">
                <a16:creationId xmlns:a16="http://schemas.microsoft.com/office/drawing/2014/main" id="{72F880E1-1C7D-5DD7-FB8D-B58F23376E1F}"/>
              </a:ext>
            </a:extLst>
          </p:cNvPr>
          <p:cNvSpPr/>
          <p:nvPr/>
        </p:nvSpPr>
        <p:spPr>
          <a:xfrm>
            <a:off x="5620290" y="2430749"/>
            <a:ext cx="2183078" cy="528026"/>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Basit Ortalama Yöntem</a:t>
            </a:r>
          </a:p>
        </p:txBody>
      </p:sp>
      <p:sp>
        <p:nvSpPr>
          <p:cNvPr id="22" name="Dikdörtgen: Köşeleri Yuvarlatılmış 21">
            <a:extLst>
              <a:ext uri="{FF2B5EF4-FFF2-40B4-BE49-F238E27FC236}">
                <a16:creationId xmlns:a16="http://schemas.microsoft.com/office/drawing/2014/main" id="{F6D28773-10A5-1082-D6E3-03D42E3CA680}"/>
              </a:ext>
            </a:extLst>
          </p:cNvPr>
          <p:cNvSpPr/>
          <p:nvPr/>
        </p:nvSpPr>
        <p:spPr>
          <a:xfrm>
            <a:off x="5620290" y="3822772"/>
            <a:ext cx="2183078" cy="528026"/>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Hareketli Ağırlıklı Ortalama Yöntem</a:t>
            </a:r>
          </a:p>
        </p:txBody>
      </p:sp>
      <p:cxnSp>
        <p:nvCxnSpPr>
          <p:cNvPr id="6" name="Düz Ok Bağlayıcısı 5">
            <a:extLst>
              <a:ext uri="{FF2B5EF4-FFF2-40B4-BE49-F238E27FC236}">
                <a16:creationId xmlns:a16="http://schemas.microsoft.com/office/drawing/2014/main" id="{E1F9FA80-07CC-4283-B254-9F9505BF542E}"/>
              </a:ext>
            </a:extLst>
          </p:cNvPr>
          <p:cNvCxnSpPr>
            <a:stCxn id="4" idx="2"/>
            <a:endCxn id="13" idx="1"/>
          </p:cNvCxnSpPr>
          <p:nvPr/>
        </p:nvCxnSpPr>
        <p:spPr>
          <a:xfrm flipV="1">
            <a:off x="1693334" y="2336801"/>
            <a:ext cx="1467330" cy="592889"/>
          </a:xfrm>
          <a:prstGeom prst="straightConnector1">
            <a:avLst/>
          </a:prstGeom>
          <a:ln w="53975">
            <a:tailEnd type="triangle"/>
          </a:ln>
        </p:spPr>
        <p:style>
          <a:lnRef idx="2">
            <a:schemeClr val="accent1"/>
          </a:lnRef>
          <a:fillRef idx="0">
            <a:schemeClr val="accent1"/>
          </a:fillRef>
          <a:effectRef idx="1">
            <a:schemeClr val="accent1"/>
          </a:effectRef>
          <a:fontRef idx="minor">
            <a:schemeClr val="tx1"/>
          </a:fontRef>
        </p:style>
      </p:cxnSp>
      <p:cxnSp>
        <p:nvCxnSpPr>
          <p:cNvPr id="10" name="Düz Ok Bağlayıcısı 9">
            <a:extLst>
              <a:ext uri="{FF2B5EF4-FFF2-40B4-BE49-F238E27FC236}">
                <a16:creationId xmlns:a16="http://schemas.microsoft.com/office/drawing/2014/main" id="{2C5D4FCF-6C7D-BEEF-84CD-17CA9545C80F}"/>
              </a:ext>
            </a:extLst>
          </p:cNvPr>
          <p:cNvCxnSpPr>
            <a:stCxn id="4" idx="2"/>
            <a:endCxn id="17" idx="1"/>
          </p:cNvCxnSpPr>
          <p:nvPr/>
        </p:nvCxnSpPr>
        <p:spPr>
          <a:xfrm>
            <a:off x="1693334" y="2929690"/>
            <a:ext cx="1497955" cy="610449"/>
          </a:xfrm>
          <a:prstGeom prst="straightConnector1">
            <a:avLst/>
          </a:prstGeom>
          <a:ln w="53975">
            <a:tailEnd type="triangle"/>
          </a:ln>
        </p:spPr>
        <p:style>
          <a:lnRef idx="2">
            <a:schemeClr val="accent1"/>
          </a:lnRef>
          <a:fillRef idx="0">
            <a:schemeClr val="accent1"/>
          </a:fillRef>
          <a:effectRef idx="1">
            <a:schemeClr val="accent1"/>
          </a:effectRef>
          <a:fontRef idx="minor">
            <a:schemeClr val="tx1"/>
          </a:fontRef>
        </p:style>
      </p:cxnSp>
      <p:cxnSp>
        <p:nvCxnSpPr>
          <p:cNvPr id="24" name="Düz Ok Bağlayıcısı 23">
            <a:extLst>
              <a:ext uri="{FF2B5EF4-FFF2-40B4-BE49-F238E27FC236}">
                <a16:creationId xmlns:a16="http://schemas.microsoft.com/office/drawing/2014/main" id="{E20CA853-0D5E-93FB-9E7C-67ADBBB2BB15}"/>
              </a:ext>
            </a:extLst>
          </p:cNvPr>
          <p:cNvCxnSpPr>
            <a:stCxn id="13" idx="3"/>
            <a:endCxn id="20" idx="1"/>
          </p:cNvCxnSpPr>
          <p:nvPr/>
        </p:nvCxnSpPr>
        <p:spPr>
          <a:xfrm flipV="1">
            <a:off x="4273846" y="1748405"/>
            <a:ext cx="1346444" cy="588396"/>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26" name="Düz Ok Bağlayıcısı 25">
            <a:extLst>
              <a:ext uri="{FF2B5EF4-FFF2-40B4-BE49-F238E27FC236}">
                <a16:creationId xmlns:a16="http://schemas.microsoft.com/office/drawing/2014/main" id="{9458C050-C61C-04A2-D942-519CC2885A81}"/>
              </a:ext>
            </a:extLst>
          </p:cNvPr>
          <p:cNvCxnSpPr>
            <a:cxnSpLocks/>
            <a:stCxn id="13" idx="3"/>
            <a:endCxn id="21" idx="1"/>
          </p:cNvCxnSpPr>
          <p:nvPr/>
        </p:nvCxnSpPr>
        <p:spPr>
          <a:xfrm>
            <a:off x="4273846" y="2336801"/>
            <a:ext cx="1346444" cy="357961"/>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29" name="Düz Ok Bağlayıcısı 28">
            <a:extLst>
              <a:ext uri="{FF2B5EF4-FFF2-40B4-BE49-F238E27FC236}">
                <a16:creationId xmlns:a16="http://schemas.microsoft.com/office/drawing/2014/main" id="{43508906-2A5D-6497-082F-D29E716A606A}"/>
              </a:ext>
            </a:extLst>
          </p:cNvPr>
          <p:cNvCxnSpPr>
            <a:cxnSpLocks/>
          </p:cNvCxnSpPr>
          <p:nvPr/>
        </p:nvCxnSpPr>
        <p:spPr>
          <a:xfrm flipV="1">
            <a:off x="4314538" y="2754204"/>
            <a:ext cx="1315819" cy="816079"/>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31" name="Düz Ok Bağlayıcısı 30">
            <a:extLst>
              <a:ext uri="{FF2B5EF4-FFF2-40B4-BE49-F238E27FC236}">
                <a16:creationId xmlns:a16="http://schemas.microsoft.com/office/drawing/2014/main" id="{005C9B17-5DCD-D38A-0D03-F020CBB45FB7}"/>
              </a:ext>
            </a:extLst>
          </p:cNvPr>
          <p:cNvCxnSpPr>
            <a:endCxn id="22" idx="1"/>
          </p:cNvCxnSpPr>
          <p:nvPr/>
        </p:nvCxnSpPr>
        <p:spPr>
          <a:xfrm>
            <a:off x="4314538" y="3540139"/>
            <a:ext cx="1305752" cy="546646"/>
          </a:xfrm>
          <a:prstGeom prst="straightConnector1">
            <a:avLst/>
          </a:prstGeom>
          <a:ln w="508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 name="Slayt Numarası Yer Tutucusu 1">
            <a:extLst>
              <a:ext uri="{FF2B5EF4-FFF2-40B4-BE49-F238E27FC236}">
                <a16:creationId xmlns:a16="http://schemas.microsoft.com/office/drawing/2014/main" id="{646ACEF4-A5DE-F693-E72D-CC6B6A3D909F}"/>
              </a:ext>
            </a:extLst>
          </p:cNvPr>
          <p:cNvSpPr>
            <a:spLocks noGrp="1"/>
          </p:cNvSpPr>
          <p:nvPr>
            <p:ph type="sldNum" sz="quarter" idx="4"/>
          </p:nvPr>
        </p:nvSpPr>
        <p:spPr/>
        <p:txBody>
          <a:bodyPr/>
          <a:lstStyle/>
          <a:p>
            <a:fld id="{3F229497-3B9E-406A-A216-E5617F008833}" type="slidenum">
              <a:rPr lang="tr-TR" smtClean="0"/>
              <a:pPr/>
              <a:t>35</a:t>
            </a:fld>
            <a:endParaRPr lang="tr-TR" dirty="0"/>
          </a:p>
        </p:txBody>
      </p:sp>
    </p:spTree>
    <p:extLst>
      <p:ext uri="{BB962C8B-B14F-4D97-AF65-F5344CB8AC3E}">
        <p14:creationId xmlns:p14="http://schemas.microsoft.com/office/powerpoint/2010/main" val="3022641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07E0E156-AA92-D047-56A0-7195DB9C3FDB}"/>
              </a:ext>
            </a:extLst>
          </p:cNvPr>
          <p:cNvSpPr>
            <a:spLocks noGrp="1"/>
          </p:cNvSpPr>
          <p:nvPr>
            <p:ph idx="1"/>
          </p:nvPr>
        </p:nvSpPr>
        <p:spPr>
          <a:xfrm>
            <a:off x="345439" y="1494180"/>
            <a:ext cx="8798561" cy="1018561"/>
          </a:xfrm>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Sadece 31.12.2023 için kullanılabilir. Mükellefler mümkün olduğunca inebilecekleri </a:t>
            </a:r>
            <a:r>
              <a:rPr lang="tr-TR" b="1" dirty="0">
                <a:solidFill>
                  <a:schemeClr val="accent6">
                    <a:lumMod val="75000"/>
                    <a:lumOff val="25000"/>
                  </a:schemeClr>
                </a:solidFill>
                <a:latin typeface="Calibri" panose="020F0502020204030204" pitchFamily="34" charset="0"/>
                <a:ea typeface="Calibri" panose="020F0502020204030204" pitchFamily="34" charset="0"/>
                <a:cs typeface="Calibri" panose="020F0502020204030204" pitchFamily="34" charset="0"/>
              </a:rPr>
              <a:t>her bir ayrım itibariyle farklı</a:t>
            </a:r>
            <a:r>
              <a:rPr lang="tr-TR" dirty="0">
                <a:latin typeface="Calibri" panose="020F0502020204030204" pitchFamily="34" charset="0"/>
                <a:ea typeface="Calibri" panose="020F0502020204030204" pitchFamily="34" charset="0"/>
                <a:cs typeface="Calibri" panose="020F0502020204030204" pitchFamily="34" charset="0"/>
              </a:rPr>
              <a:t> toplulaştırılmış yöntemi kullanmakta serbesttirler. </a:t>
            </a:r>
            <a:r>
              <a:rPr lang="tr-TR" i="1" dirty="0">
                <a:solidFill>
                  <a:srgbClr val="00B050"/>
                </a:solidFill>
                <a:latin typeface="Calibri" panose="020F0502020204030204" pitchFamily="34" charset="0"/>
                <a:ea typeface="Calibri" panose="020F0502020204030204" pitchFamily="34" charset="0"/>
                <a:cs typeface="Calibri" panose="020F0502020204030204" pitchFamily="34" charset="0"/>
              </a:rPr>
              <a:t>(Taslak Tebliğ)</a:t>
            </a:r>
          </a:p>
          <a:p>
            <a:endParaRPr lang="tr-TR" dirty="0"/>
          </a:p>
          <a:p>
            <a:endParaRPr lang="tr-TR" dirty="0"/>
          </a:p>
          <a:p>
            <a:endParaRPr lang="tr-TR" dirty="0"/>
          </a:p>
          <a:p>
            <a:endParaRPr lang="tr-TR" dirty="0"/>
          </a:p>
        </p:txBody>
      </p:sp>
      <p:sp>
        <p:nvSpPr>
          <p:cNvPr id="3" name="Başlık 2">
            <a:extLst>
              <a:ext uri="{FF2B5EF4-FFF2-40B4-BE49-F238E27FC236}">
                <a16:creationId xmlns:a16="http://schemas.microsoft.com/office/drawing/2014/main" id="{E4EED8A9-5943-8E53-F014-C08D02077E87}"/>
              </a:ext>
            </a:extLst>
          </p:cNvPr>
          <p:cNvSpPr>
            <a:spLocks noGrp="1"/>
          </p:cNvSpPr>
          <p:nvPr>
            <p:ph type="title"/>
          </p:nvPr>
        </p:nvSpPr>
        <p:spPr/>
        <p:txBody>
          <a:bodyPr/>
          <a:lstStyle/>
          <a:p>
            <a:r>
              <a:rPr lang="tr-TR" dirty="0"/>
              <a:t>Stok Devir Hızı Yöntemi</a:t>
            </a:r>
          </a:p>
        </p:txBody>
      </p:sp>
      <p:sp>
        <p:nvSpPr>
          <p:cNvPr id="8" name="İçerik Yer Tutucusu 1">
            <a:extLst>
              <a:ext uri="{FF2B5EF4-FFF2-40B4-BE49-F238E27FC236}">
                <a16:creationId xmlns:a16="http://schemas.microsoft.com/office/drawing/2014/main" id="{17B14A14-6DB8-D9AD-47DB-94FDAC1874EA}"/>
              </a:ext>
            </a:extLst>
          </p:cNvPr>
          <p:cNvSpPr txBox="1">
            <a:spLocks/>
          </p:cNvSpPr>
          <p:nvPr/>
        </p:nvSpPr>
        <p:spPr>
          <a:xfrm>
            <a:off x="4170556" y="3050222"/>
            <a:ext cx="4230912" cy="1038023"/>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sz="1800" dirty="0">
                <a:solidFill>
                  <a:srgbClr val="C00000"/>
                </a:solidFill>
                <a:latin typeface="Calibri" panose="020F0502020204030204" pitchFamily="34" charset="0"/>
                <a:ea typeface="Calibri" panose="020F0502020204030204" pitchFamily="34" charset="0"/>
                <a:cs typeface="Calibri" panose="020F0502020204030204" pitchFamily="34" charset="0"/>
              </a:rPr>
              <a:t>SDH Teknik ve iktisadi icaplara uygun olmaması halinde basit ortalama yöntem seçilmelidir.</a:t>
            </a:r>
          </a:p>
          <a:p>
            <a:endParaRPr lang="tr-TR" dirty="0"/>
          </a:p>
        </p:txBody>
      </p:sp>
      <p:sp>
        <p:nvSpPr>
          <p:cNvPr id="4" name="Slayt Numarası Yer Tutucusu 3">
            <a:extLst>
              <a:ext uri="{FF2B5EF4-FFF2-40B4-BE49-F238E27FC236}">
                <a16:creationId xmlns:a16="http://schemas.microsoft.com/office/drawing/2014/main" id="{E60E0200-F83A-B2AA-161D-C326F9C22EBE}"/>
              </a:ext>
            </a:extLst>
          </p:cNvPr>
          <p:cNvSpPr>
            <a:spLocks noGrp="1"/>
          </p:cNvSpPr>
          <p:nvPr>
            <p:ph type="sldNum" sz="quarter" idx="4"/>
          </p:nvPr>
        </p:nvSpPr>
        <p:spPr/>
        <p:txBody>
          <a:bodyPr/>
          <a:lstStyle/>
          <a:p>
            <a:fld id="{3F229497-3B9E-406A-A216-E5617F008833}" type="slidenum">
              <a:rPr lang="tr-TR" smtClean="0"/>
              <a:pPr/>
              <a:t>36</a:t>
            </a:fld>
            <a:endParaRPr lang="tr-TR" dirty="0"/>
          </a:p>
        </p:txBody>
      </p:sp>
    </p:spTree>
    <p:extLst>
      <p:ext uri="{BB962C8B-B14F-4D97-AF65-F5344CB8AC3E}">
        <p14:creationId xmlns:p14="http://schemas.microsoft.com/office/powerpoint/2010/main" val="2545431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07E0E156-AA92-D047-56A0-7195DB9C3FDB}"/>
              </a:ext>
            </a:extLst>
          </p:cNvPr>
          <p:cNvSpPr>
            <a:spLocks noGrp="1"/>
          </p:cNvSpPr>
          <p:nvPr>
            <p:ph idx="1"/>
          </p:nvPr>
        </p:nvSpPr>
        <p:spPr>
          <a:xfrm>
            <a:off x="345439" y="1494180"/>
            <a:ext cx="8798561" cy="1018561"/>
          </a:xfrm>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Önce Stok Devir Hızı bulunur. </a:t>
            </a:r>
          </a:p>
          <a:p>
            <a:r>
              <a:rPr lang="tr-TR" dirty="0">
                <a:latin typeface="Calibri" panose="020F0502020204030204" pitchFamily="34" charset="0"/>
                <a:ea typeface="Calibri" panose="020F0502020204030204" pitchFamily="34" charset="0"/>
                <a:cs typeface="Calibri" panose="020F0502020204030204" pitchFamily="34" charset="0"/>
              </a:rPr>
              <a:t>365 gün SDH bölünür. </a:t>
            </a:r>
          </a:p>
          <a:p>
            <a:r>
              <a:rPr lang="tr-TR" dirty="0">
                <a:latin typeface="Calibri" panose="020F0502020204030204" pitchFamily="34" charset="0"/>
                <a:ea typeface="Calibri" panose="020F0502020204030204" pitchFamily="34" charset="0"/>
                <a:cs typeface="Calibri" panose="020F0502020204030204" pitchFamily="34" charset="0"/>
              </a:rPr>
              <a:t>Bulunan gün stokların kaç gün önceden geldiğini göstermektedir. Geldiği ayın endeksi ile düzeltilir.</a:t>
            </a:r>
          </a:p>
          <a:p>
            <a:pPr marL="0" indent="0">
              <a:buNone/>
            </a:pPr>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dirty="0"/>
          </a:p>
          <a:p>
            <a:endParaRPr lang="tr-TR" dirty="0"/>
          </a:p>
          <a:p>
            <a:endParaRPr lang="tr-TR" dirty="0"/>
          </a:p>
          <a:p>
            <a:endParaRPr lang="tr-TR" dirty="0"/>
          </a:p>
        </p:txBody>
      </p:sp>
      <p:sp>
        <p:nvSpPr>
          <p:cNvPr id="3" name="Başlık 2">
            <a:extLst>
              <a:ext uri="{FF2B5EF4-FFF2-40B4-BE49-F238E27FC236}">
                <a16:creationId xmlns:a16="http://schemas.microsoft.com/office/drawing/2014/main" id="{E4EED8A9-5943-8E53-F014-C08D02077E87}"/>
              </a:ext>
            </a:extLst>
          </p:cNvPr>
          <p:cNvSpPr>
            <a:spLocks noGrp="1"/>
          </p:cNvSpPr>
          <p:nvPr>
            <p:ph type="title"/>
          </p:nvPr>
        </p:nvSpPr>
        <p:spPr/>
        <p:txBody>
          <a:bodyPr/>
          <a:lstStyle/>
          <a:p>
            <a:r>
              <a:rPr lang="tr-TR" dirty="0"/>
              <a:t>Stok Devir Hızı Yöntemi</a:t>
            </a:r>
          </a:p>
        </p:txBody>
      </p:sp>
      <p:sp>
        <p:nvSpPr>
          <p:cNvPr id="4" name="İçerik Yer Tutucusu 1">
            <a:extLst>
              <a:ext uri="{FF2B5EF4-FFF2-40B4-BE49-F238E27FC236}">
                <a16:creationId xmlns:a16="http://schemas.microsoft.com/office/drawing/2014/main" id="{89D609B5-FE5F-74F6-4AE4-FF40D0B5271D}"/>
              </a:ext>
            </a:extLst>
          </p:cNvPr>
          <p:cNvSpPr txBox="1">
            <a:spLocks/>
          </p:cNvSpPr>
          <p:nvPr/>
        </p:nvSpPr>
        <p:spPr>
          <a:xfrm>
            <a:off x="162117" y="3581840"/>
            <a:ext cx="1451555" cy="692430"/>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dirty="0"/>
              <a:t>Stok Devir Hızı</a:t>
            </a:r>
          </a:p>
          <a:p>
            <a:endParaRPr lang="tr-TR" dirty="0"/>
          </a:p>
          <a:p>
            <a:endParaRPr lang="tr-TR" dirty="0"/>
          </a:p>
        </p:txBody>
      </p:sp>
      <p:sp>
        <p:nvSpPr>
          <p:cNvPr id="5" name="İçerik Yer Tutucusu 1">
            <a:extLst>
              <a:ext uri="{FF2B5EF4-FFF2-40B4-BE49-F238E27FC236}">
                <a16:creationId xmlns:a16="http://schemas.microsoft.com/office/drawing/2014/main" id="{494A75AA-46E1-195A-DC63-96F1DE5EFEF9}"/>
              </a:ext>
            </a:extLst>
          </p:cNvPr>
          <p:cNvSpPr txBox="1">
            <a:spLocks/>
          </p:cNvSpPr>
          <p:nvPr/>
        </p:nvSpPr>
        <p:spPr>
          <a:xfrm flipV="1">
            <a:off x="1604340" y="3893396"/>
            <a:ext cx="391437" cy="380874"/>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dirty="0"/>
              <a:t>=</a:t>
            </a:r>
          </a:p>
          <a:p>
            <a:endParaRPr lang="tr-TR" dirty="0"/>
          </a:p>
        </p:txBody>
      </p:sp>
      <p:sp>
        <p:nvSpPr>
          <p:cNvPr id="6" name="İçerik Yer Tutucusu 1">
            <a:extLst>
              <a:ext uri="{FF2B5EF4-FFF2-40B4-BE49-F238E27FC236}">
                <a16:creationId xmlns:a16="http://schemas.microsoft.com/office/drawing/2014/main" id="{69608A52-4454-F699-F5B0-88CF81C633F1}"/>
              </a:ext>
            </a:extLst>
          </p:cNvPr>
          <p:cNvSpPr txBox="1">
            <a:spLocks/>
          </p:cNvSpPr>
          <p:nvPr/>
        </p:nvSpPr>
        <p:spPr>
          <a:xfrm>
            <a:off x="1894472" y="3639666"/>
            <a:ext cx="3703541" cy="37239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dirty="0"/>
              <a:t>Satılan Malın Maliyeti</a:t>
            </a:r>
          </a:p>
          <a:p>
            <a:endParaRPr lang="tr-TR" dirty="0"/>
          </a:p>
        </p:txBody>
      </p:sp>
      <p:sp>
        <p:nvSpPr>
          <p:cNvPr id="7" name="İçerik Yer Tutucusu 1">
            <a:extLst>
              <a:ext uri="{FF2B5EF4-FFF2-40B4-BE49-F238E27FC236}">
                <a16:creationId xmlns:a16="http://schemas.microsoft.com/office/drawing/2014/main" id="{C7B5A69B-002D-9FD5-2224-A244157BF416}"/>
              </a:ext>
            </a:extLst>
          </p:cNvPr>
          <p:cNvSpPr txBox="1">
            <a:spLocks/>
          </p:cNvSpPr>
          <p:nvPr/>
        </p:nvSpPr>
        <p:spPr>
          <a:xfrm>
            <a:off x="1903770" y="4058343"/>
            <a:ext cx="3703541" cy="37239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dirty="0"/>
              <a:t>(DB </a:t>
            </a:r>
            <a:r>
              <a:rPr lang="tr-TR" dirty="0" err="1"/>
              <a:t>stok+DS</a:t>
            </a:r>
            <a:r>
              <a:rPr lang="tr-TR" dirty="0"/>
              <a:t> stok)/2</a:t>
            </a:r>
          </a:p>
          <a:p>
            <a:endParaRPr lang="tr-TR" dirty="0"/>
          </a:p>
        </p:txBody>
      </p:sp>
      <p:cxnSp>
        <p:nvCxnSpPr>
          <p:cNvPr id="9" name="Düz Bağlayıcı 8">
            <a:extLst>
              <a:ext uri="{FF2B5EF4-FFF2-40B4-BE49-F238E27FC236}">
                <a16:creationId xmlns:a16="http://schemas.microsoft.com/office/drawing/2014/main" id="{F6BC9E05-3281-B920-5F9A-1E6B63E3EEBD}"/>
              </a:ext>
            </a:extLst>
          </p:cNvPr>
          <p:cNvCxnSpPr/>
          <p:nvPr/>
        </p:nvCxnSpPr>
        <p:spPr>
          <a:xfrm>
            <a:off x="1995777" y="4049042"/>
            <a:ext cx="27432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Dikdörtgen 9">
            <a:extLst>
              <a:ext uri="{FF2B5EF4-FFF2-40B4-BE49-F238E27FC236}">
                <a16:creationId xmlns:a16="http://schemas.microsoft.com/office/drawing/2014/main" id="{556B80C3-9A27-7EDD-2538-D55B6A108BEF}"/>
              </a:ext>
            </a:extLst>
          </p:cNvPr>
          <p:cNvSpPr/>
          <p:nvPr/>
        </p:nvSpPr>
        <p:spPr>
          <a:xfrm>
            <a:off x="5225206" y="3013544"/>
            <a:ext cx="3903925" cy="212299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01.01.2023 Stok </a:t>
            </a:r>
            <a:r>
              <a:rPr lang="tr-TR" b="1" dirty="0">
                <a:solidFill>
                  <a:schemeClr val="accent6">
                    <a:lumMod val="75000"/>
                    <a:lumOff val="25000"/>
                  </a:schemeClr>
                </a:solidFill>
                <a:latin typeface="Calibri" panose="020F0502020204030204" pitchFamily="34" charset="0"/>
                <a:ea typeface="Calibri" panose="020F0502020204030204" pitchFamily="34" charset="0"/>
                <a:cs typeface="Calibri" panose="020F0502020204030204" pitchFamily="34" charset="0"/>
              </a:rPr>
              <a:t>500</a:t>
            </a:r>
          </a:p>
          <a:p>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31.12.2023 Stok </a:t>
            </a:r>
            <a:r>
              <a:rPr lang="tr-TR" b="1" dirty="0">
                <a:solidFill>
                  <a:schemeClr val="accent6">
                    <a:lumMod val="75000"/>
                    <a:lumOff val="25000"/>
                  </a:schemeClr>
                </a:solidFill>
                <a:latin typeface="Calibri" panose="020F0502020204030204" pitchFamily="34" charset="0"/>
                <a:ea typeface="Calibri" panose="020F0502020204030204" pitchFamily="34" charset="0"/>
                <a:cs typeface="Calibri" panose="020F0502020204030204" pitchFamily="34" charset="0"/>
              </a:rPr>
              <a:t>700</a:t>
            </a:r>
          </a:p>
          <a:p>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Satılan Mamul Maliyeti </a:t>
            </a:r>
            <a:r>
              <a:rPr lang="tr-TR" b="1" dirty="0">
                <a:solidFill>
                  <a:schemeClr val="accent6">
                    <a:lumMod val="75000"/>
                    <a:lumOff val="25000"/>
                  </a:schemeClr>
                </a:solidFill>
                <a:latin typeface="Calibri" panose="020F0502020204030204" pitchFamily="34" charset="0"/>
                <a:ea typeface="Calibri" panose="020F0502020204030204" pitchFamily="34" charset="0"/>
                <a:cs typeface="Calibri" panose="020F0502020204030204" pitchFamily="34" charset="0"/>
              </a:rPr>
              <a:t>3000</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ise </a:t>
            </a:r>
          </a:p>
          <a:p>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SDH= 3000/((500+700)/2) =5</a:t>
            </a:r>
          </a:p>
          <a:p>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365/5 = 73</a:t>
            </a:r>
          </a:p>
          <a:p>
            <a:r>
              <a:rPr lang="tr-TR" i="1" dirty="0">
                <a:solidFill>
                  <a:schemeClr val="tx1"/>
                </a:solidFill>
                <a:latin typeface="Calibri" panose="020F0502020204030204" pitchFamily="34" charset="0"/>
                <a:ea typeface="Calibri" panose="020F0502020204030204" pitchFamily="34" charset="0"/>
                <a:cs typeface="Calibri" panose="020F0502020204030204" pitchFamily="34" charset="0"/>
              </a:rPr>
              <a:t>Stoklar 73 gün önce (Ekim ayı içerisinde) alındığı kabul edilerek endekslenir.</a:t>
            </a:r>
          </a:p>
        </p:txBody>
      </p:sp>
      <p:sp>
        <p:nvSpPr>
          <p:cNvPr id="8" name="Slayt Numarası Yer Tutucusu 7">
            <a:extLst>
              <a:ext uri="{FF2B5EF4-FFF2-40B4-BE49-F238E27FC236}">
                <a16:creationId xmlns:a16="http://schemas.microsoft.com/office/drawing/2014/main" id="{CCB3A4B8-DBCB-58D0-1E5C-E7C00EBBA52C}"/>
              </a:ext>
            </a:extLst>
          </p:cNvPr>
          <p:cNvSpPr>
            <a:spLocks noGrp="1"/>
          </p:cNvSpPr>
          <p:nvPr>
            <p:ph type="sldNum" sz="quarter" idx="4"/>
          </p:nvPr>
        </p:nvSpPr>
        <p:spPr/>
        <p:txBody>
          <a:bodyPr/>
          <a:lstStyle/>
          <a:p>
            <a:fld id="{3F229497-3B9E-406A-A216-E5617F008833}" type="slidenum">
              <a:rPr lang="tr-TR" smtClean="0"/>
              <a:pPr/>
              <a:t>37</a:t>
            </a:fld>
            <a:endParaRPr lang="tr-TR" dirty="0"/>
          </a:p>
        </p:txBody>
      </p:sp>
    </p:spTree>
    <p:extLst>
      <p:ext uri="{BB962C8B-B14F-4D97-AF65-F5344CB8AC3E}">
        <p14:creationId xmlns:p14="http://schemas.microsoft.com/office/powerpoint/2010/main" val="352449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07E0E156-AA92-D047-56A0-7195DB9C3FDB}"/>
              </a:ext>
            </a:extLst>
          </p:cNvPr>
          <p:cNvSpPr>
            <a:spLocks noGrp="1"/>
          </p:cNvSpPr>
          <p:nvPr>
            <p:ph idx="1"/>
          </p:nvPr>
        </p:nvSpPr>
        <p:spPr>
          <a:xfrm>
            <a:off x="345440" y="1418533"/>
            <a:ext cx="7780793" cy="847766"/>
          </a:xfrm>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Stokların son bir buçuk ay öncesinde alındığı kabul edilir. Bütün stoklar için tek bir düzeltme katsayısı çıkacaktır.</a:t>
            </a:r>
          </a:p>
          <a:p>
            <a:pPr marL="0" indent="0">
              <a:buNone/>
            </a:pPr>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dirty="0"/>
          </a:p>
          <a:p>
            <a:endParaRPr lang="tr-TR" dirty="0"/>
          </a:p>
          <a:p>
            <a:endParaRPr lang="tr-TR" dirty="0"/>
          </a:p>
          <a:p>
            <a:endParaRPr lang="tr-TR" dirty="0"/>
          </a:p>
        </p:txBody>
      </p:sp>
      <p:sp>
        <p:nvSpPr>
          <p:cNvPr id="3" name="Başlık 2">
            <a:extLst>
              <a:ext uri="{FF2B5EF4-FFF2-40B4-BE49-F238E27FC236}">
                <a16:creationId xmlns:a16="http://schemas.microsoft.com/office/drawing/2014/main" id="{E4EED8A9-5943-8E53-F014-C08D02077E87}"/>
              </a:ext>
            </a:extLst>
          </p:cNvPr>
          <p:cNvSpPr>
            <a:spLocks noGrp="1"/>
          </p:cNvSpPr>
          <p:nvPr>
            <p:ph type="title"/>
          </p:nvPr>
        </p:nvSpPr>
        <p:spPr/>
        <p:txBody>
          <a:bodyPr/>
          <a:lstStyle/>
          <a:p>
            <a:r>
              <a:rPr lang="tr-TR" dirty="0"/>
              <a:t>Basit Ortalama Yöntem </a:t>
            </a:r>
          </a:p>
        </p:txBody>
      </p:sp>
      <p:sp>
        <p:nvSpPr>
          <p:cNvPr id="4" name="İçerik Yer Tutucusu 1">
            <a:extLst>
              <a:ext uri="{FF2B5EF4-FFF2-40B4-BE49-F238E27FC236}">
                <a16:creationId xmlns:a16="http://schemas.microsoft.com/office/drawing/2014/main" id="{89D609B5-FE5F-74F6-4AE4-FF40D0B5271D}"/>
              </a:ext>
            </a:extLst>
          </p:cNvPr>
          <p:cNvSpPr txBox="1">
            <a:spLocks/>
          </p:cNvSpPr>
          <p:nvPr/>
        </p:nvSpPr>
        <p:spPr>
          <a:xfrm>
            <a:off x="256734" y="2540567"/>
            <a:ext cx="1451555" cy="99326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dirty="0"/>
              <a:t>Basit Ortalama Yöntem</a:t>
            </a:r>
          </a:p>
          <a:p>
            <a:endParaRPr lang="tr-TR" dirty="0"/>
          </a:p>
          <a:p>
            <a:endParaRPr lang="tr-TR" dirty="0"/>
          </a:p>
        </p:txBody>
      </p:sp>
      <p:sp>
        <p:nvSpPr>
          <p:cNvPr id="5" name="İçerik Yer Tutucusu 1">
            <a:extLst>
              <a:ext uri="{FF2B5EF4-FFF2-40B4-BE49-F238E27FC236}">
                <a16:creationId xmlns:a16="http://schemas.microsoft.com/office/drawing/2014/main" id="{494A75AA-46E1-195A-DC63-96F1DE5EFEF9}"/>
              </a:ext>
            </a:extLst>
          </p:cNvPr>
          <p:cNvSpPr txBox="1">
            <a:spLocks/>
          </p:cNvSpPr>
          <p:nvPr/>
        </p:nvSpPr>
        <p:spPr>
          <a:xfrm>
            <a:off x="1576725" y="2895992"/>
            <a:ext cx="382105" cy="37239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dirty="0"/>
              <a:t>=</a:t>
            </a:r>
          </a:p>
          <a:p>
            <a:endParaRPr lang="tr-TR" dirty="0"/>
          </a:p>
        </p:txBody>
      </p:sp>
      <p:sp>
        <p:nvSpPr>
          <p:cNvPr id="6" name="İçerik Yer Tutucusu 1">
            <a:extLst>
              <a:ext uri="{FF2B5EF4-FFF2-40B4-BE49-F238E27FC236}">
                <a16:creationId xmlns:a16="http://schemas.microsoft.com/office/drawing/2014/main" id="{69608A52-4454-F699-F5B0-88CF81C633F1}"/>
              </a:ext>
            </a:extLst>
          </p:cNvPr>
          <p:cNvSpPr txBox="1">
            <a:spLocks/>
          </p:cNvSpPr>
          <p:nvPr/>
        </p:nvSpPr>
        <p:spPr>
          <a:xfrm>
            <a:off x="2765313" y="2459133"/>
            <a:ext cx="2194560" cy="581787"/>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dirty="0"/>
              <a:t>Bilançonun ait olduğu aya ait Yİ-ÜFE</a:t>
            </a:r>
          </a:p>
          <a:p>
            <a:endParaRPr lang="tr-TR" dirty="0"/>
          </a:p>
        </p:txBody>
      </p:sp>
      <p:cxnSp>
        <p:nvCxnSpPr>
          <p:cNvPr id="9" name="Düz Bağlayıcı 8">
            <a:extLst>
              <a:ext uri="{FF2B5EF4-FFF2-40B4-BE49-F238E27FC236}">
                <a16:creationId xmlns:a16="http://schemas.microsoft.com/office/drawing/2014/main" id="{F6BC9E05-3281-B920-5F9A-1E6B63E3EEBD}"/>
              </a:ext>
            </a:extLst>
          </p:cNvPr>
          <p:cNvCxnSpPr>
            <a:cxnSpLocks/>
          </p:cNvCxnSpPr>
          <p:nvPr/>
        </p:nvCxnSpPr>
        <p:spPr>
          <a:xfrm>
            <a:off x="1943677" y="3104246"/>
            <a:ext cx="409492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İçerik Yer Tutucusu 1">
            <a:extLst>
              <a:ext uri="{FF2B5EF4-FFF2-40B4-BE49-F238E27FC236}">
                <a16:creationId xmlns:a16="http://schemas.microsoft.com/office/drawing/2014/main" id="{072744E4-1967-A503-E783-A16C04FD0519}"/>
              </a:ext>
            </a:extLst>
          </p:cNvPr>
          <p:cNvSpPr txBox="1">
            <a:spLocks/>
          </p:cNvSpPr>
          <p:nvPr/>
        </p:nvSpPr>
        <p:spPr>
          <a:xfrm>
            <a:off x="1944425" y="3232501"/>
            <a:ext cx="1749288" cy="782708"/>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dirty="0"/>
              <a:t>Bilançonun ait olduğu aya ait Yİ-ÜFE</a:t>
            </a:r>
          </a:p>
          <a:p>
            <a:endParaRPr lang="tr-TR" dirty="0"/>
          </a:p>
        </p:txBody>
      </p:sp>
      <p:sp>
        <p:nvSpPr>
          <p:cNvPr id="12" name="İçerik Yer Tutucusu 1">
            <a:extLst>
              <a:ext uri="{FF2B5EF4-FFF2-40B4-BE49-F238E27FC236}">
                <a16:creationId xmlns:a16="http://schemas.microsoft.com/office/drawing/2014/main" id="{AC7C23F3-5827-A385-F9F0-F0FDBDCAC61E}"/>
              </a:ext>
            </a:extLst>
          </p:cNvPr>
          <p:cNvSpPr txBox="1">
            <a:spLocks/>
          </p:cNvSpPr>
          <p:nvPr/>
        </p:nvSpPr>
        <p:spPr>
          <a:xfrm>
            <a:off x="3507491" y="3375811"/>
            <a:ext cx="382105" cy="37239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dirty="0"/>
              <a:t>+</a:t>
            </a:r>
          </a:p>
        </p:txBody>
      </p:sp>
      <p:sp>
        <p:nvSpPr>
          <p:cNvPr id="13" name="İçerik Yer Tutucusu 1">
            <a:extLst>
              <a:ext uri="{FF2B5EF4-FFF2-40B4-BE49-F238E27FC236}">
                <a16:creationId xmlns:a16="http://schemas.microsoft.com/office/drawing/2014/main" id="{90C094AF-DF04-D8FA-10AA-4DC5F6941B05}"/>
              </a:ext>
            </a:extLst>
          </p:cNvPr>
          <p:cNvSpPr txBox="1">
            <a:spLocks/>
          </p:cNvSpPr>
          <p:nvPr/>
        </p:nvSpPr>
        <p:spPr>
          <a:xfrm>
            <a:off x="3671188" y="3378515"/>
            <a:ext cx="1749288" cy="490680"/>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dirty="0"/>
              <a:t>3 ay önceki</a:t>
            </a:r>
          </a:p>
          <a:p>
            <a:pPr marL="0" indent="0" algn="ctr">
              <a:buNone/>
            </a:pPr>
            <a:r>
              <a:rPr lang="tr-TR" sz="1600" dirty="0"/>
              <a:t>Yİ-ÜFE</a:t>
            </a:r>
          </a:p>
          <a:p>
            <a:endParaRPr lang="tr-TR" dirty="0"/>
          </a:p>
        </p:txBody>
      </p:sp>
      <p:sp>
        <p:nvSpPr>
          <p:cNvPr id="15" name="Sol Köşeli Ayraç 14">
            <a:extLst>
              <a:ext uri="{FF2B5EF4-FFF2-40B4-BE49-F238E27FC236}">
                <a16:creationId xmlns:a16="http://schemas.microsoft.com/office/drawing/2014/main" id="{E60457B0-592F-2F1D-E787-AF45D124EFE3}"/>
              </a:ext>
            </a:extLst>
          </p:cNvPr>
          <p:cNvSpPr/>
          <p:nvPr/>
        </p:nvSpPr>
        <p:spPr>
          <a:xfrm>
            <a:off x="2017502" y="3184255"/>
            <a:ext cx="112256" cy="968896"/>
          </a:xfrm>
          <a:prstGeom prst="leftBracket">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16" name="Sol Köşeli Ayraç 15">
            <a:extLst>
              <a:ext uri="{FF2B5EF4-FFF2-40B4-BE49-F238E27FC236}">
                <a16:creationId xmlns:a16="http://schemas.microsoft.com/office/drawing/2014/main" id="{E0500465-F781-529C-D6B4-FE22AC454D21}"/>
              </a:ext>
            </a:extLst>
          </p:cNvPr>
          <p:cNvSpPr/>
          <p:nvPr/>
        </p:nvSpPr>
        <p:spPr>
          <a:xfrm rot="10800000">
            <a:off x="5323405" y="3144250"/>
            <a:ext cx="88128" cy="968897"/>
          </a:xfrm>
          <a:prstGeom prst="leftBracket">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17" name="İçerik Yer Tutucusu 1">
            <a:extLst>
              <a:ext uri="{FF2B5EF4-FFF2-40B4-BE49-F238E27FC236}">
                <a16:creationId xmlns:a16="http://schemas.microsoft.com/office/drawing/2014/main" id="{8DB0781B-D29C-164F-6BD7-D65CD9FA86D4}"/>
              </a:ext>
            </a:extLst>
          </p:cNvPr>
          <p:cNvSpPr txBox="1">
            <a:spLocks/>
          </p:cNvSpPr>
          <p:nvPr/>
        </p:nvSpPr>
        <p:spPr>
          <a:xfrm>
            <a:off x="5451781" y="3152636"/>
            <a:ext cx="382105" cy="71006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sz="4800" dirty="0"/>
              <a:t>/</a:t>
            </a:r>
            <a:endParaRPr lang="tr-TR" sz="3200" dirty="0"/>
          </a:p>
          <a:p>
            <a:endParaRPr lang="tr-TR" dirty="0"/>
          </a:p>
        </p:txBody>
      </p:sp>
      <p:sp>
        <p:nvSpPr>
          <p:cNvPr id="19" name="Metin kutusu 18">
            <a:extLst>
              <a:ext uri="{FF2B5EF4-FFF2-40B4-BE49-F238E27FC236}">
                <a16:creationId xmlns:a16="http://schemas.microsoft.com/office/drawing/2014/main" id="{5E823D81-2A4E-A9AB-531D-4F587C1312A5}"/>
              </a:ext>
            </a:extLst>
          </p:cNvPr>
          <p:cNvSpPr txBox="1"/>
          <p:nvPr/>
        </p:nvSpPr>
        <p:spPr>
          <a:xfrm>
            <a:off x="5683081" y="3347648"/>
            <a:ext cx="382105" cy="461665"/>
          </a:xfrm>
          <a:prstGeom prst="rect">
            <a:avLst/>
          </a:prstGeom>
          <a:noFill/>
        </p:spPr>
        <p:txBody>
          <a:bodyPr wrap="square">
            <a:spAutoFit/>
          </a:bodyPr>
          <a:lstStyle/>
          <a:p>
            <a:pPr marL="0" indent="0">
              <a:buNone/>
            </a:pPr>
            <a:r>
              <a:rPr lang="tr-TR" sz="2400" dirty="0"/>
              <a:t>2</a:t>
            </a:r>
            <a:endParaRPr lang="tr-TR" dirty="0"/>
          </a:p>
        </p:txBody>
      </p:sp>
      <p:sp>
        <p:nvSpPr>
          <p:cNvPr id="20" name="Bulut 19">
            <a:extLst>
              <a:ext uri="{FF2B5EF4-FFF2-40B4-BE49-F238E27FC236}">
                <a16:creationId xmlns:a16="http://schemas.microsoft.com/office/drawing/2014/main" id="{19F84B1F-29E7-8152-D474-8533AB311FAE}"/>
              </a:ext>
            </a:extLst>
          </p:cNvPr>
          <p:cNvSpPr/>
          <p:nvPr/>
        </p:nvSpPr>
        <p:spPr>
          <a:xfrm>
            <a:off x="5172445" y="273721"/>
            <a:ext cx="2194907" cy="1030238"/>
          </a:xfrm>
          <a:prstGeom prst="cloud">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000" dirty="0">
                <a:solidFill>
                  <a:schemeClr val="tx1">
                    <a:lumMod val="85000"/>
                    <a:lumOff val="15000"/>
                  </a:schemeClr>
                </a:solidFill>
              </a:rPr>
              <a:t>Gerçekten Basit</a:t>
            </a:r>
          </a:p>
        </p:txBody>
      </p:sp>
      <p:sp>
        <p:nvSpPr>
          <p:cNvPr id="7" name="Dikdörtgen 6">
            <a:extLst>
              <a:ext uri="{FF2B5EF4-FFF2-40B4-BE49-F238E27FC236}">
                <a16:creationId xmlns:a16="http://schemas.microsoft.com/office/drawing/2014/main" id="{B4C9EE39-D423-9C30-20B7-C90C8B7F6247}"/>
              </a:ext>
            </a:extLst>
          </p:cNvPr>
          <p:cNvSpPr/>
          <p:nvPr/>
        </p:nvSpPr>
        <p:spPr>
          <a:xfrm>
            <a:off x="6269899" y="3612995"/>
            <a:ext cx="2859232" cy="1513735"/>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tr-TR" sz="1600" i="1" dirty="0">
                <a:solidFill>
                  <a:schemeClr val="tx1"/>
                </a:solidFill>
                <a:latin typeface="Calibri" panose="020F0502020204030204" pitchFamily="34" charset="0"/>
                <a:ea typeface="Calibri" panose="020F0502020204030204" pitchFamily="34" charset="0"/>
                <a:cs typeface="Calibri" panose="020F0502020204030204" pitchFamily="34" charset="0"/>
              </a:rPr>
              <a:t>31.12.2023 Yİ-ÜFE </a:t>
            </a:r>
            <a:r>
              <a:rPr lang="tr-TR" sz="1600" b="1" i="1" dirty="0">
                <a:solidFill>
                  <a:schemeClr val="accent6">
                    <a:lumMod val="75000"/>
                    <a:lumOff val="25000"/>
                  </a:schemeClr>
                </a:solidFill>
                <a:latin typeface="Calibri" panose="020F0502020204030204" pitchFamily="34" charset="0"/>
                <a:ea typeface="Calibri" panose="020F0502020204030204" pitchFamily="34" charset="0"/>
                <a:cs typeface="Calibri" panose="020F0502020204030204" pitchFamily="34" charset="0"/>
              </a:rPr>
              <a:t>2.600,</a:t>
            </a:r>
            <a:r>
              <a:rPr lang="tr-TR" sz="1600" i="1" dirty="0">
                <a:solidFill>
                  <a:schemeClr val="tx1"/>
                </a:solidFill>
                <a:latin typeface="Calibri" panose="020F0502020204030204" pitchFamily="34" charset="0"/>
                <a:ea typeface="Calibri" panose="020F0502020204030204" pitchFamily="34" charset="0"/>
                <a:cs typeface="Calibri" panose="020F0502020204030204" pitchFamily="34" charset="0"/>
              </a:rPr>
              <a:t> 30.09.2023 Yİ-ÜFE </a:t>
            </a:r>
            <a:r>
              <a:rPr lang="tr-TR" sz="1600" b="1" i="1" dirty="0">
                <a:solidFill>
                  <a:schemeClr val="accent6">
                    <a:lumMod val="75000"/>
                    <a:lumOff val="25000"/>
                  </a:schemeClr>
                </a:solidFill>
                <a:latin typeface="Calibri" panose="020F0502020204030204" pitchFamily="34" charset="0"/>
                <a:ea typeface="Calibri" panose="020F0502020204030204" pitchFamily="34" charset="0"/>
                <a:cs typeface="Calibri" panose="020F0502020204030204" pitchFamily="34" charset="0"/>
              </a:rPr>
              <a:t>2.500 </a:t>
            </a:r>
            <a:r>
              <a:rPr lang="tr-TR" sz="1600" i="1" dirty="0">
                <a:solidFill>
                  <a:schemeClr val="tx1"/>
                </a:solidFill>
                <a:latin typeface="Calibri" panose="020F0502020204030204" pitchFamily="34" charset="0"/>
                <a:ea typeface="Calibri" panose="020F0502020204030204" pitchFamily="34" charset="0"/>
                <a:cs typeface="Calibri" panose="020F0502020204030204" pitchFamily="34" charset="0"/>
              </a:rPr>
              <a:t>ise düzeltme katsayısı 2.600/((2.600+2500)/2)=1,0196</a:t>
            </a:r>
          </a:p>
          <a:p>
            <a:r>
              <a:rPr lang="tr-TR" sz="1600" i="1" dirty="0">
                <a:solidFill>
                  <a:schemeClr val="tx1"/>
                </a:solidFill>
                <a:latin typeface="Calibri" panose="020F0502020204030204" pitchFamily="34" charset="0"/>
                <a:ea typeface="Calibri" panose="020F0502020204030204" pitchFamily="34" charset="0"/>
                <a:cs typeface="Calibri" panose="020F0502020204030204" pitchFamily="34" charset="0"/>
              </a:rPr>
              <a:t>olacaktır.</a:t>
            </a:r>
          </a:p>
        </p:txBody>
      </p:sp>
      <p:sp>
        <p:nvSpPr>
          <p:cNvPr id="8" name="Slayt Numarası Yer Tutucusu 7">
            <a:extLst>
              <a:ext uri="{FF2B5EF4-FFF2-40B4-BE49-F238E27FC236}">
                <a16:creationId xmlns:a16="http://schemas.microsoft.com/office/drawing/2014/main" id="{4B3155DD-F7A3-ED30-BDCD-A18C57247E71}"/>
              </a:ext>
            </a:extLst>
          </p:cNvPr>
          <p:cNvSpPr>
            <a:spLocks noGrp="1"/>
          </p:cNvSpPr>
          <p:nvPr>
            <p:ph type="sldNum" sz="quarter" idx="4"/>
          </p:nvPr>
        </p:nvSpPr>
        <p:spPr/>
        <p:txBody>
          <a:bodyPr/>
          <a:lstStyle/>
          <a:p>
            <a:fld id="{3F229497-3B9E-406A-A216-E5617F008833}" type="slidenum">
              <a:rPr lang="tr-TR" smtClean="0"/>
              <a:pPr/>
              <a:t>38</a:t>
            </a:fld>
            <a:endParaRPr lang="tr-TR" dirty="0"/>
          </a:p>
        </p:txBody>
      </p:sp>
    </p:spTree>
    <p:extLst>
      <p:ext uri="{BB962C8B-B14F-4D97-AF65-F5344CB8AC3E}">
        <p14:creationId xmlns:p14="http://schemas.microsoft.com/office/powerpoint/2010/main" val="303397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07E0E156-AA92-D047-56A0-7195DB9C3FDB}"/>
              </a:ext>
            </a:extLst>
          </p:cNvPr>
          <p:cNvSpPr>
            <a:spLocks noGrp="1"/>
          </p:cNvSpPr>
          <p:nvPr>
            <p:ph idx="1"/>
          </p:nvPr>
        </p:nvSpPr>
        <p:spPr>
          <a:xfrm>
            <a:off x="345439" y="1494180"/>
            <a:ext cx="8229601" cy="760998"/>
          </a:xfrm>
        </p:spPr>
        <p:txBody>
          <a:bodyPr/>
          <a:lstStyle/>
          <a:p>
            <a:pPr marL="0" indent="0">
              <a:buNone/>
            </a:pPr>
            <a:r>
              <a:rPr lang="tr-TR" sz="1800" dirty="0">
                <a:latin typeface="Calibri" panose="020F0502020204030204" pitchFamily="34" charset="0"/>
                <a:ea typeface="Calibri" panose="020F0502020204030204" pitchFamily="34" charset="0"/>
                <a:cs typeface="Calibri" panose="020F0502020204030204" pitchFamily="34" charset="0"/>
              </a:rPr>
              <a:t>İlgili stoğun </a:t>
            </a:r>
            <a:r>
              <a:rPr lang="tr-TR" sz="1800" dirty="0">
                <a:solidFill>
                  <a:schemeClr val="accent6">
                    <a:lumMod val="75000"/>
                    <a:lumOff val="25000"/>
                  </a:schemeClr>
                </a:solidFill>
                <a:latin typeface="Calibri" panose="020F0502020204030204" pitchFamily="34" charset="0"/>
                <a:ea typeface="Calibri" panose="020F0502020204030204" pitchFamily="34" charset="0"/>
                <a:cs typeface="Calibri" panose="020F0502020204030204" pitchFamily="34" charset="0"/>
              </a:rPr>
              <a:t>dönem başı ve girişleri defterlere</a:t>
            </a:r>
            <a:r>
              <a:rPr lang="tr-TR" sz="1800" dirty="0">
                <a:latin typeface="Calibri" panose="020F0502020204030204" pitchFamily="34" charset="0"/>
                <a:ea typeface="Calibri" panose="020F0502020204030204" pitchFamily="34" charset="0"/>
                <a:cs typeface="Calibri" panose="020F0502020204030204" pitchFamily="34" charset="0"/>
              </a:rPr>
              <a:t> kayıt tarihleri itibariyle düzeltilir. Düzeltilmiş bu tutar dönem başı ve girişler toplamına bölünerek bir artış oranı bulunur. </a:t>
            </a:r>
          </a:p>
          <a:p>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2000"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i="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tr-TR" sz="2000" i="1" dirty="0">
                <a:solidFill>
                  <a:srgbClr val="C00000"/>
                </a:solidFill>
                <a:latin typeface="Calibri" panose="020F0502020204030204" pitchFamily="34" charset="0"/>
                <a:ea typeface="Calibri" panose="020F0502020204030204" pitchFamily="34" charset="0"/>
                <a:cs typeface="Calibri" panose="020F0502020204030204" pitchFamily="34" charset="0"/>
              </a:rPr>
              <a:t>Bu oran ilgili stoğun düzeltme katsayısı olarak kullanılır.</a:t>
            </a:r>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E4EED8A9-5943-8E53-F014-C08D02077E87}"/>
              </a:ext>
            </a:extLst>
          </p:cNvPr>
          <p:cNvSpPr>
            <a:spLocks noGrp="1"/>
          </p:cNvSpPr>
          <p:nvPr>
            <p:ph type="title"/>
          </p:nvPr>
        </p:nvSpPr>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Hareketli Ağırlıklı Yöntem</a:t>
            </a:r>
          </a:p>
        </p:txBody>
      </p:sp>
      <p:sp>
        <p:nvSpPr>
          <p:cNvPr id="4" name="İçerik Yer Tutucusu 1">
            <a:extLst>
              <a:ext uri="{FF2B5EF4-FFF2-40B4-BE49-F238E27FC236}">
                <a16:creationId xmlns:a16="http://schemas.microsoft.com/office/drawing/2014/main" id="{89D609B5-FE5F-74F6-4AE4-FF40D0B5271D}"/>
              </a:ext>
            </a:extLst>
          </p:cNvPr>
          <p:cNvSpPr txBox="1">
            <a:spLocks/>
          </p:cNvSpPr>
          <p:nvPr/>
        </p:nvSpPr>
        <p:spPr>
          <a:xfrm>
            <a:off x="440129" y="2598919"/>
            <a:ext cx="1451555" cy="99326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800" dirty="0">
                <a:latin typeface="Calibri" panose="020F0502020204030204" pitchFamily="34" charset="0"/>
                <a:ea typeface="Calibri" panose="020F0502020204030204" pitchFamily="34" charset="0"/>
                <a:cs typeface="Calibri" panose="020F0502020204030204" pitchFamily="34" charset="0"/>
              </a:rPr>
              <a:t>Hareketli Ağırlıklı Yöntem</a:t>
            </a:r>
          </a:p>
          <a:p>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5" name="İçerik Yer Tutucusu 1">
            <a:extLst>
              <a:ext uri="{FF2B5EF4-FFF2-40B4-BE49-F238E27FC236}">
                <a16:creationId xmlns:a16="http://schemas.microsoft.com/office/drawing/2014/main" id="{494A75AA-46E1-195A-DC63-96F1DE5EFEF9}"/>
              </a:ext>
            </a:extLst>
          </p:cNvPr>
          <p:cNvSpPr txBox="1">
            <a:spLocks/>
          </p:cNvSpPr>
          <p:nvPr/>
        </p:nvSpPr>
        <p:spPr>
          <a:xfrm>
            <a:off x="1576725" y="2895992"/>
            <a:ext cx="382105" cy="37239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dirty="0">
                <a:latin typeface="Calibri" panose="020F0502020204030204" pitchFamily="34" charset="0"/>
                <a:ea typeface="Calibri" panose="020F0502020204030204" pitchFamily="34" charset="0"/>
                <a:cs typeface="Calibri" panose="020F0502020204030204" pitchFamily="34" charset="0"/>
              </a:rPr>
              <a:t>=</a:t>
            </a:r>
          </a:p>
          <a:p>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6" name="İçerik Yer Tutucusu 1">
            <a:extLst>
              <a:ext uri="{FF2B5EF4-FFF2-40B4-BE49-F238E27FC236}">
                <a16:creationId xmlns:a16="http://schemas.microsoft.com/office/drawing/2014/main" id="{69608A52-4454-F699-F5B0-88CF81C633F1}"/>
              </a:ext>
            </a:extLst>
          </p:cNvPr>
          <p:cNvSpPr txBox="1">
            <a:spLocks/>
          </p:cNvSpPr>
          <p:nvPr/>
        </p:nvSpPr>
        <p:spPr>
          <a:xfrm>
            <a:off x="1849263" y="2448167"/>
            <a:ext cx="2194560" cy="581787"/>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dirty="0">
                <a:latin typeface="Calibri" panose="020F0502020204030204" pitchFamily="34" charset="0"/>
                <a:ea typeface="Calibri" panose="020F0502020204030204" pitchFamily="34" charset="0"/>
                <a:cs typeface="Calibri" panose="020F0502020204030204" pitchFamily="34" charset="0"/>
              </a:rPr>
              <a:t>DB Stoğun taşınmış değeri</a:t>
            </a:r>
          </a:p>
          <a:p>
            <a:endParaRPr lang="tr-TR" dirty="0">
              <a:latin typeface="Calibri" panose="020F0502020204030204" pitchFamily="34" charset="0"/>
              <a:ea typeface="Calibri" panose="020F0502020204030204" pitchFamily="34" charset="0"/>
              <a:cs typeface="Calibri" panose="020F0502020204030204" pitchFamily="34" charset="0"/>
            </a:endParaRPr>
          </a:p>
        </p:txBody>
      </p:sp>
      <p:cxnSp>
        <p:nvCxnSpPr>
          <p:cNvPr id="9" name="Düz Bağlayıcı 8">
            <a:extLst>
              <a:ext uri="{FF2B5EF4-FFF2-40B4-BE49-F238E27FC236}">
                <a16:creationId xmlns:a16="http://schemas.microsoft.com/office/drawing/2014/main" id="{F6BC9E05-3281-B920-5F9A-1E6B63E3EEBD}"/>
              </a:ext>
            </a:extLst>
          </p:cNvPr>
          <p:cNvCxnSpPr>
            <a:cxnSpLocks/>
          </p:cNvCxnSpPr>
          <p:nvPr/>
        </p:nvCxnSpPr>
        <p:spPr>
          <a:xfrm>
            <a:off x="1943677" y="3104246"/>
            <a:ext cx="4732186"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İçerik Yer Tutucusu 1">
            <a:extLst>
              <a:ext uri="{FF2B5EF4-FFF2-40B4-BE49-F238E27FC236}">
                <a16:creationId xmlns:a16="http://schemas.microsoft.com/office/drawing/2014/main" id="{072744E4-1967-A503-E783-A16C04FD0519}"/>
              </a:ext>
            </a:extLst>
          </p:cNvPr>
          <p:cNvSpPr txBox="1">
            <a:spLocks/>
          </p:cNvSpPr>
          <p:nvPr/>
        </p:nvSpPr>
        <p:spPr>
          <a:xfrm>
            <a:off x="2190047" y="3228644"/>
            <a:ext cx="1749288" cy="782708"/>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dirty="0">
                <a:latin typeface="Calibri" panose="020F0502020204030204" pitchFamily="34" charset="0"/>
                <a:ea typeface="Calibri" panose="020F0502020204030204" pitchFamily="34" charset="0"/>
                <a:cs typeface="Calibri" panose="020F0502020204030204" pitchFamily="34" charset="0"/>
              </a:rPr>
              <a:t>DB Stok</a:t>
            </a:r>
          </a:p>
          <a:p>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12" name="İçerik Yer Tutucusu 1">
            <a:extLst>
              <a:ext uri="{FF2B5EF4-FFF2-40B4-BE49-F238E27FC236}">
                <a16:creationId xmlns:a16="http://schemas.microsoft.com/office/drawing/2014/main" id="{AC7C23F3-5827-A385-F9F0-F0FDBDCAC61E}"/>
              </a:ext>
            </a:extLst>
          </p:cNvPr>
          <p:cNvSpPr txBox="1">
            <a:spLocks/>
          </p:cNvSpPr>
          <p:nvPr/>
        </p:nvSpPr>
        <p:spPr>
          <a:xfrm>
            <a:off x="3975077" y="3228644"/>
            <a:ext cx="382105" cy="37239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dirty="0">
                <a:latin typeface="Calibri" panose="020F0502020204030204" pitchFamily="34" charset="0"/>
                <a:ea typeface="Calibri" panose="020F0502020204030204" pitchFamily="34" charset="0"/>
                <a:cs typeface="Calibri" panose="020F0502020204030204" pitchFamily="34" charset="0"/>
              </a:rPr>
              <a:t>+</a:t>
            </a:r>
          </a:p>
        </p:txBody>
      </p:sp>
      <p:sp>
        <p:nvSpPr>
          <p:cNvPr id="13" name="İçerik Yer Tutucusu 1">
            <a:extLst>
              <a:ext uri="{FF2B5EF4-FFF2-40B4-BE49-F238E27FC236}">
                <a16:creationId xmlns:a16="http://schemas.microsoft.com/office/drawing/2014/main" id="{90C094AF-DF04-D8FA-10AA-4DC5F6941B05}"/>
              </a:ext>
            </a:extLst>
          </p:cNvPr>
          <p:cNvSpPr txBox="1">
            <a:spLocks/>
          </p:cNvSpPr>
          <p:nvPr/>
        </p:nvSpPr>
        <p:spPr>
          <a:xfrm>
            <a:off x="4321440" y="3232501"/>
            <a:ext cx="1749288" cy="490680"/>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dirty="0">
                <a:latin typeface="Calibri" panose="020F0502020204030204" pitchFamily="34" charset="0"/>
                <a:ea typeface="Calibri" panose="020F0502020204030204" pitchFamily="34" charset="0"/>
                <a:cs typeface="Calibri" panose="020F0502020204030204" pitchFamily="34" charset="0"/>
              </a:rPr>
              <a:t>Dönem içi girişler</a:t>
            </a:r>
          </a:p>
          <a:p>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17" name="İçerik Yer Tutucusu 1">
            <a:extLst>
              <a:ext uri="{FF2B5EF4-FFF2-40B4-BE49-F238E27FC236}">
                <a16:creationId xmlns:a16="http://schemas.microsoft.com/office/drawing/2014/main" id="{8DB0781B-D29C-164F-6BD7-D65CD9FA86D4}"/>
              </a:ext>
            </a:extLst>
          </p:cNvPr>
          <p:cNvSpPr txBox="1">
            <a:spLocks/>
          </p:cNvSpPr>
          <p:nvPr/>
        </p:nvSpPr>
        <p:spPr>
          <a:xfrm>
            <a:off x="5451781" y="3152636"/>
            <a:ext cx="382105" cy="71006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tr-TR" sz="3200" dirty="0">
              <a:latin typeface="Calibri" panose="020F0502020204030204" pitchFamily="34" charset="0"/>
              <a:ea typeface="Calibri" panose="020F0502020204030204" pitchFamily="34" charset="0"/>
              <a:cs typeface="Calibri" panose="020F0502020204030204" pitchFamily="34" charset="0"/>
            </a:endParaRPr>
          </a:p>
          <a:p>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7" name="İçerik Yer Tutucusu 1">
            <a:extLst>
              <a:ext uri="{FF2B5EF4-FFF2-40B4-BE49-F238E27FC236}">
                <a16:creationId xmlns:a16="http://schemas.microsoft.com/office/drawing/2014/main" id="{E9D9BD52-F04D-38CE-51A1-61BA67E9D8E2}"/>
              </a:ext>
            </a:extLst>
          </p:cNvPr>
          <p:cNvSpPr txBox="1">
            <a:spLocks/>
          </p:cNvSpPr>
          <p:nvPr/>
        </p:nvSpPr>
        <p:spPr>
          <a:xfrm>
            <a:off x="4226124" y="2398062"/>
            <a:ext cx="2194560" cy="581787"/>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1600" dirty="0">
                <a:latin typeface="Calibri" panose="020F0502020204030204" pitchFamily="34" charset="0"/>
                <a:ea typeface="Calibri" panose="020F0502020204030204" pitchFamily="34" charset="0"/>
                <a:cs typeface="Calibri" panose="020F0502020204030204" pitchFamily="34" charset="0"/>
              </a:rPr>
              <a:t>Dönem içi girişlerin düzeltilmiş değerleri</a:t>
            </a:r>
          </a:p>
          <a:p>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8" name="İçerik Yer Tutucusu 1">
            <a:extLst>
              <a:ext uri="{FF2B5EF4-FFF2-40B4-BE49-F238E27FC236}">
                <a16:creationId xmlns:a16="http://schemas.microsoft.com/office/drawing/2014/main" id="{3CCA6932-FDBE-079C-04CB-FB7B853E075C}"/>
              </a:ext>
            </a:extLst>
          </p:cNvPr>
          <p:cNvSpPr txBox="1">
            <a:spLocks/>
          </p:cNvSpPr>
          <p:nvPr/>
        </p:nvSpPr>
        <p:spPr>
          <a:xfrm>
            <a:off x="3939335" y="2514679"/>
            <a:ext cx="382105" cy="37239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tr-TR" dirty="0">
                <a:latin typeface="Calibri" panose="020F0502020204030204" pitchFamily="34" charset="0"/>
                <a:ea typeface="Calibri" panose="020F0502020204030204" pitchFamily="34" charset="0"/>
                <a:cs typeface="Calibri" panose="020F0502020204030204" pitchFamily="34" charset="0"/>
              </a:rPr>
              <a:t>+</a:t>
            </a:r>
          </a:p>
          <a:p>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10" name="Slayt Numarası Yer Tutucusu 9">
            <a:extLst>
              <a:ext uri="{FF2B5EF4-FFF2-40B4-BE49-F238E27FC236}">
                <a16:creationId xmlns:a16="http://schemas.microsoft.com/office/drawing/2014/main" id="{6CFB5A0B-2D1C-D20A-E6E1-BEF8E7721690}"/>
              </a:ext>
            </a:extLst>
          </p:cNvPr>
          <p:cNvSpPr>
            <a:spLocks noGrp="1"/>
          </p:cNvSpPr>
          <p:nvPr>
            <p:ph type="sldNum" sz="quarter" idx="4"/>
          </p:nvPr>
        </p:nvSpPr>
        <p:spPr/>
        <p:txBody>
          <a:bodyPr/>
          <a:lstStyle/>
          <a:p>
            <a:fld id="{3F229497-3B9E-406A-A216-E5617F008833}" type="slidenum">
              <a:rPr lang="tr-TR" smtClean="0"/>
              <a:pPr/>
              <a:t>39</a:t>
            </a:fld>
            <a:endParaRPr lang="tr-TR" dirty="0"/>
          </a:p>
        </p:txBody>
      </p:sp>
    </p:spTree>
    <p:extLst>
      <p:ext uri="{BB962C8B-B14F-4D97-AF65-F5344CB8AC3E}">
        <p14:creationId xmlns:p14="http://schemas.microsoft.com/office/powerpoint/2010/main" val="1814612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0CF6644B-FCE3-98F9-43A3-A7A31C665ECC}"/>
              </a:ext>
            </a:extLst>
          </p:cNvPr>
          <p:cNvSpPr>
            <a:spLocks noGrp="1"/>
          </p:cNvSpPr>
          <p:nvPr>
            <p:ph idx="1"/>
          </p:nvPr>
        </p:nvSpPr>
        <p:spPr>
          <a:xfrm>
            <a:off x="568958" y="2431431"/>
            <a:ext cx="3374967" cy="1077571"/>
          </a:xfrm>
        </p:spPr>
        <p:txBody>
          <a:bodyPr/>
          <a:lstStyle/>
          <a:p>
            <a:r>
              <a:rPr lang="tr-TR" sz="3600" dirty="0"/>
              <a:t>31.12.2023</a:t>
            </a:r>
          </a:p>
          <a:p>
            <a:endParaRPr lang="tr-TR" sz="2800" dirty="0"/>
          </a:p>
        </p:txBody>
      </p:sp>
      <p:sp>
        <p:nvSpPr>
          <p:cNvPr id="5" name="Başlık 4">
            <a:extLst>
              <a:ext uri="{FF2B5EF4-FFF2-40B4-BE49-F238E27FC236}">
                <a16:creationId xmlns:a16="http://schemas.microsoft.com/office/drawing/2014/main" id="{3BEE051D-24F2-FF8F-38BF-FA454EA993D4}"/>
              </a:ext>
            </a:extLst>
          </p:cNvPr>
          <p:cNvSpPr>
            <a:spLocks noGrp="1"/>
          </p:cNvSpPr>
          <p:nvPr>
            <p:ph type="title"/>
          </p:nvPr>
        </p:nvSpPr>
        <p:spPr/>
        <p:txBody>
          <a:bodyPr/>
          <a:lstStyle/>
          <a:p>
            <a:pPr algn="ctr"/>
            <a:r>
              <a:rPr lang="tr-TR" dirty="0"/>
              <a:t>ENFLASYON DÜZELTMESİ</a:t>
            </a:r>
          </a:p>
        </p:txBody>
      </p:sp>
      <p:sp>
        <p:nvSpPr>
          <p:cNvPr id="7" name="İçerik Yer Tutucusu 1">
            <a:extLst>
              <a:ext uri="{FF2B5EF4-FFF2-40B4-BE49-F238E27FC236}">
                <a16:creationId xmlns:a16="http://schemas.microsoft.com/office/drawing/2014/main" id="{087F7DBB-E58C-FB07-B5C8-83C11B2B1CB0}"/>
              </a:ext>
            </a:extLst>
          </p:cNvPr>
          <p:cNvSpPr txBox="1">
            <a:spLocks/>
          </p:cNvSpPr>
          <p:nvPr/>
        </p:nvSpPr>
        <p:spPr>
          <a:xfrm>
            <a:off x="5006110" y="2302370"/>
            <a:ext cx="3735555" cy="914401"/>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3200" dirty="0"/>
              <a:t>01.01.2024 ve Takip Eden Yıllar</a:t>
            </a:r>
          </a:p>
          <a:p>
            <a:endParaRPr lang="tr-TR" dirty="0"/>
          </a:p>
        </p:txBody>
      </p:sp>
      <p:cxnSp>
        <p:nvCxnSpPr>
          <p:cNvPr id="9" name="Düz Bağlayıcı 8">
            <a:extLst>
              <a:ext uri="{FF2B5EF4-FFF2-40B4-BE49-F238E27FC236}">
                <a16:creationId xmlns:a16="http://schemas.microsoft.com/office/drawing/2014/main" id="{B71AD519-5DCB-6E40-7E4C-BB1AB9EA9FB8}"/>
              </a:ext>
            </a:extLst>
          </p:cNvPr>
          <p:cNvCxnSpPr/>
          <p:nvPr/>
        </p:nvCxnSpPr>
        <p:spPr>
          <a:xfrm>
            <a:off x="4352544" y="1426464"/>
            <a:ext cx="0" cy="3374136"/>
          </a:xfrm>
          <a:prstGeom prst="line">
            <a:avLst/>
          </a:prstGeom>
        </p:spPr>
        <p:style>
          <a:lnRef idx="2">
            <a:schemeClr val="accent1"/>
          </a:lnRef>
          <a:fillRef idx="0">
            <a:schemeClr val="accent1"/>
          </a:fillRef>
          <a:effectRef idx="1">
            <a:schemeClr val="accent1"/>
          </a:effectRef>
          <a:fontRef idx="minor">
            <a:schemeClr val="tx1"/>
          </a:fontRef>
        </p:style>
      </p:cxnSp>
      <p:pic>
        <p:nvPicPr>
          <p:cNvPr id="19" name="Grafik 18" descr="Geri düz dolguyla">
            <a:extLst>
              <a:ext uri="{FF2B5EF4-FFF2-40B4-BE49-F238E27FC236}">
                <a16:creationId xmlns:a16="http://schemas.microsoft.com/office/drawing/2014/main" id="{0D6CF760-5F25-076B-F630-5C8A7F1B1C1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5400000">
            <a:off x="6251957" y="1331596"/>
            <a:ext cx="914400" cy="914400"/>
          </a:xfrm>
          <a:prstGeom prst="rect">
            <a:avLst/>
          </a:prstGeom>
        </p:spPr>
      </p:pic>
      <p:pic>
        <p:nvPicPr>
          <p:cNvPr id="21" name="Grafik 20" descr="Geri düz dolguyla">
            <a:extLst>
              <a:ext uri="{FF2B5EF4-FFF2-40B4-BE49-F238E27FC236}">
                <a16:creationId xmlns:a16="http://schemas.microsoft.com/office/drawing/2014/main" id="{34099F61-D7B8-9EE6-3645-5758DEC8923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1311533" y="1395955"/>
            <a:ext cx="914400" cy="914400"/>
          </a:xfrm>
          <a:prstGeom prst="rect">
            <a:avLst/>
          </a:prstGeom>
        </p:spPr>
      </p:pic>
      <p:sp>
        <p:nvSpPr>
          <p:cNvPr id="23" name="İçerik Yer Tutucusu 1">
            <a:extLst>
              <a:ext uri="{FF2B5EF4-FFF2-40B4-BE49-F238E27FC236}">
                <a16:creationId xmlns:a16="http://schemas.microsoft.com/office/drawing/2014/main" id="{CE582FDC-0A7A-F527-0841-F9EEFDE69EF2}"/>
              </a:ext>
            </a:extLst>
          </p:cNvPr>
          <p:cNvSpPr txBox="1">
            <a:spLocks/>
          </p:cNvSpPr>
          <p:nvPr/>
        </p:nvSpPr>
        <p:spPr>
          <a:xfrm>
            <a:off x="324013" y="3370892"/>
            <a:ext cx="3374966" cy="482521"/>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1800" dirty="0"/>
              <a:t>2023 matrahını etkilemez</a:t>
            </a:r>
          </a:p>
          <a:p>
            <a:endParaRPr lang="tr-TR" sz="2800" dirty="0"/>
          </a:p>
        </p:txBody>
      </p:sp>
      <p:sp>
        <p:nvSpPr>
          <p:cNvPr id="24" name="İçerik Yer Tutucusu 1">
            <a:extLst>
              <a:ext uri="{FF2B5EF4-FFF2-40B4-BE49-F238E27FC236}">
                <a16:creationId xmlns:a16="http://schemas.microsoft.com/office/drawing/2014/main" id="{22D4BB40-D2A0-E825-86E1-115AA851045A}"/>
              </a:ext>
            </a:extLst>
          </p:cNvPr>
          <p:cNvSpPr txBox="1">
            <a:spLocks/>
          </p:cNvSpPr>
          <p:nvPr/>
        </p:nvSpPr>
        <p:spPr>
          <a:xfrm>
            <a:off x="4817365" y="3394454"/>
            <a:ext cx="4068016" cy="956344"/>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1800" dirty="0"/>
              <a:t>Şartlar devam ettiği müddetçe yapılan düzeltmeler matrahı etkiler</a:t>
            </a:r>
          </a:p>
          <a:p>
            <a:endParaRPr lang="tr-TR" sz="2800" dirty="0"/>
          </a:p>
        </p:txBody>
      </p:sp>
      <p:sp>
        <p:nvSpPr>
          <p:cNvPr id="4" name="Dalga 3">
            <a:extLst>
              <a:ext uri="{FF2B5EF4-FFF2-40B4-BE49-F238E27FC236}">
                <a16:creationId xmlns:a16="http://schemas.microsoft.com/office/drawing/2014/main" id="{316FC5C9-3C14-969C-733E-AF999EE460CE}"/>
              </a:ext>
            </a:extLst>
          </p:cNvPr>
          <p:cNvSpPr/>
          <p:nvPr/>
        </p:nvSpPr>
        <p:spPr>
          <a:xfrm>
            <a:off x="6981799" y="4350798"/>
            <a:ext cx="2064520" cy="719729"/>
          </a:xfrm>
          <a:prstGeom prst="wave">
            <a:avLst>
              <a:gd name="adj1" fmla="val 12500"/>
              <a:gd name="adj2" fmla="val -360"/>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dirty="0"/>
              <a:t>Geçici vergi dahil</a:t>
            </a:r>
          </a:p>
        </p:txBody>
      </p:sp>
      <p:sp>
        <p:nvSpPr>
          <p:cNvPr id="3" name="Slayt Numarası Yer Tutucusu 2">
            <a:extLst>
              <a:ext uri="{FF2B5EF4-FFF2-40B4-BE49-F238E27FC236}">
                <a16:creationId xmlns:a16="http://schemas.microsoft.com/office/drawing/2014/main" id="{A84CE5D5-C4C4-A893-ED61-D1907F2BEB76}"/>
              </a:ext>
            </a:extLst>
          </p:cNvPr>
          <p:cNvSpPr>
            <a:spLocks noGrp="1"/>
          </p:cNvSpPr>
          <p:nvPr>
            <p:ph type="sldNum" sz="quarter" idx="4"/>
          </p:nvPr>
        </p:nvSpPr>
        <p:spPr/>
        <p:txBody>
          <a:bodyPr/>
          <a:lstStyle/>
          <a:p>
            <a:fld id="{3F229497-3B9E-406A-A216-E5617F008833}" type="slidenum">
              <a:rPr lang="tr-TR" smtClean="0"/>
              <a:pPr/>
              <a:t>4</a:t>
            </a:fld>
            <a:endParaRPr lang="tr-TR" dirty="0"/>
          </a:p>
        </p:txBody>
      </p:sp>
    </p:spTree>
    <p:extLst>
      <p:ext uri="{BB962C8B-B14F-4D97-AF65-F5344CB8AC3E}">
        <p14:creationId xmlns:p14="http://schemas.microsoft.com/office/powerpoint/2010/main" val="18165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3D326A81-4D4D-36FE-C677-6B06E3A5AE4F}"/>
              </a:ext>
            </a:extLst>
          </p:cNvPr>
          <p:cNvSpPr>
            <a:spLocks noGrp="1"/>
          </p:cNvSpPr>
          <p:nvPr>
            <p:ph type="title"/>
          </p:nvPr>
        </p:nvSpPr>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Hareketli Ağırlıklı Yöntem (Örnek)</a:t>
            </a:r>
            <a:endParaRPr lang="tr-TR" dirty="0"/>
          </a:p>
        </p:txBody>
      </p:sp>
      <p:sp>
        <p:nvSpPr>
          <p:cNvPr id="8" name="Metin kutusu 7">
            <a:extLst>
              <a:ext uri="{FF2B5EF4-FFF2-40B4-BE49-F238E27FC236}">
                <a16:creationId xmlns:a16="http://schemas.microsoft.com/office/drawing/2014/main" id="{475CA711-0180-DBBE-E07E-92DF611C5D01}"/>
              </a:ext>
            </a:extLst>
          </p:cNvPr>
          <p:cNvSpPr txBox="1"/>
          <p:nvPr/>
        </p:nvSpPr>
        <p:spPr>
          <a:xfrm>
            <a:off x="345440" y="1463582"/>
            <a:ext cx="8103219" cy="646331"/>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A malının DB ve 30.06.2024’e kadar girişleri aşağıdaki gibidir.</a:t>
            </a:r>
          </a:p>
          <a:p>
            <a:r>
              <a:rPr lang="tr-TR" dirty="0">
                <a:latin typeface="Calibri" panose="020F0502020204030204" pitchFamily="34" charset="0"/>
                <a:ea typeface="Calibri" panose="020F0502020204030204" pitchFamily="34" charset="0"/>
                <a:cs typeface="Calibri" panose="020F0502020204030204" pitchFamily="34" charset="0"/>
              </a:rPr>
              <a:t>30.06.2024 tarihinde kullanılacak katsayı aşağıdaki gibi hesaplanacaktır. </a:t>
            </a:r>
            <a:endParaRPr lang="tr-TR" i="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o 1">
            <a:extLst>
              <a:ext uri="{FF2B5EF4-FFF2-40B4-BE49-F238E27FC236}">
                <a16:creationId xmlns:a16="http://schemas.microsoft.com/office/drawing/2014/main" id="{6A5C6407-9B9A-225C-2173-FF75B49987B8}"/>
              </a:ext>
            </a:extLst>
          </p:cNvPr>
          <p:cNvGraphicFramePr>
            <a:graphicFrameLocks noGrp="1"/>
          </p:cNvGraphicFramePr>
          <p:nvPr>
            <p:extLst>
              <p:ext uri="{D42A27DB-BD31-4B8C-83A1-F6EECF244321}">
                <p14:modId xmlns:p14="http://schemas.microsoft.com/office/powerpoint/2010/main" val="1866938428"/>
              </p:ext>
            </p:extLst>
          </p:nvPr>
        </p:nvGraphicFramePr>
        <p:xfrm>
          <a:off x="159591" y="2637061"/>
          <a:ext cx="4568531" cy="2354220"/>
        </p:xfrm>
        <a:graphic>
          <a:graphicData uri="http://schemas.openxmlformats.org/drawingml/2006/table">
            <a:tbl>
              <a:tblPr>
                <a:tableStyleId>{5C22544A-7EE6-4342-B048-85BDC9FD1C3A}</a:tableStyleId>
              </a:tblPr>
              <a:tblGrid>
                <a:gridCol w="1211120">
                  <a:extLst>
                    <a:ext uri="{9D8B030D-6E8A-4147-A177-3AD203B41FA5}">
                      <a16:colId xmlns:a16="http://schemas.microsoft.com/office/drawing/2014/main" val="3859414625"/>
                    </a:ext>
                  </a:extLst>
                </a:gridCol>
                <a:gridCol w="1165129">
                  <a:extLst>
                    <a:ext uri="{9D8B030D-6E8A-4147-A177-3AD203B41FA5}">
                      <a16:colId xmlns:a16="http://schemas.microsoft.com/office/drawing/2014/main" val="2556397502"/>
                    </a:ext>
                  </a:extLst>
                </a:gridCol>
                <a:gridCol w="1027153">
                  <a:extLst>
                    <a:ext uri="{9D8B030D-6E8A-4147-A177-3AD203B41FA5}">
                      <a16:colId xmlns:a16="http://schemas.microsoft.com/office/drawing/2014/main" val="2751815994"/>
                    </a:ext>
                  </a:extLst>
                </a:gridCol>
                <a:gridCol w="1165129">
                  <a:extLst>
                    <a:ext uri="{9D8B030D-6E8A-4147-A177-3AD203B41FA5}">
                      <a16:colId xmlns:a16="http://schemas.microsoft.com/office/drawing/2014/main" val="3940944190"/>
                    </a:ext>
                  </a:extLst>
                </a:gridCol>
              </a:tblGrid>
              <a:tr h="421533">
                <a:tc>
                  <a:txBody>
                    <a:bodyPr/>
                    <a:lstStyle/>
                    <a:p>
                      <a:pPr algn="l" fontAlgn="ctr"/>
                      <a:r>
                        <a:rPr lang="tr-TR" sz="1200" b="1" u="none" strike="noStrike" dirty="0">
                          <a:effectLst/>
                        </a:rPr>
                        <a:t>AYLAR</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l" fontAlgn="ctr"/>
                      <a:r>
                        <a:rPr lang="tr-TR" sz="1200" b="1" u="none" strike="noStrike" dirty="0">
                          <a:effectLst/>
                        </a:rPr>
                        <a:t>Dönem Başı</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l" fontAlgn="ctr"/>
                      <a:r>
                        <a:rPr lang="tr-TR" sz="1200" b="1" u="none" strike="noStrike" dirty="0">
                          <a:effectLst/>
                        </a:rPr>
                        <a:t>Düzeltme Katsayısı</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l" fontAlgn="ctr"/>
                      <a:r>
                        <a:rPr lang="tr-TR" sz="1200" b="1" u="none" strike="noStrike" dirty="0">
                          <a:effectLst/>
                        </a:rPr>
                        <a:t>Düzeltilmiş Tutar</a:t>
                      </a:r>
                      <a:endParaRPr lang="tr-TR" sz="1200" b="1" i="0" u="none" strike="noStrike" dirty="0">
                        <a:solidFill>
                          <a:srgbClr val="000000"/>
                        </a:solidFill>
                        <a:effectLst/>
                        <a:latin typeface="Times New Roman" panose="02020603050405020304" pitchFamily="18" charset="0"/>
                      </a:endParaRPr>
                    </a:p>
                  </a:txBody>
                  <a:tcPr marR="7620" marT="7620" marB="0" anchor="ctr"/>
                </a:tc>
                <a:extLst>
                  <a:ext uri="{0D108BD9-81ED-4DB2-BD59-A6C34878D82A}">
                    <a16:rowId xmlns:a16="http://schemas.microsoft.com/office/drawing/2014/main" val="12446691"/>
                  </a:ext>
                </a:extLst>
              </a:tr>
              <a:tr h="214743">
                <a:tc>
                  <a:txBody>
                    <a:bodyPr/>
                    <a:lstStyle/>
                    <a:p>
                      <a:pPr algn="l" fontAlgn="ctr"/>
                      <a:r>
                        <a:rPr lang="tr-TR" sz="1200" b="1" u="none" strike="noStrike" dirty="0">
                          <a:effectLst/>
                        </a:rPr>
                        <a:t>DB Stok</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r" fontAlgn="ctr"/>
                      <a:r>
                        <a:rPr lang="tr-TR" sz="1200" u="none" strike="noStrike">
                          <a:effectLst/>
                        </a:rPr>
                        <a:t>2.000.000,00</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200" u="none" strike="noStrike">
                          <a:effectLst/>
                        </a:rPr>
                        <a:t>      1,08136 </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tr-TR" sz="1200" u="none" strike="noStrike">
                          <a:effectLst/>
                        </a:rPr>
                        <a:t>2.162.720,00</a:t>
                      </a:r>
                      <a:endParaRPr lang="tr-TR"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774593817"/>
                  </a:ext>
                </a:extLst>
              </a:tr>
              <a:tr h="214743">
                <a:tc>
                  <a:txBody>
                    <a:bodyPr/>
                    <a:lstStyle/>
                    <a:p>
                      <a:pPr algn="l" fontAlgn="ctr"/>
                      <a:r>
                        <a:rPr lang="tr-TR" sz="1200" b="1" u="none" strike="noStrike" dirty="0">
                          <a:effectLst/>
                        </a:rPr>
                        <a:t> </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l" fontAlgn="ctr"/>
                      <a:r>
                        <a:rPr lang="tr-TR" sz="1200" b="1" u="none" strike="noStrike" dirty="0">
                          <a:effectLst/>
                        </a:rPr>
                        <a:t>Girişler</a:t>
                      </a:r>
                      <a:endParaRPr lang="tr-TR" sz="12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200" u="none" strike="noStrike">
                          <a:effectLst/>
                        </a:rPr>
                        <a:t> </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200" u="none" strike="noStrike">
                          <a:effectLst/>
                        </a:rPr>
                        <a:t> </a:t>
                      </a:r>
                      <a:endParaRPr lang="tr-TR"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225628649"/>
                  </a:ext>
                </a:extLst>
              </a:tr>
              <a:tr h="214743">
                <a:tc>
                  <a:txBody>
                    <a:bodyPr/>
                    <a:lstStyle/>
                    <a:p>
                      <a:pPr algn="l" fontAlgn="ctr"/>
                      <a:r>
                        <a:rPr lang="tr-TR" sz="1200" b="1" u="none" strike="noStrike" dirty="0">
                          <a:effectLst/>
                        </a:rPr>
                        <a:t>Ocak</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r" fontAlgn="ctr"/>
                      <a:r>
                        <a:rPr lang="tr-TR" sz="1200" u="none" strike="noStrike">
                          <a:effectLst/>
                        </a:rPr>
                        <a:t>500.000,00</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200" u="none" strike="noStrike" dirty="0">
                          <a:effectLst/>
                        </a:rPr>
                        <a:t>      1,05361 </a:t>
                      </a:r>
                      <a:endParaRPr lang="tr-TR" sz="12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r" fontAlgn="ctr"/>
                      <a:r>
                        <a:rPr lang="tr-TR" sz="1200" u="none" strike="noStrike">
                          <a:effectLst/>
                        </a:rPr>
                        <a:t>526.805,00</a:t>
                      </a:r>
                      <a:endParaRPr lang="tr-TR"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831870130"/>
                  </a:ext>
                </a:extLst>
              </a:tr>
              <a:tr h="214743">
                <a:tc>
                  <a:txBody>
                    <a:bodyPr/>
                    <a:lstStyle/>
                    <a:p>
                      <a:pPr algn="l" fontAlgn="ctr"/>
                      <a:r>
                        <a:rPr lang="tr-TR" sz="1200" b="1" u="none" strike="noStrike" dirty="0">
                          <a:effectLst/>
                        </a:rPr>
                        <a:t>Şubat</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r" fontAlgn="ctr"/>
                      <a:r>
                        <a:rPr lang="tr-TR" sz="1200" u="none" strike="noStrike">
                          <a:effectLst/>
                        </a:rPr>
                        <a:t>800.000,00</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200" u="none" strike="noStrike">
                          <a:effectLst/>
                        </a:rPr>
                        <a:t>      1,03663 </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tr-TR" sz="1200" u="none" strike="noStrike">
                          <a:effectLst/>
                        </a:rPr>
                        <a:t>829.304,00</a:t>
                      </a:r>
                      <a:endParaRPr lang="tr-TR"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558802472"/>
                  </a:ext>
                </a:extLst>
              </a:tr>
              <a:tr h="214743">
                <a:tc>
                  <a:txBody>
                    <a:bodyPr/>
                    <a:lstStyle/>
                    <a:p>
                      <a:pPr algn="l" fontAlgn="ctr"/>
                      <a:r>
                        <a:rPr lang="tr-TR" sz="1200" b="1" u="none" strike="noStrike" dirty="0">
                          <a:effectLst/>
                        </a:rPr>
                        <a:t>Mart</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r" fontAlgn="ctr"/>
                      <a:r>
                        <a:rPr lang="tr-TR" sz="1200" u="none" strike="noStrike">
                          <a:effectLst/>
                        </a:rPr>
                        <a:t>400.000,00</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200" u="none" strike="noStrike">
                          <a:effectLst/>
                        </a:rPr>
                        <a:t>      1,01533 </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tr-TR" sz="1200" u="none" strike="noStrike">
                          <a:effectLst/>
                        </a:rPr>
                        <a:t>406.132,00</a:t>
                      </a:r>
                      <a:endParaRPr lang="tr-TR"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597642333"/>
                  </a:ext>
                </a:extLst>
              </a:tr>
              <a:tr h="214743">
                <a:tc>
                  <a:txBody>
                    <a:bodyPr/>
                    <a:lstStyle/>
                    <a:p>
                      <a:pPr algn="l" fontAlgn="ctr"/>
                      <a:r>
                        <a:rPr lang="tr-TR" sz="1200" b="1" u="none" strike="noStrike" dirty="0">
                          <a:effectLst/>
                        </a:rPr>
                        <a:t>Nisan</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r" fontAlgn="ctr"/>
                      <a:r>
                        <a:rPr lang="tr-TR" sz="1200" u="none" strike="noStrike">
                          <a:effectLst/>
                        </a:rPr>
                        <a:t>100.000,00</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200" u="none" strike="noStrike">
                          <a:effectLst/>
                        </a:rPr>
                        <a:t>      0,98912 </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tr-TR" sz="1200" u="none" strike="noStrike">
                          <a:effectLst/>
                        </a:rPr>
                        <a:t>98.912,00</a:t>
                      </a:r>
                      <a:endParaRPr lang="tr-TR"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510391705"/>
                  </a:ext>
                </a:extLst>
              </a:tr>
              <a:tr h="214743">
                <a:tc>
                  <a:txBody>
                    <a:bodyPr/>
                    <a:lstStyle/>
                    <a:p>
                      <a:pPr algn="l" fontAlgn="ctr"/>
                      <a:r>
                        <a:rPr lang="tr-TR" sz="1200" b="1" u="none" strike="noStrike" dirty="0">
                          <a:effectLst/>
                        </a:rPr>
                        <a:t>Mayıs</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r" fontAlgn="ctr"/>
                      <a:r>
                        <a:rPr lang="tr-TR" sz="1200" u="none" strike="noStrike">
                          <a:effectLst/>
                        </a:rPr>
                        <a:t>500.000,00</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200" u="none" strike="noStrike">
                          <a:effectLst/>
                        </a:rPr>
                        <a:t>      0,98945 </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tr-TR" sz="1200" u="none" strike="noStrike">
                          <a:effectLst/>
                        </a:rPr>
                        <a:t>494.725,00</a:t>
                      </a:r>
                      <a:endParaRPr lang="tr-TR"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830596410"/>
                  </a:ext>
                </a:extLst>
              </a:tr>
              <a:tr h="214743">
                <a:tc>
                  <a:txBody>
                    <a:bodyPr/>
                    <a:lstStyle/>
                    <a:p>
                      <a:pPr algn="l" fontAlgn="ctr"/>
                      <a:r>
                        <a:rPr lang="tr-TR" sz="1200" b="1" u="none" strike="noStrike" dirty="0">
                          <a:effectLst/>
                        </a:rPr>
                        <a:t>Haziran</a:t>
                      </a:r>
                      <a:endParaRPr lang="tr-TR" sz="1200" b="1" i="0" u="none" strike="noStrike" dirty="0">
                        <a:solidFill>
                          <a:srgbClr val="000000"/>
                        </a:solidFill>
                        <a:effectLst/>
                        <a:latin typeface="Times New Roman" panose="02020603050405020304" pitchFamily="18" charset="0"/>
                      </a:endParaRPr>
                    </a:p>
                  </a:txBody>
                  <a:tcPr marR="7620" marT="7620" marB="0" anchor="ctr"/>
                </a:tc>
                <a:tc>
                  <a:txBody>
                    <a:bodyPr/>
                    <a:lstStyle/>
                    <a:p>
                      <a:pPr algn="r" fontAlgn="ctr"/>
                      <a:r>
                        <a:rPr lang="tr-TR" sz="1200" u="none" strike="noStrike">
                          <a:effectLst/>
                        </a:rPr>
                        <a:t>600.000,00</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200" u="none" strike="noStrike">
                          <a:effectLst/>
                        </a:rPr>
                        <a:t>      1,00000 </a:t>
                      </a:r>
                      <a:endParaRPr lang="tr-TR"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r" fontAlgn="ctr"/>
                      <a:r>
                        <a:rPr lang="tr-TR" sz="1200" u="none" strike="noStrike">
                          <a:effectLst/>
                        </a:rPr>
                        <a:t>600.000,00</a:t>
                      </a:r>
                      <a:endParaRPr lang="tr-TR"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026619119"/>
                  </a:ext>
                </a:extLst>
              </a:tr>
              <a:tr h="214743">
                <a:tc>
                  <a:txBody>
                    <a:bodyPr/>
                    <a:lstStyle/>
                    <a:p>
                      <a:pPr algn="l" fontAlgn="ctr"/>
                      <a:r>
                        <a:rPr lang="tr-TR" sz="1200" b="1" u="none" strike="noStrike" dirty="0">
                          <a:effectLst/>
                        </a:rPr>
                        <a:t>DB +Girişler</a:t>
                      </a:r>
                      <a:endParaRPr lang="tr-TR" sz="1200" b="1" i="0" u="none" strike="noStrike" dirty="0">
                        <a:solidFill>
                          <a:srgbClr val="494949"/>
                        </a:solidFill>
                        <a:effectLst/>
                        <a:latin typeface="Times New Roman" panose="02020603050405020304" pitchFamily="18" charset="0"/>
                      </a:endParaRPr>
                    </a:p>
                  </a:txBody>
                  <a:tcPr marR="7620" marT="7620" marB="0" anchor="ctr"/>
                </a:tc>
                <a:tc>
                  <a:txBody>
                    <a:bodyPr/>
                    <a:lstStyle/>
                    <a:p>
                      <a:pPr algn="r" fontAlgn="b"/>
                      <a:r>
                        <a:rPr lang="tr-TR" sz="1100" b="1" u="none" strike="noStrike" dirty="0">
                          <a:effectLst/>
                        </a:rPr>
                        <a:t>4.900.000,00</a:t>
                      </a:r>
                      <a:endParaRPr lang="tr-TR"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tr-TR" sz="1100" b="1" u="none" strike="noStrike" dirty="0">
                          <a:effectLst/>
                        </a:rPr>
                        <a:t> </a:t>
                      </a:r>
                      <a:endParaRPr lang="tr-TR"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tr-TR" sz="1100" b="1" u="none" strike="noStrike" dirty="0">
                          <a:effectLst/>
                        </a:rPr>
                        <a:t>5.118.598,00</a:t>
                      </a:r>
                      <a:endParaRPr lang="tr-TR"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03961143"/>
                  </a:ext>
                </a:extLst>
              </a:tr>
            </a:tbl>
          </a:graphicData>
        </a:graphic>
      </p:graphicFrame>
      <p:sp>
        <p:nvSpPr>
          <p:cNvPr id="6" name="Metin kutusu 5">
            <a:extLst>
              <a:ext uri="{FF2B5EF4-FFF2-40B4-BE49-F238E27FC236}">
                <a16:creationId xmlns:a16="http://schemas.microsoft.com/office/drawing/2014/main" id="{BDBA50D9-428D-0086-49A9-F28CA1FBCD4A}"/>
              </a:ext>
            </a:extLst>
          </p:cNvPr>
          <p:cNvSpPr txBox="1"/>
          <p:nvPr/>
        </p:nvSpPr>
        <p:spPr>
          <a:xfrm>
            <a:off x="5036142" y="3250090"/>
            <a:ext cx="988742" cy="738664"/>
          </a:xfrm>
          <a:prstGeom prst="rect">
            <a:avLst/>
          </a:prstGeom>
          <a:noFill/>
        </p:spPr>
        <p:txBody>
          <a:bodyPr wrap="square" rtlCol="0">
            <a:spAutoFit/>
          </a:bodyPr>
          <a:lstStyle/>
          <a:p>
            <a:r>
              <a:rPr lang="tr-TR" sz="1400" dirty="0">
                <a:latin typeface="Calibri" panose="020F0502020204030204" pitchFamily="34" charset="0"/>
                <a:ea typeface="Calibri" panose="020F0502020204030204" pitchFamily="34" charset="0"/>
                <a:cs typeface="Calibri" panose="020F0502020204030204" pitchFamily="34" charset="0"/>
              </a:rPr>
              <a:t>A Malı Düzeltme Katsayısı</a:t>
            </a:r>
            <a:endParaRPr lang="tr-TR" sz="1600" dirty="0">
              <a:latin typeface="Calibri" panose="020F0502020204030204" pitchFamily="34" charset="0"/>
              <a:ea typeface="Calibri" panose="020F0502020204030204" pitchFamily="34" charset="0"/>
              <a:cs typeface="Calibri" panose="020F0502020204030204" pitchFamily="34" charset="0"/>
            </a:endParaRPr>
          </a:p>
        </p:txBody>
      </p:sp>
      <p:sp>
        <p:nvSpPr>
          <p:cNvPr id="7" name="Metin kutusu 6">
            <a:extLst>
              <a:ext uri="{FF2B5EF4-FFF2-40B4-BE49-F238E27FC236}">
                <a16:creationId xmlns:a16="http://schemas.microsoft.com/office/drawing/2014/main" id="{B94FD683-E563-719B-F2D8-6895FD744512}"/>
              </a:ext>
            </a:extLst>
          </p:cNvPr>
          <p:cNvSpPr txBox="1"/>
          <p:nvPr/>
        </p:nvSpPr>
        <p:spPr>
          <a:xfrm>
            <a:off x="5887848" y="3465210"/>
            <a:ext cx="334537" cy="307777"/>
          </a:xfrm>
          <a:prstGeom prst="rect">
            <a:avLst/>
          </a:prstGeom>
          <a:noFill/>
        </p:spPr>
        <p:txBody>
          <a:bodyPr wrap="square" rtlCol="0">
            <a:spAutoFit/>
          </a:bodyPr>
          <a:lstStyle/>
          <a:p>
            <a:r>
              <a:rPr lang="tr-TR" sz="1400" dirty="0"/>
              <a:t>=</a:t>
            </a:r>
            <a:endParaRPr lang="tr-TR" sz="1600" dirty="0"/>
          </a:p>
        </p:txBody>
      </p:sp>
      <p:sp>
        <p:nvSpPr>
          <p:cNvPr id="10" name="Metin kutusu 9">
            <a:extLst>
              <a:ext uri="{FF2B5EF4-FFF2-40B4-BE49-F238E27FC236}">
                <a16:creationId xmlns:a16="http://schemas.microsoft.com/office/drawing/2014/main" id="{891D5DE8-F1C1-2219-9117-793719A73777}"/>
              </a:ext>
            </a:extLst>
          </p:cNvPr>
          <p:cNvSpPr txBox="1"/>
          <p:nvPr/>
        </p:nvSpPr>
        <p:spPr>
          <a:xfrm>
            <a:off x="6192152" y="3336975"/>
            <a:ext cx="1397615" cy="307777"/>
          </a:xfrm>
          <a:prstGeom prst="rect">
            <a:avLst/>
          </a:prstGeom>
          <a:noFill/>
        </p:spPr>
        <p:txBody>
          <a:bodyPr wrap="square" rtlCol="0">
            <a:spAutoFit/>
          </a:bodyPr>
          <a:lstStyle/>
          <a:p>
            <a:r>
              <a:rPr lang="tr-TR" sz="1400" dirty="0"/>
              <a:t>5.118.598,00</a:t>
            </a:r>
          </a:p>
        </p:txBody>
      </p:sp>
      <p:sp>
        <p:nvSpPr>
          <p:cNvPr id="13" name="Metin kutusu 12">
            <a:extLst>
              <a:ext uri="{FF2B5EF4-FFF2-40B4-BE49-F238E27FC236}">
                <a16:creationId xmlns:a16="http://schemas.microsoft.com/office/drawing/2014/main" id="{1ECBA514-C20E-0FEA-9D2F-E69D690A029F}"/>
              </a:ext>
            </a:extLst>
          </p:cNvPr>
          <p:cNvSpPr txBox="1"/>
          <p:nvPr/>
        </p:nvSpPr>
        <p:spPr>
          <a:xfrm>
            <a:off x="6154651" y="3583396"/>
            <a:ext cx="1397615" cy="369332"/>
          </a:xfrm>
          <a:prstGeom prst="rect">
            <a:avLst/>
          </a:prstGeom>
          <a:noFill/>
        </p:spPr>
        <p:txBody>
          <a:bodyPr wrap="square">
            <a:spAutoFit/>
          </a:bodyPr>
          <a:lstStyle/>
          <a:p>
            <a:r>
              <a:rPr lang="tr-TR" sz="1600" b="0" i="0" u="none" strike="noStrike" dirty="0">
                <a:solidFill>
                  <a:srgbClr val="000000"/>
                </a:solidFill>
                <a:effectLst/>
                <a:latin typeface="Calibri" panose="020F0502020204030204" pitchFamily="34" charset="0"/>
              </a:rPr>
              <a:t>4.900.000,00</a:t>
            </a:r>
            <a:r>
              <a:rPr lang="tr-TR" dirty="0"/>
              <a:t>  </a:t>
            </a:r>
          </a:p>
        </p:txBody>
      </p:sp>
      <p:cxnSp>
        <p:nvCxnSpPr>
          <p:cNvPr id="15" name="Düz Bağlayıcı 14">
            <a:extLst>
              <a:ext uri="{FF2B5EF4-FFF2-40B4-BE49-F238E27FC236}">
                <a16:creationId xmlns:a16="http://schemas.microsoft.com/office/drawing/2014/main" id="{64A245D2-5634-7819-AA07-31087BE18029}"/>
              </a:ext>
            </a:extLst>
          </p:cNvPr>
          <p:cNvCxnSpPr/>
          <p:nvPr/>
        </p:nvCxnSpPr>
        <p:spPr>
          <a:xfrm>
            <a:off x="6222385" y="3648282"/>
            <a:ext cx="1248932"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Metin kutusu 15">
            <a:extLst>
              <a:ext uri="{FF2B5EF4-FFF2-40B4-BE49-F238E27FC236}">
                <a16:creationId xmlns:a16="http://schemas.microsoft.com/office/drawing/2014/main" id="{9A709DB1-2D38-1D8C-E532-185C2DF8372C}"/>
              </a:ext>
            </a:extLst>
          </p:cNvPr>
          <p:cNvSpPr txBox="1"/>
          <p:nvPr/>
        </p:nvSpPr>
        <p:spPr>
          <a:xfrm>
            <a:off x="7403584" y="3494393"/>
            <a:ext cx="334537" cy="307777"/>
          </a:xfrm>
          <a:prstGeom prst="rect">
            <a:avLst/>
          </a:prstGeom>
          <a:noFill/>
        </p:spPr>
        <p:txBody>
          <a:bodyPr wrap="square" rtlCol="0">
            <a:spAutoFit/>
          </a:bodyPr>
          <a:lstStyle/>
          <a:p>
            <a:r>
              <a:rPr lang="tr-TR" sz="1400" dirty="0"/>
              <a:t>=</a:t>
            </a:r>
            <a:endParaRPr lang="tr-TR" sz="1600" dirty="0"/>
          </a:p>
        </p:txBody>
      </p:sp>
      <p:sp>
        <p:nvSpPr>
          <p:cNvPr id="18" name="Metin kutusu 17">
            <a:extLst>
              <a:ext uri="{FF2B5EF4-FFF2-40B4-BE49-F238E27FC236}">
                <a16:creationId xmlns:a16="http://schemas.microsoft.com/office/drawing/2014/main" id="{BFFEE498-463D-0B31-C880-BD2489B00741}"/>
              </a:ext>
            </a:extLst>
          </p:cNvPr>
          <p:cNvSpPr txBox="1"/>
          <p:nvPr/>
        </p:nvSpPr>
        <p:spPr>
          <a:xfrm>
            <a:off x="7570852" y="3485037"/>
            <a:ext cx="880702" cy="307777"/>
          </a:xfrm>
          <a:prstGeom prst="rect">
            <a:avLst/>
          </a:prstGeom>
          <a:noFill/>
        </p:spPr>
        <p:txBody>
          <a:bodyPr wrap="square">
            <a:spAutoFit/>
          </a:bodyPr>
          <a:lstStyle/>
          <a:p>
            <a:r>
              <a:rPr lang="tr-TR" sz="1400" dirty="0"/>
              <a:t>1,04461 </a:t>
            </a:r>
          </a:p>
        </p:txBody>
      </p:sp>
      <p:sp>
        <p:nvSpPr>
          <p:cNvPr id="4" name="Slayt Numarası Yer Tutucusu 3">
            <a:extLst>
              <a:ext uri="{FF2B5EF4-FFF2-40B4-BE49-F238E27FC236}">
                <a16:creationId xmlns:a16="http://schemas.microsoft.com/office/drawing/2014/main" id="{23F3D40E-E87F-82F0-618B-688A0904B5AE}"/>
              </a:ext>
            </a:extLst>
          </p:cNvPr>
          <p:cNvSpPr>
            <a:spLocks noGrp="1"/>
          </p:cNvSpPr>
          <p:nvPr>
            <p:ph type="sldNum" sz="quarter" idx="4"/>
          </p:nvPr>
        </p:nvSpPr>
        <p:spPr/>
        <p:txBody>
          <a:bodyPr/>
          <a:lstStyle/>
          <a:p>
            <a:fld id="{3F229497-3B9E-406A-A216-E5617F008833}" type="slidenum">
              <a:rPr lang="tr-TR" smtClean="0"/>
              <a:pPr/>
              <a:t>40</a:t>
            </a:fld>
            <a:endParaRPr lang="tr-TR" dirty="0"/>
          </a:p>
        </p:txBody>
      </p:sp>
    </p:spTree>
    <p:extLst>
      <p:ext uri="{BB962C8B-B14F-4D97-AF65-F5344CB8AC3E}">
        <p14:creationId xmlns:p14="http://schemas.microsoft.com/office/powerpoint/2010/main" val="1402043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07E0E156-AA92-D047-56A0-7195DB9C3FDB}"/>
              </a:ext>
            </a:extLst>
          </p:cNvPr>
          <p:cNvSpPr>
            <a:spLocks noGrp="1"/>
          </p:cNvSpPr>
          <p:nvPr>
            <p:ph idx="1"/>
          </p:nvPr>
        </p:nvSpPr>
        <p:spPr>
          <a:xfrm>
            <a:off x="345439" y="1508468"/>
            <a:ext cx="8229601" cy="760998"/>
          </a:xfrm>
        </p:spPr>
        <p:txBody>
          <a:bodyPr/>
          <a:lstStyle/>
          <a:p>
            <a:pPr marL="0" indent="0">
              <a:buNone/>
            </a:pPr>
            <a:endParaRPr lang="tr-TR" sz="2000"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r>
              <a:rPr lang="tr-TR" dirty="0">
                <a:latin typeface="Calibri" panose="020F0502020204030204" pitchFamily="34" charset="0"/>
                <a:ea typeface="Calibri" panose="020F0502020204030204" pitchFamily="34" charset="0"/>
                <a:cs typeface="Calibri" panose="020F0502020204030204" pitchFamily="34" charset="0"/>
              </a:rPr>
              <a:t>Toplulaştırılmış yöntemlerden birini (Basit, haraketli) seçen mükellefler </a:t>
            </a:r>
            <a:r>
              <a:rPr lang="tr-TR" b="1" u="sng" dirty="0">
                <a:latin typeface="Calibri" panose="020F0502020204030204" pitchFamily="34" charset="0"/>
                <a:ea typeface="Calibri" panose="020F0502020204030204" pitchFamily="34" charset="0"/>
                <a:cs typeface="Calibri" panose="020F0502020204030204" pitchFamily="34" charset="0"/>
              </a:rPr>
              <a:t>3 hesap</a:t>
            </a:r>
            <a:r>
              <a:rPr lang="tr-TR" dirty="0">
                <a:latin typeface="Calibri" panose="020F0502020204030204" pitchFamily="34" charset="0"/>
                <a:ea typeface="Calibri" panose="020F0502020204030204" pitchFamily="34" charset="0"/>
                <a:cs typeface="Calibri" panose="020F0502020204030204" pitchFamily="34" charset="0"/>
              </a:rPr>
              <a:t> dönemi sonuna kadar dönemezler. (VUK 298/A-5)</a:t>
            </a:r>
          </a:p>
          <a:p>
            <a:endParaRPr lang="tr-TR" dirty="0">
              <a:latin typeface="Calibri" panose="020F0502020204030204" pitchFamily="34" charset="0"/>
              <a:ea typeface="Calibri" panose="020F0502020204030204" pitchFamily="34" charset="0"/>
              <a:cs typeface="Calibri" panose="020F0502020204030204" pitchFamily="34" charset="0"/>
            </a:endParaRPr>
          </a:p>
          <a:p>
            <a:r>
              <a:rPr lang="tr-TR" dirty="0">
                <a:latin typeface="Calibri" panose="020F0502020204030204" pitchFamily="34" charset="0"/>
                <a:ea typeface="Calibri" panose="020F0502020204030204" pitchFamily="34" charset="0"/>
                <a:cs typeface="Calibri" panose="020F0502020204030204" pitchFamily="34" charset="0"/>
              </a:rPr>
              <a:t>Hareketli Ağırlıklı Yöntemde </a:t>
            </a:r>
            <a:r>
              <a:rPr lang="tr-TR" dirty="0">
                <a:solidFill>
                  <a:schemeClr val="accent6">
                    <a:lumMod val="75000"/>
                    <a:lumOff val="25000"/>
                  </a:schemeClr>
                </a:solidFill>
                <a:latin typeface="Calibri" panose="020F0502020204030204" pitchFamily="34" charset="0"/>
                <a:ea typeface="Calibri" panose="020F0502020204030204" pitchFamily="34" charset="0"/>
                <a:cs typeface="Calibri" panose="020F0502020204030204" pitchFamily="34" charset="0"/>
              </a:rPr>
              <a:t>kebir bazında</a:t>
            </a:r>
            <a:r>
              <a:rPr lang="tr-TR" dirty="0">
                <a:latin typeface="Calibri" panose="020F0502020204030204" pitchFamily="34" charset="0"/>
                <a:ea typeface="Calibri" panose="020F0502020204030204" pitchFamily="34" charset="0"/>
                <a:cs typeface="Calibri" panose="020F0502020204030204" pitchFamily="34" charset="0"/>
              </a:rPr>
              <a:t> düzeltme yapılabilir. Ancak bu yöntemden 3 yıl dönülemez. </a:t>
            </a:r>
            <a:r>
              <a:rPr lang="tr-TR" i="1" dirty="0">
                <a:solidFill>
                  <a:srgbClr val="00B050"/>
                </a:solidFill>
                <a:latin typeface="Calibri" panose="020F0502020204030204" pitchFamily="34" charset="0"/>
                <a:ea typeface="Calibri" panose="020F0502020204030204" pitchFamily="34" charset="0"/>
                <a:cs typeface="Calibri" panose="020F0502020204030204" pitchFamily="34" charset="0"/>
              </a:rPr>
              <a:t>(Taslak Tebliğ)</a:t>
            </a:r>
          </a:p>
          <a:p>
            <a:pPr marL="0" indent="0">
              <a:buNone/>
            </a:pPr>
            <a:endParaRPr lang="tr-TR" dirty="0">
              <a:latin typeface="Calibri" panose="020F0502020204030204" pitchFamily="34" charset="0"/>
              <a:ea typeface="Calibri" panose="020F0502020204030204" pitchFamily="34" charset="0"/>
              <a:cs typeface="Calibri" panose="020F0502020204030204" pitchFamily="34" charset="0"/>
            </a:endParaRPr>
          </a:p>
          <a:p>
            <a:endParaRPr lang="tr-TR"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E4EED8A9-5943-8E53-F014-C08D02077E87}"/>
              </a:ext>
            </a:extLst>
          </p:cNvPr>
          <p:cNvSpPr>
            <a:spLocks noGrp="1"/>
          </p:cNvSpPr>
          <p:nvPr>
            <p:ph type="title"/>
          </p:nvPr>
        </p:nvSpPr>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Hareketli Ağırlıklı Yöntem</a:t>
            </a:r>
          </a:p>
        </p:txBody>
      </p:sp>
      <p:sp>
        <p:nvSpPr>
          <p:cNvPr id="17" name="İçerik Yer Tutucusu 1">
            <a:extLst>
              <a:ext uri="{FF2B5EF4-FFF2-40B4-BE49-F238E27FC236}">
                <a16:creationId xmlns:a16="http://schemas.microsoft.com/office/drawing/2014/main" id="{8DB0781B-D29C-164F-6BD7-D65CD9FA86D4}"/>
              </a:ext>
            </a:extLst>
          </p:cNvPr>
          <p:cNvSpPr txBox="1">
            <a:spLocks/>
          </p:cNvSpPr>
          <p:nvPr/>
        </p:nvSpPr>
        <p:spPr>
          <a:xfrm>
            <a:off x="5451781" y="3152636"/>
            <a:ext cx="382105" cy="710062"/>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tr-TR" sz="3200" dirty="0">
              <a:latin typeface="Calibri" panose="020F0502020204030204" pitchFamily="34" charset="0"/>
              <a:ea typeface="Calibri" panose="020F0502020204030204" pitchFamily="34" charset="0"/>
              <a:cs typeface="Calibri" panose="020F0502020204030204" pitchFamily="34" charset="0"/>
            </a:endParaRPr>
          </a:p>
          <a:p>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10" name="Slayt Numarası Yer Tutucusu 9">
            <a:extLst>
              <a:ext uri="{FF2B5EF4-FFF2-40B4-BE49-F238E27FC236}">
                <a16:creationId xmlns:a16="http://schemas.microsoft.com/office/drawing/2014/main" id="{6CFB5A0B-2D1C-D20A-E6E1-BEF8E7721690}"/>
              </a:ext>
            </a:extLst>
          </p:cNvPr>
          <p:cNvSpPr>
            <a:spLocks noGrp="1"/>
          </p:cNvSpPr>
          <p:nvPr>
            <p:ph type="sldNum" sz="quarter" idx="4"/>
          </p:nvPr>
        </p:nvSpPr>
        <p:spPr/>
        <p:txBody>
          <a:bodyPr/>
          <a:lstStyle/>
          <a:p>
            <a:fld id="{3F229497-3B9E-406A-A216-E5617F008833}" type="slidenum">
              <a:rPr lang="tr-TR" smtClean="0"/>
              <a:pPr/>
              <a:t>41</a:t>
            </a:fld>
            <a:endParaRPr lang="tr-TR" dirty="0"/>
          </a:p>
        </p:txBody>
      </p:sp>
    </p:spTree>
    <p:extLst>
      <p:ext uri="{BB962C8B-B14F-4D97-AF65-F5344CB8AC3E}">
        <p14:creationId xmlns:p14="http://schemas.microsoft.com/office/powerpoint/2010/main" val="2111243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9002417B-0398-644C-6A8D-32367BB4213F}"/>
              </a:ext>
            </a:extLst>
          </p:cNvPr>
          <p:cNvSpPr>
            <a:spLocks noGrp="1"/>
          </p:cNvSpPr>
          <p:nvPr>
            <p:ph type="title"/>
          </p:nvPr>
        </p:nvSpPr>
        <p:spPr/>
        <p:txBody>
          <a:bodyPr/>
          <a:lstStyle/>
          <a:p>
            <a:r>
              <a:rPr lang="tr-TR" sz="2000" dirty="0"/>
              <a:t>İlk yıl düzeltme daha zor</a:t>
            </a:r>
          </a:p>
        </p:txBody>
      </p:sp>
      <p:sp>
        <p:nvSpPr>
          <p:cNvPr id="4" name="Eksi İşareti 3">
            <a:extLst>
              <a:ext uri="{FF2B5EF4-FFF2-40B4-BE49-F238E27FC236}">
                <a16:creationId xmlns:a16="http://schemas.microsoft.com/office/drawing/2014/main" id="{E3247C39-1D82-5185-A757-C708FBE450D7}"/>
              </a:ext>
            </a:extLst>
          </p:cNvPr>
          <p:cNvSpPr/>
          <p:nvPr/>
        </p:nvSpPr>
        <p:spPr>
          <a:xfrm>
            <a:off x="-669321" y="1900213"/>
            <a:ext cx="10259122" cy="391975"/>
          </a:xfrm>
          <a:prstGeom prst="mathMinus">
            <a:avLst/>
          </a:prstGeom>
          <a:solidFill>
            <a:schemeClr val="accent5">
              <a:lumMod val="65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cxnSp>
        <p:nvCxnSpPr>
          <p:cNvPr id="10" name="Düz Bağlayıcı 9">
            <a:extLst>
              <a:ext uri="{FF2B5EF4-FFF2-40B4-BE49-F238E27FC236}">
                <a16:creationId xmlns:a16="http://schemas.microsoft.com/office/drawing/2014/main" id="{803C93AB-C276-920C-9B29-61EF2932B5B4}"/>
              </a:ext>
            </a:extLst>
          </p:cNvPr>
          <p:cNvCxnSpPr>
            <a:cxnSpLocks/>
          </p:cNvCxnSpPr>
          <p:nvPr/>
        </p:nvCxnSpPr>
        <p:spPr>
          <a:xfrm flipH="1">
            <a:off x="4584212" y="2130565"/>
            <a:ext cx="2" cy="1430821"/>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45" name="Düz Bağlayıcı 44">
            <a:extLst>
              <a:ext uri="{FF2B5EF4-FFF2-40B4-BE49-F238E27FC236}">
                <a16:creationId xmlns:a16="http://schemas.microsoft.com/office/drawing/2014/main" id="{950243D0-DC55-E4D7-FB99-B37444E7D007}"/>
              </a:ext>
            </a:extLst>
          </p:cNvPr>
          <p:cNvCxnSpPr>
            <a:cxnSpLocks/>
          </p:cNvCxnSpPr>
          <p:nvPr/>
        </p:nvCxnSpPr>
        <p:spPr>
          <a:xfrm flipH="1">
            <a:off x="6715234" y="2215894"/>
            <a:ext cx="14274" cy="1336633"/>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sp>
        <p:nvSpPr>
          <p:cNvPr id="60" name="Metin kutusu 59">
            <a:extLst>
              <a:ext uri="{FF2B5EF4-FFF2-40B4-BE49-F238E27FC236}">
                <a16:creationId xmlns:a16="http://schemas.microsoft.com/office/drawing/2014/main" id="{56230832-46EA-44D6-E1C5-3D36893725FB}"/>
              </a:ext>
            </a:extLst>
          </p:cNvPr>
          <p:cNvSpPr txBox="1"/>
          <p:nvPr/>
        </p:nvSpPr>
        <p:spPr>
          <a:xfrm>
            <a:off x="907279" y="3669585"/>
            <a:ext cx="3963629" cy="668995"/>
          </a:xfrm>
          <a:prstGeom prst="rect">
            <a:avLst/>
          </a:prstGeom>
          <a:noFill/>
        </p:spPr>
        <p:txBody>
          <a:bodyPr wrap="square" rtlCol="0">
            <a:spAutoFit/>
          </a:bodyPr>
          <a:lstStyle/>
          <a:p>
            <a:r>
              <a:rPr lang="tr-TR" sz="18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İlk yılda düzeltme 2004 tarihine kadar gidebilmektedir.</a:t>
            </a:r>
            <a:endParaRPr lang="tr-TR"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1" name="Metin kutusu 60">
            <a:extLst>
              <a:ext uri="{FF2B5EF4-FFF2-40B4-BE49-F238E27FC236}">
                <a16:creationId xmlns:a16="http://schemas.microsoft.com/office/drawing/2014/main" id="{9869A37F-3980-B757-C604-2D0AC24CB326}"/>
              </a:ext>
            </a:extLst>
          </p:cNvPr>
          <p:cNvSpPr txBox="1"/>
          <p:nvPr/>
        </p:nvSpPr>
        <p:spPr>
          <a:xfrm>
            <a:off x="5057451" y="3876915"/>
            <a:ext cx="4086549" cy="923330"/>
          </a:xfrm>
          <a:prstGeom prst="rect">
            <a:avLst/>
          </a:prstGeom>
          <a:noFill/>
        </p:spPr>
        <p:txBody>
          <a:bodyPr wrap="square" rtlCol="0">
            <a:spAutoFit/>
          </a:bodyPr>
          <a:lstStyle/>
          <a:p>
            <a:r>
              <a:rPr lang="tr-TR"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2024 yılında ise dönem başından gelenler taşıma katsayısı ile düzeltilecektir. </a:t>
            </a:r>
          </a:p>
          <a:p>
            <a:r>
              <a:rPr lang="tr-TR"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En fazla 1 yıl geriye gidilecektir.</a:t>
            </a:r>
          </a:p>
        </p:txBody>
      </p:sp>
      <p:pic>
        <p:nvPicPr>
          <p:cNvPr id="71" name="Grafik 70" descr="Ünlem İşareti düz dolguyla">
            <a:extLst>
              <a:ext uri="{FF2B5EF4-FFF2-40B4-BE49-F238E27FC236}">
                <a16:creationId xmlns:a16="http://schemas.microsoft.com/office/drawing/2014/main" id="{386AAD84-D661-56B5-B534-CBC18927484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0237" y="3708499"/>
            <a:ext cx="630081" cy="630081"/>
          </a:xfrm>
          <a:prstGeom prst="rect">
            <a:avLst/>
          </a:prstGeom>
        </p:spPr>
      </p:pic>
      <p:pic>
        <p:nvPicPr>
          <p:cNvPr id="72" name="Grafik 71" descr="Ünlem İşareti düz dolguyla">
            <a:extLst>
              <a:ext uri="{FF2B5EF4-FFF2-40B4-BE49-F238E27FC236}">
                <a16:creationId xmlns:a16="http://schemas.microsoft.com/office/drawing/2014/main" id="{5D5D15D1-5FF2-68C4-3742-C13D5637287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01436" y="3904046"/>
            <a:ext cx="630081" cy="630081"/>
          </a:xfrm>
          <a:prstGeom prst="rect">
            <a:avLst/>
          </a:prstGeom>
        </p:spPr>
      </p:pic>
      <p:sp>
        <p:nvSpPr>
          <p:cNvPr id="6" name="Sağ Ayraç 5">
            <a:extLst>
              <a:ext uri="{FF2B5EF4-FFF2-40B4-BE49-F238E27FC236}">
                <a16:creationId xmlns:a16="http://schemas.microsoft.com/office/drawing/2014/main" id="{4CCD6792-A9CA-B148-E65F-C6C5771AB42F}"/>
              </a:ext>
            </a:extLst>
          </p:cNvPr>
          <p:cNvSpPr/>
          <p:nvPr/>
        </p:nvSpPr>
        <p:spPr>
          <a:xfrm rot="5400000">
            <a:off x="2451136" y="858718"/>
            <a:ext cx="668995" cy="3420732"/>
          </a:xfrm>
          <a:prstGeom prst="rightBrace">
            <a:avLst/>
          </a:prstGeom>
          <a:noFill/>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7" name="Sağ Ayraç 6">
            <a:extLst>
              <a:ext uri="{FF2B5EF4-FFF2-40B4-BE49-F238E27FC236}">
                <a16:creationId xmlns:a16="http://schemas.microsoft.com/office/drawing/2014/main" id="{56818039-3DD0-D1C6-12BF-6F7DABE7401D}"/>
              </a:ext>
            </a:extLst>
          </p:cNvPr>
          <p:cNvSpPr/>
          <p:nvPr/>
        </p:nvSpPr>
        <p:spPr>
          <a:xfrm rot="5400000">
            <a:off x="5306752" y="1608004"/>
            <a:ext cx="630081" cy="1845862"/>
          </a:xfrm>
          <a:prstGeom prst="rightBrace">
            <a:avLst/>
          </a:prstGeom>
          <a:noFill/>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20" name="Açıklama Balonu: Aşağı Ok 19">
            <a:extLst>
              <a:ext uri="{FF2B5EF4-FFF2-40B4-BE49-F238E27FC236}">
                <a16:creationId xmlns:a16="http://schemas.microsoft.com/office/drawing/2014/main" id="{A9A1C38E-A57F-39C8-763C-A413CCDA01CD}"/>
              </a:ext>
            </a:extLst>
          </p:cNvPr>
          <p:cNvSpPr/>
          <p:nvPr/>
        </p:nvSpPr>
        <p:spPr>
          <a:xfrm>
            <a:off x="432661" y="1632058"/>
            <a:ext cx="1147570" cy="397797"/>
          </a:xfrm>
          <a:prstGeom prst="downArrowCallout">
            <a:avLst/>
          </a:prstGeom>
          <a:solidFill>
            <a:schemeClr val="accent5">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6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31.12.2004</a:t>
            </a:r>
          </a:p>
        </p:txBody>
      </p:sp>
      <p:sp>
        <p:nvSpPr>
          <p:cNvPr id="22" name="Açıklama Balonu: Aşağı Ok 21">
            <a:extLst>
              <a:ext uri="{FF2B5EF4-FFF2-40B4-BE49-F238E27FC236}">
                <a16:creationId xmlns:a16="http://schemas.microsoft.com/office/drawing/2014/main" id="{36AB97F3-CCC4-D5AD-AA5F-9386201A3AD7}"/>
              </a:ext>
            </a:extLst>
          </p:cNvPr>
          <p:cNvSpPr/>
          <p:nvPr/>
        </p:nvSpPr>
        <p:spPr>
          <a:xfrm>
            <a:off x="3998215" y="1639116"/>
            <a:ext cx="1147570" cy="397797"/>
          </a:xfrm>
          <a:prstGeom prst="downArrowCallout">
            <a:avLst/>
          </a:prstGeom>
          <a:solidFill>
            <a:schemeClr val="accent5">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6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31.12.2023</a:t>
            </a:r>
          </a:p>
        </p:txBody>
      </p:sp>
      <p:sp>
        <p:nvSpPr>
          <p:cNvPr id="23" name="Açıklama Balonu: Aşağı Ok 22">
            <a:extLst>
              <a:ext uri="{FF2B5EF4-FFF2-40B4-BE49-F238E27FC236}">
                <a16:creationId xmlns:a16="http://schemas.microsoft.com/office/drawing/2014/main" id="{9D0019AE-F3D9-D702-721F-4EBA1E86A37A}"/>
              </a:ext>
            </a:extLst>
          </p:cNvPr>
          <p:cNvSpPr/>
          <p:nvPr/>
        </p:nvSpPr>
        <p:spPr>
          <a:xfrm>
            <a:off x="6130332" y="1675849"/>
            <a:ext cx="1147570" cy="397797"/>
          </a:xfrm>
          <a:prstGeom prst="downArrowCallout">
            <a:avLst/>
          </a:prstGeom>
          <a:solidFill>
            <a:schemeClr val="accent5">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6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31.12.2024</a:t>
            </a:r>
          </a:p>
        </p:txBody>
      </p:sp>
      <p:cxnSp>
        <p:nvCxnSpPr>
          <p:cNvPr id="2" name="Düz Bağlayıcı 1">
            <a:extLst>
              <a:ext uri="{FF2B5EF4-FFF2-40B4-BE49-F238E27FC236}">
                <a16:creationId xmlns:a16="http://schemas.microsoft.com/office/drawing/2014/main" id="{A82A8F3A-EB30-D106-0985-034FCEF59E44}"/>
              </a:ext>
            </a:extLst>
          </p:cNvPr>
          <p:cNvCxnSpPr>
            <a:cxnSpLocks/>
          </p:cNvCxnSpPr>
          <p:nvPr/>
        </p:nvCxnSpPr>
        <p:spPr>
          <a:xfrm flipH="1">
            <a:off x="1017943" y="2140956"/>
            <a:ext cx="2" cy="1430821"/>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sp>
        <p:nvSpPr>
          <p:cNvPr id="5" name="Slayt Numarası Yer Tutucusu 4">
            <a:extLst>
              <a:ext uri="{FF2B5EF4-FFF2-40B4-BE49-F238E27FC236}">
                <a16:creationId xmlns:a16="http://schemas.microsoft.com/office/drawing/2014/main" id="{5F249A48-CBC7-A65B-9C46-890C166F35FC}"/>
              </a:ext>
            </a:extLst>
          </p:cNvPr>
          <p:cNvSpPr>
            <a:spLocks noGrp="1"/>
          </p:cNvSpPr>
          <p:nvPr>
            <p:ph type="sldNum" sz="quarter" idx="4"/>
          </p:nvPr>
        </p:nvSpPr>
        <p:spPr/>
        <p:txBody>
          <a:bodyPr/>
          <a:lstStyle/>
          <a:p>
            <a:fld id="{3F229497-3B9E-406A-A216-E5617F008833}" type="slidenum">
              <a:rPr lang="tr-TR" smtClean="0"/>
              <a:pPr/>
              <a:t>42</a:t>
            </a:fld>
            <a:endParaRPr lang="tr-TR" dirty="0"/>
          </a:p>
        </p:txBody>
      </p:sp>
    </p:spTree>
    <p:extLst>
      <p:ext uri="{BB962C8B-B14F-4D97-AF65-F5344CB8AC3E}">
        <p14:creationId xmlns:p14="http://schemas.microsoft.com/office/powerpoint/2010/main" val="3535364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80F31373-CCF7-AA30-C33F-8D127A0376C3}"/>
              </a:ext>
            </a:extLst>
          </p:cNvPr>
          <p:cNvSpPr>
            <a:spLocks noGrp="1"/>
          </p:cNvSpPr>
          <p:nvPr>
            <p:ph idx="1"/>
          </p:nvPr>
        </p:nvSpPr>
        <p:spPr>
          <a:xfrm>
            <a:off x="345440" y="1494179"/>
            <a:ext cx="8229600" cy="3434660"/>
          </a:xfrm>
        </p:spPr>
        <p:txBody>
          <a:bodyPr/>
          <a:lstStyle/>
          <a:p>
            <a:r>
              <a:rPr lang="tr-TR" sz="1800" b="1" dirty="0">
                <a:latin typeface="Calibri" panose="020F0502020204030204" pitchFamily="34" charset="0"/>
                <a:ea typeface="Calibri" panose="020F0502020204030204" pitchFamily="34" charset="0"/>
                <a:cs typeface="Calibri" panose="020F0502020204030204" pitchFamily="34" charset="0"/>
              </a:rPr>
              <a:t>Düzeltmenin </a:t>
            </a:r>
            <a:r>
              <a:rPr lang="tr-TR" sz="1800" b="1" u="sng" dirty="0">
                <a:latin typeface="Calibri" panose="020F0502020204030204" pitchFamily="34" charset="0"/>
                <a:ea typeface="Calibri" panose="020F0502020204030204" pitchFamily="34" charset="0"/>
                <a:cs typeface="Calibri" panose="020F0502020204030204" pitchFamily="34" charset="0"/>
              </a:rPr>
              <a:t>vergilendirilmediği</a:t>
            </a:r>
            <a:r>
              <a:rPr lang="tr-TR" sz="1800" b="1" dirty="0">
                <a:latin typeface="Calibri" panose="020F0502020204030204" pitchFamily="34" charset="0"/>
                <a:ea typeface="Calibri" panose="020F0502020204030204" pitchFamily="34" charset="0"/>
                <a:cs typeface="Calibri" panose="020F0502020204030204" pitchFamily="34" charset="0"/>
              </a:rPr>
              <a:t> dönemde;</a:t>
            </a:r>
          </a:p>
          <a:p>
            <a:pPr marL="0" indent="0">
              <a:buNone/>
            </a:pPr>
            <a:r>
              <a:rPr lang="tr-TR" sz="1800" i="1" dirty="0">
                <a:latin typeface="Calibri" panose="020F0502020204030204" pitchFamily="34" charset="0"/>
                <a:ea typeface="Calibri" panose="020F0502020204030204" pitchFamily="34" charset="0"/>
                <a:cs typeface="Calibri" panose="020F0502020204030204" pitchFamily="34" charset="0"/>
              </a:rPr>
              <a:t>- </a:t>
            </a:r>
            <a:r>
              <a:rPr lang="tr-TR" sz="1800" b="1" i="1" dirty="0">
                <a:solidFill>
                  <a:srgbClr val="C00000"/>
                </a:solidFill>
                <a:latin typeface="Calibri" panose="020F0502020204030204" pitchFamily="34" charset="0"/>
                <a:ea typeface="Calibri" panose="020F0502020204030204" pitchFamily="34" charset="0"/>
                <a:cs typeface="Calibri" panose="020F0502020204030204" pitchFamily="34" charset="0"/>
              </a:rPr>
              <a:t>Aktif hesaptaki </a:t>
            </a:r>
            <a:r>
              <a:rPr lang="tr-TR" sz="1800" i="1" dirty="0">
                <a:latin typeface="Calibri" panose="020F0502020204030204" pitchFamily="34" charset="0"/>
                <a:ea typeface="Calibri" panose="020F0502020204030204" pitchFamily="34" charset="0"/>
                <a:cs typeface="Calibri" panose="020F0502020204030204" pitchFamily="34" charset="0"/>
              </a:rPr>
              <a:t>artışlar geliri (vergi matrahını) arttırmaz. İleride maliyet gider amortisman olarak dikkate alınır.</a:t>
            </a:r>
          </a:p>
          <a:p>
            <a:pPr marL="0" indent="0">
              <a:buNone/>
            </a:pPr>
            <a:endParaRPr lang="tr-TR" sz="1800" i="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sz="1800" i="1" dirty="0">
                <a:latin typeface="Calibri" panose="020F0502020204030204" pitchFamily="34" charset="0"/>
                <a:ea typeface="Calibri" panose="020F0502020204030204" pitchFamily="34" charset="0"/>
                <a:cs typeface="Calibri" panose="020F0502020204030204" pitchFamily="34" charset="0"/>
              </a:rPr>
              <a:t>- </a:t>
            </a:r>
            <a:r>
              <a:rPr lang="tr-TR" sz="1800" b="1" i="1" dirty="0">
                <a:solidFill>
                  <a:srgbClr val="C00000"/>
                </a:solidFill>
                <a:latin typeface="Calibri" panose="020F0502020204030204" pitchFamily="34" charset="0"/>
                <a:ea typeface="Calibri" panose="020F0502020204030204" pitchFamily="34" charset="0"/>
                <a:cs typeface="Calibri" panose="020F0502020204030204" pitchFamily="34" charset="0"/>
              </a:rPr>
              <a:t>Pasif kalemlerdeki </a:t>
            </a:r>
            <a:r>
              <a:rPr lang="tr-TR" sz="1800" i="1" dirty="0">
                <a:latin typeface="Calibri" panose="020F0502020204030204" pitchFamily="34" charset="0"/>
                <a:ea typeface="Calibri" panose="020F0502020204030204" pitchFamily="34" charset="0"/>
                <a:cs typeface="Calibri" panose="020F0502020204030204" pitchFamily="34" charset="0"/>
              </a:rPr>
              <a:t>düzeltmeler geliri (vergi matrahını) azaltmaz. Düzeltme sonucu farklar sermayeye ilave dışında çekilmesi halinde dönem karı ile ilişkilendirilmeksizin vergilendirilir. </a:t>
            </a:r>
            <a:r>
              <a:rPr lang="tr-TR" sz="1600" i="1" dirty="0">
                <a:latin typeface="Calibri" panose="020F0502020204030204" pitchFamily="34" charset="0"/>
                <a:ea typeface="Calibri" panose="020F0502020204030204" pitchFamily="34" charset="0"/>
                <a:cs typeface="Calibri" panose="020F0502020204030204" pitchFamily="34" charset="0"/>
              </a:rPr>
              <a:t>(340 alınan avanslar, 350 YYİO </a:t>
            </a:r>
            <a:r>
              <a:rPr lang="tr-TR" sz="1600" i="1" dirty="0" err="1">
                <a:latin typeface="Calibri" panose="020F0502020204030204" pitchFamily="34" charset="0"/>
                <a:ea typeface="Calibri" panose="020F0502020204030204" pitchFamily="34" charset="0"/>
                <a:cs typeface="Calibri" panose="020F0502020204030204" pitchFamily="34" charset="0"/>
              </a:rPr>
              <a:t>hakedişleri</a:t>
            </a:r>
            <a:r>
              <a:rPr lang="tr-TR" sz="1600" i="1" dirty="0">
                <a:latin typeface="Calibri" panose="020F0502020204030204" pitchFamily="34" charset="0"/>
                <a:ea typeface="Calibri" panose="020F0502020204030204" pitchFamily="34" charset="0"/>
                <a:cs typeface="Calibri" panose="020F0502020204030204" pitchFamily="34" charset="0"/>
              </a:rPr>
              <a:t>, sabit kıymet yenileme fonu gibi bazı fonlar hariç)</a:t>
            </a:r>
            <a:r>
              <a:rPr lang="tr-TR" sz="1600" dirty="0">
                <a:latin typeface="Calibri" panose="020F0502020204030204" pitchFamily="34" charset="0"/>
                <a:ea typeface="Calibri" panose="020F0502020204030204" pitchFamily="34" charset="0"/>
                <a:cs typeface="Calibri" panose="020F0502020204030204" pitchFamily="34" charset="0"/>
              </a:rPr>
              <a:t> </a:t>
            </a:r>
            <a:r>
              <a:rPr lang="tr-TR" sz="1600" i="1" dirty="0">
                <a:solidFill>
                  <a:srgbClr val="00B050"/>
                </a:solidFill>
                <a:latin typeface="Calibri" panose="020F0502020204030204" pitchFamily="34" charset="0"/>
                <a:ea typeface="Calibri" panose="020F0502020204030204" pitchFamily="34" charset="0"/>
                <a:cs typeface="Calibri" panose="020F0502020204030204" pitchFamily="34" charset="0"/>
              </a:rPr>
              <a:t>(Taslak Tebliğ)</a:t>
            </a:r>
          </a:p>
          <a:p>
            <a:pPr marL="0" indent="0">
              <a:buNone/>
            </a:pPr>
            <a:endParaRPr lang="tr-TR" sz="1600" i="1" dirty="0">
              <a:latin typeface="Calibri" panose="020F0502020204030204" pitchFamily="34" charset="0"/>
              <a:ea typeface="Calibri" panose="020F0502020204030204" pitchFamily="34" charset="0"/>
              <a:cs typeface="Calibri" panose="020F0502020204030204" pitchFamily="34" charset="0"/>
            </a:endParaRPr>
          </a:p>
          <a:p>
            <a:pPr>
              <a:buFontTx/>
              <a:buChar char="-"/>
            </a:pPr>
            <a:r>
              <a:rPr lang="tr-TR" sz="1800" b="1" i="1" dirty="0">
                <a:solidFill>
                  <a:srgbClr val="C00000"/>
                </a:solidFill>
                <a:latin typeface="Calibri" panose="020F0502020204030204" pitchFamily="34" charset="0"/>
                <a:ea typeface="Calibri" panose="020F0502020204030204" pitchFamily="34" charset="0"/>
                <a:cs typeface="Calibri" panose="020F0502020204030204" pitchFamily="34" charset="0"/>
              </a:rPr>
              <a:t>Özkaynak kalemlerindeki </a:t>
            </a:r>
            <a:r>
              <a:rPr lang="tr-TR" sz="1800" i="1" dirty="0">
                <a:latin typeface="Calibri" panose="020F0502020204030204" pitchFamily="34" charset="0"/>
                <a:ea typeface="Calibri" panose="020F0502020204030204" pitchFamily="34" charset="0"/>
                <a:cs typeface="Calibri" panose="020F0502020204030204" pitchFamily="34" charset="0"/>
              </a:rPr>
              <a:t>artışlar enflasyon düzeltmesi sonucu oluşan geçmiş yıl zararları ile kapatılabilir, sermayeye ilave edilebilir, bu işlem vergiye tabi değildir.</a:t>
            </a:r>
          </a:p>
        </p:txBody>
      </p:sp>
      <p:sp>
        <p:nvSpPr>
          <p:cNvPr id="3" name="Başlık 2">
            <a:extLst>
              <a:ext uri="{FF2B5EF4-FFF2-40B4-BE49-F238E27FC236}">
                <a16:creationId xmlns:a16="http://schemas.microsoft.com/office/drawing/2014/main" id="{E0E38116-9E81-8DB5-F94B-2E70B09374E3}"/>
              </a:ext>
            </a:extLst>
          </p:cNvPr>
          <p:cNvSpPr>
            <a:spLocks noGrp="1"/>
          </p:cNvSpPr>
          <p:nvPr>
            <p:ph type="title"/>
          </p:nvPr>
        </p:nvSpPr>
        <p:spPr/>
        <p:txBody>
          <a:bodyPr/>
          <a:lstStyle/>
          <a:p>
            <a:r>
              <a:rPr lang="tr-TR" dirty="0"/>
              <a:t>Enflasyon Düzeltmesinin Vergiye Etkisi (2023 Düzeltmesi)</a:t>
            </a:r>
          </a:p>
        </p:txBody>
      </p:sp>
      <p:sp>
        <p:nvSpPr>
          <p:cNvPr id="4" name="Slayt Numarası Yer Tutucusu 3">
            <a:extLst>
              <a:ext uri="{FF2B5EF4-FFF2-40B4-BE49-F238E27FC236}">
                <a16:creationId xmlns:a16="http://schemas.microsoft.com/office/drawing/2014/main" id="{DDFE6BA0-21DE-D0D5-A492-62EFF28934D7}"/>
              </a:ext>
            </a:extLst>
          </p:cNvPr>
          <p:cNvSpPr>
            <a:spLocks noGrp="1"/>
          </p:cNvSpPr>
          <p:nvPr>
            <p:ph type="sldNum" sz="quarter" idx="4"/>
          </p:nvPr>
        </p:nvSpPr>
        <p:spPr/>
        <p:txBody>
          <a:bodyPr/>
          <a:lstStyle/>
          <a:p>
            <a:fld id="{3F229497-3B9E-406A-A216-E5617F008833}" type="slidenum">
              <a:rPr lang="tr-TR" smtClean="0"/>
              <a:pPr/>
              <a:t>43</a:t>
            </a:fld>
            <a:endParaRPr lang="tr-TR" dirty="0"/>
          </a:p>
        </p:txBody>
      </p:sp>
      <p:sp>
        <p:nvSpPr>
          <p:cNvPr id="5" name="Oval 4">
            <a:extLst>
              <a:ext uri="{FF2B5EF4-FFF2-40B4-BE49-F238E27FC236}">
                <a16:creationId xmlns:a16="http://schemas.microsoft.com/office/drawing/2014/main" id="{955F030C-B228-F987-B9BE-D924DBD19B2C}"/>
              </a:ext>
            </a:extLst>
          </p:cNvPr>
          <p:cNvSpPr/>
          <p:nvPr/>
        </p:nvSpPr>
        <p:spPr>
          <a:xfrm>
            <a:off x="5576519" y="40846"/>
            <a:ext cx="2202624" cy="729453"/>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600" dirty="0"/>
              <a:t>VARDIR</a:t>
            </a:r>
          </a:p>
        </p:txBody>
      </p:sp>
    </p:spTree>
    <p:extLst>
      <p:ext uri="{BB962C8B-B14F-4D97-AF65-F5344CB8AC3E}">
        <p14:creationId xmlns:p14="http://schemas.microsoft.com/office/powerpoint/2010/main" val="55447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80F31373-CCF7-AA30-C33F-8D127A0376C3}"/>
              </a:ext>
            </a:extLst>
          </p:cNvPr>
          <p:cNvSpPr>
            <a:spLocks noGrp="1"/>
          </p:cNvSpPr>
          <p:nvPr>
            <p:ph idx="1"/>
          </p:nvPr>
        </p:nvSpPr>
        <p:spPr/>
        <p:txBody>
          <a:bodyPr/>
          <a:lstStyle/>
          <a:p>
            <a:r>
              <a:rPr lang="tr-TR" sz="1800" b="1" dirty="0">
                <a:latin typeface="Calibri" panose="020F0502020204030204" pitchFamily="34" charset="0"/>
                <a:ea typeface="Calibri" panose="020F0502020204030204" pitchFamily="34" charset="0"/>
                <a:cs typeface="Calibri" panose="020F0502020204030204" pitchFamily="34" charset="0"/>
              </a:rPr>
              <a:t>Düzeltmenin </a:t>
            </a:r>
            <a:r>
              <a:rPr lang="tr-TR" sz="1800" b="1" u="sng" dirty="0">
                <a:latin typeface="Calibri" panose="020F0502020204030204" pitchFamily="34" charset="0"/>
                <a:ea typeface="Calibri" panose="020F0502020204030204" pitchFamily="34" charset="0"/>
                <a:cs typeface="Calibri" panose="020F0502020204030204" pitchFamily="34" charset="0"/>
              </a:rPr>
              <a:t>vergilendiği</a:t>
            </a:r>
            <a:r>
              <a:rPr lang="tr-TR" sz="1800" b="1" dirty="0">
                <a:latin typeface="Calibri" panose="020F0502020204030204" pitchFamily="34" charset="0"/>
                <a:ea typeface="Calibri" panose="020F0502020204030204" pitchFamily="34" charset="0"/>
                <a:cs typeface="Calibri" panose="020F0502020204030204" pitchFamily="34" charset="0"/>
              </a:rPr>
              <a:t> dönemlerde;</a:t>
            </a:r>
          </a:p>
          <a:p>
            <a:pPr marL="0" indent="0">
              <a:buNone/>
            </a:pPr>
            <a:r>
              <a:rPr lang="tr-TR" sz="1800" i="1" dirty="0">
                <a:latin typeface="Calibri" panose="020F0502020204030204" pitchFamily="34" charset="0"/>
                <a:ea typeface="Calibri" panose="020F0502020204030204" pitchFamily="34" charset="0"/>
                <a:cs typeface="Calibri" panose="020F0502020204030204" pitchFamily="34" charset="0"/>
              </a:rPr>
              <a:t>- </a:t>
            </a:r>
            <a:r>
              <a:rPr lang="tr-TR" sz="1800" b="1" i="1" dirty="0">
                <a:solidFill>
                  <a:srgbClr val="C00000"/>
                </a:solidFill>
                <a:latin typeface="Calibri" panose="020F0502020204030204" pitchFamily="34" charset="0"/>
                <a:ea typeface="Calibri" panose="020F0502020204030204" pitchFamily="34" charset="0"/>
                <a:cs typeface="Calibri" panose="020F0502020204030204" pitchFamily="34" charset="0"/>
              </a:rPr>
              <a:t>Aktif hesaptaki </a:t>
            </a:r>
            <a:r>
              <a:rPr lang="tr-TR" sz="1800" i="1" dirty="0">
                <a:latin typeface="Calibri" panose="020F0502020204030204" pitchFamily="34" charset="0"/>
                <a:ea typeface="Calibri" panose="020F0502020204030204" pitchFamily="34" charset="0"/>
                <a:cs typeface="Calibri" panose="020F0502020204030204" pitchFamily="34" charset="0"/>
              </a:rPr>
              <a:t>artışlar geliri (vergi matrahını) arttırır.</a:t>
            </a:r>
          </a:p>
          <a:p>
            <a:pPr marL="0" indent="0">
              <a:buNone/>
            </a:pPr>
            <a:r>
              <a:rPr lang="tr-TR" sz="1800" i="1" dirty="0">
                <a:latin typeface="Calibri" panose="020F0502020204030204" pitchFamily="34" charset="0"/>
                <a:ea typeface="Calibri" panose="020F0502020204030204" pitchFamily="34" charset="0"/>
                <a:cs typeface="Calibri" panose="020F0502020204030204" pitchFamily="34" charset="0"/>
              </a:rPr>
              <a:t>İleride maliyet, gider, amortisman olarak dikkate alınır.</a:t>
            </a:r>
          </a:p>
          <a:p>
            <a:pPr marL="0" indent="0">
              <a:buNone/>
            </a:pPr>
            <a:endParaRPr lang="tr-TR" sz="1800" i="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sz="1800" i="1" dirty="0">
                <a:latin typeface="Calibri" panose="020F0502020204030204" pitchFamily="34" charset="0"/>
                <a:ea typeface="Calibri" panose="020F0502020204030204" pitchFamily="34" charset="0"/>
                <a:cs typeface="Calibri" panose="020F0502020204030204" pitchFamily="34" charset="0"/>
              </a:rPr>
              <a:t>- </a:t>
            </a:r>
            <a:r>
              <a:rPr lang="tr-TR" sz="1800" b="1" i="1" dirty="0">
                <a:solidFill>
                  <a:srgbClr val="C00000"/>
                </a:solidFill>
                <a:latin typeface="Calibri" panose="020F0502020204030204" pitchFamily="34" charset="0"/>
                <a:ea typeface="Calibri" panose="020F0502020204030204" pitchFamily="34" charset="0"/>
                <a:cs typeface="Calibri" panose="020F0502020204030204" pitchFamily="34" charset="0"/>
              </a:rPr>
              <a:t>Pasif kalemlerdeki </a:t>
            </a:r>
            <a:r>
              <a:rPr lang="tr-TR" sz="1800" i="1" dirty="0">
                <a:latin typeface="Calibri" panose="020F0502020204030204" pitchFamily="34" charset="0"/>
                <a:ea typeface="Calibri" panose="020F0502020204030204" pitchFamily="34" charset="0"/>
                <a:cs typeface="Calibri" panose="020F0502020204030204" pitchFamily="34" charset="0"/>
              </a:rPr>
              <a:t>düzeltmeler geliri (vergi matrahını) azaltır. Pasif kalemlerin çekilmesi halinde dönem karı ile ilişkilendirilmeksizin vergilendirilir. (340 alınan avanslar, 350 YYİO </a:t>
            </a:r>
            <a:r>
              <a:rPr lang="tr-TR" sz="1800" i="1" dirty="0" err="1">
                <a:latin typeface="Calibri" panose="020F0502020204030204" pitchFamily="34" charset="0"/>
                <a:ea typeface="Calibri" panose="020F0502020204030204" pitchFamily="34" charset="0"/>
                <a:cs typeface="Calibri" panose="020F0502020204030204" pitchFamily="34" charset="0"/>
              </a:rPr>
              <a:t>hakedişleri</a:t>
            </a:r>
            <a:r>
              <a:rPr lang="tr-TR" sz="1800" i="1" dirty="0">
                <a:latin typeface="Calibri" panose="020F0502020204030204" pitchFamily="34" charset="0"/>
                <a:ea typeface="Calibri" panose="020F0502020204030204" pitchFamily="34" charset="0"/>
                <a:cs typeface="Calibri" panose="020F0502020204030204" pitchFamily="34" charset="0"/>
              </a:rPr>
              <a:t>, kar yedekleri, sabit kıymet yenileme fonu gibi bazı fonlar hariç)</a:t>
            </a:r>
            <a:r>
              <a:rPr lang="tr-TR" sz="1800" dirty="0">
                <a:latin typeface="Calibri" panose="020F0502020204030204" pitchFamily="34" charset="0"/>
                <a:ea typeface="Calibri" panose="020F0502020204030204" pitchFamily="34" charset="0"/>
                <a:cs typeface="Calibri" panose="020F0502020204030204" pitchFamily="34" charset="0"/>
              </a:rPr>
              <a:t> </a:t>
            </a:r>
            <a:r>
              <a:rPr lang="tr-TR" sz="1800" i="1" dirty="0">
                <a:solidFill>
                  <a:srgbClr val="00B050"/>
                </a:solidFill>
                <a:latin typeface="Calibri" panose="020F0502020204030204" pitchFamily="34" charset="0"/>
                <a:ea typeface="Calibri" panose="020F0502020204030204" pitchFamily="34" charset="0"/>
                <a:cs typeface="Calibri" panose="020F0502020204030204" pitchFamily="34" charset="0"/>
              </a:rPr>
              <a:t>(Taslak Tebliğ)</a:t>
            </a:r>
          </a:p>
          <a:p>
            <a:pPr marL="0" indent="0">
              <a:buNone/>
            </a:pPr>
            <a:endParaRPr lang="tr-TR" sz="1800" i="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sz="1800" i="1" dirty="0">
                <a:latin typeface="Calibri" panose="020F0502020204030204" pitchFamily="34" charset="0"/>
                <a:ea typeface="Calibri" panose="020F0502020204030204" pitchFamily="34" charset="0"/>
                <a:cs typeface="Calibri" panose="020F0502020204030204" pitchFamily="34" charset="0"/>
              </a:rPr>
              <a:t>- </a:t>
            </a:r>
            <a:r>
              <a:rPr lang="tr-TR" sz="1800" b="1" i="1" dirty="0">
                <a:solidFill>
                  <a:srgbClr val="C00000"/>
                </a:solidFill>
                <a:latin typeface="Calibri" panose="020F0502020204030204" pitchFamily="34" charset="0"/>
                <a:ea typeface="Calibri" panose="020F0502020204030204" pitchFamily="34" charset="0"/>
                <a:cs typeface="Calibri" panose="020F0502020204030204" pitchFamily="34" charset="0"/>
              </a:rPr>
              <a:t>Özkaynak kalemlerindeki </a:t>
            </a:r>
            <a:r>
              <a:rPr lang="tr-TR" sz="1800" i="1" dirty="0">
                <a:latin typeface="Calibri" panose="020F0502020204030204" pitchFamily="34" charset="0"/>
                <a:ea typeface="Calibri" panose="020F0502020204030204" pitchFamily="34" charset="0"/>
                <a:cs typeface="Calibri" panose="020F0502020204030204" pitchFamily="34" charset="0"/>
              </a:rPr>
              <a:t>artışlar enflasyon düzeltmesi sonucu oluşan geçmiş yıl zararları ile kapatılabilir, sermayeye ilave edilebilir, bu işlem vergiye tabi değildir.</a:t>
            </a:r>
          </a:p>
        </p:txBody>
      </p:sp>
      <p:sp>
        <p:nvSpPr>
          <p:cNvPr id="3" name="Başlık 2">
            <a:extLst>
              <a:ext uri="{FF2B5EF4-FFF2-40B4-BE49-F238E27FC236}">
                <a16:creationId xmlns:a16="http://schemas.microsoft.com/office/drawing/2014/main" id="{E0E38116-9E81-8DB5-F94B-2E70B09374E3}"/>
              </a:ext>
            </a:extLst>
          </p:cNvPr>
          <p:cNvSpPr>
            <a:spLocks noGrp="1"/>
          </p:cNvSpPr>
          <p:nvPr>
            <p:ph type="title"/>
          </p:nvPr>
        </p:nvSpPr>
        <p:spPr/>
        <p:txBody>
          <a:bodyPr/>
          <a:lstStyle/>
          <a:p>
            <a:r>
              <a:rPr lang="tr-TR" dirty="0"/>
              <a:t>Enflasyon Düzeltmesinin Vergiye Etkisi</a:t>
            </a:r>
          </a:p>
        </p:txBody>
      </p:sp>
      <p:sp>
        <p:nvSpPr>
          <p:cNvPr id="5" name="Oval 4">
            <a:extLst>
              <a:ext uri="{FF2B5EF4-FFF2-40B4-BE49-F238E27FC236}">
                <a16:creationId xmlns:a16="http://schemas.microsoft.com/office/drawing/2014/main" id="{951DDA13-6590-C2D8-C5F0-9A9EE305107F}"/>
              </a:ext>
            </a:extLst>
          </p:cNvPr>
          <p:cNvSpPr/>
          <p:nvPr/>
        </p:nvSpPr>
        <p:spPr>
          <a:xfrm>
            <a:off x="6749269" y="1033962"/>
            <a:ext cx="2202624" cy="729453"/>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600" dirty="0"/>
              <a:t>VARDIR</a:t>
            </a:r>
          </a:p>
          <a:p>
            <a:pPr algn="ctr"/>
            <a:r>
              <a:rPr lang="tr-TR" sz="1600" dirty="0"/>
              <a:t>HEM DE ÇOK</a:t>
            </a:r>
          </a:p>
        </p:txBody>
      </p:sp>
      <p:sp>
        <p:nvSpPr>
          <p:cNvPr id="4" name="Slayt Numarası Yer Tutucusu 3">
            <a:extLst>
              <a:ext uri="{FF2B5EF4-FFF2-40B4-BE49-F238E27FC236}">
                <a16:creationId xmlns:a16="http://schemas.microsoft.com/office/drawing/2014/main" id="{48F0E62A-DD4C-7F7D-A661-89A3CAA3E7FA}"/>
              </a:ext>
            </a:extLst>
          </p:cNvPr>
          <p:cNvSpPr>
            <a:spLocks noGrp="1"/>
          </p:cNvSpPr>
          <p:nvPr>
            <p:ph type="sldNum" sz="quarter" idx="4"/>
          </p:nvPr>
        </p:nvSpPr>
        <p:spPr/>
        <p:txBody>
          <a:bodyPr/>
          <a:lstStyle/>
          <a:p>
            <a:fld id="{3F229497-3B9E-406A-A216-E5617F008833}" type="slidenum">
              <a:rPr lang="tr-TR" smtClean="0"/>
              <a:pPr/>
              <a:t>44</a:t>
            </a:fld>
            <a:endParaRPr lang="tr-TR" dirty="0"/>
          </a:p>
        </p:txBody>
      </p:sp>
    </p:spTree>
    <p:extLst>
      <p:ext uri="{BB962C8B-B14F-4D97-AF65-F5344CB8AC3E}">
        <p14:creationId xmlns:p14="http://schemas.microsoft.com/office/powerpoint/2010/main" val="399574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1ACB0D48-5DC7-206B-96F1-BABAEF917241}"/>
              </a:ext>
            </a:extLst>
          </p:cNvPr>
          <p:cNvSpPr>
            <a:spLocks noGrp="1"/>
          </p:cNvSpPr>
          <p:nvPr>
            <p:ph idx="1"/>
          </p:nvPr>
        </p:nvSpPr>
        <p:spPr>
          <a:xfrm>
            <a:off x="345440" y="1389053"/>
            <a:ext cx="8575536" cy="1280770"/>
          </a:xfrm>
        </p:spPr>
        <p:txBody>
          <a:bodyPr/>
          <a:lstStyle/>
          <a:p>
            <a:r>
              <a:rPr lang="tr-TR" sz="1800" dirty="0">
                <a:latin typeface="Calibri" panose="020F0502020204030204" pitchFamily="34" charset="0"/>
                <a:ea typeface="Calibri" panose="020F0502020204030204" pitchFamily="34" charset="0"/>
                <a:cs typeface="Calibri" panose="020F0502020204030204" pitchFamily="34" charset="0"/>
              </a:rPr>
              <a:t>Amortismanlar iktisadi kıymetin artışı oranında düzeltilir.</a:t>
            </a:r>
          </a:p>
          <a:p>
            <a:r>
              <a:rPr lang="tr-TR" sz="1800" dirty="0">
                <a:latin typeface="Calibri" panose="020F0502020204030204" pitchFamily="34" charset="0"/>
                <a:ea typeface="Calibri" panose="020F0502020204030204" pitchFamily="34" charset="0"/>
                <a:cs typeface="Calibri" panose="020F0502020204030204" pitchFamily="34" charset="0"/>
              </a:rPr>
              <a:t>İtfa olmuş ve iz bedel ile takip edilenlerin düzeltilmesi zorunlu değildir. </a:t>
            </a:r>
          </a:p>
          <a:p>
            <a:r>
              <a:rPr lang="tr-TR" sz="1800" dirty="0">
                <a:latin typeface="Calibri" panose="020F0502020204030204" pitchFamily="34" charset="0"/>
                <a:ea typeface="Calibri" panose="020F0502020204030204" pitchFamily="34" charset="0"/>
                <a:cs typeface="Calibri" panose="020F0502020204030204" pitchFamily="34" charset="0"/>
              </a:rPr>
              <a:t>Eksik ayrılmış amortisman nedeniyle net değeri kalan kıymetler düzeltilir ve artıştan dolayı ilave amortisman hesaplanmaz. </a:t>
            </a:r>
            <a:r>
              <a:rPr lang="tr-TR" sz="1800" i="1" dirty="0">
                <a:solidFill>
                  <a:srgbClr val="00B050"/>
                </a:solidFill>
                <a:latin typeface="Calibri" panose="020F0502020204030204" pitchFamily="34" charset="0"/>
                <a:ea typeface="Calibri" panose="020F0502020204030204" pitchFamily="34" charset="0"/>
                <a:cs typeface="Calibri" panose="020F0502020204030204" pitchFamily="34" charset="0"/>
              </a:rPr>
              <a:t>(Taslak Tebliğ)</a:t>
            </a:r>
          </a:p>
          <a:p>
            <a:endParaRPr lang="tr-TR" sz="1800" i="1"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r>
              <a:rPr lang="tr-TR" sz="1600" i="1" dirty="0">
                <a:latin typeface="Calibri" panose="020F0502020204030204" pitchFamily="34" charset="0"/>
                <a:ea typeface="Calibri" panose="020F0502020204030204" pitchFamily="34" charset="0"/>
                <a:cs typeface="Calibri" panose="020F0502020204030204" pitchFamily="34" charset="0"/>
              </a:rPr>
              <a:t>17 </a:t>
            </a:r>
            <a:r>
              <a:rPr lang="tr-TR" sz="1600" i="1" dirty="0" err="1">
                <a:latin typeface="Calibri" panose="020F0502020204030204" pitchFamily="34" charset="0"/>
                <a:ea typeface="Calibri" panose="020F0502020204030204" pitchFamily="34" charset="0"/>
                <a:cs typeface="Calibri" panose="020F0502020204030204" pitchFamily="34" charset="0"/>
              </a:rPr>
              <a:t>Nolu</a:t>
            </a:r>
            <a:r>
              <a:rPr lang="tr-TR" sz="1600" i="1" dirty="0">
                <a:latin typeface="Calibri" panose="020F0502020204030204" pitchFamily="34" charset="0"/>
                <a:ea typeface="Calibri" panose="020F0502020204030204" pitchFamily="34" charset="0"/>
                <a:cs typeface="Calibri" panose="020F0502020204030204" pitchFamily="34" charset="0"/>
              </a:rPr>
              <a:t> VUK Sirkülerinde ayrılmayan amortismanlar ayrılmış olarak kabul edilmesi ve aşağıdaki kaydın yapılması öngörülmüştü.*</a:t>
            </a:r>
          </a:p>
          <a:p>
            <a:endParaRPr lang="tr-TR" sz="1600" i="1" dirty="0">
              <a:latin typeface="Calibri" panose="020F0502020204030204" pitchFamily="34" charset="0"/>
              <a:ea typeface="Calibri" panose="020F0502020204030204" pitchFamily="34" charset="0"/>
              <a:cs typeface="Calibri" panose="020F0502020204030204" pitchFamily="34" charset="0"/>
            </a:endParaRPr>
          </a:p>
          <a:p>
            <a:endParaRPr lang="tr-TR" sz="1600" i="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i="1" dirty="0">
              <a:solidFill>
                <a:srgbClr val="649B28"/>
              </a:solidFill>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2036A3E1-F03B-28DC-C89B-1E80CE469CFB}"/>
              </a:ext>
            </a:extLst>
          </p:cNvPr>
          <p:cNvSpPr>
            <a:spLocks noGrp="1"/>
          </p:cNvSpPr>
          <p:nvPr>
            <p:ph type="title"/>
          </p:nvPr>
        </p:nvSpPr>
        <p:spPr/>
        <p:txBody>
          <a:bodyPr/>
          <a:lstStyle/>
          <a:p>
            <a:r>
              <a:rPr lang="tr-TR" dirty="0"/>
              <a:t>Amortismanların Düzeltilmesi</a:t>
            </a:r>
          </a:p>
        </p:txBody>
      </p:sp>
      <p:cxnSp>
        <p:nvCxnSpPr>
          <p:cNvPr id="7" name="Düz Bağlayıcı 6">
            <a:extLst>
              <a:ext uri="{FF2B5EF4-FFF2-40B4-BE49-F238E27FC236}">
                <a16:creationId xmlns:a16="http://schemas.microsoft.com/office/drawing/2014/main" id="{C0159D37-0E24-BE2F-B328-2D40C1AE95C0}"/>
              </a:ext>
            </a:extLst>
          </p:cNvPr>
          <p:cNvCxnSpPr/>
          <p:nvPr/>
        </p:nvCxnSpPr>
        <p:spPr>
          <a:xfrm>
            <a:off x="2177738" y="3591270"/>
            <a:ext cx="4021873"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8" name="Düz Bağlayıcı 7">
            <a:extLst>
              <a:ext uri="{FF2B5EF4-FFF2-40B4-BE49-F238E27FC236}">
                <a16:creationId xmlns:a16="http://schemas.microsoft.com/office/drawing/2014/main" id="{0F3C17DB-A28A-716E-EED0-FE24DA15EC30}"/>
              </a:ext>
            </a:extLst>
          </p:cNvPr>
          <p:cNvCxnSpPr/>
          <p:nvPr/>
        </p:nvCxnSpPr>
        <p:spPr>
          <a:xfrm>
            <a:off x="2177738" y="4162925"/>
            <a:ext cx="4021873"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9" name="Metin kutusu 8">
            <a:extLst>
              <a:ext uri="{FF2B5EF4-FFF2-40B4-BE49-F238E27FC236}">
                <a16:creationId xmlns:a16="http://schemas.microsoft.com/office/drawing/2014/main" id="{0E5E342E-11CE-2CF7-C16D-7746440627FC}"/>
              </a:ext>
            </a:extLst>
          </p:cNvPr>
          <p:cNvSpPr txBox="1"/>
          <p:nvPr/>
        </p:nvSpPr>
        <p:spPr>
          <a:xfrm>
            <a:off x="2277015" y="3662652"/>
            <a:ext cx="1911660" cy="276999"/>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698- Enflasyon Düzeltme </a:t>
            </a:r>
            <a:r>
              <a:rPr lang="tr-TR" sz="1200" dirty="0" err="1">
                <a:latin typeface="Calibri" panose="020F0502020204030204" pitchFamily="34" charset="0"/>
                <a:ea typeface="Calibri" panose="020F0502020204030204" pitchFamily="34" charset="0"/>
                <a:cs typeface="Calibri" panose="020F0502020204030204" pitchFamily="34" charset="0"/>
              </a:rPr>
              <a:t>Hs</a:t>
            </a:r>
            <a:endParaRPr lang="tr-TR" sz="1200" dirty="0">
              <a:latin typeface="Calibri" panose="020F0502020204030204" pitchFamily="34" charset="0"/>
              <a:ea typeface="Calibri" panose="020F0502020204030204" pitchFamily="34" charset="0"/>
              <a:cs typeface="Calibri" panose="020F0502020204030204" pitchFamily="34" charset="0"/>
            </a:endParaRPr>
          </a:p>
        </p:txBody>
      </p:sp>
      <p:sp>
        <p:nvSpPr>
          <p:cNvPr id="10" name="Metin kutusu 9">
            <a:extLst>
              <a:ext uri="{FF2B5EF4-FFF2-40B4-BE49-F238E27FC236}">
                <a16:creationId xmlns:a16="http://schemas.microsoft.com/office/drawing/2014/main" id="{733088DC-1EC3-CE25-B246-FE93830FB348}"/>
              </a:ext>
            </a:extLst>
          </p:cNvPr>
          <p:cNvSpPr txBox="1"/>
          <p:nvPr/>
        </p:nvSpPr>
        <p:spPr>
          <a:xfrm>
            <a:off x="4099776" y="3885926"/>
            <a:ext cx="2202963" cy="276999"/>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257.xx.xx - Birikmiş Amortisman</a:t>
            </a:r>
          </a:p>
        </p:txBody>
      </p:sp>
      <p:sp>
        <p:nvSpPr>
          <p:cNvPr id="11" name="Metin kutusu 10">
            <a:extLst>
              <a:ext uri="{FF2B5EF4-FFF2-40B4-BE49-F238E27FC236}">
                <a16:creationId xmlns:a16="http://schemas.microsoft.com/office/drawing/2014/main" id="{C77B6A3E-208E-3258-62D3-1887DBAC0B9C}"/>
              </a:ext>
            </a:extLst>
          </p:cNvPr>
          <p:cNvSpPr txBox="1"/>
          <p:nvPr/>
        </p:nvSpPr>
        <p:spPr>
          <a:xfrm>
            <a:off x="447364" y="4350798"/>
            <a:ext cx="7304824" cy="338554"/>
          </a:xfrm>
          <a:prstGeom prst="rect">
            <a:avLst/>
          </a:prstGeom>
          <a:noFill/>
        </p:spPr>
        <p:txBody>
          <a:bodyPr wrap="square" rtlCol="0">
            <a:spAutoFit/>
          </a:bodyPr>
          <a:lstStyle/>
          <a:p>
            <a:r>
              <a:rPr lang="tr-TR" sz="1600" i="1" dirty="0">
                <a:latin typeface="Calibri" panose="020F0502020204030204" pitchFamily="34" charset="0"/>
                <a:ea typeface="Calibri" panose="020F0502020204030204" pitchFamily="34" charset="0"/>
                <a:cs typeface="Calibri" panose="020F0502020204030204" pitchFamily="34" charset="0"/>
              </a:rPr>
              <a:t>*Ancak VUK 298/A ve Taslak Tebliğde buna ilişkin bir hüküm yoktur.</a:t>
            </a:r>
          </a:p>
        </p:txBody>
      </p:sp>
      <p:pic>
        <p:nvPicPr>
          <p:cNvPr id="5" name="Grafik 4" descr="Soru İşareti düz dolguyla">
            <a:extLst>
              <a:ext uri="{FF2B5EF4-FFF2-40B4-BE49-F238E27FC236}">
                <a16:creationId xmlns:a16="http://schemas.microsoft.com/office/drawing/2014/main" id="{68925CF4-A0B9-77DE-37B4-A16E13782E0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07249" y="3567225"/>
            <a:ext cx="914400" cy="914400"/>
          </a:xfrm>
          <a:prstGeom prst="rect">
            <a:avLst/>
          </a:prstGeom>
        </p:spPr>
      </p:pic>
      <p:sp>
        <p:nvSpPr>
          <p:cNvPr id="4" name="Slayt Numarası Yer Tutucusu 3">
            <a:extLst>
              <a:ext uri="{FF2B5EF4-FFF2-40B4-BE49-F238E27FC236}">
                <a16:creationId xmlns:a16="http://schemas.microsoft.com/office/drawing/2014/main" id="{E8440527-6AC4-3BAB-F5DC-21A2EA6DE9EE}"/>
              </a:ext>
            </a:extLst>
          </p:cNvPr>
          <p:cNvSpPr>
            <a:spLocks noGrp="1"/>
          </p:cNvSpPr>
          <p:nvPr>
            <p:ph type="sldNum" sz="quarter" idx="4"/>
          </p:nvPr>
        </p:nvSpPr>
        <p:spPr/>
        <p:txBody>
          <a:bodyPr/>
          <a:lstStyle/>
          <a:p>
            <a:fld id="{3F229497-3B9E-406A-A216-E5617F008833}" type="slidenum">
              <a:rPr lang="tr-TR" smtClean="0"/>
              <a:pPr/>
              <a:t>45</a:t>
            </a:fld>
            <a:endParaRPr lang="tr-TR" dirty="0"/>
          </a:p>
        </p:txBody>
      </p:sp>
    </p:spTree>
    <p:extLst>
      <p:ext uri="{BB962C8B-B14F-4D97-AF65-F5344CB8AC3E}">
        <p14:creationId xmlns:p14="http://schemas.microsoft.com/office/powerpoint/2010/main" val="176304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1ACB0D48-5DC7-206B-96F1-BABAEF917241}"/>
              </a:ext>
            </a:extLst>
          </p:cNvPr>
          <p:cNvSpPr>
            <a:spLocks noGrp="1"/>
          </p:cNvSpPr>
          <p:nvPr>
            <p:ph idx="1"/>
          </p:nvPr>
        </p:nvSpPr>
        <p:spPr>
          <a:xfrm>
            <a:off x="345440" y="1389053"/>
            <a:ext cx="8575536" cy="1280770"/>
          </a:xfrm>
        </p:spPr>
        <p:txBody>
          <a:bodyPr/>
          <a:lstStyle/>
          <a:p>
            <a:endParaRPr lang="tr-TR" sz="1600" i="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i="1" dirty="0">
              <a:solidFill>
                <a:srgbClr val="649B28"/>
              </a:solidFill>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2036A3E1-F03B-28DC-C89B-1E80CE469CFB}"/>
              </a:ext>
            </a:extLst>
          </p:cNvPr>
          <p:cNvSpPr>
            <a:spLocks noGrp="1"/>
          </p:cNvSpPr>
          <p:nvPr>
            <p:ph type="title"/>
          </p:nvPr>
        </p:nvSpPr>
        <p:spPr/>
        <p:txBody>
          <a:bodyPr/>
          <a:lstStyle/>
          <a:p>
            <a:r>
              <a:rPr lang="tr-TR" dirty="0"/>
              <a:t>Amortismanların Düzeltilmesi</a:t>
            </a:r>
          </a:p>
        </p:txBody>
      </p:sp>
      <p:sp>
        <p:nvSpPr>
          <p:cNvPr id="4" name="Slayt Numarası Yer Tutucusu 3">
            <a:extLst>
              <a:ext uri="{FF2B5EF4-FFF2-40B4-BE49-F238E27FC236}">
                <a16:creationId xmlns:a16="http://schemas.microsoft.com/office/drawing/2014/main" id="{E8440527-6AC4-3BAB-F5DC-21A2EA6DE9EE}"/>
              </a:ext>
            </a:extLst>
          </p:cNvPr>
          <p:cNvSpPr>
            <a:spLocks noGrp="1"/>
          </p:cNvSpPr>
          <p:nvPr>
            <p:ph type="sldNum" sz="quarter" idx="4"/>
          </p:nvPr>
        </p:nvSpPr>
        <p:spPr/>
        <p:txBody>
          <a:bodyPr/>
          <a:lstStyle/>
          <a:p>
            <a:fld id="{3F229497-3B9E-406A-A216-E5617F008833}" type="slidenum">
              <a:rPr lang="tr-TR" smtClean="0"/>
              <a:pPr/>
              <a:t>46</a:t>
            </a:fld>
            <a:endParaRPr lang="tr-TR" dirty="0"/>
          </a:p>
        </p:txBody>
      </p:sp>
      <p:sp>
        <p:nvSpPr>
          <p:cNvPr id="6" name="Metin kutusu 5">
            <a:extLst>
              <a:ext uri="{FF2B5EF4-FFF2-40B4-BE49-F238E27FC236}">
                <a16:creationId xmlns:a16="http://schemas.microsoft.com/office/drawing/2014/main" id="{3696BCBA-5CFE-47C4-76F4-8C8190A16199}"/>
              </a:ext>
            </a:extLst>
          </p:cNvPr>
          <p:cNvSpPr txBox="1"/>
          <p:nvPr/>
        </p:nvSpPr>
        <p:spPr>
          <a:xfrm flipH="1">
            <a:off x="105508" y="1521086"/>
            <a:ext cx="8469532" cy="3693319"/>
          </a:xfrm>
          <a:prstGeom prst="rect">
            <a:avLst/>
          </a:prstGeom>
          <a:noFill/>
        </p:spPr>
        <p:txBody>
          <a:bodyPr wrap="square" rtlCol="0">
            <a:spAutoFit/>
          </a:bodyPr>
          <a:lstStyle/>
          <a:p>
            <a:r>
              <a:rPr lang="tr-TR" dirty="0">
                <a:solidFill>
                  <a:schemeClr val="accent6">
                    <a:lumMod val="90000"/>
                    <a:lumOff val="10000"/>
                  </a:schemeClr>
                </a:solidFill>
                <a:latin typeface="Calibri" panose="020F0502020204030204" pitchFamily="34" charset="0"/>
                <a:ea typeface="Calibri" panose="020F0502020204030204" pitchFamily="34" charset="0"/>
                <a:cs typeface="Calibri" panose="020F0502020204030204" pitchFamily="34" charset="0"/>
              </a:rPr>
              <a:t>Amortisman süresi devam eden </a:t>
            </a:r>
            <a:r>
              <a:rPr lang="tr-TR" dirty="0" err="1">
                <a:solidFill>
                  <a:schemeClr val="accent6">
                    <a:lumMod val="90000"/>
                    <a:lumOff val="10000"/>
                  </a:schemeClr>
                </a:solidFill>
                <a:latin typeface="Calibri" panose="020F0502020204030204" pitchFamily="34" charset="0"/>
                <a:ea typeface="Calibri" panose="020F0502020204030204" pitchFamily="34" charset="0"/>
                <a:cs typeface="Calibri" panose="020F0502020204030204" pitchFamily="34" charset="0"/>
              </a:rPr>
              <a:t>ATİK’lerde</a:t>
            </a:r>
            <a:r>
              <a:rPr lang="tr-TR" dirty="0">
                <a:solidFill>
                  <a:schemeClr val="accent6">
                    <a:lumMod val="90000"/>
                    <a:lumOff val="10000"/>
                  </a:schemeClr>
                </a:solidFill>
                <a:latin typeface="Calibri" panose="020F0502020204030204" pitchFamily="34" charset="0"/>
                <a:ea typeface="Calibri" panose="020F0502020204030204" pitchFamily="34" charset="0"/>
                <a:cs typeface="Calibri" panose="020F0502020204030204" pitchFamily="34" charset="0"/>
              </a:rPr>
              <a:t> eksik amortisman ayrıldı ise ne yapmalıyız?</a:t>
            </a:r>
          </a:p>
          <a:p>
            <a:endParaRPr lang="tr-TR" dirty="0"/>
          </a:p>
          <a:p>
            <a:r>
              <a:rPr lang="tr-TR" dirty="0">
                <a:latin typeface="Calibri" panose="020F0502020204030204" pitchFamily="34" charset="0"/>
                <a:ea typeface="Calibri" panose="020F0502020204030204" pitchFamily="34" charset="0"/>
                <a:cs typeface="Calibri" panose="020F0502020204030204" pitchFamily="34" charset="0"/>
              </a:rPr>
              <a:t>2021 de alınan 100.000 TL makinanın faydalı ömrü 5 yıldır. Ayrılan amortismanlar aşağıdaki gibidir. </a:t>
            </a:r>
          </a:p>
          <a:p>
            <a:endParaRPr lang="tr-TR" dirty="0"/>
          </a:p>
          <a:p>
            <a:endParaRPr lang="tr-TR" dirty="0"/>
          </a:p>
          <a:p>
            <a:endParaRPr lang="tr-TR" dirty="0"/>
          </a:p>
          <a:p>
            <a:r>
              <a:rPr lang="tr-TR" dirty="0">
                <a:latin typeface="Calibri" panose="020F0502020204030204" pitchFamily="34" charset="0"/>
                <a:ea typeface="Calibri" panose="020F0502020204030204" pitchFamily="34" charset="0"/>
                <a:cs typeface="Calibri" panose="020F0502020204030204" pitchFamily="34" charset="0"/>
              </a:rPr>
              <a:t>Makine düzeltme katsayısı 2 ise;</a:t>
            </a:r>
            <a:endParaRPr lang="tr-TR" dirty="0"/>
          </a:p>
          <a:p>
            <a:r>
              <a:rPr lang="tr-TR" dirty="0">
                <a:latin typeface="Calibri" panose="020F0502020204030204" pitchFamily="34" charset="0"/>
                <a:ea typeface="Calibri" panose="020F0502020204030204" pitchFamily="34" charset="0"/>
                <a:cs typeface="Calibri" panose="020F0502020204030204" pitchFamily="34" charset="0"/>
              </a:rPr>
              <a:t>- 40.000 TL mi 2 katsayısı ile düzeltilecektir. </a:t>
            </a:r>
          </a:p>
          <a:p>
            <a:r>
              <a:rPr lang="tr-TR" dirty="0">
                <a:latin typeface="Calibri" panose="020F0502020204030204" pitchFamily="34" charset="0"/>
                <a:ea typeface="Calibri" panose="020F0502020204030204" pitchFamily="34" charset="0"/>
                <a:cs typeface="Calibri" panose="020F0502020204030204" pitchFamily="34" charset="0"/>
              </a:rPr>
              <a:t>-Ayrılmayan amortisman için kayıt atıp 60.000 TL mi düzeltilecektir.</a:t>
            </a:r>
          </a:p>
          <a:p>
            <a:r>
              <a:rPr lang="tr-TR" dirty="0">
                <a:latin typeface="Calibri" panose="020F0502020204030204" pitchFamily="34" charset="0"/>
                <a:ea typeface="Calibri" panose="020F0502020204030204" pitchFamily="34" charset="0"/>
                <a:cs typeface="Calibri" panose="020F0502020204030204" pitchFamily="34" charset="0"/>
              </a:rPr>
              <a:t>-Ayrılmayan 20.000 TL ayrılmış kabul edilecek (kayıt atılmayacak) ve 60.000 TL mi düzeltilecektir.</a:t>
            </a:r>
          </a:p>
          <a:p>
            <a:endParaRPr lang="tr-TR" dirty="0"/>
          </a:p>
        </p:txBody>
      </p:sp>
      <p:graphicFrame>
        <p:nvGraphicFramePr>
          <p:cNvPr id="14" name="Tablo 13">
            <a:extLst>
              <a:ext uri="{FF2B5EF4-FFF2-40B4-BE49-F238E27FC236}">
                <a16:creationId xmlns:a16="http://schemas.microsoft.com/office/drawing/2014/main" id="{02CFEC4D-58BB-E1B9-FFE1-11B293A933F0}"/>
              </a:ext>
            </a:extLst>
          </p:cNvPr>
          <p:cNvGraphicFramePr>
            <a:graphicFrameLocks noGrp="1"/>
          </p:cNvGraphicFramePr>
          <p:nvPr>
            <p:extLst>
              <p:ext uri="{D42A27DB-BD31-4B8C-83A1-F6EECF244321}">
                <p14:modId xmlns:p14="http://schemas.microsoft.com/office/powerpoint/2010/main" val="1891838564"/>
              </p:ext>
            </p:extLst>
          </p:nvPr>
        </p:nvGraphicFramePr>
        <p:xfrm>
          <a:off x="2700339" y="2669823"/>
          <a:ext cx="4171949" cy="609600"/>
        </p:xfrm>
        <a:graphic>
          <a:graphicData uri="http://schemas.openxmlformats.org/drawingml/2006/table">
            <a:tbl>
              <a:tblPr firstRow="1" bandRow="1">
                <a:tableStyleId>{F5AB1C69-6EDB-4FF4-983F-18BD219EF322}</a:tableStyleId>
              </a:tblPr>
              <a:tblGrid>
                <a:gridCol w="1714500">
                  <a:extLst>
                    <a:ext uri="{9D8B030D-6E8A-4147-A177-3AD203B41FA5}">
                      <a16:colId xmlns:a16="http://schemas.microsoft.com/office/drawing/2014/main" val="1042154860"/>
                    </a:ext>
                  </a:extLst>
                </a:gridCol>
                <a:gridCol w="871537">
                  <a:extLst>
                    <a:ext uri="{9D8B030D-6E8A-4147-A177-3AD203B41FA5}">
                      <a16:colId xmlns:a16="http://schemas.microsoft.com/office/drawing/2014/main" val="309357417"/>
                    </a:ext>
                  </a:extLst>
                </a:gridCol>
                <a:gridCol w="657225">
                  <a:extLst>
                    <a:ext uri="{9D8B030D-6E8A-4147-A177-3AD203B41FA5}">
                      <a16:colId xmlns:a16="http://schemas.microsoft.com/office/drawing/2014/main" val="3007280524"/>
                    </a:ext>
                  </a:extLst>
                </a:gridCol>
                <a:gridCol w="928687">
                  <a:extLst>
                    <a:ext uri="{9D8B030D-6E8A-4147-A177-3AD203B41FA5}">
                      <a16:colId xmlns:a16="http://schemas.microsoft.com/office/drawing/2014/main" val="1433632189"/>
                    </a:ext>
                  </a:extLst>
                </a:gridCol>
              </a:tblGrid>
              <a:tr h="298304">
                <a:tc>
                  <a:txBody>
                    <a:bodyPr/>
                    <a:lstStyle/>
                    <a:p>
                      <a:endParaRPr lang="tr-TR" sz="1400" dirty="0"/>
                    </a:p>
                  </a:txBody>
                  <a:tcPr/>
                </a:tc>
                <a:tc>
                  <a:txBody>
                    <a:bodyPr/>
                    <a:lstStyle/>
                    <a:p>
                      <a:pPr algn="ctr"/>
                      <a:r>
                        <a:rPr lang="tr-TR" sz="1400" dirty="0"/>
                        <a:t>2021</a:t>
                      </a:r>
                    </a:p>
                  </a:txBody>
                  <a:tcPr/>
                </a:tc>
                <a:tc>
                  <a:txBody>
                    <a:bodyPr/>
                    <a:lstStyle/>
                    <a:p>
                      <a:pPr algn="ctr"/>
                      <a:r>
                        <a:rPr lang="tr-TR" sz="1400" dirty="0"/>
                        <a:t>2022</a:t>
                      </a:r>
                    </a:p>
                  </a:txBody>
                  <a:tcPr/>
                </a:tc>
                <a:tc>
                  <a:txBody>
                    <a:bodyPr/>
                    <a:lstStyle/>
                    <a:p>
                      <a:pPr algn="ctr"/>
                      <a:r>
                        <a:rPr lang="tr-TR" sz="1400" dirty="0"/>
                        <a:t>2023</a:t>
                      </a:r>
                    </a:p>
                  </a:txBody>
                  <a:tcPr/>
                </a:tc>
                <a:extLst>
                  <a:ext uri="{0D108BD9-81ED-4DB2-BD59-A6C34878D82A}">
                    <a16:rowId xmlns:a16="http://schemas.microsoft.com/office/drawing/2014/main" val="1322423942"/>
                  </a:ext>
                </a:extLst>
              </a:tr>
              <a:tr h="298304">
                <a:tc>
                  <a:txBody>
                    <a:bodyPr/>
                    <a:lstStyle/>
                    <a:p>
                      <a:r>
                        <a:rPr lang="tr-TR" sz="1400" dirty="0"/>
                        <a:t>Ayrılan amortisman</a:t>
                      </a:r>
                    </a:p>
                  </a:txBody>
                  <a:tcPr/>
                </a:tc>
                <a:tc>
                  <a:txBody>
                    <a:bodyPr/>
                    <a:lstStyle/>
                    <a:p>
                      <a:pPr algn="r"/>
                      <a:r>
                        <a:rPr lang="tr-TR" sz="1400" dirty="0"/>
                        <a:t>20.000</a:t>
                      </a:r>
                    </a:p>
                  </a:txBody>
                  <a:tcPr/>
                </a:tc>
                <a:tc>
                  <a:txBody>
                    <a:bodyPr/>
                    <a:lstStyle/>
                    <a:p>
                      <a:pPr algn="r"/>
                      <a:r>
                        <a:rPr lang="tr-TR" sz="1400" dirty="0"/>
                        <a:t>0</a:t>
                      </a:r>
                    </a:p>
                  </a:txBody>
                  <a:tcPr/>
                </a:tc>
                <a:tc>
                  <a:txBody>
                    <a:bodyPr/>
                    <a:lstStyle/>
                    <a:p>
                      <a:pPr algn="r"/>
                      <a:r>
                        <a:rPr lang="tr-TR" sz="1400" dirty="0"/>
                        <a:t>20.000</a:t>
                      </a:r>
                    </a:p>
                  </a:txBody>
                  <a:tcPr/>
                </a:tc>
                <a:extLst>
                  <a:ext uri="{0D108BD9-81ED-4DB2-BD59-A6C34878D82A}">
                    <a16:rowId xmlns:a16="http://schemas.microsoft.com/office/drawing/2014/main" val="1544667014"/>
                  </a:ext>
                </a:extLst>
              </a:tr>
            </a:tbl>
          </a:graphicData>
        </a:graphic>
      </p:graphicFrame>
      <p:pic>
        <p:nvPicPr>
          <p:cNvPr id="5" name="Grafik 4" descr="Soru İşareti düz dolguyla">
            <a:extLst>
              <a:ext uri="{FF2B5EF4-FFF2-40B4-BE49-F238E27FC236}">
                <a16:creationId xmlns:a16="http://schemas.microsoft.com/office/drawing/2014/main" id="{A4DB82B7-0763-23AB-E3DB-AAA93417F84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84160" y="3567225"/>
            <a:ext cx="914400" cy="914400"/>
          </a:xfrm>
          <a:prstGeom prst="rect">
            <a:avLst/>
          </a:prstGeom>
        </p:spPr>
      </p:pic>
    </p:spTree>
    <p:extLst>
      <p:ext uri="{BB962C8B-B14F-4D97-AF65-F5344CB8AC3E}">
        <p14:creationId xmlns:p14="http://schemas.microsoft.com/office/powerpoint/2010/main" val="1926235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1ACB0D48-5DC7-206B-96F1-BABAEF917241}"/>
              </a:ext>
            </a:extLst>
          </p:cNvPr>
          <p:cNvSpPr>
            <a:spLocks noGrp="1"/>
          </p:cNvSpPr>
          <p:nvPr>
            <p:ph idx="1"/>
          </p:nvPr>
        </p:nvSpPr>
        <p:spPr>
          <a:xfrm>
            <a:off x="345440" y="1682226"/>
            <a:ext cx="5103789" cy="1068408"/>
          </a:xfrm>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2023 yılı amortismanları </a:t>
            </a:r>
            <a:r>
              <a:rPr lang="tr-TR" dirty="0">
                <a:solidFill>
                  <a:srgbClr val="FF0000"/>
                </a:solidFill>
                <a:latin typeface="Calibri" panose="020F0502020204030204" pitchFamily="34" charset="0"/>
                <a:ea typeface="Calibri" panose="020F0502020204030204" pitchFamily="34" charset="0"/>
                <a:cs typeface="Calibri" panose="020F0502020204030204" pitchFamily="34" charset="0"/>
              </a:rPr>
              <a:t>düzeltme öncesi </a:t>
            </a:r>
            <a:r>
              <a:rPr lang="tr-TR" dirty="0">
                <a:latin typeface="Calibri" panose="020F0502020204030204" pitchFamily="34" charset="0"/>
                <a:ea typeface="Calibri" panose="020F0502020204030204" pitchFamily="34" charset="0"/>
                <a:cs typeface="Calibri" panose="020F0502020204030204" pitchFamily="34" charset="0"/>
              </a:rPr>
              <a:t>tutarlardan ayrılır. </a:t>
            </a:r>
            <a:r>
              <a:rPr lang="tr-TR" sz="1800" i="1" dirty="0">
                <a:solidFill>
                  <a:srgbClr val="00B050"/>
                </a:solidFill>
                <a:latin typeface="Calibri" panose="020F0502020204030204" pitchFamily="34" charset="0"/>
                <a:ea typeface="Calibri" panose="020F0502020204030204" pitchFamily="34" charset="0"/>
                <a:cs typeface="Calibri" panose="020F0502020204030204" pitchFamily="34" charset="0"/>
              </a:rPr>
              <a:t>(Taslak Tebliğ)</a:t>
            </a:r>
          </a:p>
          <a:p>
            <a:pPr marL="0" indent="0">
              <a:buNone/>
            </a:pPr>
            <a:endParaRPr lang="tr-TR" sz="1600" i="1" dirty="0">
              <a:latin typeface="Calibri" panose="020F0502020204030204" pitchFamily="34" charset="0"/>
              <a:ea typeface="Calibri" panose="020F0502020204030204" pitchFamily="34" charset="0"/>
              <a:cs typeface="Calibri" panose="020F0502020204030204" pitchFamily="34" charset="0"/>
            </a:endParaRPr>
          </a:p>
          <a:p>
            <a:endParaRPr lang="tr-TR" sz="1600" i="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i="1" dirty="0">
              <a:solidFill>
                <a:srgbClr val="649B28"/>
              </a:solidFill>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2036A3E1-F03B-28DC-C89B-1E80CE469CFB}"/>
              </a:ext>
            </a:extLst>
          </p:cNvPr>
          <p:cNvSpPr>
            <a:spLocks noGrp="1"/>
          </p:cNvSpPr>
          <p:nvPr>
            <p:ph type="title"/>
          </p:nvPr>
        </p:nvSpPr>
        <p:spPr/>
        <p:txBody>
          <a:bodyPr/>
          <a:lstStyle/>
          <a:p>
            <a:r>
              <a:rPr lang="tr-TR" dirty="0"/>
              <a:t>Amortismanların Ayrılması</a:t>
            </a:r>
          </a:p>
        </p:txBody>
      </p:sp>
      <p:sp>
        <p:nvSpPr>
          <p:cNvPr id="12" name="İçerik Yer Tutucusu 1">
            <a:extLst>
              <a:ext uri="{FF2B5EF4-FFF2-40B4-BE49-F238E27FC236}">
                <a16:creationId xmlns:a16="http://schemas.microsoft.com/office/drawing/2014/main" id="{D93DEAE6-4A31-19A1-D756-988F972CBCF5}"/>
              </a:ext>
            </a:extLst>
          </p:cNvPr>
          <p:cNvSpPr txBox="1">
            <a:spLocks/>
          </p:cNvSpPr>
          <p:nvPr/>
        </p:nvSpPr>
        <p:spPr>
          <a:xfrm>
            <a:off x="3846861" y="2835894"/>
            <a:ext cx="5457159" cy="752680"/>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dirty="0">
                <a:latin typeface="Calibri" panose="020F0502020204030204" pitchFamily="34" charset="0"/>
                <a:ea typeface="Calibri" panose="020F0502020204030204" pitchFamily="34" charset="0"/>
                <a:cs typeface="Calibri" panose="020F0502020204030204" pitchFamily="34" charset="0"/>
              </a:rPr>
              <a:t>2024 ve enflasyon düzeltmesinin  uygulandığı dönemlerde </a:t>
            </a:r>
            <a:r>
              <a:rPr lang="tr-TR" dirty="0">
                <a:solidFill>
                  <a:srgbClr val="FF0000"/>
                </a:solidFill>
                <a:latin typeface="Calibri" panose="020F0502020204030204" pitchFamily="34" charset="0"/>
                <a:ea typeface="Calibri" panose="020F0502020204030204" pitchFamily="34" charset="0"/>
                <a:cs typeface="Calibri" panose="020F0502020204030204" pitchFamily="34" charset="0"/>
              </a:rPr>
              <a:t>düzeltilmiş tutarlar</a:t>
            </a:r>
            <a:r>
              <a:rPr lang="tr-TR" dirty="0">
                <a:latin typeface="Calibri" panose="020F0502020204030204" pitchFamily="34" charset="0"/>
                <a:ea typeface="Calibri" panose="020F0502020204030204" pitchFamily="34" charset="0"/>
                <a:cs typeface="Calibri" panose="020F0502020204030204" pitchFamily="34" charset="0"/>
              </a:rPr>
              <a:t> üzerinden amortisman ayrılır</a:t>
            </a:r>
            <a:r>
              <a:rPr lang="tr-TR" sz="1800" dirty="0">
                <a:latin typeface="Calibri" panose="020F0502020204030204" pitchFamily="34" charset="0"/>
                <a:ea typeface="Calibri" panose="020F0502020204030204" pitchFamily="34" charset="0"/>
                <a:cs typeface="Calibri" panose="020F0502020204030204" pitchFamily="34" charset="0"/>
              </a:rPr>
              <a:t>.</a:t>
            </a:r>
            <a:endParaRPr lang="tr-TR" i="1" dirty="0">
              <a:solidFill>
                <a:srgbClr val="649B28"/>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ayt Numarası Yer Tutucusu 3">
            <a:extLst>
              <a:ext uri="{FF2B5EF4-FFF2-40B4-BE49-F238E27FC236}">
                <a16:creationId xmlns:a16="http://schemas.microsoft.com/office/drawing/2014/main" id="{FE11C18D-158D-8125-24A9-1E9B57F10F4B}"/>
              </a:ext>
            </a:extLst>
          </p:cNvPr>
          <p:cNvSpPr>
            <a:spLocks noGrp="1"/>
          </p:cNvSpPr>
          <p:nvPr>
            <p:ph type="sldNum" sz="quarter" idx="4"/>
          </p:nvPr>
        </p:nvSpPr>
        <p:spPr/>
        <p:txBody>
          <a:bodyPr/>
          <a:lstStyle/>
          <a:p>
            <a:fld id="{3F229497-3B9E-406A-A216-E5617F008833}" type="slidenum">
              <a:rPr lang="tr-TR" smtClean="0"/>
              <a:pPr/>
              <a:t>47</a:t>
            </a:fld>
            <a:endParaRPr lang="tr-TR" dirty="0"/>
          </a:p>
        </p:txBody>
      </p:sp>
    </p:spTree>
    <p:extLst>
      <p:ext uri="{BB962C8B-B14F-4D97-AF65-F5344CB8AC3E}">
        <p14:creationId xmlns:p14="http://schemas.microsoft.com/office/powerpoint/2010/main" val="1818970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05CAAE04-7C6D-1D21-6553-8944A2771D98}"/>
              </a:ext>
            </a:extLst>
          </p:cNvPr>
          <p:cNvSpPr>
            <a:spLocks noGrp="1"/>
          </p:cNvSpPr>
          <p:nvPr>
            <p:ph idx="1"/>
          </p:nvPr>
        </p:nvSpPr>
        <p:spPr>
          <a:xfrm>
            <a:off x="345440" y="1494179"/>
            <a:ext cx="8229600" cy="3085772"/>
          </a:xfrm>
        </p:spPr>
        <p:txBody>
          <a:bodyPr/>
          <a:lstStyle/>
          <a:p>
            <a:r>
              <a:rPr lang="tr-TR" sz="1600" dirty="0">
                <a:latin typeface="Calibri" panose="020F0502020204030204" pitchFamily="34" charset="0"/>
                <a:ea typeface="Calibri" panose="020F0502020204030204" pitchFamily="34" charset="0"/>
                <a:cs typeface="Calibri" panose="020F0502020204030204" pitchFamily="34" charset="0"/>
              </a:rPr>
              <a:t>Enflasyon düzeltmeleri, ilgili kıymetlere ait enflasyon fark hesaplarına ve enflasyon düzeltme hesabına (698-Enflasyon Düzeltme Hesabı) kaydedilir.</a:t>
            </a: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89DB4FDD-7503-FA10-8472-7B0F554DD18B}"/>
              </a:ext>
            </a:extLst>
          </p:cNvPr>
          <p:cNvSpPr>
            <a:spLocks noGrp="1"/>
          </p:cNvSpPr>
          <p:nvPr>
            <p:ph type="title"/>
          </p:nvPr>
        </p:nvSpPr>
        <p:spPr/>
        <p:txBody>
          <a:bodyPr/>
          <a:lstStyle/>
          <a:p>
            <a:r>
              <a:rPr lang="tr-TR" dirty="0"/>
              <a:t>Enflasyon Düzeltmesi Hesapları</a:t>
            </a:r>
          </a:p>
        </p:txBody>
      </p:sp>
      <p:cxnSp>
        <p:nvCxnSpPr>
          <p:cNvPr id="5" name="Düz Bağlayıcı 4">
            <a:extLst>
              <a:ext uri="{FF2B5EF4-FFF2-40B4-BE49-F238E27FC236}">
                <a16:creationId xmlns:a16="http://schemas.microsoft.com/office/drawing/2014/main" id="{F604A34B-DB2D-7FBC-47E8-D98BEA6DF91F}"/>
              </a:ext>
            </a:extLst>
          </p:cNvPr>
          <p:cNvCxnSpPr/>
          <p:nvPr/>
        </p:nvCxnSpPr>
        <p:spPr>
          <a:xfrm>
            <a:off x="1739590" y="2081561"/>
            <a:ext cx="4021873"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8" name="Düz Bağlayıcı 7">
            <a:extLst>
              <a:ext uri="{FF2B5EF4-FFF2-40B4-BE49-F238E27FC236}">
                <a16:creationId xmlns:a16="http://schemas.microsoft.com/office/drawing/2014/main" id="{F5FFAE00-CDCE-C395-9360-2A5AC7A10620}"/>
              </a:ext>
            </a:extLst>
          </p:cNvPr>
          <p:cNvCxnSpPr>
            <a:cxnSpLocks/>
          </p:cNvCxnSpPr>
          <p:nvPr/>
        </p:nvCxnSpPr>
        <p:spPr>
          <a:xfrm>
            <a:off x="1739589" y="2921251"/>
            <a:ext cx="4021874"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9" name="Metin kutusu 8">
            <a:extLst>
              <a:ext uri="{FF2B5EF4-FFF2-40B4-BE49-F238E27FC236}">
                <a16:creationId xmlns:a16="http://schemas.microsoft.com/office/drawing/2014/main" id="{9397C9ED-F8C5-7B22-A396-7021E478A2FB}"/>
              </a:ext>
            </a:extLst>
          </p:cNvPr>
          <p:cNvSpPr txBox="1"/>
          <p:nvPr/>
        </p:nvSpPr>
        <p:spPr>
          <a:xfrm>
            <a:off x="1739589" y="2081561"/>
            <a:ext cx="1655617"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153.xx.xx- Ticari Mal Enflasyon Fark </a:t>
            </a:r>
            <a:r>
              <a:rPr lang="tr-TR" sz="1200" dirty="0" err="1">
                <a:latin typeface="Calibri" panose="020F0502020204030204" pitchFamily="34" charset="0"/>
                <a:ea typeface="Calibri" panose="020F0502020204030204" pitchFamily="34" charset="0"/>
                <a:cs typeface="Calibri" panose="020F0502020204030204" pitchFamily="34" charset="0"/>
              </a:rPr>
              <a:t>Hs</a:t>
            </a:r>
            <a:endParaRPr lang="tr-TR" sz="1200" dirty="0">
              <a:latin typeface="Calibri" panose="020F0502020204030204" pitchFamily="34" charset="0"/>
              <a:ea typeface="Calibri" panose="020F0502020204030204" pitchFamily="34" charset="0"/>
              <a:cs typeface="Calibri" panose="020F0502020204030204" pitchFamily="34" charset="0"/>
            </a:endParaRPr>
          </a:p>
        </p:txBody>
      </p:sp>
      <p:sp>
        <p:nvSpPr>
          <p:cNvPr id="10" name="Metin kutusu 9">
            <a:extLst>
              <a:ext uri="{FF2B5EF4-FFF2-40B4-BE49-F238E27FC236}">
                <a16:creationId xmlns:a16="http://schemas.microsoft.com/office/drawing/2014/main" id="{BF91DA37-6F76-F362-FAE7-43331688E50D}"/>
              </a:ext>
            </a:extLst>
          </p:cNvPr>
          <p:cNvSpPr txBox="1"/>
          <p:nvPr/>
        </p:nvSpPr>
        <p:spPr>
          <a:xfrm>
            <a:off x="4105846" y="2453500"/>
            <a:ext cx="1655617"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698- Enflasyon Düzeltme </a:t>
            </a:r>
            <a:r>
              <a:rPr lang="tr-TR" sz="1200" dirty="0" err="1">
                <a:latin typeface="Calibri" panose="020F0502020204030204" pitchFamily="34" charset="0"/>
                <a:ea typeface="Calibri" panose="020F0502020204030204" pitchFamily="34" charset="0"/>
                <a:cs typeface="Calibri" panose="020F0502020204030204" pitchFamily="34" charset="0"/>
              </a:rPr>
              <a:t>Hs</a:t>
            </a:r>
            <a:endParaRPr lang="tr-TR" sz="1200" dirty="0">
              <a:latin typeface="Calibri" panose="020F0502020204030204" pitchFamily="34" charset="0"/>
              <a:ea typeface="Calibri" panose="020F0502020204030204" pitchFamily="34" charset="0"/>
              <a:cs typeface="Calibri" panose="020F0502020204030204" pitchFamily="34" charset="0"/>
            </a:endParaRPr>
          </a:p>
        </p:txBody>
      </p:sp>
      <p:cxnSp>
        <p:nvCxnSpPr>
          <p:cNvPr id="12" name="Düz Bağlayıcı 11">
            <a:extLst>
              <a:ext uri="{FF2B5EF4-FFF2-40B4-BE49-F238E27FC236}">
                <a16:creationId xmlns:a16="http://schemas.microsoft.com/office/drawing/2014/main" id="{36DB2928-B817-594A-8F05-B5FC7DE3A8E1}"/>
              </a:ext>
            </a:extLst>
          </p:cNvPr>
          <p:cNvCxnSpPr/>
          <p:nvPr/>
        </p:nvCxnSpPr>
        <p:spPr>
          <a:xfrm>
            <a:off x="1739590" y="3681099"/>
            <a:ext cx="4021873"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3" name="Metin kutusu 12">
            <a:extLst>
              <a:ext uri="{FF2B5EF4-FFF2-40B4-BE49-F238E27FC236}">
                <a16:creationId xmlns:a16="http://schemas.microsoft.com/office/drawing/2014/main" id="{2053F43F-0A49-D845-7679-43626ABBD8E6}"/>
              </a:ext>
            </a:extLst>
          </p:cNvPr>
          <p:cNvSpPr txBox="1"/>
          <p:nvPr/>
        </p:nvSpPr>
        <p:spPr>
          <a:xfrm>
            <a:off x="1677304" y="2918557"/>
            <a:ext cx="1655617"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254.xx.xx – Taşıtlar</a:t>
            </a:r>
          </a:p>
          <a:p>
            <a:r>
              <a:rPr lang="tr-TR" sz="1200" dirty="0">
                <a:latin typeface="Calibri" panose="020F0502020204030204" pitchFamily="34" charset="0"/>
                <a:ea typeface="Calibri" panose="020F0502020204030204" pitchFamily="34" charset="0"/>
                <a:cs typeface="Calibri" panose="020F0502020204030204" pitchFamily="34" charset="0"/>
              </a:rPr>
              <a:t>Enflasyon Fark </a:t>
            </a:r>
            <a:r>
              <a:rPr lang="tr-TR" sz="1200" dirty="0" err="1">
                <a:latin typeface="Calibri" panose="020F0502020204030204" pitchFamily="34" charset="0"/>
                <a:ea typeface="Calibri" panose="020F0502020204030204" pitchFamily="34" charset="0"/>
                <a:cs typeface="Calibri" panose="020F0502020204030204" pitchFamily="34" charset="0"/>
              </a:rPr>
              <a:t>Hs</a:t>
            </a:r>
            <a:endParaRPr lang="tr-TR" sz="1200" dirty="0">
              <a:latin typeface="Calibri" panose="020F0502020204030204" pitchFamily="34" charset="0"/>
              <a:ea typeface="Calibri" panose="020F0502020204030204" pitchFamily="34" charset="0"/>
              <a:cs typeface="Calibri" panose="020F0502020204030204" pitchFamily="34" charset="0"/>
            </a:endParaRPr>
          </a:p>
        </p:txBody>
      </p:sp>
      <p:sp>
        <p:nvSpPr>
          <p:cNvPr id="14" name="Metin kutusu 13">
            <a:extLst>
              <a:ext uri="{FF2B5EF4-FFF2-40B4-BE49-F238E27FC236}">
                <a16:creationId xmlns:a16="http://schemas.microsoft.com/office/drawing/2014/main" id="{D9856382-D38E-AB0D-FDE9-F1C623F0C69B}"/>
              </a:ext>
            </a:extLst>
          </p:cNvPr>
          <p:cNvSpPr txBox="1"/>
          <p:nvPr/>
        </p:nvSpPr>
        <p:spPr>
          <a:xfrm>
            <a:off x="4105845" y="3219170"/>
            <a:ext cx="1655617"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698- Enflasyon Düzeltme </a:t>
            </a:r>
            <a:r>
              <a:rPr lang="tr-TR" sz="1200" dirty="0" err="1">
                <a:latin typeface="Calibri" panose="020F0502020204030204" pitchFamily="34" charset="0"/>
                <a:ea typeface="Calibri" panose="020F0502020204030204" pitchFamily="34" charset="0"/>
                <a:cs typeface="Calibri" panose="020F0502020204030204" pitchFamily="34" charset="0"/>
              </a:rPr>
              <a:t>Hs</a:t>
            </a:r>
            <a:endParaRPr lang="tr-TR" sz="1200" dirty="0">
              <a:latin typeface="Calibri" panose="020F0502020204030204" pitchFamily="34" charset="0"/>
              <a:ea typeface="Calibri" panose="020F0502020204030204" pitchFamily="34" charset="0"/>
              <a:cs typeface="Calibri" panose="020F0502020204030204" pitchFamily="34" charset="0"/>
            </a:endParaRPr>
          </a:p>
        </p:txBody>
      </p:sp>
      <p:cxnSp>
        <p:nvCxnSpPr>
          <p:cNvPr id="15" name="Düz Bağlayıcı 14">
            <a:extLst>
              <a:ext uri="{FF2B5EF4-FFF2-40B4-BE49-F238E27FC236}">
                <a16:creationId xmlns:a16="http://schemas.microsoft.com/office/drawing/2014/main" id="{33DF8949-BB24-CD9B-9D5C-3F568DA4FF99}"/>
              </a:ext>
            </a:extLst>
          </p:cNvPr>
          <p:cNvCxnSpPr/>
          <p:nvPr/>
        </p:nvCxnSpPr>
        <p:spPr>
          <a:xfrm>
            <a:off x="1691881" y="4453701"/>
            <a:ext cx="4021873"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7" name="Metin kutusu 16">
            <a:extLst>
              <a:ext uri="{FF2B5EF4-FFF2-40B4-BE49-F238E27FC236}">
                <a16:creationId xmlns:a16="http://schemas.microsoft.com/office/drawing/2014/main" id="{FDBF446D-53A6-C8C8-D7F9-F6D8ECA63C12}"/>
              </a:ext>
            </a:extLst>
          </p:cNvPr>
          <p:cNvSpPr txBox="1"/>
          <p:nvPr/>
        </p:nvSpPr>
        <p:spPr>
          <a:xfrm>
            <a:off x="1691881" y="3708054"/>
            <a:ext cx="1655617"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698- Enflasyon Düzeltme </a:t>
            </a:r>
            <a:r>
              <a:rPr lang="tr-TR" sz="1200" dirty="0" err="1">
                <a:latin typeface="Calibri" panose="020F0502020204030204" pitchFamily="34" charset="0"/>
                <a:ea typeface="Calibri" panose="020F0502020204030204" pitchFamily="34" charset="0"/>
                <a:cs typeface="Calibri" panose="020F0502020204030204" pitchFamily="34" charset="0"/>
              </a:rPr>
              <a:t>Hs</a:t>
            </a:r>
            <a:endParaRPr lang="tr-TR" sz="1200" dirty="0">
              <a:latin typeface="Calibri" panose="020F0502020204030204" pitchFamily="34" charset="0"/>
              <a:ea typeface="Calibri" panose="020F0502020204030204" pitchFamily="34" charset="0"/>
              <a:cs typeface="Calibri" panose="020F0502020204030204" pitchFamily="34" charset="0"/>
            </a:endParaRPr>
          </a:p>
        </p:txBody>
      </p:sp>
      <p:sp>
        <p:nvSpPr>
          <p:cNvPr id="18" name="Metin kutusu 17">
            <a:extLst>
              <a:ext uri="{FF2B5EF4-FFF2-40B4-BE49-F238E27FC236}">
                <a16:creationId xmlns:a16="http://schemas.microsoft.com/office/drawing/2014/main" id="{FE4006B0-3393-33D6-9629-70427773A382}"/>
              </a:ext>
            </a:extLst>
          </p:cNvPr>
          <p:cNvSpPr txBox="1"/>
          <p:nvPr/>
        </p:nvSpPr>
        <p:spPr>
          <a:xfrm>
            <a:off x="4058137" y="4000204"/>
            <a:ext cx="1655617"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257.xx.xx - Birikmiş Amortisman</a:t>
            </a:r>
          </a:p>
        </p:txBody>
      </p:sp>
      <p:sp>
        <p:nvSpPr>
          <p:cNvPr id="37" name="Metin kutusu 36">
            <a:extLst>
              <a:ext uri="{FF2B5EF4-FFF2-40B4-BE49-F238E27FC236}">
                <a16:creationId xmlns:a16="http://schemas.microsoft.com/office/drawing/2014/main" id="{1DEF3C51-3549-51B9-A140-E752A3C36C05}"/>
              </a:ext>
            </a:extLst>
          </p:cNvPr>
          <p:cNvSpPr txBox="1"/>
          <p:nvPr/>
        </p:nvSpPr>
        <p:spPr>
          <a:xfrm>
            <a:off x="4058137" y="4607589"/>
            <a:ext cx="4933784" cy="307777"/>
          </a:xfrm>
          <a:prstGeom prst="rect">
            <a:avLst/>
          </a:prstGeom>
          <a:noFill/>
        </p:spPr>
        <p:txBody>
          <a:bodyPr wrap="square">
            <a:spAutoFit/>
          </a:bodyPr>
          <a:lstStyle/>
          <a:p>
            <a:pPr marL="285750" indent="-285750">
              <a:buFont typeface="Wingdings" panose="05000000000000000000" pitchFamily="2" charset="2"/>
              <a:buChar char="ü"/>
            </a:pPr>
            <a:r>
              <a:rPr lang="tr-TR" sz="1400" dirty="0">
                <a:latin typeface="Calibri" panose="020F0502020204030204" pitchFamily="34" charset="0"/>
                <a:ea typeface="Calibri" panose="020F0502020204030204" pitchFamily="34" charset="0"/>
                <a:cs typeface="Calibri" panose="020F0502020204030204" pitchFamily="34" charset="0"/>
              </a:rPr>
              <a:t>Sermayedeki artış ve azalışlar 502 ve 503 hesaplara kaydedilir.</a:t>
            </a:r>
          </a:p>
        </p:txBody>
      </p:sp>
      <p:sp>
        <p:nvSpPr>
          <p:cNvPr id="4" name="Slayt Numarası Yer Tutucusu 3">
            <a:extLst>
              <a:ext uri="{FF2B5EF4-FFF2-40B4-BE49-F238E27FC236}">
                <a16:creationId xmlns:a16="http://schemas.microsoft.com/office/drawing/2014/main" id="{8E908E69-4DDB-D3C8-36E2-1974A7DBEA34}"/>
              </a:ext>
            </a:extLst>
          </p:cNvPr>
          <p:cNvSpPr>
            <a:spLocks noGrp="1"/>
          </p:cNvSpPr>
          <p:nvPr>
            <p:ph type="sldNum" sz="quarter" idx="4"/>
          </p:nvPr>
        </p:nvSpPr>
        <p:spPr/>
        <p:txBody>
          <a:bodyPr/>
          <a:lstStyle/>
          <a:p>
            <a:fld id="{3F229497-3B9E-406A-A216-E5617F008833}" type="slidenum">
              <a:rPr lang="tr-TR" smtClean="0"/>
              <a:pPr/>
              <a:t>48</a:t>
            </a:fld>
            <a:endParaRPr lang="tr-TR" dirty="0"/>
          </a:p>
        </p:txBody>
      </p:sp>
    </p:spTree>
    <p:extLst>
      <p:ext uri="{BB962C8B-B14F-4D97-AF65-F5344CB8AC3E}">
        <p14:creationId xmlns:p14="http://schemas.microsoft.com/office/powerpoint/2010/main" val="2572696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Köşeleri Yuvarlatılmış 18">
            <a:extLst>
              <a:ext uri="{FF2B5EF4-FFF2-40B4-BE49-F238E27FC236}">
                <a16:creationId xmlns:a16="http://schemas.microsoft.com/office/drawing/2014/main" id="{D7754B55-611B-2812-8A3E-637606B7E9C8}"/>
              </a:ext>
            </a:extLst>
          </p:cNvPr>
          <p:cNvSpPr/>
          <p:nvPr/>
        </p:nvSpPr>
        <p:spPr>
          <a:xfrm>
            <a:off x="3403158" y="3039228"/>
            <a:ext cx="4874147" cy="1086109"/>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3A23D294-8A2D-DC96-D7A1-BE0D57F1AFBC}"/>
              </a:ext>
            </a:extLst>
          </p:cNvPr>
          <p:cNvSpPr/>
          <p:nvPr/>
        </p:nvSpPr>
        <p:spPr>
          <a:xfrm>
            <a:off x="3403158" y="1664320"/>
            <a:ext cx="4874147" cy="1086109"/>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2" name="İçerik Yer Tutucusu 1">
            <a:extLst>
              <a:ext uri="{FF2B5EF4-FFF2-40B4-BE49-F238E27FC236}">
                <a16:creationId xmlns:a16="http://schemas.microsoft.com/office/drawing/2014/main" id="{05CAAE04-7C6D-1D21-6553-8944A2771D98}"/>
              </a:ext>
            </a:extLst>
          </p:cNvPr>
          <p:cNvSpPr>
            <a:spLocks noGrp="1"/>
          </p:cNvSpPr>
          <p:nvPr>
            <p:ph idx="1"/>
          </p:nvPr>
        </p:nvSpPr>
        <p:spPr/>
        <p:txBody>
          <a:bodyPr/>
          <a:lstStyle/>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89DB4FDD-7503-FA10-8472-7B0F554DD18B}"/>
              </a:ext>
            </a:extLst>
          </p:cNvPr>
          <p:cNvSpPr>
            <a:spLocks noGrp="1"/>
          </p:cNvSpPr>
          <p:nvPr>
            <p:ph type="title"/>
          </p:nvPr>
        </p:nvSpPr>
        <p:spPr/>
        <p:txBody>
          <a:bodyPr/>
          <a:lstStyle/>
          <a:p>
            <a:r>
              <a:rPr lang="tr-TR" dirty="0"/>
              <a:t>Enflasyon Düzeltmesi Hesapları</a:t>
            </a:r>
          </a:p>
        </p:txBody>
      </p:sp>
      <p:cxnSp>
        <p:nvCxnSpPr>
          <p:cNvPr id="20" name="Düz Bağlayıcı 19">
            <a:extLst>
              <a:ext uri="{FF2B5EF4-FFF2-40B4-BE49-F238E27FC236}">
                <a16:creationId xmlns:a16="http://schemas.microsoft.com/office/drawing/2014/main" id="{3E9D7347-4747-DEDD-E992-92958E2C7F36}"/>
              </a:ext>
            </a:extLst>
          </p:cNvPr>
          <p:cNvCxnSpPr>
            <a:cxnSpLocks/>
          </p:cNvCxnSpPr>
          <p:nvPr/>
        </p:nvCxnSpPr>
        <p:spPr>
          <a:xfrm>
            <a:off x="507135" y="1995679"/>
            <a:ext cx="2482555" cy="160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Düz Bağlayıcı 21">
            <a:extLst>
              <a:ext uri="{FF2B5EF4-FFF2-40B4-BE49-F238E27FC236}">
                <a16:creationId xmlns:a16="http://schemas.microsoft.com/office/drawing/2014/main" id="{5CAF39E5-122A-EC69-2025-D16F1817B873}"/>
              </a:ext>
            </a:extLst>
          </p:cNvPr>
          <p:cNvCxnSpPr>
            <a:cxnSpLocks/>
          </p:cNvCxnSpPr>
          <p:nvPr/>
        </p:nvCxnSpPr>
        <p:spPr>
          <a:xfrm>
            <a:off x="1732500" y="2002264"/>
            <a:ext cx="0" cy="1273673"/>
          </a:xfrm>
          <a:prstGeom prst="line">
            <a:avLst/>
          </a:prstGeom>
        </p:spPr>
        <p:style>
          <a:lnRef idx="2">
            <a:schemeClr val="accent1"/>
          </a:lnRef>
          <a:fillRef idx="0">
            <a:schemeClr val="accent1"/>
          </a:fillRef>
          <a:effectRef idx="1">
            <a:schemeClr val="accent1"/>
          </a:effectRef>
          <a:fontRef idx="minor">
            <a:schemeClr val="tx1"/>
          </a:fontRef>
        </p:style>
      </p:cxnSp>
      <p:sp>
        <p:nvSpPr>
          <p:cNvPr id="23" name="Metin kutusu 22">
            <a:extLst>
              <a:ext uri="{FF2B5EF4-FFF2-40B4-BE49-F238E27FC236}">
                <a16:creationId xmlns:a16="http://schemas.microsoft.com/office/drawing/2014/main" id="{DAD38DF1-90BD-786B-7108-663CD092D235}"/>
              </a:ext>
            </a:extLst>
          </p:cNvPr>
          <p:cNvSpPr txBox="1"/>
          <p:nvPr/>
        </p:nvSpPr>
        <p:spPr>
          <a:xfrm>
            <a:off x="666161" y="1664320"/>
            <a:ext cx="2323529" cy="307777"/>
          </a:xfrm>
          <a:prstGeom prst="rect">
            <a:avLst/>
          </a:prstGeom>
          <a:noFill/>
        </p:spPr>
        <p:txBody>
          <a:bodyPr wrap="square" rtlCol="0">
            <a:spAutoFit/>
          </a:bodyPr>
          <a:lstStyle/>
          <a:p>
            <a:r>
              <a:rPr lang="tr-TR" sz="1400" dirty="0">
                <a:latin typeface="Calibri" panose="020F0502020204030204" pitchFamily="34" charset="0"/>
                <a:ea typeface="Calibri" panose="020F0502020204030204" pitchFamily="34" charset="0"/>
                <a:cs typeface="Calibri" panose="020F0502020204030204" pitchFamily="34" charset="0"/>
              </a:rPr>
              <a:t>698- Enflasyon Düzeltme </a:t>
            </a:r>
            <a:r>
              <a:rPr lang="tr-TR" sz="1400" dirty="0" err="1">
                <a:latin typeface="Calibri" panose="020F0502020204030204" pitchFamily="34" charset="0"/>
                <a:ea typeface="Calibri" panose="020F0502020204030204" pitchFamily="34" charset="0"/>
                <a:cs typeface="Calibri" panose="020F0502020204030204" pitchFamily="34" charset="0"/>
              </a:rPr>
              <a:t>Hs</a:t>
            </a:r>
            <a:endParaRPr lang="tr-TR" sz="1400" dirty="0">
              <a:latin typeface="Calibri" panose="020F0502020204030204" pitchFamily="34" charset="0"/>
              <a:ea typeface="Calibri" panose="020F0502020204030204" pitchFamily="34" charset="0"/>
              <a:cs typeface="Calibri" panose="020F0502020204030204" pitchFamily="34" charset="0"/>
            </a:endParaRPr>
          </a:p>
        </p:txBody>
      </p:sp>
      <p:sp>
        <p:nvSpPr>
          <p:cNvPr id="24" name="Metin kutusu 23">
            <a:extLst>
              <a:ext uri="{FF2B5EF4-FFF2-40B4-BE49-F238E27FC236}">
                <a16:creationId xmlns:a16="http://schemas.microsoft.com/office/drawing/2014/main" id="{E13D5E70-507D-DB61-EC2E-895DBDBD300D}"/>
              </a:ext>
            </a:extLst>
          </p:cNvPr>
          <p:cNvSpPr txBox="1"/>
          <p:nvPr/>
        </p:nvSpPr>
        <p:spPr>
          <a:xfrm>
            <a:off x="1999310" y="2351016"/>
            <a:ext cx="328639"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xx</a:t>
            </a:r>
          </a:p>
          <a:p>
            <a:endParaRPr lang="tr-TR" sz="1200" dirty="0">
              <a:latin typeface="Calibri" panose="020F0502020204030204" pitchFamily="34" charset="0"/>
              <a:ea typeface="Calibri" panose="020F0502020204030204" pitchFamily="34" charset="0"/>
              <a:cs typeface="Calibri" panose="020F0502020204030204" pitchFamily="34" charset="0"/>
            </a:endParaRPr>
          </a:p>
        </p:txBody>
      </p:sp>
      <p:sp>
        <p:nvSpPr>
          <p:cNvPr id="25" name="Metin kutusu 24">
            <a:extLst>
              <a:ext uri="{FF2B5EF4-FFF2-40B4-BE49-F238E27FC236}">
                <a16:creationId xmlns:a16="http://schemas.microsoft.com/office/drawing/2014/main" id="{4D9CAF46-FCB3-C42C-C5BA-9B1C84F70854}"/>
              </a:ext>
            </a:extLst>
          </p:cNvPr>
          <p:cNvSpPr txBox="1"/>
          <p:nvPr/>
        </p:nvSpPr>
        <p:spPr>
          <a:xfrm>
            <a:off x="1999310" y="2057932"/>
            <a:ext cx="328639"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xx</a:t>
            </a:r>
          </a:p>
          <a:p>
            <a:endParaRPr lang="tr-TR" sz="1200" dirty="0">
              <a:latin typeface="Calibri" panose="020F0502020204030204" pitchFamily="34" charset="0"/>
              <a:ea typeface="Calibri" panose="020F0502020204030204" pitchFamily="34" charset="0"/>
              <a:cs typeface="Calibri" panose="020F0502020204030204" pitchFamily="34" charset="0"/>
            </a:endParaRPr>
          </a:p>
        </p:txBody>
      </p:sp>
      <p:sp>
        <p:nvSpPr>
          <p:cNvPr id="26" name="Metin kutusu 25">
            <a:extLst>
              <a:ext uri="{FF2B5EF4-FFF2-40B4-BE49-F238E27FC236}">
                <a16:creationId xmlns:a16="http://schemas.microsoft.com/office/drawing/2014/main" id="{A2EDC034-3DC1-10F0-6A5E-7FE899B29DB8}"/>
              </a:ext>
            </a:extLst>
          </p:cNvPr>
          <p:cNvSpPr txBox="1"/>
          <p:nvPr/>
        </p:nvSpPr>
        <p:spPr>
          <a:xfrm>
            <a:off x="1157008" y="2364731"/>
            <a:ext cx="328639"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xx</a:t>
            </a:r>
          </a:p>
          <a:p>
            <a:endParaRPr lang="tr-TR" sz="1200" dirty="0">
              <a:latin typeface="Calibri" panose="020F0502020204030204" pitchFamily="34" charset="0"/>
              <a:ea typeface="Calibri" panose="020F0502020204030204" pitchFamily="34" charset="0"/>
              <a:cs typeface="Calibri" panose="020F0502020204030204" pitchFamily="34" charset="0"/>
            </a:endParaRPr>
          </a:p>
        </p:txBody>
      </p:sp>
      <p:sp>
        <p:nvSpPr>
          <p:cNvPr id="27" name="Metin kutusu 26">
            <a:extLst>
              <a:ext uri="{FF2B5EF4-FFF2-40B4-BE49-F238E27FC236}">
                <a16:creationId xmlns:a16="http://schemas.microsoft.com/office/drawing/2014/main" id="{DF382267-5CFF-7546-C89B-415E167C5706}"/>
              </a:ext>
            </a:extLst>
          </p:cNvPr>
          <p:cNvSpPr txBox="1"/>
          <p:nvPr/>
        </p:nvSpPr>
        <p:spPr>
          <a:xfrm>
            <a:off x="1157009" y="2048760"/>
            <a:ext cx="328639"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xx</a:t>
            </a:r>
          </a:p>
          <a:p>
            <a:endParaRPr lang="tr-TR" sz="1200" dirty="0">
              <a:latin typeface="Calibri" panose="020F0502020204030204" pitchFamily="34" charset="0"/>
              <a:ea typeface="Calibri" panose="020F0502020204030204" pitchFamily="34" charset="0"/>
              <a:cs typeface="Calibri" panose="020F0502020204030204" pitchFamily="34" charset="0"/>
            </a:endParaRPr>
          </a:p>
        </p:txBody>
      </p:sp>
      <p:sp>
        <p:nvSpPr>
          <p:cNvPr id="28" name="Metin kutusu 27">
            <a:extLst>
              <a:ext uri="{FF2B5EF4-FFF2-40B4-BE49-F238E27FC236}">
                <a16:creationId xmlns:a16="http://schemas.microsoft.com/office/drawing/2014/main" id="{D5CE4159-82CC-F792-0CC6-3EC5DF3E78B2}"/>
              </a:ext>
            </a:extLst>
          </p:cNvPr>
          <p:cNvSpPr txBox="1"/>
          <p:nvPr/>
        </p:nvSpPr>
        <p:spPr>
          <a:xfrm>
            <a:off x="1999309" y="2686156"/>
            <a:ext cx="328639" cy="461665"/>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xx</a:t>
            </a:r>
          </a:p>
          <a:p>
            <a:endParaRPr lang="tr-TR" sz="1200" dirty="0">
              <a:latin typeface="Calibri" panose="020F0502020204030204" pitchFamily="34" charset="0"/>
              <a:ea typeface="Calibri" panose="020F0502020204030204" pitchFamily="34" charset="0"/>
              <a:cs typeface="Calibri" panose="020F0502020204030204" pitchFamily="34" charset="0"/>
            </a:endParaRPr>
          </a:p>
        </p:txBody>
      </p:sp>
      <p:cxnSp>
        <p:nvCxnSpPr>
          <p:cNvPr id="30" name="Düz Bağlayıcı 29">
            <a:extLst>
              <a:ext uri="{FF2B5EF4-FFF2-40B4-BE49-F238E27FC236}">
                <a16:creationId xmlns:a16="http://schemas.microsoft.com/office/drawing/2014/main" id="{82048AD1-D66B-B93C-DCD3-52F2C1A328A9}"/>
              </a:ext>
            </a:extLst>
          </p:cNvPr>
          <p:cNvCxnSpPr>
            <a:cxnSpLocks/>
          </p:cNvCxnSpPr>
          <p:nvPr/>
        </p:nvCxnSpPr>
        <p:spPr>
          <a:xfrm>
            <a:off x="1157008" y="2996777"/>
            <a:ext cx="1145095"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Metin kutusu 33">
            <a:extLst>
              <a:ext uri="{FF2B5EF4-FFF2-40B4-BE49-F238E27FC236}">
                <a16:creationId xmlns:a16="http://schemas.microsoft.com/office/drawing/2014/main" id="{6CF3165A-492E-2313-8227-328798857178}"/>
              </a:ext>
            </a:extLst>
          </p:cNvPr>
          <p:cNvSpPr txBox="1"/>
          <p:nvPr/>
        </p:nvSpPr>
        <p:spPr>
          <a:xfrm>
            <a:off x="3572235" y="1734766"/>
            <a:ext cx="4603465" cy="1015663"/>
          </a:xfrm>
          <a:prstGeom prst="rect">
            <a:avLst/>
          </a:prstGeom>
          <a:noFill/>
        </p:spPr>
        <p:txBody>
          <a:bodyPr wrap="square" rtlCol="0">
            <a:spAutoFit/>
          </a:bodyPr>
          <a:lstStyle/>
          <a:p>
            <a:r>
              <a:rPr lang="tr-TR" sz="1600" dirty="0">
                <a:solidFill>
                  <a:srgbClr val="C00000"/>
                </a:solidFill>
                <a:latin typeface="Calibri" panose="020F0502020204030204" pitchFamily="34" charset="0"/>
                <a:ea typeface="Calibri" panose="020F0502020204030204" pitchFamily="34" charset="0"/>
                <a:cs typeface="Calibri" panose="020F0502020204030204" pitchFamily="34" charset="0"/>
              </a:rPr>
              <a:t>2023’te bakiyesi geçmiş yıl kar zarar hesabına atılır. (570/580) </a:t>
            </a:r>
          </a:p>
          <a:p>
            <a:r>
              <a:rPr lang="tr-TR" sz="1600" dirty="0">
                <a:solidFill>
                  <a:srgbClr val="C00000"/>
                </a:solidFill>
                <a:latin typeface="Calibri" panose="020F0502020204030204" pitchFamily="34" charset="0"/>
                <a:ea typeface="Calibri" panose="020F0502020204030204" pitchFamily="34" charset="0"/>
                <a:cs typeface="Calibri" panose="020F0502020204030204" pitchFamily="34" charset="0"/>
              </a:rPr>
              <a:t>Vergi matrahını etkilemez.</a:t>
            </a:r>
          </a:p>
          <a:p>
            <a:endParaRPr lang="tr-TR" sz="1200" dirty="0">
              <a:latin typeface="Calibri" panose="020F0502020204030204" pitchFamily="34" charset="0"/>
              <a:ea typeface="Calibri" panose="020F0502020204030204" pitchFamily="34" charset="0"/>
              <a:cs typeface="Calibri" panose="020F0502020204030204" pitchFamily="34" charset="0"/>
            </a:endParaRPr>
          </a:p>
        </p:txBody>
      </p:sp>
      <p:sp>
        <p:nvSpPr>
          <p:cNvPr id="35" name="Metin kutusu 34">
            <a:extLst>
              <a:ext uri="{FF2B5EF4-FFF2-40B4-BE49-F238E27FC236}">
                <a16:creationId xmlns:a16="http://schemas.microsoft.com/office/drawing/2014/main" id="{E50BE2FD-75A5-9CF1-EA6A-F359D71A0FA9}"/>
              </a:ext>
            </a:extLst>
          </p:cNvPr>
          <p:cNvSpPr txBox="1"/>
          <p:nvPr/>
        </p:nvSpPr>
        <p:spPr>
          <a:xfrm>
            <a:off x="3489811" y="3117022"/>
            <a:ext cx="4603470" cy="1015663"/>
          </a:xfrm>
          <a:prstGeom prst="rect">
            <a:avLst/>
          </a:prstGeom>
          <a:noFill/>
        </p:spPr>
        <p:txBody>
          <a:bodyPr wrap="square" rtlCol="0">
            <a:spAutoFit/>
          </a:bodyPr>
          <a:lstStyle/>
          <a:p>
            <a:r>
              <a:rPr lang="tr-TR" sz="1600" dirty="0">
                <a:solidFill>
                  <a:srgbClr val="C00000"/>
                </a:solidFill>
                <a:latin typeface="Calibri" panose="020F0502020204030204" pitchFamily="34" charset="0"/>
                <a:ea typeface="Calibri" panose="020F0502020204030204" pitchFamily="34" charset="0"/>
                <a:cs typeface="Calibri" panose="020F0502020204030204" pitchFamily="34" charset="0"/>
              </a:rPr>
              <a:t>2024’te bakiyesi 648/658 </a:t>
            </a:r>
            <a:r>
              <a:rPr lang="tr-TR" sz="1600" dirty="0" err="1">
                <a:solidFill>
                  <a:srgbClr val="C00000"/>
                </a:solidFill>
                <a:latin typeface="Calibri" panose="020F0502020204030204" pitchFamily="34" charset="0"/>
                <a:ea typeface="Calibri" panose="020F0502020204030204" pitchFamily="34" charset="0"/>
                <a:cs typeface="Calibri" panose="020F0502020204030204" pitchFamily="34" charset="0"/>
              </a:rPr>
              <a:t>hs</a:t>
            </a:r>
            <a:r>
              <a:rPr lang="tr-TR" sz="1600" dirty="0">
                <a:solidFill>
                  <a:srgbClr val="C00000"/>
                </a:solidFill>
                <a:latin typeface="Calibri" panose="020F0502020204030204" pitchFamily="34" charset="0"/>
                <a:ea typeface="Calibri" panose="020F0502020204030204" pitchFamily="34" charset="0"/>
                <a:cs typeface="Calibri" panose="020F0502020204030204" pitchFamily="34" charset="0"/>
              </a:rPr>
              <a:t> aracılığı ile dönem kar zararına gidecektir.</a:t>
            </a:r>
          </a:p>
          <a:p>
            <a:r>
              <a:rPr lang="tr-TR" sz="1600" dirty="0">
                <a:solidFill>
                  <a:srgbClr val="C00000"/>
                </a:solidFill>
                <a:latin typeface="Calibri" panose="020F0502020204030204" pitchFamily="34" charset="0"/>
                <a:ea typeface="Calibri" panose="020F0502020204030204" pitchFamily="34" charset="0"/>
                <a:cs typeface="Calibri" panose="020F0502020204030204" pitchFamily="34" charset="0"/>
              </a:rPr>
              <a:t>Vergi matrahını etkiler.</a:t>
            </a:r>
          </a:p>
          <a:p>
            <a:endParaRPr lang="tr-TR"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ayt Numarası Yer Tutucusu 3">
            <a:extLst>
              <a:ext uri="{FF2B5EF4-FFF2-40B4-BE49-F238E27FC236}">
                <a16:creationId xmlns:a16="http://schemas.microsoft.com/office/drawing/2014/main" id="{DBCC61B5-CDB4-0268-8BFF-C0732CCFB4E1}"/>
              </a:ext>
            </a:extLst>
          </p:cNvPr>
          <p:cNvSpPr>
            <a:spLocks noGrp="1"/>
          </p:cNvSpPr>
          <p:nvPr>
            <p:ph type="sldNum" sz="quarter" idx="4"/>
          </p:nvPr>
        </p:nvSpPr>
        <p:spPr/>
        <p:txBody>
          <a:bodyPr/>
          <a:lstStyle/>
          <a:p>
            <a:fld id="{3F229497-3B9E-406A-A216-E5617F008833}" type="slidenum">
              <a:rPr lang="tr-TR" smtClean="0"/>
              <a:pPr/>
              <a:t>49</a:t>
            </a:fld>
            <a:endParaRPr lang="tr-TR" dirty="0"/>
          </a:p>
        </p:txBody>
      </p:sp>
    </p:spTree>
    <p:extLst>
      <p:ext uri="{BB962C8B-B14F-4D97-AF65-F5344CB8AC3E}">
        <p14:creationId xmlns:p14="http://schemas.microsoft.com/office/powerpoint/2010/main" val="3424607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B4BCDFBF-2B8B-6FA9-4377-D3A8148D3633}"/>
              </a:ext>
            </a:extLst>
          </p:cNvPr>
          <p:cNvSpPr>
            <a:spLocks noGrp="1"/>
          </p:cNvSpPr>
          <p:nvPr>
            <p:ph idx="1"/>
          </p:nvPr>
        </p:nvSpPr>
        <p:spPr>
          <a:xfrm>
            <a:off x="345439" y="1494179"/>
            <a:ext cx="8400995" cy="3245686"/>
          </a:xfrm>
        </p:spPr>
        <p:txBody>
          <a:bodyPr/>
          <a:lstStyle/>
          <a:p>
            <a:endParaRPr lang="tr-TR" dirty="0">
              <a:latin typeface="Calibri" panose="020F0502020204030204" pitchFamily="34" charset="0"/>
              <a:ea typeface="Calibri" panose="020F0502020204030204" pitchFamily="34" charset="0"/>
              <a:cs typeface="Calibri" panose="020F0502020204030204" pitchFamily="34" charset="0"/>
            </a:endParaRPr>
          </a:p>
          <a:p>
            <a:r>
              <a:rPr lang="tr-TR" dirty="0">
                <a:latin typeface="Calibri" panose="020F0502020204030204" pitchFamily="34" charset="0"/>
                <a:ea typeface="Calibri" panose="020F0502020204030204" pitchFamily="34" charset="0"/>
                <a:cs typeface="Calibri" panose="020F0502020204030204" pitchFamily="34" charset="0"/>
              </a:rPr>
              <a:t>Şartların oluştuğu 2021 döneminde uygulanmayacağı 31.12.2023 tarihinde şartlar oluşmasa dahi uygulanacağı yönünde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VUK Geçici 33. madde </a:t>
            </a:r>
            <a:r>
              <a:rPr lang="tr-TR" dirty="0">
                <a:latin typeface="Calibri" panose="020F0502020204030204" pitchFamily="34" charset="0"/>
                <a:ea typeface="Calibri" panose="020F0502020204030204" pitchFamily="34" charset="0"/>
                <a:cs typeface="Calibri" panose="020F0502020204030204" pitchFamily="34" charset="0"/>
              </a:rPr>
              <a:t>mevcuttur.</a:t>
            </a:r>
          </a:p>
          <a:p>
            <a:endParaRPr lang="tr-TR" dirty="0">
              <a:latin typeface="Calibri" panose="020F0502020204030204" pitchFamily="34" charset="0"/>
              <a:ea typeface="Calibri" panose="020F0502020204030204" pitchFamily="34" charset="0"/>
              <a:cs typeface="Calibri" panose="020F0502020204030204" pitchFamily="34" charset="0"/>
            </a:endParaRPr>
          </a:p>
          <a:p>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Özel hesap dönemine tabi </a:t>
            </a:r>
            <a:r>
              <a:rPr lang="tr-TR" dirty="0">
                <a:latin typeface="Calibri" panose="020F0502020204030204" pitchFamily="34" charset="0"/>
                <a:ea typeface="Calibri" panose="020F0502020204030204" pitchFamily="34" charset="0"/>
                <a:cs typeface="Calibri" panose="020F0502020204030204" pitchFamily="34" charset="0"/>
              </a:rPr>
              <a:t>mükellefler 31.12.2023 tarihli bilançoları yerine 2024’te biten bilançolarını VUK Geçici 33. maddeye göre düzelteceklerdir.</a:t>
            </a:r>
          </a:p>
          <a:p>
            <a:endParaRPr lang="tr-TR" dirty="0"/>
          </a:p>
        </p:txBody>
      </p:sp>
      <p:sp>
        <p:nvSpPr>
          <p:cNvPr id="3" name="Başlık 2">
            <a:extLst>
              <a:ext uri="{FF2B5EF4-FFF2-40B4-BE49-F238E27FC236}">
                <a16:creationId xmlns:a16="http://schemas.microsoft.com/office/drawing/2014/main" id="{DEF77D52-8A82-DB43-1D47-31400C651584}"/>
              </a:ext>
            </a:extLst>
          </p:cNvPr>
          <p:cNvSpPr>
            <a:spLocks noGrp="1"/>
          </p:cNvSpPr>
          <p:nvPr>
            <p:ph type="title"/>
          </p:nvPr>
        </p:nvSpPr>
        <p:spPr/>
        <p:txBody>
          <a:bodyPr/>
          <a:lstStyle/>
          <a:p>
            <a:r>
              <a:rPr lang="tr-TR" dirty="0"/>
              <a:t>2021 yılının son çeyreğinde şartlar oluşmuştu.</a:t>
            </a:r>
          </a:p>
        </p:txBody>
      </p:sp>
      <p:sp>
        <p:nvSpPr>
          <p:cNvPr id="4" name="Slayt Numarası Yer Tutucusu 3">
            <a:extLst>
              <a:ext uri="{FF2B5EF4-FFF2-40B4-BE49-F238E27FC236}">
                <a16:creationId xmlns:a16="http://schemas.microsoft.com/office/drawing/2014/main" id="{36BAC9B6-AD36-1A38-C5A6-5584D94395FB}"/>
              </a:ext>
            </a:extLst>
          </p:cNvPr>
          <p:cNvSpPr>
            <a:spLocks noGrp="1"/>
          </p:cNvSpPr>
          <p:nvPr>
            <p:ph type="sldNum" sz="quarter" idx="4"/>
          </p:nvPr>
        </p:nvSpPr>
        <p:spPr/>
        <p:txBody>
          <a:bodyPr/>
          <a:lstStyle/>
          <a:p>
            <a:fld id="{3F229497-3B9E-406A-A216-E5617F008833}" type="slidenum">
              <a:rPr lang="tr-TR" smtClean="0"/>
              <a:pPr/>
              <a:t>5</a:t>
            </a:fld>
            <a:endParaRPr lang="tr-TR" dirty="0"/>
          </a:p>
        </p:txBody>
      </p:sp>
    </p:spTree>
    <p:extLst>
      <p:ext uri="{BB962C8B-B14F-4D97-AF65-F5344CB8AC3E}">
        <p14:creationId xmlns:p14="http://schemas.microsoft.com/office/powerpoint/2010/main" val="420975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05CAAE04-7C6D-1D21-6553-8944A2771D98}"/>
              </a:ext>
            </a:extLst>
          </p:cNvPr>
          <p:cNvSpPr>
            <a:spLocks noGrp="1"/>
          </p:cNvSpPr>
          <p:nvPr>
            <p:ph idx="1"/>
          </p:nvPr>
        </p:nvSpPr>
        <p:spPr>
          <a:xfrm>
            <a:off x="507135" y="1494179"/>
            <a:ext cx="8229600" cy="1200329"/>
          </a:xfrm>
        </p:spPr>
        <p:txBody>
          <a:bodyPr/>
          <a:lstStyle/>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89DB4FDD-7503-FA10-8472-7B0F554DD18B}"/>
              </a:ext>
            </a:extLst>
          </p:cNvPr>
          <p:cNvSpPr>
            <a:spLocks noGrp="1"/>
          </p:cNvSpPr>
          <p:nvPr>
            <p:ph type="title"/>
          </p:nvPr>
        </p:nvSpPr>
        <p:spPr/>
        <p:txBody>
          <a:bodyPr/>
          <a:lstStyle/>
          <a:p>
            <a:r>
              <a:rPr lang="tr-TR" dirty="0"/>
              <a:t>Enflasyon Düzeltmesi Hesapları (YYİO)</a:t>
            </a:r>
          </a:p>
        </p:txBody>
      </p:sp>
      <p:sp>
        <p:nvSpPr>
          <p:cNvPr id="4" name="Metin kutusu 3">
            <a:extLst>
              <a:ext uri="{FF2B5EF4-FFF2-40B4-BE49-F238E27FC236}">
                <a16:creationId xmlns:a16="http://schemas.microsoft.com/office/drawing/2014/main" id="{17C7D663-E79C-3F8F-30FC-C128BD9CDD8B}"/>
              </a:ext>
            </a:extLst>
          </p:cNvPr>
          <p:cNvSpPr txBox="1"/>
          <p:nvPr/>
        </p:nvSpPr>
        <p:spPr>
          <a:xfrm>
            <a:off x="407265" y="1589670"/>
            <a:ext cx="7885909" cy="1200329"/>
          </a:xfrm>
          <a:prstGeom prst="rect">
            <a:avLst/>
          </a:prstGeom>
          <a:noFill/>
        </p:spPr>
        <p:txBody>
          <a:bodyPr wrap="square" rtlCol="0">
            <a:spAutoFit/>
          </a:bodyPr>
          <a:lstStyle/>
          <a:p>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YYİO işlerine ait maliyet ve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hakedişlerin</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düzeltme fark hesapları proje bazında</a:t>
            </a:r>
          </a:p>
          <a:p>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697-YYİO Enflasyon Düzeltme Hesabına aktarılır.</a:t>
            </a:r>
          </a:p>
          <a:p>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697’nin bakiyesi alacak bakiyesi veriyorsa                  358 YYİO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Enf</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Düz.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Hs</a:t>
            </a:r>
            <a:endPar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borç bakiyesi veriyorsa                      178 YYİO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Enf</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Düz.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Hs</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kaydedilir.</a:t>
            </a:r>
          </a:p>
        </p:txBody>
      </p:sp>
      <p:sp>
        <p:nvSpPr>
          <p:cNvPr id="5" name="İçerik Yer Tutucusu 1">
            <a:extLst>
              <a:ext uri="{FF2B5EF4-FFF2-40B4-BE49-F238E27FC236}">
                <a16:creationId xmlns:a16="http://schemas.microsoft.com/office/drawing/2014/main" id="{9402FAD1-76F0-F7D6-54F1-2E7A91239A68}"/>
              </a:ext>
            </a:extLst>
          </p:cNvPr>
          <p:cNvSpPr txBox="1">
            <a:spLocks/>
          </p:cNvSpPr>
          <p:nvPr/>
        </p:nvSpPr>
        <p:spPr>
          <a:xfrm>
            <a:off x="659535" y="1646579"/>
            <a:ext cx="8229600" cy="1200329"/>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tr-TR" sz="1600">
              <a:latin typeface="Calibri" panose="020F0502020204030204" pitchFamily="34" charset="0"/>
              <a:ea typeface="Calibri" panose="020F0502020204030204" pitchFamily="34" charset="0"/>
              <a:cs typeface="Calibri" panose="020F0502020204030204" pitchFamily="34" charset="0"/>
            </a:endParaRPr>
          </a:p>
          <a:p>
            <a:pPr marL="0" indent="0">
              <a:buFont typeface="Arial"/>
              <a:buNone/>
            </a:pPr>
            <a:endParaRPr lang="tr-TR" sz="1600">
              <a:latin typeface="Calibri" panose="020F0502020204030204" pitchFamily="34" charset="0"/>
              <a:ea typeface="Calibri" panose="020F0502020204030204" pitchFamily="34" charset="0"/>
              <a:cs typeface="Calibri" panose="020F0502020204030204" pitchFamily="34" charset="0"/>
            </a:endParaRPr>
          </a:p>
          <a:p>
            <a:pPr marL="0" indent="0">
              <a:buFont typeface="Arial"/>
              <a:buNone/>
            </a:pPr>
            <a:endParaRPr lang="tr-TR" sz="1600">
              <a:latin typeface="Calibri" panose="020F0502020204030204" pitchFamily="34" charset="0"/>
              <a:ea typeface="Calibri" panose="020F0502020204030204" pitchFamily="34" charset="0"/>
              <a:cs typeface="Calibri" panose="020F0502020204030204" pitchFamily="34" charset="0"/>
            </a:endParaRPr>
          </a:p>
          <a:p>
            <a:pPr marL="0" indent="0">
              <a:buFont typeface="Arial"/>
              <a:buNone/>
            </a:pPr>
            <a:endParaRPr lang="tr-TR" sz="1600">
              <a:latin typeface="Calibri" panose="020F0502020204030204" pitchFamily="34" charset="0"/>
              <a:ea typeface="Calibri" panose="020F0502020204030204" pitchFamily="34" charset="0"/>
              <a:cs typeface="Calibri" panose="020F0502020204030204" pitchFamily="34" charset="0"/>
            </a:endParaRPr>
          </a:p>
          <a:p>
            <a:pPr marL="0" indent="0">
              <a:buFont typeface="Arial"/>
              <a:buNone/>
            </a:pPr>
            <a:endParaRPr lang="tr-TR" sz="1600">
              <a:latin typeface="Calibri" panose="020F0502020204030204" pitchFamily="34" charset="0"/>
              <a:ea typeface="Calibri" panose="020F0502020204030204" pitchFamily="34" charset="0"/>
              <a:cs typeface="Calibri" panose="020F0502020204030204" pitchFamily="34" charset="0"/>
            </a:endParaRPr>
          </a:p>
          <a:p>
            <a:pPr marL="0" indent="0">
              <a:buFont typeface="Arial"/>
              <a:buNone/>
            </a:pPr>
            <a:endParaRPr lang="tr-TR" sz="1600" dirty="0">
              <a:latin typeface="Calibri" panose="020F0502020204030204" pitchFamily="34" charset="0"/>
              <a:ea typeface="Calibri" panose="020F0502020204030204" pitchFamily="34" charset="0"/>
              <a:cs typeface="Calibri" panose="020F0502020204030204" pitchFamily="34" charset="0"/>
            </a:endParaRPr>
          </a:p>
        </p:txBody>
      </p:sp>
      <p:sp>
        <p:nvSpPr>
          <p:cNvPr id="6" name="Metin kutusu 5">
            <a:extLst>
              <a:ext uri="{FF2B5EF4-FFF2-40B4-BE49-F238E27FC236}">
                <a16:creationId xmlns:a16="http://schemas.microsoft.com/office/drawing/2014/main" id="{35C92D8C-7913-A155-23C2-82607601F710}"/>
              </a:ext>
            </a:extLst>
          </p:cNvPr>
          <p:cNvSpPr txBox="1"/>
          <p:nvPr/>
        </p:nvSpPr>
        <p:spPr>
          <a:xfrm>
            <a:off x="820732" y="3381444"/>
            <a:ext cx="5282702" cy="1200329"/>
          </a:xfrm>
          <a:prstGeom prst="rect">
            <a:avLst/>
          </a:prstGeom>
          <a:noFill/>
        </p:spPr>
        <p:txBody>
          <a:bodyPr wrap="square" rtlCol="0">
            <a:spAutoFit/>
          </a:bodyPr>
          <a:lstStyle/>
          <a:p>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178 YYİO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Enf</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Düz.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Hs</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658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Enf</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Düz. Zararları</a:t>
            </a:r>
          </a:p>
          <a:p>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358 YYİO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Enf</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Düz.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Hs</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648 </a:t>
            </a:r>
            <a:r>
              <a:rPr lang="tr-TR"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Enf</a:t>
            </a:r>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Düz. Karları</a:t>
            </a:r>
          </a:p>
          <a:p>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Hesabı ile K/Z aktarılır.</a:t>
            </a:r>
          </a:p>
          <a:p>
            <a:endPar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Düz Ok Bağlayıcısı 8">
            <a:extLst>
              <a:ext uri="{FF2B5EF4-FFF2-40B4-BE49-F238E27FC236}">
                <a16:creationId xmlns:a16="http://schemas.microsoft.com/office/drawing/2014/main" id="{90570FB0-5752-6664-4167-5CC54194BE9C}"/>
              </a:ext>
            </a:extLst>
          </p:cNvPr>
          <p:cNvCxnSpPr/>
          <p:nvPr/>
        </p:nvCxnSpPr>
        <p:spPr>
          <a:xfrm>
            <a:off x="4373218" y="2355160"/>
            <a:ext cx="811033" cy="0"/>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0" name="Düz Ok Bağlayıcısı 9">
            <a:extLst>
              <a:ext uri="{FF2B5EF4-FFF2-40B4-BE49-F238E27FC236}">
                <a16:creationId xmlns:a16="http://schemas.microsoft.com/office/drawing/2014/main" id="{1741C08C-82B6-62D9-03EB-3DDD0F779383}"/>
              </a:ext>
            </a:extLst>
          </p:cNvPr>
          <p:cNvCxnSpPr/>
          <p:nvPr/>
        </p:nvCxnSpPr>
        <p:spPr>
          <a:xfrm>
            <a:off x="4373218" y="2571750"/>
            <a:ext cx="811033" cy="0"/>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12" name="Metin kutusu 11">
            <a:extLst>
              <a:ext uri="{FF2B5EF4-FFF2-40B4-BE49-F238E27FC236}">
                <a16:creationId xmlns:a16="http://schemas.microsoft.com/office/drawing/2014/main" id="{C1A79E79-97EA-A8FA-2A45-F7BCB2FE9AEB}"/>
              </a:ext>
            </a:extLst>
          </p:cNvPr>
          <p:cNvSpPr txBox="1"/>
          <p:nvPr/>
        </p:nvSpPr>
        <p:spPr>
          <a:xfrm>
            <a:off x="507135" y="2943394"/>
            <a:ext cx="6505915" cy="369332"/>
          </a:xfrm>
          <a:prstGeom prst="rect">
            <a:avLst/>
          </a:prstGeom>
          <a:noFill/>
        </p:spPr>
        <p:txBody>
          <a:bodyPr wrap="square" rtlCol="0">
            <a:spAutoFit/>
          </a:bodyPr>
          <a:lstStyle/>
          <a:p>
            <a:r>
              <a:rPr lang="tr-TR"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İşin bittiği yıl</a:t>
            </a:r>
          </a:p>
        </p:txBody>
      </p:sp>
      <p:cxnSp>
        <p:nvCxnSpPr>
          <p:cNvPr id="13" name="Düz Ok Bağlayıcısı 12">
            <a:extLst>
              <a:ext uri="{FF2B5EF4-FFF2-40B4-BE49-F238E27FC236}">
                <a16:creationId xmlns:a16="http://schemas.microsoft.com/office/drawing/2014/main" id="{06740D13-E113-2D37-0940-746C704C5DDA}"/>
              </a:ext>
            </a:extLst>
          </p:cNvPr>
          <p:cNvCxnSpPr/>
          <p:nvPr/>
        </p:nvCxnSpPr>
        <p:spPr>
          <a:xfrm>
            <a:off x="2959211" y="3606745"/>
            <a:ext cx="811033" cy="0"/>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4" name="Düz Ok Bağlayıcısı 13">
            <a:extLst>
              <a:ext uri="{FF2B5EF4-FFF2-40B4-BE49-F238E27FC236}">
                <a16:creationId xmlns:a16="http://schemas.microsoft.com/office/drawing/2014/main" id="{E409EEB5-A450-B896-E555-08338B06F86F}"/>
              </a:ext>
            </a:extLst>
          </p:cNvPr>
          <p:cNvCxnSpPr/>
          <p:nvPr/>
        </p:nvCxnSpPr>
        <p:spPr>
          <a:xfrm>
            <a:off x="2959211" y="3846609"/>
            <a:ext cx="811033" cy="0"/>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15" name="Dikdörtgen: Köşeleri Yuvarlatılmış 14">
            <a:extLst>
              <a:ext uri="{FF2B5EF4-FFF2-40B4-BE49-F238E27FC236}">
                <a16:creationId xmlns:a16="http://schemas.microsoft.com/office/drawing/2014/main" id="{25B71664-A394-66F1-4507-9156D5DA58F4}"/>
              </a:ext>
            </a:extLst>
          </p:cNvPr>
          <p:cNvSpPr/>
          <p:nvPr/>
        </p:nvSpPr>
        <p:spPr>
          <a:xfrm>
            <a:off x="6528022" y="2943394"/>
            <a:ext cx="2108844" cy="507472"/>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Proje bazında yapılır</a:t>
            </a:r>
          </a:p>
        </p:txBody>
      </p:sp>
      <p:sp>
        <p:nvSpPr>
          <p:cNvPr id="17" name="Dikdörtgen: Köşeleri Yuvarlatılmış 16">
            <a:extLst>
              <a:ext uri="{FF2B5EF4-FFF2-40B4-BE49-F238E27FC236}">
                <a16:creationId xmlns:a16="http://schemas.microsoft.com/office/drawing/2014/main" id="{16939295-750B-28A3-8A8D-5E50BB095065}"/>
              </a:ext>
            </a:extLst>
          </p:cNvPr>
          <p:cNvSpPr/>
          <p:nvPr/>
        </p:nvSpPr>
        <p:spPr>
          <a:xfrm>
            <a:off x="6554951" y="3603265"/>
            <a:ext cx="2108844" cy="104722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2023’teki farklar kapatıldığı dönemin K/Z’yi etkilememesi gerekir</a:t>
            </a:r>
          </a:p>
        </p:txBody>
      </p:sp>
      <p:sp>
        <p:nvSpPr>
          <p:cNvPr id="7" name="Slayt Numarası Yer Tutucusu 6">
            <a:extLst>
              <a:ext uri="{FF2B5EF4-FFF2-40B4-BE49-F238E27FC236}">
                <a16:creationId xmlns:a16="http://schemas.microsoft.com/office/drawing/2014/main" id="{4B43E824-54DE-6F6C-C4D1-6EE3EA5BDBAE}"/>
              </a:ext>
            </a:extLst>
          </p:cNvPr>
          <p:cNvSpPr>
            <a:spLocks noGrp="1"/>
          </p:cNvSpPr>
          <p:nvPr>
            <p:ph type="sldNum" sz="quarter" idx="4"/>
          </p:nvPr>
        </p:nvSpPr>
        <p:spPr/>
        <p:txBody>
          <a:bodyPr/>
          <a:lstStyle/>
          <a:p>
            <a:fld id="{3F229497-3B9E-406A-A216-E5617F008833}" type="slidenum">
              <a:rPr lang="tr-TR" smtClean="0"/>
              <a:pPr/>
              <a:t>50</a:t>
            </a:fld>
            <a:endParaRPr lang="tr-TR" dirty="0"/>
          </a:p>
        </p:txBody>
      </p:sp>
    </p:spTree>
    <p:extLst>
      <p:ext uri="{BB962C8B-B14F-4D97-AF65-F5344CB8AC3E}">
        <p14:creationId xmlns:p14="http://schemas.microsoft.com/office/powerpoint/2010/main" val="1499972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CBE3F62C-76CC-60D7-EFBC-F4782420DD8C}"/>
              </a:ext>
            </a:extLst>
          </p:cNvPr>
          <p:cNvSpPr>
            <a:spLocks noGrp="1"/>
          </p:cNvSpPr>
          <p:nvPr>
            <p:ph idx="1"/>
          </p:nvPr>
        </p:nvSpPr>
        <p:spPr>
          <a:xfrm>
            <a:off x="261709" y="3022351"/>
            <a:ext cx="8590404" cy="765801"/>
          </a:xfrm>
        </p:spPr>
        <p:txBody>
          <a:bodyPr/>
          <a:lstStyle/>
          <a:p>
            <a:r>
              <a:rPr lang="tr-TR" sz="2000" dirty="0">
                <a:latin typeface="Calibri" panose="020F0502020204030204" pitchFamily="34" charset="0"/>
                <a:ea typeface="Calibri" panose="020F0502020204030204" pitchFamily="34" charset="0"/>
                <a:cs typeface="Calibri" panose="020F0502020204030204" pitchFamily="34" charset="0"/>
              </a:rPr>
              <a:t>2023 düzeltme öncesi ve sonrası bilançolar kurumlar vergisi beyannamesine eklenir.</a:t>
            </a:r>
            <a:r>
              <a:rPr lang="tr-TR" dirty="0">
                <a:latin typeface="Calibri" panose="020F0502020204030204" pitchFamily="34" charset="0"/>
                <a:ea typeface="Calibri" panose="020F0502020204030204" pitchFamily="34" charset="0"/>
                <a:cs typeface="Calibri" panose="020F0502020204030204" pitchFamily="34" charset="0"/>
              </a:rPr>
              <a:t> Şartların devam ettiği dönemlerde sadece düzeltilmiş bilanço eklenir.</a:t>
            </a:r>
            <a:endParaRPr lang="tr-TR" sz="2000" dirty="0">
              <a:latin typeface="Calibri" panose="020F0502020204030204" pitchFamily="34" charset="0"/>
              <a:ea typeface="Calibri" panose="020F0502020204030204" pitchFamily="34" charset="0"/>
              <a:cs typeface="Calibri" panose="020F0502020204030204" pitchFamily="34" charset="0"/>
            </a:endParaRPr>
          </a:p>
          <a:p>
            <a:endParaRPr lang="tr-TR"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388CF16E-46A2-120D-0F31-F88EDF992A9C}"/>
              </a:ext>
            </a:extLst>
          </p:cNvPr>
          <p:cNvSpPr>
            <a:spLocks noGrp="1"/>
          </p:cNvSpPr>
          <p:nvPr>
            <p:ph type="title"/>
          </p:nvPr>
        </p:nvSpPr>
        <p:spPr/>
        <p:txBody>
          <a:bodyPr/>
          <a:lstStyle/>
          <a:p>
            <a:r>
              <a:rPr lang="tr-TR" dirty="0"/>
              <a:t>Kayıt Zamanı</a:t>
            </a:r>
          </a:p>
        </p:txBody>
      </p:sp>
      <p:sp>
        <p:nvSpPr>
          <p:cNvPr id="4" name="İçerik Yer Tutucusu 1">
            <a:extLst>
              <a:ext uri="{FF2B5EF4-FFF2-40B4-BE49-F238E27FC236}">
                <a16:creationId xmlns:a16="http://schemas.microsoft.com/office/drawing/2014/main" id="{4B9CAA03-C9A2-942C-EC87-FAF4A2CCC620}"/>
              </a:ext>
            </a:extLst>
          </p:cNvPr>
          <p:cNvSpPr txBox="1">
            <a:spLocks/>
          </p:cNvSpPr>
          <p:nvPr/>
        </p:nvSpPr>
        <p:spPr>
          <a:xfrm>
            <a:off x="345440" y="1574547"/>
            <a:ext cx="8166658" cy="765801"/>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tr-TR" sz="1800" dirty="0">
                <a:latin typeface="Calibri" panose="020F0502020204030204" pitchFamily="34" charset="0"/>
                <a:ea typeface="Calibri" panose="020F0502020204030204" pitchFamily="34" charset="0"/>
                <a:cs typeface="Calibri" panose="020F0502020204030204" pitchFamily="34" charset="0"/>
              </a:rPr>
              <a:t>Kurumlar vergisi (geçici vergi dahil) beyannamesi verilme süresine kadar düzeltme  ve kayıt işlemleri yapılabilir. 2023 yılına ilişkin yapılan enflasyon düzeltmesine ait kayıtlar 2023 yılı yasal defterlerine, 2024 ve izleyen dönemlerde yapılacak enflasyon düzeltmesine ait kayıtlar da ilgili dönem defterlerine yapılmalıdır</a:t>
            </a:r>
          </a:p>
        </p:txBody>
      </p:sp>
      <p:sp>
        <p:nvSpPr>
          <p:cNvPr id="5" name="İçerik Yer Tutucusu 1">
            <a:extLst>
              <a:ext uri="{FF2B5EF4-FFF2-40B4-BE49-F238E27FC236}">
                <a16:creationId xmlns:a16="http://schemas.microsoft.com/office/drawing/2014/main" id="{74F7F2BF-682E-1C54-5CC2-4343EA456B51}"/>
              </a:ext>
            </a:extLst>
          </p:cNvPr>
          <p:cNvSpPr txBox="1">
            <a:spLocks/>
          </p:cNvSpPr>
          <p:nvPr/>
        </p:nvSpPr>
        <p:spPr>
          <a:xfrm>
            <a:off x="345440" y="3762654"/>
            <a:ext cx="8229600" cy="765801"/>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dirty="0">
                <a:latin typeface="Calibri" panose="020F0502020204030204" pitchFamily="34" charset="0"/>
                <a:ea typeface="Calibri" panose="020F0502020204030204" pitchFamily="34" charset="0"/>
                <a:cs typeface="Calibri" panose="020F0502020204030204" pitchFamily="34" charset="0"/>
              </a:rPr>
              <a:t>2024 yılı açılış kayıtları 2023 düzeltilmiş bilançoya göre yapılır. </a:t>
            </a:r>
          </a:p>
          <a:p>
            <a:endParaRPr lang="tr-TR" dirty="0">
              <a:latin typeface="Calibri" panose="020F0502020204030204" pitchFamily="34" charset="0"/>
              <a:ea typeface="Calibri" panose="020F0502020204030204" pitchFamily="34" charset="0"/>
              <a:cs typeface="Calibri" panose="020F0502020204030204" pitchFamily="34" charset="0"/>
            </a:endParaRPr>
          </a:p>
          <a:p>
            <a:r>
              <a:rPr lang="tr-TR" dirty="0">
                <a:latin typeface="Calibri" panose="020F0502020204030204" pitchFamily="34" charset="0"/>
                <a:ea typeface="Calibri" panose="020F0502020204030204" pitchFamily="34" charset="0"/>
                <a:cs typeface="Calibri" panose="020F0502020204030204" pitchFamily="34" charset="0"/>
              </a:rPr>
              <a:t>Taslak tebliğin yürürlük tarihi yayımı tarihi olarak öngörülmüştür. </a:t>
            </a:r>
          </a:p>
        </p:txBody>
      </p:sp>
      <p:sp>
        <p:nvSpPr>
          <p:cNvPr id="6" name="Slayt Numarası Yer Tutucusu 5">
            <a:extLst>
              <a:ext uri="{FF2B5EF4-FFF2-40B4-BE49-F238E27FC236}">
                <a16:creationId xmlns:a16="http://schemas.microsoft.com/office/drawing/2014/main" id="{E2A946D9-10FD-9189-1965-6F39031FFABE}"/>
              </a:ext>
            </a:extLst>
          </p:cNvPr>
          <p:cNvSpPr>
            <a:spLocks noGrp="1"/>
          </p:cNvSpPr>
          <p:nvPr>
            <p:ph type="sldNum" sz="quarter" idx="4"/>
          </p:nvPr>
        </p:nvSpPr>
        <p:spPr/>
        <p:txBody>
          <a:bodyPr/>
          <a:lstStyle/>
          <a:p>
            <a:fld id="{3F229497-3B9E-406A-A216-E5617F008833}" type="slidenum">
              <a:rPr lang="tr-TR" smtClean="0"/>
              <a:pPr/>
              <a:t>51</a:t>
            </a:fld>
            <a:endParaRPr lang="tr-TR" dirty="0"/>
          </a:p>
        </p:txBody>
      </p:sp>
    </p:spTree>
    <p:extLst>
      <p:ext uri="{BB962C8B-B14F-4D97-AF65-F5344CB8AC3E}">
        <p14:creationId xmlns:p14="http://schemas.microsoft.com/office/powerpoint/2010/main" val="1961865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CBF526A3-70EF-CE72-5FF2-59ECD8C1A284}"/>
              </a:ext>
            </a:extLst>
          </p:cNvPr>
          <p:cNvSpPr>
            <a:spLocks noGrp="1"/>
          </p:cNvSpPr>
          <p:nvPr>
            <p:ph idx="1"/>
          </p:nvPr>
        </p:nvSpPr>
        <p:spPr>
          <a:xfrm>
            <a:off x="345440" y="1494179"/>
            <a:ext cx="8620140" cy="1709938"/>
          </a:xfrm>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Birleşme primleri düzeltmeye tabi değildir.</a:t>
            </a:r>
          </a:p>
          <a:p>
            <a:pPr marL="0" indent="0">
              <a:buNone/>
            </a:pPr>
            <a:r>
              <a:rPr lang="tr-TR" sz="1800" i="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(Taslak Tebliğ,17 </a:t>
            </a:r>
            <a:r>
              <a:rPr lang="tr-TR" sz="1800" i="1" dirty="0" err="1">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Nolu</a:t>
            </a:r>
            <a:r>
              <a:rPr lang="tr-TR" sz="1800" i="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VUK Sirküleri)</a:t>
            </a:r>
          </a:p>
          <a:p>
            <a:pPr marL="0" indent="0">
              <a:buNone/>
            </a:pPr>
            <a:endParaRPr lang="tr-TR" sz="1800" i="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tr-TR" dirty="0">
                <a:latin typeface="Calibri" panose="020F0502020204030204" pitchFamily="34" charset="0"/>
                <a:ea typeface="Calibri" panose="020F0502020204030204" pitchFamily="34" charset="0"/>
                <a:cs typeface="Calibri" panose="020F0502020204030204" pitchFamily="34" charset="0"/>
              </a:rPr>
              <a:t>Karşılıkların değerlenebilmesi için ait olduğu iktisadi kıymetin parasal olmayan kıymet olması ve VUK hükümlerine göre ayrılmış olması gerekmektedir.</a:t>
            </a:r>
          </a:p>
          <a:p>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086E9FDA-46D2-F889-BA16-8050C63103C4}"/>
              </a:ext>
            </a:extLst>
          </p:cNvPr>
          <p:cNvSpPr>
            <a:spLocks noGrp="1"/>
          </p:cNvSpPr>
          <p:nvPr>
            <p:ph type="title"/>
          </p:nvPr>
        </p:nvSpPr>
        <p:spPr/>
        <p:txBody>
          <a:bodyPr/>
          <a:lstStyle/>
          <a:p>
            <a:r>
              <a:rPr lang="tr-TR" sz="1800" dirty="0"/>
              <a:t>Karşılıklar, Birleşme Primi</a:t>
            </a:r>
          </a:p>
        </p:txBody>
      </p:sp>
      <p:sp>
        <p:nvSpPr>
          <p:cNvPr id="5" name="Metin kutusu 4">
            <a:extLst>
              <a:ext uri="{FF2B5EF4-FFF2-40B4-BE49-F238E27FC236}">
                <a16:creationId xmlns:a16="http://schemas.microsoft.com/office/drawing/2014/main" id="{EDB2D4A7-6B93-9763-E0E2-4A8117CD5A2B}"/>
              </a:ext>
            </a:extLst>
          </p:cNvPr>
          <p:cNvSpPr txBox="1"/>
          <p:nvPr/>
        </p:nvSpPr>
        <p:spPr>
          <a:xfrm>
            <a:off x="4393580" y="4027632"/>
            <a:ext cx="4572000" cy="646331"/>
          </a:xfrm>
          <a:prstGeom prst="rect">
            <a:avLst/>
          </a:prstGeom>
          <a:solidFill>
            <a:schemeClr val="accent3">
              <a:lumMod val="20000"/>
              <a:lumOff val="80000"/>
            </a:schemeClr>
          </a:solidFill>
        </p:spPr>
        <p:txBody>
          <a:bodyPr wrap="square">
            <a:spAutoFit/>
          </a:bodyPr>
          <a:lstStyle/>
          <a:p>
            <a:r>
              <a:rPr lang="tr-TR" dirty="0" err="1">
                <a:solidFill>
                  <a:srgbClr val="FF0000"/>
                </a:solidFill>
                <a:latin typeface="Calibri" panose="020F0502020204030204" pitchFamily="34" charset="0"/>
                <a:ea typeface="Calibri" panose="020F0502020204030204" pitchFamily="34" charset="0"/>
                <a:cs typeface="Calibri" panose="020F0502020204030204" pitchFamily="34" charset="0"/>
              </a:rPr>
              <a:t>Örn</a:t>
            </a:r>
            <a:r>
              <a:rPr lang="tr-TR"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tr-TR" dirty="0">
                <a:solidFill>
                  <a:schemeClr val="bg2">
                    <a:lumMod val="60000"/>
                    <a:lumOff val="40000"/>
                  </a:schemeClr>
                </a:solidFill>
                <a:latin typeface="Calibri" panose="020F0502020204030204" pitchFamily="34" charset="0"/>
                <a:ea typeface="Calibri" panose="020F0502020204030204" pitchFamily="34" charset="0"/>
                <a:cs typeface="Calibri" panose="020F0502020204030204" pitchFamily="34" charset="0"/>
              </a:rPr>
              <a:t>Şüpheli Alacak Karşılığı alacakların parasal olmasından dolayı düzeltilmez.</a:t>
            </a:r>
          </a:p>
        </p:txBody>
      </p:sp>
      <p:sp>
        <p:nvSpPr>
          <p:cNvPr id="4" name="Slayt Numarası Yer Tutucusu 3">
            <a:extLst>
              <a:ext uri="{FF2B5EF4-FFF2-40B4-BE49-F238E27FC236}">
                <a16:creationId xmlns:a16="http://schemas.microsoft.com/office/drawing/2014/main" id="{934AFDE1-98AC-057C-8997-81DE18DD680A}"/>
              </a:ext>
            </a:extLst>
          </p:cNvPr>
          <p:cNvSpPr>
            <a:spLocks noGrp="1"/>
          </p:cNvSpPr>
          <p:nvPr>
            <p:ph type="sldNum" sz="quarter" idx="4"/>
          </p:nvPr>
        </p:nvSpPr>
        <p:spPr/>
        <p:txBody>
          <a:bodyPr/>
          <a:lstStyle/>
          <a:p>
            <a:fld id="{3F229497-3B9E-406A-A216-E5617F008833}" type="slidenum">
              <a:rPr lang="tr-TR" smtClean="0"/>
              <a:pPr/>
              <a:t>52</a:t>
            </a:fld>
            <a:endParaRPr lang="tr-TR" dirty="0"/>
          </a:p>
        </p:txBody>
      </p:sp>
    </p:spTree>
    <p:extLst>
      <p:ext uri="{BB962C8B-B14F-4D97-AF65-F5344CB8AC3E}">
        <p14:creationId xmlns:p14="http://schemas.microsoft.com/office/powerpoint/2010/main" val="2247917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CBF526A3-70EF-CE72-5FF2-59ECD8C1A284}"/>
              </a:ext>
            </a:extLst>
          </p:cNvPr>
          <p:cNvSpPr>
            <a:spLocks noGrp="1"/>
          </p:cNvSpPr>
          <p:nvPr>
            <p:ph idx="1"/>
          </p:nvPr>
        </p:nvSpPr>
        <p:spPr>
          <a:xfrm>
            <a:off x="345440" y="1598257"/>
            <a:ext cx="7943633" cy="1821450"/>
          </a:xfrm>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Önceki uygulamada ve hala yürürlükte olan 17 </a:t>
            </a:r>
            <a:r>
              <a:rPr lang="tr-TR" dirty="0" err="1">
                <a:latin typeface="Calibri" panose="020F0502020204030204" pitchFamily="34" charset="0"/>
                <a:ea typeface="Calibri" panose="020F0502020204030204" pitchFamily="34" charset="0"/>
                <a:cs typeface="Calibri" panose="020F0502020204030204" pitchFamily="34" charset="0"/>
              </a:rPr>
              <a:t>Nolu</a:t>
            </a:r>
            <a:r>
              <a:rPr lang="tr-TR" dirty="0">
                <a:latin typeface="Calibri" panose="020F0502020204030204" pitchFamily="34" charset="0"/>
                <a:ea typeface="Calibri" panose="020F0502020204030204" pitchFamily="34" charset="0"/>
                <a:cs typeface="Calibri" panose="020F0502020204030204" pitchFamily="34" charset="0"/>
              </a:rPr>
              <a:t> Sirkülere göre kıdem tazminatı karşılıkları düzeltmeye tabi tutulması öngörülmüştü.</a:t>
            </a:r>
          </a:p>
          <a:p>
            <a:r>
              <a:rPr lang="tr-TR" dirty="0">
                <a:latin typeface="Calibri" panose="020F0502020204030204" pitchFamily="34" charset="0"/>
                <a:ea typeface="Calibri" panose="020F0502020204030204" pitchFamily="34" charset="0"/>
                <a:cs typeface="Calibri" panose="020F0502020204030204" pitchFamily="34" charset="0"/>
              </a:rPr>
              <a:t>Son yayınlanan taslak tebliğde ise </a:t>
            </a:r>
            <a:r>
              <a:rPr lang="tr-TR" i="1" dirty="0">
                <a:solidFill>
                  <a:schemeClr val="bg2">
                    <a:lumMod val="60000"/>
                    <a:lumOff val="40000"/>
                  </a:schemeClr>
                </a:solidFill>
                <a:latin typeface="Calibri" panose="020F0502020204030204" pitchFamily="34" charset="0"/>
                <a:ea typeface="Calibri" panose="020F0502020204030204" pitchFamily="34" charset="0"/>
                <a:cs typeface="Calibri" panose="020F0502020204030204" pitchFamily="34" charset="0"/>
              </a:rPr>
              <a:t>‘…enflasyon düzeltmesinde de kıdem tazminatı karşılığı veya garanti gider karşılığı dikkate alınmayacaktır</a:t>
            </a:r>
            <a:r>
              <a:rPr lang="tr-TR" dirty="0">
                <a:solidFill>
                  <a:schemeClr val="bg2">
                    <a:lumMod val="60000"/>
                    <a:lumOff val="40000"/>
                  </a:schemeClr>
                </a:solidFill>
                <a:latin typeface="Calibri" panose="020F0502020204030204" pitchFamily="34" charset="0"/>
                <a:ea typeface="Calibri" panose="020F0502020204030204" pitchFamily="34" charset="0"/>
                <a:cs typeface="Calibri" panose="020F0502020204030204" pitchFamily="34" charset="0"/>
              </a:rPr>
              <a:t>’ </a:t>
            </a:r>
            <a:r>
              <a:rPr lang="tr-TR" dirty="0">
                <a:latin typeface="Calibri" panose="020F0502020204030204" pitchFamily="34" charset="0"/>
                <a:ea typeface="Calibri" panose="020F0502020204030204" pitchFamily="34" charset="0"/>
                <a:cs typeface="Calibri" panose="020F0502020204030204" pitchFamily="34" charset="0"/>
              </a:rPr>
              <a:t>denilmiştir. Net ifade olmadığını düşünüyoruz.</a:t>
            </a:r>
          </a:p>
        </p:txBody>
      </p:sp>
      <p:sp>
        <p:nvSpPr>
          <p:cNvPr id="3" name="Başlık 2">
            <a:extLst>
              <a:ext uri="{FF2B5EF4-FFF2-40B4-BE49-F238E27FC236}">
                <a16:creationId xmlns:a16="http://schemas.microsoft.com/office/drawing/2014/main" id="{086E9FDA-46D2-F889-BA16-8050C63103C4}"/>
              </a:ext>
            </a:extLst>
          </p:cNvPr>
          <p:cNvSpPr>
            <a:spLocks noGrp="1"/>
          </p:cNvSpPr>
          <p:nvPr>
            <p:ph type="title"/>
          </p:nvPr>
        </p:nvSpPr>
        <p:spPr/>
        <p:txBody>
          <a:bodyPr/>
          <a:lstStyle/>
          <a:p>
            <a:r>
              <a:rPr lang="tr-TR" sz="2000" dirty="0"/>
              <a:t>Kıdem Tazminatı Karşılığı</a:t>
            </a:r>
          </a:p>
        </p:txBody>
      </p:sp>
      <p:sp>
        <p:nvSpPr>
          <p:cNvPr id="5" name="Metin kutusu 4">
            <a:extLst>
              <a:ext uri="{FF2B5EF4-FFF2-40B4-BE49-F238E27FC236}">
                <a16:creationId xmlns:a16="http://schemas.microsoft.com/office/drawing/2014/main" id="{6FAAEFD5-4D06-EDB5-05F8-94CF874B0B47}"/>
              </a:ext>
            </a:extLst>
          </p:cNvPr>
          <p:cNvSpPr txBox="1"/>
          <p:nvPr/>
        </p:nvSpPr>
        <p:spPr>
          <a:xfrm>
            <a:off x="2713463" y="3688411"/>
            <a:ext cx="6319025" cy="1015663"/>
          </a:xfrm>
          <a:prstGeom prst="rect">
            <a:avLst/>
          </a:prstGeom>
          <a:noFill/>
        </p:spPr>
        <p:txBody>
          <a:bodyPr wrap="square">
            <a:spAutoFit/>
          </a:bodyPr>
          <a:lstStyle/>
          <a:p>
            <a:pPr algn="just"/>
            <a:r>
              <a:rPr lang="tr-TR" sz="2000" dirty="0">
                <a:solidFill>
                  <a:srgbClr val="C00000"/>
                </a:solidFill>
                <a:latin typeface="Calibri" panose="020F0502020204030204" pitchFamily="34" charset="0"/>
                <a:ea typeface="Calibri" panose="020F0502020204030204" pitchFamily="34" charset="0"/>
                <a:cs typeface="Calibri" panose="020F0502020204030204" pitchFamily="34" charset="0"/>
              </a:rPr>
              <a:t>Bu karşılıkların</a:t>
            </a:r>
            <a:r>
              <a:rPr lang="tr-TR"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VUK bilançosunda geçmiş yıl karlarına aktarılması durumunda düzeltmeye tabi tutularak matrah azaltıcı etki yaratması sağlanabilecektir.</a:t>
            </a:r>
          </a:p>
        </p:txBody>
      </p:sp>
      <p:sp>
        <p:nvSpPr>
          <p:cNvPr id="4" name="Slayt Numarası Yer Tutucusu 3">
            <a:extLst>
              <a:ext uri="{FF2B5EF4-FFF2-40B4-BE49-F238E27FC236}">
                <a16:creationId xmlns:a16="http://schemas.microsoft.com/office/drawing/2014/main" id="{B49612D8-641F-5E2E-68DB-CE9DABEDB0E3}"/>
              </a:ext>
            </a:extLst>
          </p:cNvPr>
          <p:cNvSpPr>
            <a:spLocks noGrp="1"/>
          </p:cNvSpPr>
          <p:nvPr>
            <p:ph type="sldNum" sz="quarter" idx="4"/>
          </p:nvPr>
        </p:nvSpPr>
        <p:spPr/>
        <p:txBody>
          <a:bodyPr/>
          <a:lstStyle/>
          <a:p>
            <a:fld id="{3F229497-3B9E-406A-A216-E5617F008833}" type="slidenum">
              <a:rPr lang="tr-TR" smtClean="0"/>
              <a:pPr/>
              <a:t>53</a:t>
            </a:fld>
            <a:endParaRPr lang="tr-TR" dirty="0"/>
          </a:p>
        </p:txBody>
      </p:sp>
    </p:spTree>
    <p:extLst>
      <p:ext uri="{BB962C8B-B14F-4D97-AF65-F5344CB8AC3E}">
        <p14:creationId xmlns:p14="http://schemas.microsoft.com/office/powerpoint/2010/main" val="2534718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30A2F45C-66DB-B9E8-550A-4E60301A67BB}"/>
              </a:ext>
            </a:extLst>
          </p:cNvPr>
          <p:cNvSpPr>
            <a:spLocks noGrp="1"/>
          </p:cNvSpPr>
          <p:nvPr>
            <p:ph idx="1"/>
          </p:nvPr>
        </p:nvSpPr>
        <p:spPr/>
        <p:txBody>
          <a:bodyPr/>
          <a:lstStyle/>
          <a:p>
            <a:endParaRPr lang="tr-TR" dirty="0"/>
          </a:p>
          <a:p>
            <a:r>
              <a:rPr lang="tr-TR" dirty="0">
                <a:solidFill>
                  <a:schemeClr val="accent6">
                    <a:lumMod val="75000"/>
                    <a:lumOff val="25000"/>
                  </a:schemeClr>
                </a:solidFill>
              </a:rPr>
              <a:t>2023</a:t>
            </a:r>
            <a:r>
              <a:rPr lang="tr-TR" dirty="0"/>
              <a:t> ve öncesi mali zararlar </a:t>
            </a:r>
            <a:r>
              <a:rPr lang="tr-TR" dirty="0">
                <a:solidFill>
                  <a:schemeClr val="accent6">
                    <a:lumMod val="75000"/>
                    <a:lumOff val="25000"/>
                  </a:schemeClr>
                </a:solidFill>
              </a:rPr>
              <a:t>mukayyet değerleri </a:t>
            </a:r>
            <a:r>
              <a:rPr lang="tr-TR" dirty="0"/>
              <a:t>ile dikkate alınır. </a:t>
            </a:r>
          </a:p>
          <a:p>
            <a:endParaRPr lang="tr-TR" dirty="0"/>
          </a:p>
          <a:p>
            <a:pPr algn="just"/>
            <a:r>
              <a:rPr lang="tr-TR" dirty="0"/>
              <a:t>2024 ve enflasyon düzeltmesi uygulanan sonraki yıllarda geçmiş yıl zararları düzeltilmiş değerleri ile dikkate alınır.</a:t>
            </a:r>
          </a:p>
          <a:p>
            <a:pPr algn="just"/>
            <a:endParaRPr lang="tr-TR" dirty="0"/>
          </a:p>
          <a:p>
            <a:pPr algn="just"/>
            <a:r>
              <a:rPr lang="tr-TR" dirty="0"/>
              <a:t>2024 hesap dönemi başından itibaren gerçekleşen KKEG ve indirim ve istisnalar düzeltmeye tabi tutarları ile dikkate alınacaktır.</a:t>
            </a:r>
          </a:p>
          <a:p>
            <a:pPr algn="just"/>
            <a:endParaRPr lang="tr-TR" dirty="0"/>
          </a:p>
        </p:txBody>
      </p:sp>
      <p:sp>
        <p:nvSpPr>
          <p:cNvPr id="3" name="Başlık 2">
            <a:extLst>
              <a:ext uri="{FF2B5EF4-FFF2-40B4-BE49-F238E27FC236}">
                <a16:creationId xmlns:a16="http://schemas.microsoft.com/office/drawing/2014/main" id="{34523F4B-6174-44A6-DF9D-CF88BF4B6BB3}"/>
              </a:ext>
            </a:extLst>
          </p:cNvPr>
          <p:cNvSpPr>
            <a:spLocks noGrp="1"/>
          </p:cNvSpPr>
          <p:nvPr>
            <p:ph type="title"/>
          </p:nvPr>
        </p:nvSpPr>
        <p:spPr/>
        <p:txBody>
          <a:bodyPr/>
          <a:lstStyle/>
          <a:p>
            <a:pPr algn="ctr"/>
            <a:r>
              <a:rPr lang="tr-TR" dirty="0"/>
              <a:t>ZARARLARIN MAHSUBU, KKEG,İNDİRİM, İSTİSNALAR</a:t>
            </a:r>
          </a:p>
        </p:txBody>
      </p:sp>
      <p:sp>
        <p:nvSpPr>
          <p:cNvPr id="4" name="Slayt Numarası Yer Tutucusu 3">
            <a:extLst>
              <a:ext uri="{FF2B5EF4-FFF2-40B4-BE49-F238E27FC236}">
                <a16:creationId xmlns:a16="http://schemas.microsoft.com/office/drawing/2014/main" id="{2B1789CA-F296-7B6B-31B4-A95F2AA36EF6}"/>
              </a:ext>
            </a:extLst>
          </p:cNvPr>
          <p:cNvSpPr>
            <a:spLocks noGrp="1"/>
          </p:cNvSpPr>
          <p:nvPr>
            <p:ph type="sldNum" sz="quarter" idx="4"/>
          </p:nvPr>
        </p:nvSpPr>
        <p:spPr/>
        <p:txBody>
          <a:bodyPr/>
          <a:lstStyle/>
          <a:p>
            <a:fld id="{3F229497-3B9E-406A-A216-E5617F008833}" type="slidenum">
              <a:rPr lang="tr-TR" smtClean="0"/>
              <a:pPr/>
              <a:t>54</a:t>
            </a:fld>
            <a:endParaRPr lang="tr-TR" dirty="0"/>
          </a:p>
        </p:txBody>
      </p:sp>
    </p:spTree>
    <p:extLst>
      <p:ext uri="{BB962C8B-B14F-4D97-AF65-F5344CB8AC3E}">
        <p14:creationId xmlns:p14="http://schemas.microsoft.com/office/powerpoint/2010/main" val="2606465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30A2F45C-66DB-B9E8-550A-4E60301A67BB}"/>
              </a:ext>
            </a:extLst>
          </p:cNvPr>
          <p:cNvSpPr>
            <a:spLocks noGrp="1"/>
          </p:cNvSpPr>
          <p:nvPr>
            <p:ph idx="1"/>
          </p:nvPr>
        </p:nvSpPr>
        <p:spPr/>
        <p:txBody>
          <a:bodyPr/>
          <a:lstStyle/>
          <a:p>
            <a:pPr algn="just"/>
            <a:r>
              <a:rPr lang="tr-TR" sz="1800" dirty="0"/>
              <a:t>2024 yılında ve Enflasyon Düzeltmesi yapılan ilerleyen yıllarda KKEG </a:t>
            </a:r>
            <a:r>
              <a:rPr lang="tr-TR" sz="1800" dirty="0" err="1"/>
              <a:t>ler</a:t>
            </a:r>
            <a:r>
              <a:rPr lang="tr-TR" sz="1800" dirty="0"/>
              <a:t> için; binek otomobilin Gelir Vergisi Kanununa göre belirlenen amortismana esas bedelin üzerinde kalan maliyet kısmına tekabül eden düzeltilmiş tutar üzerinden 2024 te ayrılacak amortisman tutarı kanunen kabul edilmeyen gider olarak dikkate alınacaktır. </a:t>
            </a:r>
          </a:p>
          <a:p>
            <a:pPr algn="just"/>
            <a:r>
              <a:rPr lang="tr-TR" sz="1800" dirty="0"/>
              <a:t>Ayrıca 2024 yılı bilançosunda düzeltilmiş amortismanlar içerisinde (257 hesap) daha önceki yıllarda ayrılmış ve kanunen kabul edilmeyen gider olarak dikkate alınan amortisman tutarları da bulunacağından 2024 yılı bilançosunun düzeltmesi neticesinde birikmiş amortismanlar hesabında oluşan enflasyon düzeltmesi farklarının söz konusu tutarlara isabet eden kısmının da kanunen kabul edilmeyen gider olarak beyannamede dikkate alınması gerekecektir.</a:t>
            </a:r>
          </a:p>
        </p:txBody>
      </p:sp>
      <p:sp>
        <p:nvSpPr>
          <p:cNvPr id="3" name="Başlık 2">
            <a:extLst>
              <a:ext uri="{FF2B5EF4-FFF2-40B4-BE49-F238E27FC236}">
                <a16:creationId xmlns:a16="http://schemas.microsoft.com/office/drawing/2014/main" id="{34523F4B-6174-44A6-DF9D-CF88BF4B6BB3}"/>
              </a:ext>
            </a:extLst>
          </p:cNvPr>
          <p:cNvSpPr>
            <a:spLocks noGrp="1"/>
          </p:cNvSpPr>
          <p:nvPr>
            <p:ph type="title"/>
          </p:nvPr>
        </p:nvSpPr>
        <p:spPr/>
        <p:txBody>
          <a:bodyPr/>
          <a:lstStyle/>
          <a:p>
            <a:pPr algn="ctr"/>
            <a:r>
              <a:rPr lang="tr-TR" dirty="0"/>
              <a:t>BİNEK TAŞIT KKEG</a:t>
            </a:r>
          </a:p>
        </p:txBody>
      </p:sp>
      <p:sp>
        <p:nvSpPr>
          <p:cNvPr id="4" name="Slayt Numarası Yer Tutucusu 3">
            <a:extLst>
              <a:ext uri="{FF2B5EF4-FFF2-40B4-BE49-F238E27FC236}">
                <a16:creationId xmlns:a16="http://schemas.microsoft.com/office/drawing/2014/main" id="{2B1789CA-F296-7B6B-31B4-A95F2AA36EF6}"/>
              </a:ext>
            </a:extLst>
          </p:cNvPr>
          <p:cNvSpPr>
            <a:spLocks noGrp="1"/>
          </p:cNvSpPr>
          <p:nvPr>
            <p:ph type="sldNum" sz="quarter" idx="4"/>
          </p:nvPr>
        </p:nvSpPr>
        <p:spPr/>
        <p:txBody>
          <a:bodyPr/>
          <a:lstStyle/>
          <a:p>
            <a:fld id="{3F229497-3B9E-406A-A216-E5617F008833}" type="slidenum">
              <a:rPr lang="tr-TR" smtClean="0"/>
              <a:pPr/>
              <a:t>55</a:t>
            </a:fld>
            <a:endParaRPr lang="tr-TR" dirty="0"/>
          </a:p>
        </p:txBody>
      </p:sp>
    </p:spTree>
    <p:extLst>
      <p:ext uri="{BB962C8B-B14F-4D97-AF65-F5344CB8AC3E}">
        <p14:creationId xmlns:p14="http://schemas.microsoft.com/office/powerpoint/2010/main" val="1101679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30A2F45C-66DB-B9E8-550A-4E60301A67BB}"/>
              </a:ext>
            </a:extLst>
          </p:cNvPr>
          <p:cNvSpPr>
            <a:spLocks noGrp="1"/>
          </p:cNvSpPr>
          <p:nvPr>
            <p:ph idx="1"/>
          </p:nvPr>
        </p:nvSpPr>
        <p:spPr>
          <a:xfrm>
            <a:off x="261709" y="2110056"/>
            <a:ext cx="8799830" cy="1809467"/>
          </a:xfrm>
        </p:spPr>
        <p:txBody>
          <a:bodyPr/>
          <a:lstStyle/>
          <a:p>
            <a:pPr marL="0" indent="0" algn="just">
              <a:buNone/>
            </a:pPr>
            <a:r>
              <a:rPr lang="tr-TR" sz="1800" dirty="0">
                <a:latin typeface="Calibri" panose="020F0502020204030204" pitchFamily="34" charset="0"/>
                <a:ea typeface="Calibri" panose="020F0502020204030204" pitchFamily="34" charset="0"/>
                <a:cs typeface="Calibri" panose="020F0502020204030204" pitchFamily="34" charset="0"/>
              </a:rPr>
              <a:t>2023 hesap dönemine ait geçmiş yıl karının sermayeye ilavesi mümkündür. Kar dağıtımı sayılmaz. </a:t>
            </a:r>
          </a:p>
          <a:p>
            <a:pPr marL="0" indent="0" algn="just">
              <a:buNone/>
            </a:pPr>
            <a:r>
              <a:rPr lang="tr-TR" sz="1800" dirty="0">
                <a:latin typeface="Calibri" panose="020F0502020204030204" pitchFamily="34" charset="0"/>
                <a:ea typeface="Calibri" panose="020F0502020204030204" pitchFamily="34" charset="0"/>
                <a:cs typeface="Calibri" panose="020F0502020204030204" pitchFamily="34" charset="0"/>
              </a:rPr>
              <a:t>Düzeltme öncesi zarar var, düzeltme sonrası kara geçiyoruz. Bu kar başka hesaba aktarılır veya işletmeden çekilirse bu işlemlerin yapıldığı dönemlerin kazancıyla ilişkilendirilmeksizin vergiye tabi olacak. </a:t>
            </a:r>
          </a:p>
          <a:p>
            <a:pPr marL="0" indent="0" algn="just">
              <a:buNone/>
            </a:pPr>
            <a:endParaRPr lang="tr-TR" sz="18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tr-TR" sz="1800" dirty="0">
                <a:latin typeface="Calibri" panose="020F0502020204030204" pitchFamily="34" charset="0"/>
                <a:ea typeface="Calibri" panose="020F0502020204030204" pitchFamily="34" charset="0"/>
                <a:cs typeface="Calibri" panose="020F0502020204030204" pitchFamily="34" charset="0"/>
              </a:rPr>
              <a:t>Enflasyon düzeltmesi öncesine ait geçmiş yıl ve/veya </a:t>
            </a:r>
            <a:r>
              <a:rPr lang="tr-TR" sz="1800" dirty="0" err="1">
                <a:latin typeface="Calibri" panose="020F0502020204030204" pitchFamily="34" charset="0"/>
                <a:ea typeface="Calibri" panose="020F0502020204030204" pitchFamily="34" charset="0"/>
                <a:cs typeface="Calibri" panose="020F0502020204030204" pitchFamily="34" charset="0"/>
              </a:rPr>
              <a:t>carî</a:t>
            </a:r>
            <a:r>
              <a:rPr lang="tr-TR" sz="1800" dirty="0">
                <a:latin typeface="Calibri" panose="020F0502020204030204" pitchFamily="34" charset="0"/>
                <a:ea typeface="Calibri" panose="020F0502020204030204" pitchFamily="34" charset="0"/>
                <a:cs typeface="Calibri" panose="020F0502020204030204" pitchFamily="34" charset="0"/>
              </a:rPr>
              <a:t> dönem (2023) ticari karının, 1/1/2024 tarihinden sonra kar dağıtımına konu edilmesi durumunda, dağıtılan tutar gelir ve kurumlar vergisine tabi </a:t>
            </a:r>
            <a:r>
              <a:rPr lang="tr-TR" sz="1800" b="1" dirty="0">
                <a:highlight>
                  <a:srgbClr val="FF0000"/>
                </a:highlight>
                <a:latin typeface="Calibri" panose="020F0502020204030204" pitchFamily="34" charset="0"/>
                <a:ea typeface="Calibri" panose="020F0502020204030204" pitchFamily="34" charset="0"/>
                <a:cs typeface="Calibri" panose="020F0502020204030204" pitchFamily="34" charset="0"/>
              </a:rPr>
              <a:t>tutulmayacak</a:t>
            </a:r>
            <a:r>
              <a:rPr lang="tr-TR" sz="1800" dirty="0">
                <a:latin typeface="Calibri" panose="020F0502020204030204" pitchFamily="34" charset="0"/>
                <a:ea typeface="Calibri" panose="020F0502020204030204" pitchFamily="34" charset="0"/>
                <a:cs typeface="Calibri" panose="020F0502020204030204" pitchFamily="34" charset="0"/>
              </a:rPr>
              <a:t>, elde edenlerin hukuki statüsüne göre kar payı stopajına tabi tutulacaktır. </a:t>
            </a:r>
            <a:endParaRPr lang="tr-TR" sz="1800" b="0" i="0" dirty="0">
              <a:effectLst/>
              <a:latin typeface="-apple-system"/>
            </a:endParaRPr>
          </a:p>
        </p:txBody>
      </p:sp>
      <p:sp>
        <p:nvSpPr>
          <p:cNvPr id="3" name="Başlık 2">
            <a:extLst>
              <a:ext uri="{FF2B5EF4-FFF2-40B4-BE49-F238E27FC236}">
                <a16:creationId xmlns:a16="http://schemas.microsoft.com/office/drawing/2014/main" id="{34523F4B-6174-44A6-DF9D-CF88BF4B6BB3}"/>
              </a:ext>
            </a:extLst>
          </p:cNvPr>
          <p:cNvSpPr>
            <a:spLocks noGrp="1"/>
          </p:cNvSpPr>
          <p:nvPr>
            <p:ph type="title"/>
          </p:nvPr>
        </p:nvSpPr>
        <p:spPr/>
        <p:txBody>
          <a:bodyPr/>
          <a:lstStyle/>
          <a:p>
            <a:r>
              <a:rPr lang="tr-TR" dirty="0"/>
              <a:t>2023 Düzeltme Sonrası Geçmiş Yıl Kar/Zararları</a:t>
            </a:r>
          </a:p>
        </p:txBody>
      </p:sp>
      <p:sp>
        <p:nvSpPr>
          <p:cNvPr id="5" name="İçerik Yer Tutucusu 1">
            <a:extLst>
              <a:ext uri="{FF2B5EF4-FFF2-40B4-BE49-F238E27FC236}">
                <a16:creationId xmlns:a16="http://schemas.microsoft.com/office/drawing/2014/main" id="{A0AFDD4C-D821-8466-B6BB-1EBE7E74BE71}"/>
              </a:ext>
            </a:extLst>
          </p:cNvPr>
          <p:cNvSpPr txBox="1">
            <a:spLocks/>
          </p:cNvSpPr>
          <p:nvPr/>
        </p:nvSpPr>
        <p:spPr>
          <a:xfrm>
            <a:off x="214630" y="1394827"/>
            <a:ext cx="8714740" cy="715229"/>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tr-TR" sz="1800" dirty="0">
                <a:latin typeface="Calibri" panose="020F0502020204030204" pitchFamily="34" charset="0"/>
                <a:ea typeface="Calibri" panose="020F0502020204030204" pitchFamily="34" charset="0"/>
                <a:cs typeface="Calibri" panose="020F0502020204030204" pitchFamily="34" charset="0"/>
              </a:rPr>
              <a:t>Düzeltme sonucu oluşan Geçmiş yıl K/Z,  hesabının alt kırılımında izlenmeye devam edecek ve ileriki dönemlerde enflasyon düzeltmesine tabi tutulacaktır.</a:t>
            </a:r>
          </a:p>
          <a:p>
            <a:pPr algn="just"/>
            <a:endParaRPr lang="tr-TR" sz="1800" dirty="0">
              <a:latin typeface="-apple-system"/>
            </a:endParaRPr>
          </a:p>
        </p:txBody>
      </p:sp>
      <p:sp>
        <p:nvSpPr>
          <p:cNvPr id="4" name="Slayt Numarası Yer Tutucusu 3">
            <a:extLst>
              <a:ext uri="{FF2B5EF4-FFF2-40B4-BE49-F238E27FC236}">
                <a16:creationId xmlns:a16="http://schemas.microsoft.com/office/drawing/2014/main" id="{98595CDF-0691-6246-7722-8B2BE7CBD360}"/>
              </a:ext>
            </a:extLst>
          </p:cNvPr>
          <p:cNvSpPr>
            <a:spLocks noGrp="1"/>
          </p:cNvSpPr>
          <p:nvPr>
            <p:ph type="sldNum" sz="quarter" idx="4"/>
          </p:nvPr>
        </p:nvSpPr>
        <p:spPr/>
        <p:txBody>
          <a:bodyPr/>
          <a:lstStyle/>
          <a:p>
            <a:fld id="{3F229497-3B9E-406A-A216-E5617F008833}" type="slidenum">
              <a:rPr lang="tr-TR" smtClean="0"/>
              <a:pPr/>
              <a:t>56</a:t>
            </a:fld>
            <a:endParaRPr lang="tr-TR" dirty="0"/>
          </a:p>
        </p:txBody>
      </p:sp>
    </p:spTree>
    <p:extLst>
      <p:ext uri="{BB962C8B-B14F-4D97-AF65-F5344CB8AC3E}">
        <p14:creationId xmlns:p14="http://schemas.microsoft.com/office/powerpoint/2010/main" val="2703940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30A2F45C-66DB-B9E8-550A-4E60301A67BB}"/>
              </a:ext>
            </a:extLst>
          </p:cNvPr>
          <p:cNvSpPr>
            <a:spLocks noGrp="1"/>
          </p:cNvSpPr>
          <p:nvPr>
            <p:ph idx="1"/>
          </p:nvPr>
        </p:nvSpPr>
        <p:spPr/>
        <p:txBody>
          <a:bodyPr/>
          <a:lstStyle/>
          <a:p>
            <a:r>
              <a:rPr lang="tr-TR" sz="1600" b="0" i="0" dirty="0">
                <a:effectLst/>
                <a:latin typeface="-apple-system"/>
              </a:rPr>
              <a:t>İşletmenin düzeltme sonrası geçmiş yıl karı artarsa ne olacak?</a:t>
            </a:r>
          </a:p>
          <a:p>
            <a:endParaRPr lang="tr-TR" sz="1600" dirty="0">
              <a:latin typeface="-apple-system"/>
            </a:endParaRPr>
          </a:p>
          <a:p>
            <a:r>
              <a:rPr lang="tr-TR" sz="1400" b="0" i="1" dirty="0">
                <a:effectLst/>
                <a:latin typeface="-apple-system"/>
              </a:rPr>
              <a:t>Tebliğ taslağında bu konu açıklanmıyor. </a:t>
            </a:r>
          </a:p>
          <a:p>
            <a:endParaRPr lang="tr-TR" sz="1400" i="1" dirty="0">
              <a:latin typeface="-apple-system"/>
            </a:endParaRPr>
          </a:p>
          <a:p>
            <a:r>
              <a:rPr lang="tr-TR" sz="1400" b="0" i="1" dirty="0">
                <a:effectLst/>
                <a:latin typeface="-apple-system"/>
              </a:rPr>
              <a:t>Örneğin, düzeltme öncesi cari dönem ve geçmiş yıl karları toplamı 4.000.000 TL olsun, düzeltme sonrası geçmiş yıl karları 5.000.000 TL’ye yükselsin. 5.000.000 TL dağıtıldığında tamamı mı, 1.000.000 TL’si mi vergiye tabi olacak?</a:t>
            </a:r>
          </a:p>
          <a:p>
            <a:r>
              <a:rPr lang="tr-TR" sz="1400" i="1" dirty="0"/>
              <a:t/>
            </a:r>
            <a:br>
              <a:rPr lang="tr-TR" sz="1400" i="1" dirty="0"/>
            </a:br>
            <a:r>
              <a:rPr lang="tr-TR" sz="1400" b="0" i="1" dirty="0">
                <a:effectLst/>
                <a:latin typeface="-apple-system"/>
              </a:rPr>
              <a:t>Düzeltme öncesi 2023 yılı karı veya geçmiş yıllar karlarının dağıtılmasının işletmeden çekiş kabul edilerek vergilendirilmesi düşünülemez.</a:t>
            </a:r>
          </a:p>
          <a:p>
            <a:r>
              <a:rPr lang="tr-TR" sz="1400" i="1" dirty="0"/>
              <a:t/>
            </a:r>
            <a:br>
              <a:rPr lang="tr-TR" sz="1400" i="1" dirty="0"/>
            </a:br>
            <a:r>
              <a:rPr lang="tr-TR" sz="1400" b="0" i="1" dirty="0">
                <a:effectLst/>
                <a:latin typeface="-apple-system"/>
              </a:rPr>
              <a:t>Örneğe göre sadece 1.000.000 TL’ni sinin vergilendirilmesinin mümkün olduğunu düşünüyoruz.</a:t>
            </a:r>
          </a:p>
          <a:p>
            <a:endParaRPr lang="tr-TR" dirty="0"/>
          </a:p>
        </p:txBody>
      </p:sp>
      <p:sp>
        <p:nvSpPr>
          <p:cNvPr id="3" name="Başlık 2">
            <a:extLst>
              <a:ext uri="{FF2B5EF4-FFF2-40B4-BE49-F238E27FC236}">
                <a16:creationId xmlns:a16="http://schemas.microsoft.com/office/drawing/2014/main" id="{34523F4B-6174-44A6-DF9D-CF88BF4B6BB3}"/>
              </a:ext>
            </a:extLst>
          </p:cNvPr>
          <p:cNvSpPr>
            <a:spLocks noGrp="1"/>
          </p:cNvSpPr>
          <p:nvPr>
            <p:ph type="title"/>
          </p:nvPr>
        </p:nvSpPr>
        <p:spPr/>
        <p:txBody>
          <a:bodyPr/>
          <a:lstStyle/>
          <a:p>
            <a:r>
              <a:rPr lang="tr-TR" dirty="0"/>
              <a:t>Geçmiş Yıl Kar/Zararları</a:t>
            </a:r>
          </a:p>
        </p:txBody>
      </p:sp>
      <p:sp>
        <p:nvSpPr>
          <p:cNvPr id="4" name="Slayt Numarası Yer Tutucusu 3">
            <a:extLst>
              <a:ext uri="{FF2B5EF4-FFF2-40B4-BE49-F238E27FC236}">
                <a16:creationId xmlns:a16="http://schemas.microsoft.com/office/drawing/2014/main" id="{7FCCB476-20C9-A5CD-E3DF-F2B2CD13F10D}"/>
              </a:ext>
            </a:extLst>
          </p:cNvPr>
          <p:cNvSpPr>
            <a:spLocks noGrp="1"/>
          </p:cNvSpPr>
          <p:nvPr>
            <p:ph type="sldNum" sz="quarter" idx="4"/>
          </p:nvPr>
        </p:nvSpPr>
        <p:spPr/>
        <p:txBody>
          <a:bodyPr/>
          <a:lstStyle/>
          <a:p>
            <a:fld id="{3F229497-3B9E-406A-A216-E5617F008833}" type="slidenum">
              <a:rPr lang="tr-TR" smtClean="0"/>
              <a:pPr/>
              <a:t>57</a:t>
            </a:fld>
            <a:endParaRPr lang="tr-TR" dirty="0"/>
          </a:p>
        </p:txBody>
      </p:sp>
    </p:spTree>
    <p:extLst>
      <p:ext uri="{BB962C8B-B14F-4D97-AF65-F5344CB8AC3E}">
        <p14:creationId xmlns:p14="http://schemas.microsoft.com/office/powerpoint/2010/main" val="1302264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Düz Bağlayıcı 4">
            <a:extLst>
              <a:ext uri="{FF2B5EF4-FFF2-40B4-BE49-F238E27FC236}">
                <a16:creationId xmlns:a16="http://schemas.microsoft.com/office/drawing/2014/main" id="{883185F7-2E96-A273-DB66-C850C6E19E54}"/>
              </a:ext>
            </a:extLst>
          </p:cNvPr>
          <p:cNvCxnSpPr>
            <a:cxnSpLocks/>
          </p:cNvCxnSpPr>
          <p:nvPr/>
        </p:nvCxnSpPr>
        <p:spPr>
          <a:xfrm>
            <a:off x="477078" y="803081"/>
            <a:ext cx="29075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Düz Bağlayıcı 6">
            <a:extLst>
              <a:ext uri="{FF2B5EF4-FFF2-40B4-BE49-F238E27FC236}">
                <a16:creationId xmlns:a16="http://schemas.microsoft.com/office/drawing/2014/main" id="{39F8605A-E0CA-268C-7005-75219F7E11BB}"/>
              </a:ext>
            </a:extLst>
          </p:cNvPr>
          <p:cNvCxnSpPr/>
          <p:nvPr/>
        </p:nvCxnSpPr>
        <p:spPr>
          <a:xfrm>
            <a:off x="1773141" y="803081"/>
            <a:ext cx="0" cy="1924216"/>
          </a:xfrm>
          <a:prstGeom prst="line">
            <a:avLst/>
          </a:prstGeom>
        </p:spPr>
        <p:style>
          <a:lnRef idx="2">
            <a:schemeClr val="accent1"/>
          </a:lnRef>
          <a:fillRef idx="0">
            <a:schemeClr val="accent1"/>
          </a:fillRef>
          <a:effectRef idx="1">
            <a:schemeClr val="accent1"/>
          </a:effectRef>
          <a:fontRef idx="minor">
            <a:schemeClr val="tx1"/>
          </a:fontRef>
        </p:style>
      </p:cxnSp>
      <p:sp>
        <p:nvSpPr>
          <p:cNvPr id="8" name="Metin kutusu 7">
            <a:extLst>
              <a:ext uri="{FF2B5EF4-FFF2-40B4-BE49-F238E27FC236}">
                <a16:creationId xmlns:a16="http://schemas.microsoft.com/office/drawing/2014/main" id="{108A1136-58B7-9075-3222-340DAB064444}"/>
              </a:ext>
            </a:extLst>
          </p:cNvPr>
          <p:cNvSpPr txBox="1"/>
          <p:nvPr/>
        </p:nvSpPr>
        <p:spPr>
          <a:xfrm>
            <a:off x="489001" y="409895"/>
            <a:ext cx="2727298" cy="369332"/>
          </a:xfrm>
          <a:prstGeom prst="rect">
            <a:avLst/>
          </a:prstGeom>
          <a:noFill/>
        </p:spPr>
        <p:txBody>
          <a:bodyPr wrap="square" rtlCol="0">
            <a:spAutoFit/>
          </a:bodyPr>
          <a:lstStyle/>
          <a:p>
            <a:r>
              <a:rPr lang="tr-TR" dirty="0"/>
              <a:t>31.12.2023 (Düz. Önce)</a:t>
            </a:r>
          </a:p>
        </p:txBody>
      </p:sp>
      <p:sp>
        <p:nvSpPr>
          <p:cNvPr id="10" name="Metin kutusu 9">
            <a:extLst>
              <a:ext uri="{FF2B5EF4-FFF2-40B4-BE49-F238E27FC236}">
                <a16:creationId xmlns:a16="http://schemas.microsoft.com/office/drawing/2014/main" id="{18DF6D83-9900-2E1E-C09F-84E590DED5AC}"/>
              </a:ext>
            </a:extLst>
          </p:cNvPr>
          <p:cNvSpPr txBox="1"/>
          <p:nvPr/>
        </p:nvSpPr>
        <p:spPr>
          <a:xfrm>
            <a:off x="236345" y="864906"/>
            <a:ext cx="1759624"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Kasa            50</a:t>
            </a:r>
          </a:p>
        </p:txBody>
      </p:sp>
      <p:sp>
        <p:nvSpPr>
          <p:cNvPr id="12" name="Metin kutusu 11">
            <a:extLst>
              <a:ext uri="{FF2B5EF4-FFF2-40B4-BE49-F238E27FC236}">
                <a16:creationId xmlns:a16="http://schemas.microsoft.com/office/drawing/2014/main" id="{2C920967-F4DB-3AB3-D7C7-8F9B38FE1B9E}"/>
              </a:ext>
            </a:extLst>
          </p:cNvPr>
          <p:cNvSpPr txBox="1"/>
          <p:nvPr/>
        </p:nvSpPr>
        <p:spPr>
          <a:xfrm>
            <a:off x="257233" y="1187336"/>
            <a:ext cx="1683079" cy="369332"/>
          </a:xfrm>
          <a:prstGeom prst="rect">
            <a:avLst/>
          </a:prstGeom>
          <a:noFill/>
        </p:spPr>
        <p:txBody>
          <a:bodyPr wrap="square">
            <a:spAutoFit/>
          </a:bodyPr>
          <a:lstStyle/>
          <a:p>
            <a:r>
              <a:rPr lang="tr-TR" dirty="0">
                <a:latin typeface="Calibri" panose="020F0502020204030204" pitchFamily="34" charset="0"/>
                <a:ea typeface="Calibri" panose="020F0502020204030204" pitchFamily="34" charset="0"/>
                <a:cs typeface="Calibri" panose="020F0502020204030204" pitchFamily="34" charset="0"/>
              </a:rPr>
              <a:t>Stoklar    1000</a:t>
            </a:r>
          </a:p>
        </p:txBody>
      </p:sp>
      <p:sp>
        <p:nvSpPr>
          <p:cNvPr id="13" name="Metin kutusu 12">
            <a:extLst>
              <a:ext uri="{FF2B5EF4-FFF2-40B4-BE49-F238E27FC236}">
                <a16:creationId xmlns:a16="http://schemas.microsoft.com/office/drawing/2014/main" id="{9DD1BD21-C76D-0C36-5B74-114D439B0B6F}"/>
              </a:ext>
            </a:extLst>
          </p:cNvPr>
          <p:cNvSpPr txBox="1"/>
          <p:nvPr/>
        </p:nvSpPr>
        <p:spPr>
          <a:xfrm>
            <a:off x="260196" y="1528662"/>
            <a:ext cx="1555025" cy="369332"/>
          </a:xfrm>
          <a:prstGeom prst="rect">
            <a:avLst/>
          </a:prstGeom>
          <a:noFill/>
        </p:spPr>
        <p:txBody>
          <a:bodyPr wrap="square">
            <a:spAutoFit/>
          </a:bodyPr>
          <a:lstStyle/>
          <a:p>
            <a:r>
              <a:rPr lang="tr-TR" dirty="0" err="1">
                <a:latin typeface="Calibri" panose="020F0502020204030204" pitchFamily="34" charset="0"/>
                <a:ea typeface="Calibri" panose="020F0502020204030204" pitchFamily="34" charset="0"/>
                <a:cs typeface="Calibri" panose="020F0502020204030204" pitchFamily="34" charset="0"/>
              </a:rPr>
              <a:t>D.baş</a:t>
            </a:r>
            <a:r>
              <a:rPr lang="tr-TR" dirty="0">
                <a:latin typeface="Calibri" panose="020F0502020204030204" pitchFamily="34" charset="0"/>
                <a:ea typeface="Calibri" panose="020F0502020204030204" pitchFamily="34" charset="0"/>
                <a:cs typeface="Calibri" panose="020F0502020204030204" pitchFamily="34" charset="0"/>
              </a:rPr>
              <a:t>       2000</a:t>
            </a:r>
          </a:p>
        </p:txBody>
      </p:sp>
      <p:sp>
        <p:nvSpPr>
          <p:cNvPr id="14" name="Metin kutusu 13">
            <a:extLst>
              <a:ext uri="{FF2B5EF4-FFF2-40B4-BE49-F238E27FC236}">
                <a16:creationId xmlns:a16="http://schemas.microsoft.com/office/drawing/2014/main" id="{8DA8B8DF-EF52-2690-8896-36C637A95FFB}"/>
              </a:ext>
            </a:extLst>
          </p:cNvPr>
          <p:cNvSpPr txBox="1"/>
          <p:nvPr/>
        </p:nvSpPr>
        <p:spPr>
          <a:xfrm>
            <a:off x="260195" y="1909340"/>
            <a:ext cx="1791237" cy="369332"/>
          </a:xfrm>
          <a:prstGeom prst="rect">
            <a:avLst/>
          </a:prstGeom>
          <a:noFill/>
        </p:spPr>
        <p:txBody>
          <a:bodyPr wrap="square">
            <a:spAutoFit/>
          </a:bodyPr>
          <a:lstStyle/>
          <a:p>
            <a:r>
              <a:rPr lang="tr-TR" dirty="0">
                <a:latin typeface="Calibri" panose="020F0502020204030204" pitchFamily="34" charset="0"/>
                <a:ea typeface="Calibri" panose="020F0502020204030204" pitchFamily="34" charset="0"/>
                <a:cs typeface="Calibri" panose="020F0502020204030204" pitchFamily="34" charset="0"/>
              </a:rPr>
              <a:t>B. </a:t>
            </a:r>
            <a:r>
              <a:rPr lang="tr-TR" dirty="0" err="1">
                <a:latin typeface="Calibri" panose="020F0502020204030204" pitchFamily="34" charset="0"/>
                <a:ea typeface="Calibri" panose="020F0502020204030204" pitchFamily="34" charset="0"/>
                <a:cs typeface="Calibri" panose="020F0502020204030204" pitchFamily="34" charset="0"/>
              </a:rPr>
              <a:t>Amort</a:t>
            </a:r>
            <a:r>
              <a:rPr lang="tr-TR" dirty="0">
                <a:latin typeface="Calibri" panose="020F0502020204030204" pitchFamily="34" charset="0"/>
                <a:ea typeface="Calibri" panose="020F0502020204030204" pitchFamily="34" charset="0"/>
                <a:cs typeface="Calibri" panose="020F0502020204030204" pitchFamily="34" charset="0"/>
              </a:rPr>
              <a:t>  -500</a:t>
            </a:r>
          </a:p>
        </p:txBody>
      </p:sp>
      <p:sp>
        <p:nvSpPr>
          <p:cNvPr id="15" name="Metin kutusu 14">
            <a:extLst>
              <a:ext uri="{FF2B5EF4-FFF2-40B4-BE49-F238E27FC236}">
                <a16:creationId xmlns:a16="http://schemas.microsoft.com/office/drawing/2014/main" id="{E368A48C-9864-2F60-8FA4-CE8427DC364B}"/>
              </a:ext>
            </a:extLst>
          </p:cNvPr>
          <p:cNvSpPr txBox="1"/>
          <p:nvPr/>
        </p:nvSpPr>
        <p:spPr>
          <a:xfrm>
            <a:off x="1749290" y="859560"/>
            <a:ext cx="1860604"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Satıcılar        7.400</a:t>
            </a:r>
          </a:p>
        </p:txBody>
      </p:sp>
      <p:sp>
        <p:nvSpPr>
          <p:cNvPr id="16" name="Metin kutusu 15">
            <a:extLst>
              <a:ext uri="{FF2B5EF4-FFF2-40B4-BE49-F238E27FC236}">
                <a16:creationId xmlns:a16="http://schemas.microsoft.com/office/drawing/2014/main" id="{6B3FE48E-DF04-C0FE-99A6-B112268B614B}"/>
              </a:ext>
            </a:extLst>
          </p:cNvPr>
          <p:cNvSpPr txBox="1"/>
          <p:nvPr/>
        </p:nvSpPr>
        <p:spPr>
          <a:xfrm>
            <a:off x="1781091" y="1187681"/>
            <a:ext cx="2032883"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Sermaye</a:t>
            </a:r>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tr-TR" dirty="0">
                <a:latin typeface="Calibri" panose="020F0502020204030204" pitchFamily="34" charset="0"/>
                <a:ea typeface="Calibri" panose="020F0502020204030204" pitchFamily="34" charset="0"/>
                <a:cs typeface="Calibri" panose="020F0502020204030204" pitchFamily="34" charset="0"/>
              </a:rPr>
              <a:t>           50</a:t>
            </a:r>
          </a:p>
        </p:txBody>
      </p:sp>
      <p:sp>
        <p:nvSpPr>
          <p:cNvPr id="17" name="Metin kutusu 16">
            <a:extLst>
              <a:ext uri="{FF2B5EF4-FFF2-40B4-BE49-F238E27FC236}">
                <a16:creationId xmlns:a16="http://schemas.microsoft.com/office/drawing/2014/main" id="{F5CCC95A-1570-8E23-7650-ABB0F9F6BE36}"/>
              </a:ext>
            </a:extLst>
          </p:cNvPr>
          <p:cNvSpPr txBox="1"/>
          <p:nvPr/>
        </p:nvSpPr>
        <p:spPr>
          <a:xfrm>
            <a:off x="1773142" y="1557013"/>
            <a:ext cx="191626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D K/Z                100</a:t>
            </a:r>
          </a:p>
        </p:txBody>
      </p:sp>
      <p:cxnSp>
        <p:nvCxnSpPr>
          <p:cNvPr id="19" name="Düz Bağlayıcı 18">
            <a:extLst>
              <a:ext uri="{FF2B5EF4-FFF2-40B4-BE49-F238E27FC236}">
                <a16:creationId xmlns:a16="http://schemas.microsoft.com/office/drawing/2014/main" id="{6AA1139F-AA3D-AAE6-DF52-8DEADDA55172}"/>
              </a:ext>
            </a:extLst>
          </p:cNvPr>
          <p:cNvCxnSpPr>
            <a:cxnSpLocks/>
          </p:cNvCxnSpPr>
          <p:nvPr/>
        </p:nvCxnSpPr>
        <p:spPr>
          <a:xfrm>
            <a:off x="564543" y="2482373"/>
            <a:ext cx="2496709"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Metin kutusu 19">
            <a:extLst>
              <a:ext uri="{FF2B5EF4-FFF2-40B4-BE49-F238E27FC236}">
                <a16:creationId xmlns:a16="http://schemas.microsoft.com/office/drawing/2014/main" id="{C64FCE16-2EE3-FCDF-E3D1-D69E92FBD4B5}"/>
              </a:ext>
            </a:extLst>
          </p:cNvPr>
          <p:cNvSpPr txBox="1"/>
          <p:nvPr/>
        </p:nvSpPr>
        <p:spPr>
          <a:xfrm>
            <a:off x="975360" y="2482373"/>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2.550</a:t>
            </a:r>
          </a:p>
        </p:txBody>
      </p:sp>
      <p:sp>
        <p:nvSpPr>
          <p:cNvPr id="23" name="Metin kutusu 22">
            <a:extLst>
              <a:ext uri="{FF2B5EF4-FFF2-40B4-BE49-F238E27FC236}">
                <a16:creationId xmlns:a16="http://schemas.microsoft.com/office/drawing/2014/main" id="{718D8DE5-8E26-B17D-764B-F3457A94C1B9}"/>
              </a:ext>
            </a:extLst>
          </p:cNvPr>
          <p:cNvSpPr txBox="1"/>
          <p:nvPr/>
        </p:nvSpPr>
        <p:spPr>
          <a:xfrm>
            <a:off x="2642484" y="2501409"/>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2.550</a:t>
            </a:r>
          </a:p>
        </p:txBody>
      </p:sp>
      <p:sp>
        <p:nvSpPr>
          <p:cNvPr id="24" name="Metin kutusu 23">
            <a:extLst>
              <a:ext uri="{FF2B5EF4-FFF2-40B4-BE49-F238E27FC236}">
                <a16:creationId xmlns:a16="http://schemas.microsoft.com/office/drawing/2014/main" id="{19CDCA8F-06DF-1273-F305-06A63CD761D4}"/>
              </a:ext>
            </a:extLst>
          </p:cNvPr>
          <p:cNvSpPr txBox="1"/>
          <p:nvPr/>
        </p:nvSpPr>
        <p:spPr>
          <a:xfrm>
            <a:off x="1773141" y="1909340"/>
            <a:ext cx="1916262" cy="369332"/>
          </a:xfrm>
          <a:prstGeom prst="rect">
            <a:avLst/>
          </a:prstGeom>
          <a:noFill/>
        </p:spPr>
        <p:txBody>
          <a:bodyPr wrap="square" rtlCol="0">
            <a:spAutoFit/>
          </a:bodyPr>
          <a:lstStyle/>
          <a:p>
            <a:r>
              <a:rPr lang="tr-TR" sz="1400" dirty="0">
                <a:latin typeface="Calibri" panose="020F0502020204030204" pitchFamily="34" charset="0"/>
                <a:ea typeface="Calibri" panose="020F0502020204030204" pitchFamily="34" charset="0"/>
                <a:cs typeface="Calibri" panose="020F0502020204030204" pitchFamily="34" charset="0"/>
              </a:rPr>
              <a:t>Geçmiş Yıl Zarar -</a:t>
            </a:r>
            <a:r>
              <a:rPr lang="tr-TR" dirty="0">
                <a:latin typeface="Calibri" panose="020F0502020204030204" pitchFamily="34" charset="0"/>
                <a:ea typeface="Calibri" panose="020F0502020204030204" pitchFamily="34" charset="0"/>
                <a:cs typeface="Calibri" panose="020F0502020204030204" pitchFamily="34" charset="0"/>
              </a:rPr>
              <a:t>5000</a:t>
            </a:r>
          </a:p>
        </p:txBody>
      </p:sp>
      <p:cxnSp>
        <p:nvCxnSpPr>
          <p:cNvPr id="39" name="Düz Bağlayıcı 38">
            <a:extLst>
              <a:ext uri="{FF2B5EF4-FFF2-40B4-BE49-F238E27FC236}">
                <a16:creationId xmlns:a16="http://schemas.microsoft.com/office/drawing/2014/main" id="{E5B9A1A6-1BF8-7ECD-6C8C-4B379163B117}"/>
              </a:ext>
            </a:extLst>
          </p:cNvPr>
          <p:cNvCxnSpPr>
            <a:cxnSpLocks/>
          </p:cNvCxnSpPr>
          <p:nvPr/>
        </p:nvCxnSpPr>
        <p:spPr>
          <a:xfrm>
            <a:off x="4826442" y="826935"/>
            <a:ext cx="23694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Düz Bağlayıcı 39">
            <a:extLst>
              <a:ext uri="{FF2B5EF4-FFF2-40B4-BE49-F238E27FC236}">
                <a16:creationId xmlns:a16="http://schemas.microsoft.com/office/drawing/2014/main" id="{0CB7E124-2260-C795-08DF-C3E5B85019A4}"/>
              </a:ext>
            </a:extLst>
          </p:cNvPr>
          <p:cNvCxnSpPr/>
          <p:nvPr/>
        </p:nvCxnSpPr>
        <p:spPr>
          <a:xfrm>
            <a:off x="6122505" y="826935"/>
            <a:ext cx="0" cy="1924216"/>
          </a:xfrm>
          <a:prstGeom prst="line">
            <a:avLst/>
          </a:prstGeom>
        </p:spPr>
        <p:style>
          <a:lnRef idx="2">
            <a:schemeClr val="accent1"/>
          </a:lnRef>
          <a:fillRef idx="0">
            <a:schemeClr val="accent1"/>
          </a:fillRef>
          <a:effectRef idx="1">
            <a:schemeClr val="accent1"/>
          </a:effectRef>
          <a:fontRef idx="minor">
            <a:schemeClr val="tx1"/>
          </a:fontRef>
        </p:style>
      </p:cxnSp>
      <p:sp>
        <p:nvSpPr>
          <p:cNvPr id="41" name="Metin kutusu 40">
            <a:extLst>
              <a:ext uri="{FF2B5EF4-FFF2-40B4-BE49-F238E27FC236}">
                <a16:creationId xmlns:a16="http://schemas.microsoft.com/office/drawing/2014/main" id="{2461DD5B-BACA-FAB1-2BD8-B9B4FBF73E16}"/>
              </a:ext>
            </a:extLst>
          </p:cNvPr>
          <p:cNvSpPr txBox="1"/>
          <p:nvPr/>
        </p:nvSpPr>
        <p:spPr>
          <a:xfrm>
            <a:off x="4838364" y="433749"/>
            <a:ext cx="2895603" cy="369332"/>
          </a:xfrm>
          <a:prstGeom prst="rect">
            <a:avLst/>
          </a:prstGeom>
          <a:noFill/>
        </p:spPr>
        <p:txBody>
          <a:bodyPr wrap="square" rtlCol="0">
            <a:spAutoFit/>
          </a:bodyPr>
          <a:lstStyle/>
          <a:p>
            <a:r>
              <a:rPr lang="tr-TR" dirty="0"/>
              <a:t>31.12.2023 (Düz. Sonrası)</a:t>
            </a:r>
          </a:p>
        </p:txBody>
      </p:sp>
      <p:sp>
        <p:nvSpPr>
          <p:cNvPr id="42" name="Metin kutusu 41">
            <a:extLst>
              <a:ext uri="{FF2B5EF4-FFF2-40B4-BE49-F238E27FC236}">
                <a16:creationId xmlns:a16="http://schemas.microsoft.com/office/drawing/2014/main" id="{4D0E1A43-CCD9-F630-107D-239FC0D6497A}"/>
              </a:ext>
            </a:extLst>
          </p:cNvPr>
          <p:cNvSpPr txBox="1"/>
          <p:nvPr/>
        </p:nvSpPr>
        <p:spPr>
          <a:xfrm>
            <a:off x="4511040" y="888760"/>
            <a:ext cx="1597046"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Kasa              50</a:t>
            </a:r>
          </a:p>
        </p:txBody>
      </p:sp>
      <p:sp>
        <p:nvSpPr>
          <p:cNvPr id="43" name="Metin kutusu 42">
            <a:extLst>
              <a:ext uri="{FF2B5EF4-FFF2-40B4-BE49-F238E27FC236}">
                <a16:creationId xmlns:a16="http://schemas.microsoft.com/office/drawing/2014/main" id="{388DFBB4-9DD8-E783-267F-1A5220156E41}"/>
              </a:ext>
            </a:extLst>
          </p:cNvPr>
          <p:cNvSpPr txBox="1"/>
          <p:nvPr/>
        </p:nvSpPr>
        <p:spPr>
          <a:xfrm>
            <a:off x="4487190" y="1270753"/>
            <a:ext cx="1714824" cy="369332"/>
          </a:xfrm>
          <a:prstGeom prst="rect">
            <a:avLst/>
          </a:prstGeom>
          <a:noFill/>
        </p:spPr>
        <p:txBody>
          <a:bodyPr wrap="square">
            <a:spAutoFit/>
          </a:bodyPr>
          <a:lstStyle/>
          <a:p>
            <a:r>
              <a:rPr lang="tr-TR" dirty="0">
                <a:latin typeface="Calibri" panose="020F0502020204030204" pitchFamily="34" charset="0"/>
                <a:ea typeface="Calibri" panose="020F0502020204030204" pitchFamily="34" charset="0"/>
                <a:cs typeface="Calibri" panose="020F0502020204030204" pitchFamily="34" charset="0"/>
              </a:rPr>
              <a:t>Stoklar       1500</a:t>
            </a:r>
          </a:p>
        </p:txBody>
      </p:sp>
      <p:sp>
        <p:nvSpPr>
          <p:cNvPr id="44" name="Metin kutusu 43">
            <a:extLst>
              <a:ext uri="{FF2B5EF4-FFF2-40B4-BE49-F238E27FC236}">
                <a16:creationId xmlns:a16="http://schemas.microsoft.com/office/drawing/2014/main" id="{6BB75BC5-AAD9-CBBA-0103-9EFB9F836B0C}"/>
              </a:ext>
            </a:extLst>
          </p:cNvPr>
          <p:cNvSpPr txBox="1"/>
          <p:nvPr/>
        </p:nvSpPr>
        <p:spPr>
          <a:xfrm>
            <a:off x="4511040" y="1612607"/>
            <a:ext cx="1635317" cy="369332"/>
          </a:xfrm>
          <a:prstGeom prst="rect">
            <a:avLst/>
          </a:prstGeom>
          <a:noFill/>
        </p:spPr>
        <p:txBody>
          <a:bodyPr wrap="square">
            <a:spAutoFit/>
          </a:bodyPr>
          <a:lstStyle/>
          <a:p>
            <a:r>
              <a:rPr lang="tr-TR" dirty="0" err="1">
                <a:latin typeface="Calibri" panose="020F0502020204030204" pitchFamily="34" charset="0"/>
                <a:ea typeface="Calibri" panose="020F0502020204030204" pitchFamily="34" charset="0"/>
                <a:cs typeface="Calibri" panose="020F0502020204030204" pitchFamily="34" charset="0"/>
              </a:rPr>
              <a:t>Dbaş</a:t>
            </a:r>
            <a:r>
              <a:rPr lang="tr-TR" dirty="0">
                <a:latin typeface="Calibri" panose="020F0502020204030204" pitchFamily="34" charset="0"/>
                <a:ea typeface="Calibri" panose="020F0502020204030204" pitchFamily="34" charset="0"/>
                <a:cs typeface="Calibri" panose="020F0502020204030204" pitchFamily="34" charset="0"/>
              </a:rPr>
              <a:t>          3000</a:t>
            </a:r>
          </a:p>
        </p:txBody>
      </p:sp>
      <p:sp>
        <p:nvSpPr>
          <p:cNvPr id="45" name="Metin kutusu 44">
            <a:extLst>
              <a:ext uri="{FF2B5EF4-FFF2-40B4-BE49-F238E27FC236}">
                <a16:creationId xmlns:a16="http://schemas.microsoft.com/office/drawing/2014/main" id="{2E3A4BB5-C0AA-CBDF-3FD1-8D7B87295B98}"/>
              </a:ext>
            </a:extLst>
          </p:cNvPr>
          <p:cNvSpPr txBox="1"/>
          <p:nvPr/>
        </p:nvSpPr>
        <p:spPr>
          <a:xfrm>
            <a:off x="4492487" y="1933194"/>
            <a:ext cx="1709527" cy="369332"/>
          </a:xfrm>
          <a:prstGeom prst="rect">
            <a:avLst/>
          </a:prstGeom>
          <a:noFill/>
        </p:spPr>
        <p:txBody>
          <a:bodyPr wrap="square">
            <a:spAutoFit/>
          </a:bodyPr>
          <a:lstStyle/>
          <a:p>
            <a:r>
              <a:rPr lang="tr-TR" dirty="0">
                <a:latin typeface="Calibri" panose="020F0502020204030204" pitchFamily="34" charset="0"/>
                <a:ea typeface="Calibri" panose="020F0502020204030204" pitchFamily="34" charset="0"/>
                <a:cs typeface="Calibri" panose="020F0502020204030204" pitchFamily="34" charset="0"/>
              </a:rPr>
              <a:t>B. </a:t>
            </a:r>
            <a:r>
              <a:rPr lang="tr-TR" dirty="0" err="1">
                <a:latin typeface="Calibri" panose="020F0502020204030204" pitchFamily="34" charset="0"/>
                <a:ea typeface="Calibri" panose="020F0502020204030204" pitchFamily="34" charset="0"/>
                <a:cs typeface="Calibri" panose="020F0502020204030204" pitchFamily="34" charset="0"/>
              </a:rPr>
              <a:t>Amort</a:t>
            </a:r>
            <a:r>
              <a:rPr lang="tr-TR" dirty="0">
                <a:latin typeface="Calibri" panose="020F0502020204030204" pitchFamily="34" charset="0"/>
                <a:ea typeface="Calibri" panose="020F0502020204030204" pitchFamily="34" charset="0"/>
                <a:cs typeface="Calibri" panose="020F0502020204030204" pitchFamily="34" charset="0"/>
              </a:rPr>
              <a:t>    -750</a:t>
            </a:r>
          </a:p>
        </p:txBody>
      </p:sp>
      <p:sp>
        <p:nvSpPr>
          <p:cNvPr id="46" name="Metin kutusu 45">
            <a:extLst>
              <a:ext uri="{FF2B5EF4-FFF2-40B4-BE49-F238E27FC236}">
                <a16:creationId xmlns:a16="http://schemas.microsoft.com/office/drawing/2014/main" id="{46174FC6-BD92-7483-E6B4-6DDF14581443}"/>
              </a:ext>
            </a:extLst>
          </p:cNvPr>
          <p:cNvSpPr txBox="1"/>
          <p:nvPr/>
        </p:nvSpPr>
        <p:spPr>
          <a:xfrm>
            <a:off x="6146357" y="888299"/>
            <a:ext cx="2166369"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Satıcılar      7.400</a:t>
            </a:r>
          </a:p>
        </p:txBody>
      </p:sp>
      <p:sp>
        <p:nvSpPr>
          <p:cNvPr id="47" name="Metin kutusu 46">
            <a:extLst>
              <a:ext uri="{FF2B5EF4-FFF2-40B4-BE49-F238E27FC236}">
                <a16:creationId xmlns:a16="http://schemas.microsoft.com/office/drawing/2014/main" id="{010CD2E1-1840-74AF-6B48-C09B5A56C014}"/>
              </a:ext>
            </a:extLst>
          </p:cNvPr>
          <p:cNvSpPr txBox="1"/>
          <p:nvPr/>
        </p:nvSpPr>
        <p:spPr>
          <a:xfrm>
            <a:off x="6178164" y="1174816"/>
            <a:ext cx="2166369"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Sermaye         50</a:t>
            </a:r>
          </a:p>
        </p:txBody>
      </p:sp>
      <p:cxnSp>
        <p:nvCxnSpPr>
          <p:cNvPr id="49" name="Düz Bağlayıcı 48">
            <a:extLst>
              <a:ext uri="{FF2B5EF4-FFF2-40B4-BE49-F238E27FC236}">
                <a16:creationId xmlns:a16="http://schemas.microsoft.com/office/drawing/2014/main" id="{0382578F-3116-D48E-AD6A-2C940E2BEE66}"/>
              </a:ext>
            </a:extLst>
          </p:cNvPr>
          <p:cNvCxnSpPr>
            <a:cxnSpLocks/>
          </p:cNvCxnSpPr>
          <p:nvPr/>
        </p:nvCxnSpPr>
        <p:spPr>
          <a:xfrm>
            <a:off x="4913907" y="2506227"/>
            <a:ext cx="2496709" cy="0"/>
          </a:xfrm>
          <a:prstGeom prst="line">
            <a:avLst/>
          </a:prstGeom>
        </p:spPr>
        <p:style>
          <a:lnRef idx="2">
            <a:schemeClr val="accent1"/>
          </a:lnRef>
          <a:fillRef idx="0">
            <a:schemeClr val="accent1"/>
          </a:fillRef>
          <a:effectRef idx="1">
            <a:schemeClr val="accent1"/>
          </a:effectRef>
          <a:fontRef idx="minor">
            <a:schemeClr val="tx1"/>
          </a:fontRef>
        </p:style>
      </p:cxnSp>
      <p:sp>
        <p:nvSpPr>
          <p:cNvPr id="50" name="Metin kutusu 49">
            <a:extLst>
              <a:ext uri="{FF2B5EF4-FFF2-40B4-BE49-F238E27FC236}">
                <a16:creationId xmlns:a16="http://schemas.microsoft.com/office/drawing/2014/main" id="{9766C62F-0583-657E-AC86-D3229E42A391}"/>
              </a:ext>
            </a:extLst>
          </p:cNvPr>
          <p:cNvSpPr txBox="1"/>
          <p:nvPr/>
        </p:nvSpPr>
        <p:spPr>
          <a:xfrm>
            <a:off x="5324724" y="2506227"/>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3.800</a:t>
            </a:r>
          </a:p>
        </p:txBody>
      </p:sp>
      <p:sp>
        <p:nvSpPr>
          <p:cNvPr id="51" name="Metin kutusu 50">
            <a:extLst>
              <a:ext uri="{FF2B5EF4-FFF2-40B4-BE49-F238E27FC236}">
                <a16:creationId xmlns:a16="http://schemas.microsoft.com/office/drawing/2014/main" id="{6F54FC70-0D97-3976-B5D7-8F69187E206A}"/>
              </a:ext>
            </a:extLst>
          </p:cNvPr>
          <p:cNvSpPr txBox="1"/>
          <p:nvPr/>
        </p:nvSpPr>
        <p:spPr>
          <a:xfrm>
            <a:off x="6991848" y="2525263"/>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3.800</a:t>
            </a:r>
          </a:p>
        </p:txBody>
      </p:sp>
      <p:sp>
        <p:nvSpPr>
          <p:cNvPr id="52" name="Metin kutusu 51">
            <a:extLst>
              <a:ext uri="{FF2B5EF4-FFF2-40B4-BE49-F238E27FC236}">
                <a16:creationId xmlns:a16="http://schemas.microsoft.com/office/drawing/2014/main" id="{5A8C3744-A369-8CF7-F2C6-4A48B11F17D2}"/>
              </a:ext>
            </a:extLst>
          </p:cNvPr>
          <p:cNvSpPr txBox="1"/>
          <p:nvPr/>
        </p:nvSpPr>
        <p:spPr>
          <a:xfrm>
            <a:off x="6108086" y="2031606"/>
            <a:ext cx="1957501" cy="369332"/>
          </a:xfrm>
          <a:prstGeom prst="rect">
            <a:avLst/>
          </a:prstGeom>
          <a:noFill/>
        </p:spPr>
        <p:txBody>
          <a:bodyPr wrap="square" rtlCol="0">
            <a:spAutoFit/>
          </a:bodyPr>
          <a:lstStyle/>
          <a:p>
            <a:r>
              <a:rPr lang="tr-TR" sz="1400" dirty="0">
                <a:latin typeface="Calibri" panose="020F0502020204030204" pitchFamily="34" charset="0"/>
                <a:ea typeface="Calibri" panose="020F0502020204030204" pitchFamily="34" charset="0"/>
                <a:cs typeface="Calibri" panose="020F0502020204030204" pitchFamily="34" charset="0"/>
              </a:rPr>
              <a:t>Geçmiş Yıl Zarar -</a:t>
            </a:r>
            <a:r>
              <a:rPr lang="tr-TR" dirty="0">
                <a:latin typeface="Calibri" panose="020F0502020204030204" pitchFamily="34" charset="0"/>
                <a:ea typeface="Calibri" panose="020F0502020204030204" pitchFamily="34" charset="0"/>
                <a:cs typeface="Calibri" panose="020F0502020204030204" pitchFamily="34" charset="0"/>
              </a:rPr>
              <a:t>4.100</a:t>
            </a:r>
          </a:p>
        </p:txBody>
      </p:sp>
      <p:sp>
        <p:nvSpPr>
          <p:cNvPr id="53" name="Metin kutusu 52">
            <a:extLst>
              <a:ext uri="{FF2B5EF4-FFF2-40B4-BE49-F238E27FC236}">
                <a16:creationId xmlns:a16="http://schemas.microsoft.com/office/drawing/2014/main" id="{099410E3-A3D5-B259-E708-005EE1B26361}"/>
              </a:ext>
            </a:extLst>
          </p:cNvPr>
          <p:cNvSpPr txBox="1"/>
          <p:nvPr/>
        </p:nvSpPr>
        <p:spPr>
          <a:xfrm>
            <a:off x="6178164" y="1437721"/>
            <a:ext cx="1916262" cy="369332"/>
          </a:xfrm>
          <a:prstGeom prst="rect">
            <a:avLst/>
          </a:prstGeom>
          <a:noFill/>
        </p:spPr>
        <p:txBody>
          <a:bodyPr wrap="square" rtlCol="0">
            <a:spAutoFit/>
          </a:bodyPr>
          <a:lstStyle/>
          <a:p>
            <a:r>
              <a:rPr lang="tr-TR" sz="1600" dirty="0">
                <a:latin typeface="Calibri" panose="020F0502020204030204" pitchFamily="34" charset="0"/>
                <a:ea typeface="Calibri" panose="020F0502020204030204" pitchFamily="34" charset="0"/>
                <a:cs typeface="Calibri" panose="020F0502020204030204" pitchFamily="34" charset="0"/>
              </a:rPr>
              <a:t>Ser. Ol. Fark  </a:t>
            </a:r>
            <a:r>
              <a:rPr lang="tr-TR" sz="1400" dirty="0">
                <a:latin typeface="Calibri" panose="020F0502020204030204" pitchFamily="34" charset="0"/>
                <a:ea typeface="Calibri" panose="020F0502020204030204" pitchFamily="34" charset="0"/>
                <a:cs typeface="Calibri" panose="020F0502020204030204" pitchFamily="34" charset="0"/>
              </a:rPr>
              <a:t>  </a:t>
            </a:r>
            <a:r>
              <a:rPr lang="tr-TR" dirty="0">
                <a:latin typeface="Calibri" panose="020F0502020204030204" pitchFamily="34" charset="0"/>
                <a:ea typeface="Calibri" panose="020F0502020204030204" pitchFamily="34" charset="0"/>
                <a:cs typeface="Calibri" panose="020F0502020204030204" pitchFamily="34" charset="0"/>
              </a:rPr>
              <a:t>450</a:t>
            </a:r>
          </a:p>
        </p:txBody>
      </p:sp>
      <p:sp>
        <p:nvSpPr>
          <p:cNvPr id="54" name="Sağ Ayraç 53">
            <a:extLst>
              <a:ext uri="{FF2B5EF4-FFF2-40B4-BE49-F238E27FC236}">
                <a16:creationId xmlns:a16="http://schemas.microsoft.com/office/drawing/2014/main" id="{8F3ACD60-D936-51CD-C290-AB50FCDD0ECC}"/>
              </a:ext>
            </a:extLst>
          </p:cNvPr>
          <p:cNvSpPr/>
          <p:nvPr/>
        </p:nvSpPr>
        <p:spPr>
          <a:xfrm rot="5400000">
            <a:off x="3236160" y="1048137"/>
            <a:ext cx="517678" cy="460710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55" name="Metin kutusu 54">
            <a:extLst>
              <a:ext uri="{FF2B5EF4-FFF2-40B4-BE49-F238E27FC236}">
                <a16:creationId xmlns:a16="http://schemas.microsoft.com/office/drawing/2014/main" id="{78FF1304-25C4-3B8D-05DB-B48091AEE0B6}"/>
              </a:ext>
            </a:extLst>
          </p:cNvPr>
          <p:cNvSpPr txBox="1"/>
          <p:nvPr/>
        </p:nvSpPr>
        <p:spPr>
          <a:xfrm>
            <a:off x="2302033" y="3720095"/>
            <a:ext cx="2651760" cy="954107"/>
          </a:xfrm>
          <a:prstGeom prst="rect">
            <a:avLst/>
          </a:prstGeom>
          <a:noFill/>
        </p:spPr>
        <p:txBody>
          <a:bodyPr wrap="square" rtlCol="0">
            <a:spAutoFit/>
          </a:bodyPr>
          <a:lstStyle/>
          <a:p>
            <a:r>
              <a:rPr lang="tr-TR" sz="1400" dirty="0">
                <a:latin typeface="Calibri" panose="020F0502020204030204" pitchFamily="34" charset="0"/>
                <a:ea typeface="Calibri" panose="020F0502020204030204" pitchFamily="34" charset="0"/>
                <a:cs typeface="Calibri" panose="020F0502020204030204" pitchFamily="34" charset="0"/>
              </a:rPr>
              <a:t>1.250 artış var. </a:t>
            </a:r>
          </a:p>
          <a:p>
            <a:r>
              <a:rPr lang="tr-TR" sz="1400" dirty="0">
                <a:latin typeface="Calibri" panose="020F0502020204030204" pitchFamily="34" charset="0"/>
                <a:ea typeface="Calibri" panose="020F0502020204030204" pitchFamily="34" charset="0"/>
                <a:cs typeface="Calibri" panose="020F0502020204030204" pitchFamily="34" charset="0"/>
              </a:rPr>
              <a:t>2024 ve takip eden yıllarda gider maliyet olarak matrah azaltıcı unsurdur.</a:t>
            </a:r>
          </a:p>
        </p:txBody>
      </p:sp>
      <p:cxnSp>
        <p:nvCxnSpPr>
          <p:cNvPr id="60" name="Düz Bağlayıcı 59">
            <a:extLst>
              <a:ext uri="{FF2B5EF4-FFF2-40B4-BE49-F238E27FC236}">
                <a16:creationId xmlns:a16="http://schemas.microsoft.com/office/drawing/2014/main" id="{4B76D312-0ED3-99FE-B7CD-ACDFC49FC825}"/>
              </a:ext>
            </a:extLst>
          </p:cNvPr>
          <p:cNvCxnSpPr/>
          <p:nvPr/>
        </p:nvCxnSpPr>
        <p:spPr>
          <a:xfrm flipH="1">
            <a:off x="7270595" y="1528662"/>
            <a:ext cx="553488" cy="18466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61" name="Metin kutusu 60">
            <a:extLst>
              <a:ext uri="{FF2B5EF4-FFF2-40B4-BE49-F238E27FC236}">
                <a16:creationId xmlns:a16="http://schemas.microsoft.com/office/drawing/2014/main" id="{3317B8B4-8F84-A153-C1C8-DCEBE09AC6EF}"/>
              </a:ext>
            </a:extLst>
          </p:cNvPr>
          <p:cNvSpPr txBox="1"/>
          <p:nvPr/>
        </p:nvSpPr>
        <p:spPr>
          <a:xfrm>
            <a:off x="7873835" y="1519860"/>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0</a:t>
            </a:r>
          </a:p>
        </p:txBody>
      </p:sp>
      <p:cxnSp>
        <p:nvCxnSpPr>
          <p:cNvPr id="62" name="Düz Bağlayıcı 61">
            <a:extLst>
              <a:ext uri="{FF2B5EF4-FFF2-40B4-BE49-F238E27FC236}">
                <a16:creationId xmlns:a16="http://schemas.microsoft.com/office/drawing/2014/main" id="{7F641073-5D3A-84B3-72B3-D85447C6DA92}"/>
              </a:ext>
            </a:extLst>
          </p:cNvPr>
          <p:cNvCxnSpPr/>
          <p:nvPr/>
        </p:nvCxnSpPr>
        <p:spPr>
          <a:xfrm flipH="1">
            <a:off x="7404687" y="2117859"/>
            <a:ext cx="553488" cy="18466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63" name="Metin kutusu 62">
            <a:extLst>
              <a:ext uri="{FF2B5EF4-FFF2-40B4-BE49-F238E27FC236}">
                <a16:creationId xmlns:a16="http://schemas.microsoft.com/office/drawing/2014/main" id="{4489A4CE-A42D-7724-F815-2D5CFD1EDECF}"/>
              </a:ext>
            </a:extLst>
          </p:cNvPr>
          <p:cNvSpPr txBox="1"/>
          <p:nvPr/>
        </p:nvSpPr>
        <p:spPr>
          <a:xfrm>
            <a:off x="7873835" y="2148602"/>
            <a:ext cx="825297"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-3.650</a:t>
            </a:r>
          </a:p>
        </p:txBody>
      </p:sp>
      <p:cxnSp>
        <p:nvCxnSpPr>
          <p:cNvPr id="65" name="Düz Ok Bağlayıcısı 64">
            <a:extLst>
              <a:ext uri="{FF2B5EF4-FFF2-40B4-BE49-F238E27FC236}">
                <a16:creationId xmlns:a16="http://schemas.microsoft.com/office/drawing/2014/main" id="{10BE95B3-A34B-D840-BB9B-F47C278066C2}"/>
              </a:ext>
            </a:extLst>
          </p:cNvPr>
          <p:cNvCxnSpPr/>
          <p:nvPr/>
        </p:nvCxnSpPr>
        <p:spPr>
          <a:xfrm>
            <a:off x="8470232" y="2727297"/>
            <a:ext cx="0" cy="9864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6" name="Dikdörtgen 65">
            <a:extLst>
              <a:ext uri="{FF2B5EF4-FFF2-40B4-BE49-F238E27FC236}">
                <a16:creationId xmlns:a16="http://schemas.microsoft.com/office/drawing/2014/main" id="{FEDB8DE2-6F2B-0BC8-6901-5288BD89090E}"/>
              </a:ext>
            </a:extLst>
          </p:cNvPr>
          <p:cNvSpPr/>
          <p:nvPr/>
        </p:nvSpPr>
        <p:spPr>
          <a:xfrm>
            <a:off x="6066846" y="3747624"/>
            <a:ext cx="3006474" cy="1137197"/>
          </a:xfrm>
          <a:prstGeom prst="rect">
            <a:avLst/>
          </a:prstGeom>
          <a:solidFill>
            <a:schemeClr val="accent5">
              <a:lumMod val="7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dirty="0"/>
              <a:t>Özsermayedeki artışlar düzeltme sonrası oluşan geçmiş yıl zararları ile kapatılabilir.</a:t>
            </a:r>
          </a:p>
        </p:txBody>
      </p:sp>
      <p:sp>
        <p:nvSpPr>
          <p:cNvPr id="2" name="Slayt Numarası Yer Tutucusu 1">
            <a:extLst>
              <a:ext uri="{FF2B5EF4-FFF2-40B4-BE49-F238E27FC236}">
                <a16:creationId xmlns:a16="http://schemas.microsoft.com/office/drawing/2014/main" id="{E49DE424-0D5D-2F87-5441-A7F58E95F3A8}"/>
              </a:ext>
            </a:extLst>
          </p:cNvPr>
          <p:cNvSpPr>
            <a:spLocks noGrp="1"/>
          </p:cNvSpPr>
          <p:nvPr>
            <p:ph type="sldNum" sz="quarter" idx="4"/>
          </p:nvPr>
        </p:nvSpPr>
        <p:spPr/>
        <p:txBody>
          <a:bodyPr/>
          <a:lstStyle/>
          <a:p>
            <a:fld id="{3F229497-3B9E-406A-A216-E5617F008833}" type="slidenum">
              <a:rPr lang="tr-TR" smtClean="0"/>
              <a:pPr/>
              <a:t>58</a:t>
            </a:fld>
            <a:endParaRPr lang="tr-TR" dirty="0"/>
          </a:p>
        </p:txBody>
      </p:sp>
    </p:spTree>
    <p:extLst>
      <p:ext uri="{BB962C8B-B14F-4D97-AF65-F5344CB8AC3E}">
        <p14:creationId xmlns:p14="http://schemas.microsoft.com/office/powerpoint/2010/main" val="35824540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6">
                                            <p:txEl>
                                              <p:pRg st="0" end="0"/>
                                            </p:txEl>
                                          </p:spTgt>
                                        </p:tgtEl>
                                        <p:attrNameLst>
                                          <p:attrName>style.color</p:attrName>
                                        </p:attrNameLst>
                                      </p:cBhvr>
                                      <p:to>
                                        <a:srgbClr val="C00000"/>
                                      </p:to>
                                    </p:animClr>
                                    <p:animClr clrSpc="rgb" dir="cw">
                                      <p:cBhvr>
                                        <p:cTn id="7" dur="500" fill="hold"/>
                                        <p:tgtEl>
                                          <p:spTgt spid="16">
                                            <p:txEl>
                                              <p:pRg st="0" end="0"/>
                                            </p:txEl>
                                          </p:spTgt>
                                        </p:tgtEl>
                                        <p:attrNameLst>
                                          <p:attrName>fillcolor</p:attrName>
                                        </p:attrNameLst>
                                      </p:cBhvr>
                                      <p:to>
                                        <a:srgbClr val="C00000"/>
                                      </p:to>
                                    </p:animClr>
                                    <p:set>
                                      <p:cBhvr>
                                        <p:cTn id="8" dur="500" fill="hold"/>
                                        <p:tgtEl>
                                          <p:spTgt spid="16">
                                            <p:txEl>
                                              <p:pRg st="0" end="0"/>
                                            </p:txEl>
                                          </p:spTgt>
                                        </p:tgtEl>
                                        <p:attrNameLst>
                                          <p:attrName>fill.type</p:attrName>
                                        </p:attrNameLst>
                                      </p:cBhvr>
                                      <p:to>
                                        <p:strVal val="solid"/>
                                      </p:to>
                                    </p:set>
                                    <p:set>
                                      <p:cBhvr>
                                        <p:cTn id="9" dur="500" fill="hold"/>
                                        <p:tgtEl>
                                          <p:spTgt spid="16">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0" end="0"/>
                                            </p:txEl>
                                          </p:spTgt>
                                        </p:tgtEl>
                                        <p:attrNameLst>
                                          <p:attrName>style.color</p:attrName>
                                        </p:attrNameLst>
                                      </p:cBhvr>
                                      <p:to>
                                        <a:srgbClr val="C00000"/>
                                      </p:to>
                                    </p:animClr>
                                    <p:animClr clrSpc="rgb" dir="cw">
                                      <p:cBhvr>
                                        <p:cTn id="12" dur="500" fill="hold"/>
                                        <p:tgtEl>
                                          <p:spTgt spid="17">
                                            <p:txEl>
                                              <p:pRg st="0" end="0"/>
                                            </p:txEl>
                                          </p:spTgt>
                                        </p:tgtEl>
                                        <p:attrNameLst>
                                          <p:attrName>fillcolor</p:attrName>
                                        </p:attrNameLst>
                                      </p:cBhvr>
                                      <p:to>
                                        <a:srgbClr val="C00000"/>
                                      </p:to>
                                    </p:animClr>
                                    <p:set>
                                      <p:cBhvr>
                                        <p:cTn id="13" dur="500" fill="hold"/>
                                        <p:tgtEl>
                                          <p:spTgt spid="17">
                                            <p:txEl>
                                              <p:pRg st="0" end="0"/>
                                            </p:txEl>
                                          </p:spTgt>
                                        </p:tgtEl>
                                        <p:attrNameLst>
                                          <p:attrName>fill.type</p:attrName>
                                        </p:attrNameLst>
                                      </p:cBhvr>
                                      <p:to>
                                        <p:strVal val="solid"/>
                                      </p:to>
                                    </p:set>
                                    <p:set>
                                      <p:cBhvr>
                                        <p:cTn id="14" dur="500" fill="hold"/>
                                        <p:tgtEl>
                                          <p:spTgt spid="17">
                                            <p:txEl>
                                              <p:pRg st="0" end="0"/>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24">
                                            <p:txEl>
                                              <p:pRg st="0" end="0"/>
                                            </p:txEl>
                                          </p:spTgt>
                                        </p:tgtEl>
                                        <p:attrNameLst>
                                          <p:attrName>style.color</p:attrName>
                                        </p:attrNameLst>
                                      </p:cBhvr>
                                      <p:to>
                                        <a:srgbClr val="C00000"/>
                                      </p:to>
                                    </p:animClr>
                                    <p:animClr clrSpc="rgb" dir="cw">
                                      <p:cBhvr>
                                        <p:cTn id="17" dur="500" fill="hold"/>
                                        <p:tgtEl>
                                          <p:spTgt spid="24">
                                            <p:txEl>
                                              <p:pRg st="0" end="0"/>
                                            </p:txEl>
                                          </p:spTgt>
                                        </p:tgtEl>
                                        <p:attrNameLst>
                                          <p:attrName>fillcolor</p:attrName>
                                        </p:attrNameLst>
                                      </p:cBhvr>
                                      <p:to>
                                        <a:srgbClr val="C00000"/>
                                      </p:to>
                                    </p:animClr>
                                    <p:set>
                                      <p:cBhvr>
                                        <p:cTn id="18" dur="500" fill="hold"/>
                                        <p:tgtEl>
                                          <p:spTgt spid="24">
                                            <p:txEl>
                                              <p:pRg st="0" end="0"/>
                                            </p:txEl>
                                          </p:spTgt>
                                        </p:tgtEl>
                                        <p:attrNameLst>
                                          <p:attrName>fill.type</p:attrName>
                                        </p:attrNameLst>
                                      </p:cBhvr>
                                      <p:to>
                                        <p:strVal val="solid"/>
                                      </p:to>
                                    </p:set>
                                    <p:set>
                                      <p:cBhvr>
                                        <p:cTn id="19" dur="500" fill="hold"/>
                                        <p:tgtEl>
                                          <p:spTgt spid="24">
                                            <p:txEl>
                                              <p:pRg st="0" end="0"/>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4">
                                            <p:txEl>
                                              <p:pRg st="0" end="0"/>
                                            </p:txEl>
                                          </p:spTgt>
                                        </p:tgtEl>
                                        <p:attrNameLst>
                                          <p:attrName>style.color</p:attrName>
                                        </p:attrNameLst>
                                      </p:cBhvr>
                                      <p:to>
                                        <a:srgbClr val="C00000"/>
                                      </p:to>
                                    </p:animClr>
                                    <p:animClr clrSpc="rgb" dir="cw">
                                      <p:cBhvr>
                                        <p:cTn id="22" dur="500" fill="hold"/>
                                        <p:tgtEl>
                                          <p:spTgt spid="14">
                                            <p:txEl>
                                              <p:pRg st="0" end="0"/>
                                            </p:txEl>
                                          </p:spTgt>
                                        </p:tgtEl>
                                        <p:attrNameLst>
                                          <p:attrName>fillcolor</p:attrName>
                                        </p:attrNameLst>
                                      </p:cBhvr>
                                      <p:to>
                                        <a:srgbClr val="C00000"/>
                                      </p:to>
                                    </p:animClr>
                                    <p:set>
                                      <p:cBhvr>
                                        <p:cTn id="23" dur="500" fill="hold"/>
                                        <p:tgtEl>
                                          <p:spTgt spid="14">
                                            <p:txEl>
                                              <p:pRg st="0" end="0"/>
                                            </p:txEl>
                                          </p:spTgt>
                                        </p:tgtEl>
                                        <p:attrNameLst>
                                          <p:attrName>fill.type</p:attrName>
                                        </p:attrNameLst>
                                      </p:cBhvr>
                                      <p:to>
                                        <p:strVal val="solid"/>
                                      </p:to>
                                    </p:set>
                                    <p:set>
                                      <p:cBhvr>
                                        <p:cTn id="24" dur="500" fill="hold"/>
                                        <p:tgtEl>
                                          <p:spTgt spid="14">
                                            <p:txEl>
                                              <p:pRg st="0" end="0"/>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3">
                                            <p:txEl>
                                              <p:pRg st="0" end="0"/>
                                            </p:txEl>
                                          </p:spTgt>
                                        </p:tgtEl>
                                        <p:attrNameLst>
                                          <p:attrName>style.color</p:attrName>
                                        </p:attrNameLst>
                                      </p:cBhvr>
                                      <p:to>
                                        <a:srgbClr val="C00000"/>
                                      </p:to>
                                    </p:animClr>
                                    <p:animClr clrSpc="rgb" dir="cw">
                                      <p:cBhvr>
                                        <p:cTn id="27" dur="500" fill="hold"/>
                                        <p:tgtEl>
                                          <p:spTgt spid="13">
                                            <p:txEl>
                                              <p:pRg st="0" end="0"/>
                                            </p:txEl>
                                          </p:spTgt>
                                        </p:tgtEl>
                                        <p:attrNameLst>
                                          <p:attrName>fillcolor</p:attrName>
                                        </p:attrNameLst>
                                      </p:cBhvr>
                                      <p:to>
                                        <a:srgbClr val="C00000"/>
                                      </p:to>
                                    </p:animClr>
                                    <p:set>
                                      <p:cBhvr>
                                        <p:cTn id="28" dur="500" fill="hold"/>
                                        <p:tgtEl>
                                          <p:spTgt spid="13">
                                            <p:txEl>
                                              <p:pRg st="0" end="0"/>
                                            </p:txEl>
                                          </p:spTgt>
                                        </p:tgtEl>
                                        <p:attrNameLst>
                                          <p:attrName>fill.type</p:attrName>
                                        </p:attrNameLst>
                                      </p:cBhvr>
                                      <p:to>
                                        <p:strVal val="solid"/>
                                      </p:to>
                                    </p:set>
                                    <p:set>
                                      <p:cBhvr>
                                        <p:cTn id="29" dur="500" fill="hold"/>
                                        <p:tgtEl>
                                          <p:spTgt spid="13">
                                            <p:txEl>
                                              <p:pRg st="0" end="0"/>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2">
                                            <p:txEl>
                                              <p:pRg st="0" end="0"/>
                                            </p:txEl>
                                          </p:spTgt>
                                        </p:tgtEl>
                                        <p:attrNameLst>
                                          <p:attrName>style.color</p:attrName>
                                        </p:attrNameLst>
                                      </p:cBhvr>
                                      <p:to>
                                        <a:srgbClr val="C00000"/>
                                      </p:to>
                                    </p:animClr>
                                    <p:animClr clrSpc="rgb" dir="cw">
                                      <p:cBhvr>
                                        <p:cTn id="32" dur="500" fill="hold"/>
                                        <p:tgtEl>
                                          <p:spTgt spid="12">
                                            <p:txEl>
                                              <p:pRg st="0" end="0"/>
                                            </p:txEl>
                                          </p:spTgt>
                                        </p:tgtEl>
                                        <p:attrNameLst>
                                          <p:attrName>fillcolor</p:attrName>
                                        </p:attrNameLst>
                                      </p:cBhvr>
                                      <p:to>
                                        <a:srgbClr val="C00000"/>
                                      </p:to>
                                    </p:animClr>
                                    <p:set>
                                      <p:cBhvr>
                                        <p:cTn id="33" dur="500" fill="hold"/>
                                        <p:tgtEl>
                                          <p:spTgt spid="12">
                                            <p:txEl>
                                              <p:pRg st="0" end="0"/>
                                            </p:txEl>
                                          </p:spTgt>
                                        </p:tgtEl>
                                        <p:attrNameLst>
                                          <p:attrName>fill.type</p:attrName>
                                        </p:attrNameLst>
                                      </p:cBhvr>
                                      <p:to>
                                        <p:strVal val="solid"/>
                                      </p:to>
                                    </p:set>
                                    <p:set>
                                      <p:cBhvr>
                                        <p:cTn id="34" dur="500" fill="hold"/>
                                        <p:tgtEl>
                                          <p:spTgt spid="12">
                                            <p:txEl>
                                              <p:pRg st="0" end="0"/>
                                            </p:txEl>
                                          </p:spTgt>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P spid="6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Düz Bağlayıcı 4">
            <a:extLst>
              <a:ext uri="{FF2B5EF4-FFF2-40B4-BE49-F238E27FC236}">
                <a16:creationId xmlns:a16="http://schemas.microsoft.com/office/drawing/2014/main" id="{883185F7-2E96-A273-DB66-C850C6E19E54}"/>
              </a:ext>
            </a:extLst>
          </p:cNvPr>
          <p:cNvCxnSpPr>
            <a:cxnSpLocks/>
          </p:cNvCxnSpPr>
          <p:nvPr/>
        </p:nvCxnSpPr>
        <p:spPr>
          <a:xfrm>
            <a:off x="521519" y="543941"/>
            <a:ext cx="23694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Düz Bağlayıcı 6">
            <a:extLst>
              <a:ext uri="{FF2B5EF4-FFF2-40B4-BE49-F238E27FC236}">
                <a16:creationId xmlns:a16="http://schemas.microsoft.com/office/drawing/2014/main" id="{39F8605A-E0CA-268C-7005-75219F7E11BB}"/>
              </a:ext>
            </a:extLst>
          </p:cNvPr>
          <p:cNvCxnSpPr>
            <a:cxnSpLocks/>
          </p:cNvCxnSpPr>
          <p:nvPr/>
        </p:nvCxnSpPr>
        <p:spPr>
          <a:xfrm>
            <a:off x="1817582" y="543941"/>
            <a:ext cx="0" cy="1389253"/>
          </a:xfrm>
          <a:prstGeom prst="line">
            <a:avLst/>
          </a:prstGeom>
        </p:spPr>
        <p:style>
          <a:lnRef idx="2">
            <a:schemeClr val="accent1"/>
          </a:lnRef>
          <a:fillRef idx="0">
            <a:schemeClr val="accent1"/>
          </a:fillRef>
          <a:effectRef idx="1">
            <a:schemeClr val="accent1"/>
          </a:effectRef>
          <a:fontRef idx="minor">
            <a:schemeClr val="tx1"/>
          </a:fontRef>
        </p:style>
      </p:cxnSp>
      <p:sp>
        <p:nvSpPr>
          <p:cNvPr id="8" name="Metin kutusu 7">
            <a:extLst>
              <a:ext uri="{FF2B5EF4-FFF2-40B4-BE49-F238E27FC236}">
                <a16:creationId xmlns:a16="http://schemas.microsoft.com/office/drawing/2014/main" id="{108A1136-58B7-9075-3222-340DAB064444}"/>
              </a:ext>
            </a:extLst>
          </p:cNvPr>
          <p:cNvSpPr txBox="1"/>
          <p:nvPr/>
        </p:nvSpPr>
        <p:spPr>
          <a:xfrm>
            <a:off x="513633" y="133107"/>
            <a:ext cx="2727298" cy="369332"/>
          </a:xfrm>
          <a:prstGeom prst="rect">
            <a:avLst/>
          </a:prstGeom>
          <a:noFill/>
        </p:spPr>
        <p:txBody>
          <a:bodyPr wrap="square" rtlCol="0">
            <a:spAutoFit/>
          </a:bodyPr>
          <a:lstStyle/>
          <a:p>
            <a:r>
              <a:rPr lang="tr-TR" dirty="0"/>
              <a:t>31.12.2024 (Düz. Önce)</a:t>
            </a:r>
          </a:p>
        </p:txBody>
      </p:sp>
      <p:sp>
        <p:nvSpPr>
          <p:cNvPr id="12" name="Metin kutusu 11">
            <a:extLst>
              <a:ext uri="{FF2B5EF4-FFF2-40B4-BE49-F238E27FC236}">
                <a16:creationId xmlns:a16="http://schemas.microsoft.com/office/drawing/2014/main" id="{2C920967-F4DB-3AB3-D7C7-8F9B38FE1B9E}"/>
              </a:ext>
            </a:extLst>
          </p:cNvPr>
          <p:cNvSpPr txBox="1"/>
          <p:nvPr/>
        </p:nvSpPr>
        <p:spPr>
          <a:xfrm>
            <a:off x="459636" y="543941"/>
            <a:ext cx="1439186" cy="369332"/>
          </a:xfrm>
          <a:prstGeom prst="rect">
            <a:avLst/>
          </a:prstGeom>
          <a:noFill/>
        </p:spPr>
        <p:txBody>
          <a:bodyPr wrap="square">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Stoklar</a:t>
            </a:r>
            <a:r>
              <a:rPr lang="tr-TR" dirty="0">
                <a:latin typeface="Calibri" panose="020F0502020204030204" pitchFamily="34" charset="0"/>
                <a:ea typeface="Calibri" panose="020F0502020204030204" pitchFamily="34" charset="0"/>
                <a:cs typeface="Calibri" panose="020F0502020204030204" pitchFamily="34" charset="0"/>
              </a:rPr>
              <a:t>  5000</a:t>
            </a:r>
          </a:p>
        </p:txBody>
      </p:sp>
      <p:sp>
        <p:nvSpPr>
          <p:cNvPr id="13" name="Metin kutusu 12">
            <a:extLst>
              <a:ext uri="{FF2B5EF4-FFF2-40B4-BE49-F238E27FC236}">
                <a16:creationId xmlns:a16="http://schemas.microsoft.com/office/drawing/2014/main" id="{9DD1BD21-C76D-0C36-5B74-114D439B0B6F}"/>
              </a:ext>
            </a:extLst>
          </p:cNvPr>
          <p:cNvSpPr txBox="1"/>
          <p:nvPr/>
        </p:nvSpPr>
        <p:spPr>
          <a:xfrm>
            <a:off x="475538" y="850529"/>
            <a:ext cx="1439186" cy="369332"/>
          </a:xfrm>
          <a:prstGeom prst="rect">
            <a:avLst/>
          </a:prstGeom>
          <a:noFill/>
        </p:spPr>
        <p:txBody>
          <a:bodyPr wrap="square">
            <a:spAutoFit/>
          </a:bodyPr>
          <a:lstStyle/>
          <a:p>
            <a:r>
              <a:rPr lang="tr-TR" dirty="0" err="1">
                <a:solidFill>
                  <a:srgbClr val="C00000"/>
                </a:solidFill>
                <a:latin typeface="Calibri" panose="020F0502020204030204" pitchFamily="34" charset="0"/>
                <a:ea typeface="Calibri" panose="020F0502020204030204" pitchFamily="34" charset="0"/>
                <a:cs typeface="Calibri" panose="020F0502020204030204" pitchFamily="34" charset="0"/>
              </a:rPr>
              <a:t>Dbaş</a:t>
            </a:r>
            <a:r>
              <a:rPr lang="tr-TR" dirty="0">
                <a:latin typeface="Calibri" panose="020F0502020204030204" pitchFamily="34" charset="0"/>
                <a:ea typeface="Calibri" panose="020F0502020204030204" pitchFamily="34" charset="0"/>
                <a:cs typeface="Calibri" panose="020F0502020204030204" pitchFamily="34" charset="0"/>
              </a:rPr>
              <a:t>     3000</a:t>
            </a:r>
          </a:p>
        </p:txBody>
      </p:sp>
      <p:sp>
        <p:nvSpPr>
          <p:cNvPr id="14" name="Metin kutusu 13">
            <a:extLst>
              <a:ext uri="{FF2B5EF4-FFF2-40B4-BE49-F238E27FC236}">
                <a16:creationId xmlns:a16="http://schemas.microsoft.com/office/drawing/2014/main" id="{8DA8B8DF-EF52-2690-8896-36C637A95FFB}"/>
              </a:ext>
            </a:extLst>
          </p:cNvPr>
          <p:cNvSpPr txBox="1"/>
          <p:nvPr/>
        </p:nvSpPr>
        <p:spPr>
          <a:xfrm>
            <a:off x="165037" y="1216825"/>
            <a:ext cx="1709527" cy="369332"/>
          </a:xfrm>
          <a:prstGeom prst="rect">
            <a:avLst/>
          </a:prstGeom>
          <a:noFill/>
        </p:spPr>
        <p:txBody>
          <a:bodyPr wrap="square">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B. </a:t>
            </a:r>
            <a:r>
              <a:rPr lang="tr-TR" dirty="0" err="1">
                <a:solidFill>
                  <a:srgbClr val="C00000"/>
                </a:solidFill>
                <a:latin typeface="Calibri" panose="020F0502020204030204" pitchFamily="34" charset="0"/>
                <a:ea typeface="Calibri" panose="020F0502020204030204" pitchFamily="34" charset="0"/>
                <a:cs typeface="Calibri" panose="020F0502020204030204" pitchFamily="34" charset="0"/>
              </a:rPr>
              <a:t>Amort</a:t>
            </a:r>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tr-TR" dirty="0">
                <a:latin typeface="Calibri" panose="020F0502020204030204" pitchFamily="34" charset="0"/>
                <a:ea typeface="Calibri" panose="020F0502020204030204" pitchFamily="34" charset="0"/>
                <a:cs typeface="Calibri" panose="020F0502020204030204" pitchFamily="34" charset="0"/>
              </a:rPr>
              <a:t>-3000</a:t>
            </a:r>
          </a:p>
        </p:txBody>
      </p:sp>
      <p:sp>
        <p:nvSpPr>
          <p:cNvPr id="15" name="Metin kutusu 14">
            <a:extLst>
              <a:ext uri="{FF2B5EF4-FFF2-40B4-BE49-F238E27FC236}">
                <a16:creationId xmlns:a16="http://schemas.microsoft.com/office/drawing/2014/main" id="{E368A48C-9864-2F60-8FA4-CE8427DC364B}"/>
              </a:ext>
            </a:extLst>
          </p:cNvPr>
          <p:cNvSpPr txBox="1"/>
          <p:nvPr/>
        </p:nvSpPr>
        <p:spPr>
          <a:xfrm>
            <a:off x="1824209" y="545590"/>
            <a:ext cx="1645919"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Satıcılar   4.500</a:t>
            </a:r>
          </a:p>
        </p:txBody>
      </p:sp>
      <p:sp>
        <p:nvSpPr>
          <p:cNvPr id="16" name="Metin kutusu 15">
            <a:extLst>
              <a:ext uri="{FF2B5EF4-FFF2-40B4-BE49-F238E27FC236}">
                <a16:creationId xmlns:a16="http://schemas.microsoft.com/office/drawing/2014/main" id="{6B3FE48E-DF04-C0FE-99A6-B112268B614B}"/>
              </a:ext>
            </a:extLst>
          </p:cNvPr>
          <p:cNvSpPr txBox="1"/>
          <p:nvPr/>
        </p:nvSpPr>
        <p:spPr>
          <a:xfrm>
            <a:off x="1825533" y="907187"/>
            <a:ext cx="1645919" cy="369332"/>
          </a:xfrm>
          <a:prstGeom prst="rect">
            <a:avLst/>
          </a:prstGeom>
          <a:noFill/>
        </p:spPr>
        <p:txBody>
          <a:bodyPr wrap="square" rtlCol="0">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Sermaye</a:t>
            </a:r>
            <a:r>
              <a:rPr lang="tr-TR" dirty="0">
                <a:latin typeface="Calibri" panose="020F0502020204030204" pitchFamily="34" charset="0"/>
                <a:ea typeface="Calibri" panose="020F0502020204030204" pitchFamily="34" charset="0"/>
                <a:cs typeface="Calibri" panose="020F0502020204030204" pitchFamily="34" charset="0"/>
              </a:rPr>
              <a:t>     100</a:t>
            </a:r>
          </a:p>
        </p:txBody>
      </p:sp>
      <p:sp>
        <p:nvSpPr>
          <p:cNvPr id="17" name="Metin kutusu 16">
            <a:extLst>
              <a:ext uri="{FF2B5EF4-FFF2-40B4-BE49-F238E27FC236}">
                <a16:creationId xmlns:a16="http://schemas.microsoft.com/office/drawing/2014/main" id="{F5CCC95A-1570-8E23-7650-ABB0F9F6BE36}"/>
              </a:ext>
            </a:extLst>
          </p:cNvPr>
          <p:cNvSpPr txBox="1"/>
          <p:nvPr/>
        </p:nvSpPr>
        <p:spPr>
          <a:xfrm>
            <a:off x="1825532" y="1222789"/>
            <a:ext cx="1645919" cy="369332"/>
          </a:xfrm>
          <a:prstGeom prst="rect">
            <a:avLst/>
          </a:prstGeom>
          <a:noFill/>
        </p:spPr>
        <p:txBody>
          <a:bodyPr wrap="square" rtlCol="0">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D K/Z          400</a:t>
            </a:r>
          </a:p>
        </p:txBody>
      </p:sp>
      <p:cxnSp>
        <p:nvCxnSpPr>
          <p:cNvPr id="19" name="Düz Bağlayıcı 18">
            <a:extLst>
              <a:ext uri="{FF2B5EF4-FFF2-40B4-BE49-F238E27FC236}">
                <a16:creationId xmlns:a16="http://schemas.microsoft.com/office/drawing/2014/main" id="{6AA1139F-AA3D-AAE6-DF52-8DEADDA55172}"/>
              </a:ext>
            </a:extLst>
          </p:cNvPr>
          <p:cNvCxnSpPr>
            <a:cxnSpLocks/>
          </p:cNvCxnSpPr>
          <p:nvPr/>
        </p:nvCxnSpPr>
        <p:spPr>
          <a:xfrm>
            <a:off x="608984" y="1647942"/>
            <a:ext cx="2496709"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Metin kutusu 19">
            <a:extLst>
              <a:ext uri="{FF2B5EF4-FFF2-40B4-BE49-F238E27FC236}">
                <a16:creationId xmlns:a16="http://schemas.microsoft.com/office/drawing/2014/main" id="{C64FCE16-2EE3-FCDF-E3D1-D69E92FBD4B5}"/>
              </a:ext>
            </a:extLst>
          </p:cNvPr>
          <p:cNvSpPr txBox="1"/>
          <p:nvPr/>
        </p:nvSpPr>
        <p:spPr>
          <a:xfrm>
            <a:off x="1028002" y="1634879"/>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5.000</a:t>
            </a:r>
          </a:p>
        </p:txBody>
      </p:sp>
      <p:sp>
        <p:nvSpPr>
          <p:cNvPr id="23" name="Metin kutusu 22">
            <a:extLst>
              <a:ext uri="{FF2B5EF4-FFF2-40B4-BE49-F238E27FC236}">
                <a16:creationId xmlns:a16="http://schemas.microsoft.com/office/drawing/2014/main" id="{718D8DE5-8E26-B17D-764B-F3457A94C1B9}"/>
              </a:ext>
            </a:extLst>
          </p:cNvPr>
          <p:cNvSpPr txBox="1"/>
          <p:nvPr/>
        </p:nvSpPr>
        <p:spPr>
          <a:xfrm>
            <a:off x="2546546" y="1682754"/>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5.000</a:t>
            </a:r>
          </a:p>
        </p:txBody>
      </p:sp>
      <p:cxnSp>
        <p:nvCxnSpPr>
          <p:cNvPr id="29" name="Düz Bağlayıcı 28">
            <a:extLst>
              <a:ext uri="{FF2B5EF4-FFF2-40B4-BE49-F238E27FC236}">
                <a16:creationId xmlns:a16="http://schemas.microsoft.com/office/drawing/2014/main" id="{2871DD12-C1BB-8781-7ECB-21D34BAA7624}"/>
              </a:ext>
            </a:extLst>
          </p:cNvPr>
          <p:cNvCxnSpPr>
            <a:cxnSpLocks/>
          </p:cNvCxnSpPr>
          <p:nvPr/>
        </p:nvCxnSpPr>
        <p:spPr>
          <a:xfrm>
            <a:off x="662231" y="2985593"/>
            <a:ext cx="23694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Düz Bağlayıcı 29">
            <a:extLst>
              <a:ext uri="{FF2B5EF4-FFF2-40B4-BE49-F238E27FC236}">
                <a16:creationId xmlns:a16="http://schemas.microsoft.com/office/drawing/2014/main" id="{A22A632A-863B-B330-489C-65547366966A}"/>
              </a:ext>
            </a:extLst>
          </p:cNvPr>
          <p:cNvCxnSpPr>
            <a:cxnSpLocks/>
          </p:cNvCxnSpPr>
          <p:nvPr/>
        </p:nvCxnSpPr>
        <p:spPr>
          <a:xfrm>
            <a:off x="1958294" y="2985593"/>
            <a:ext cx="0" cy="1389253"/>
          </a:xfrm>
          <a:prstGeom prst="line">
            <a:avLst/>
          </a:prstGeom>
        </p:spPr>
        <p:style>
          <a:lnRef idx="2">
            <a:schemeClr val="accent1"/>
          </a:lnRef>
          <a:fillRef idx="0">
            <a:schemeClr val="accent1"/>
          </a:fillRef>
          <a:effectRef idx="1">
            <a:schemeClr val="accent1"/>
          </a:effectRef>
          <a:fontRef idx="minor">
            <a:schemeClr val="tx1"/>
          </a:fontRef>
        </p:style>
      </p:cxnSp>
      <p:sp>
        <p:nvSpPr>
          <p:cNvPr id="31" name="Metin kutusu 30">
            <a:extLst>
              <a:ext uri="{FF2B5EF4-FFF2-40B4-BE49-F238E27FC236}">
                <a16:creationId xmlns:a16="http://schemas.microsoft.com/office/drawing/2014/main" id="{1989B5DA-999D-D0AE-F7C4-3C94D9A1FA2F}"/>
              </a:ext>
            </a:extLst>
          </p:cNvPr>
          <p:cNvSpPr txBox="1"/>
          <p:nvPr/>
        </p:nvSpPr>
        <p:spPr>
          <a:xfrm>
            <a:off x="654345" y="2574759"/>
            <a:ext cx="2727298" cy="369332"/>
          </a:xfrm>
          <a:prstGeom prst="rect">
            <a:avLst/>
          </a:prstGeom>
          <a:noFill/>
        </p:spPr>
        <p:txBody>
          <a:bodyPr wrap="square" rtlCol="0">
            <a:spAutoFit/>
          </a:bodyPr>
          <a:lstStyle/>
          <a:p>
            <a:r>
              <a:rPr lang="tr-TR" dirty="0"/>
              <a:t>31.12.2024 (Düz. Sonra)</a:t>
            </a:r>
          </a:p>
        </p:txBody>
      </p:sp>
      <p:sp>
        <p:nvSpPr>
          <p:cNvPr id="32" name="Metin kutusu 31">
            <a:extLst>
              <a:ext uri="{FF2B5EF4-FFF2-40B4-BE49-F238E27FC236}">
                <a16:creationId xmlns:a16="http://schemas.microsoft.com/office/drawing/2014/main" id="{1BB716DE-669E-135C-BA80-4E68E9F5B292}"/>
              </a:ext>
            </a:extLst>
          </p:cNvPr>
          <p:cNvSpPr txBox="1"/>
          <p:nvPr/>
        </p:nvSpPr>
        <p:spPr>
          <a:xfrm>
            <a:off x="600348" y="2985593"/>
            <a:ext cx="1439186" cy="369332"/>
          </a:xfrm>
          <a:prstGeom prst="rect">
            <a:avLst/>
          </a:prstGeom>
          <a:noFill/>
        </p:spPr>
        <p:txBody>
          <a:bodyPr wrap="square">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Stoklar</a:t>
            </a:r>
            <a:r>
              <a:rPr lang="tr-TR" dirty="0">
                <a:latin typeface="Calibri" panose="020F0502020204030204" pitchFamily="34" charset="0"/>
                <a:ea typeface="Calibri" panose="020F0502020204030204" pitchFamily="34" charset="0"/>
                <a:cs typeface="Calibri" panose="020F0502020204030204" pitchFamily="34" charset="0"/>
              </a:rPr>
              <a:t>  7000</a:t>
            </a:r>
          </a:p>
        </p:txBody>
      </p:sp>
      <p:sp>
        <p:nvSpPr>
          <p:cNvPr id="33" name="Metin kutusu 32">
            <a:extLst>
              <a:ext uri="{FF2B5EF4-FFF2-40B4-BE49-F238E27FC236}">
                <a16:creationId xmlns:a16="http://schemas.microsoft.com/office/drawing/2014/main" id="{5C4DAAF3-9A54-7394-D073-C91551961E40}"/>
              </a:ext>
            </a:extLst>
          </p:cNvPr>
          <p:cNvSpPr txBox="1"/>
          <p:nvPr/>
        </p:nvSpPr>
        <p:spPr>
          <a:xfrm>
            <a:off x="616250" y="3292181"/>
            <a:ext cx="1439186" cy="369332"/>
          </a:xfrm>
          <a:prstGeom prst="rect">
            <a:avLst/>
          </a:prstGeom>
          <a:noFill/>
        </p:spPr>
        <p:txBody>
          <a:bodyPr wrap="square">
            <a:spAutoFit/>
          </a:bodyPr>
          <a:lstStyle/>
          <a:p>
            <a:r>
              <a:rPr lang="tr-TR" dirty="0" err="1">
                <a:solidFill>
                  <a:srgbClr val="C00000"/>
                </a:solidFill>
                <a:latin typeface="Calibri" panose="020F0502020204030204" pitchFamily="34" charset="0"/>
                <a:ea typeface="Calibri" panose="020F0502020204030204" pitchFamily="34" charset="0"/>
                <a:cs typeface="Calibri" panose="020F0502020204030204" pitchFamily="34" charset="0"/>
              </a:rPr>
              <a:t>Dbaş</a:t>
            </a:r>
            <a:r>
              <a:rPr lang="tr-TR" dirty="0">
                <a:latin typeface="Calibri" panose="020F0502020204030204" pitchFamily="34" charset="0"/>
                <a:ea typeface="Calibri" panose="020F0502020204030204" pitchFamily="34" charset="0"/>
                <a:cs typeface="Calibri" panose="020F0502020204030204" pitchFamily="34" charset="0"/>
              </a:rPr>
              <a:t>     3000</a:t>
            </a:r>
          </a:p>
        </p:txBody>
      </p:sp>
      <p:sp>
        <p:nvSpPr>
          <p:cNvPr id="34" name="Metin kutusu 33">
            <a:extLst>
              <a:ext uri="{FF2B5EF4-FFF2-40B4-BE49-F238E27FC236}">
                <a16:creationId xmlns:a16="http://schemas.microsoft.com/office/drawing/2014/main" id="{9A027130-D566-6C2A-349D-C8E5B215779D}"/>
              </a:ext>
            </a:extLst>
          </p:cNvPr>
          <p:cNvSpPr txBox="1"/>
          <p:nvPr/>
        </p:nvSpPr>
        <p:spPr>
          <a:xfrm>
            <a:off x="305749" y="3658477"/>
            <a:ext cx="1709527" cy="369332"/>
          </a:xfrm>
          <a:prstGeom prst="rect">
            <a:avLst/>
          </a:prstGeom>
          <a:noFill/>
        </p:spPr>
        <p:txBody>
          <a:bodyPr wrap="square">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B. </a:t>
            </a:r>
            <a:r>
              <a:rPr lang="tr-TR" dirty="0" err="1">
                <a:solidFill>
                  <a:srgbClr val="C00000"/>
                </a:solidFill>
                <a:latin typeface="Calibri" panose="020F0502020204030204" pitchFamily="34" charset="0"/>
                <a:ea typeface="Calibri" panose="020F0502020204030204" pitchFamily="34" charset="0"/>
                <a:cs typeface="Calibri" panose="020F0502020204030204" pitchFamily="34" charset="0"/>
              </a:rPr>
              <a:t>Amort</a:t>
            </a:r>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tr-TR" dirty="0">
                <a:latin typeface="Calibri" panose="020F0502020204030204" pitchFamily="34" charset="0"/>
                <a:ea typeface="Calibri" panose="020F0502020204030204" pitchFamily="34" charset="0"/>
                <a:cs typeface="Calibri" panose="020F0502020204030204" pitchFamily="34" charset="0"/>
              </a:rPr>
              <a:t>-3000</a:t>
            </a:r>
          </a:p>
        </p:txBody>
      </p:sp>
      <p:cxnSp>
        <p:nvCxnSpPr>
          <p:cNvPr id="35" name="Düz Bağlayıcı 34">
            <a:extLst>
              <a:ext uri="{FF2B5EF4-FFF2-40B4-BE49-F238E27FC236}">
                <a16:creationId xmlns:a16="http://schemas.microsoft.com/office/drawing/2014/main" id="{4B5A5038-F8B1-D492-5776-BA91C81F172B}"/>
              </a:ext>
            </a:extLst>
          </p:cNvPr>
          <p:cNvCxnSpPr>
            <a:cxnSpLocks/>
          </p:cNvCxnSpPr>
          <p:nvPr/>
        </p:nvCxnSpPr>
        <p:spPr>
          <a:xfrm>
            <a:off x="791179" y="4215637"/>
            <a:ext cx="2496709"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Metin kutusu 35">
            <a:extLst>
              <a:ext uri="{FF2B5EF4-FFF2-40B4-BE49-F238E27FC236}">
                <a16:creationId xmlns:a16="http://schemas.microsoft.com/office/drawing/2014/main" id="{B7ACEBBB-23BC-FF6A-6C68-A94FD3A54300}"/>
              </a:ext>
            </a:extLst>
          </p:cNvPr>
          <p:cNvSpPr txBox="1"/>
          <p:nvPr/>
        </p:nvSpPr>
        <p:spPr>
          <a:xfrm>
            <a:off x="1160512" y="4222258"/>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7.000</a:t>
            </a:r>
          </a:p>
        </p:txBody>
      </p:sp>
      <p:sp>
        <p:nvSpPr>
          <p:cNvPr id="37" name="Metin kutusu 36">
            <a:extLst>
              <a:ext uri="{FF2B5EF4-FFF2-40B4-BE49-F238E27FC236}">
                <a16:creationId xmlns:a16="http://schemas.microsoft.com/office/drawing/2014/main" id="{D5A80A9D-5336-1128-F392-12D04E767FE1}"/>
              </a:ext>
            </a:extLst>
          </p:cNvPr>
          <p:cNvSpPr txBox="1"/>
          <p:nvPr/>
        </p:nvSpPr>
        <p:spPr>
          <a:xfrm>
            <a:off x="2582062" y="4207052"/>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7.000</a:t>
            </a:r>
          </a:p>
        </p:txBody>
      </p:sp>
      <p:sp>
        <p:nvSpPr>
          <p:cNvPr id="38" name="Metin kutusu 37">
            <a:extLst>
              <a:ext uri="{FF2B5EF4-FFF2-40B4-BE49-F238E27FC236}">
                <a16:creationId xmlns:a16="http://schemas.microsoft.com/office/drawing/2014/main" id="{242D7145-C572-939C-7BAE-0F1D4898E955}"/>
              </a:ext>
            </a:extLst>
          </p:cNvPr>
          <p:cNvSpPr txBox="1"/>
          <p:nvPr/>
        </p:nvSpPr>
        <p:spPr>
          <a:xfrm>
            <a:off x="1976609" y="3002840"/>
            <a:ext cx="1645919"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Satıcılar   4.500</a:t>
            </a:r>
          </a:p>
        </p:txBody>
      </p:sp>
      <p:sp>
        <p:nvSpPr>
          <p:cNvPr id="48" name="Metin kutusu 47">
            <a:extLst>
              <a:ext uri="{FF2B5EF4-FFF2-40B4-BE49-F238E27FC236}">
                <a16:creationId xmlns:a16="http://schemas.microsoft.com/office/drawing/2014/main" id="{0A70555C-E57E-FA9A-6639-3D328DDAFDDF}"/>
              </a:ext>
            </a:extLst>
          </p:cNvPr>
          <p:cNvSpPr txBox="1"/>
          <p:nvPr/>
        </p:nvSpPr>
        <p:spPr>
          <a:xfrm>
            <a:off x="1994306" y="3290436"/>
            <a:ext cx="1645919" cy="369332"/>
          </a:xfrm>
          <a:prstGeom prst="rect">
            <a:avLst/>
          </a:prstGeom>
          <a:noFill/>
        </p:spPr>
        <p:txBody>
          <a:bodyPr wrap="square" rtlCol="0">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Sermaye</a:t>
            </a:r>
            <a:r>
              <a:rPr lang="tr-TR" dirty="0">
                <a:latin typeface="Calibri" panose="020F0502020204030204" pitchFamily="34" charset="0"/>
                <a:ea typeface="Calibri" panose="020F0502020204030204" pitchFamily="34" charset="0"/>
                <a:cs typeface="Calibri" panose="020F0502020204030204" pitchFamily="34" charset="0"/>
              </a:rPr>
              <a:t>     100</a:t>
            </a:r>
          </a:p>
        </p:txBody>
      </p:sp>
      <p:sp>
        <p:nvSpPr>
          <p:cNvPr id="56" name="Metin kutusu 55">
            <a:extLst>
              <a:ext uri="{FF2B5EF4-FFF2-40B4-BE49-F238E27FC236}">
                <a16:creationId xmlns:a16="http://schemas.microsoft.com/office/drawing/2014/main" id="{BFB3A2E5-FA70-3032-2A8A-3B668BAB127A}"/>
              </a:ext>
            </a:extLst>
          </p:cNvPr>
          <p:cNvSpPr txBox="1"/>
          <p:nvPr/>
        </p:nvSpPr>
        <p:spPr>
          <a:xfrm>
            <a:off x="1998164" y="3843143"/>
            <a:ext cx="1838885" cy="369332"/>
          </a:xfrm>
          <a:prstGeom prst="rect">
            <a:avLst/>
          </a:prstGeom>
          <a:noFill/>
        </p:spPr>
        <p:txBody>
          <a:bodyPr wrap="square" rtlCol="0">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D K/Z       2.340</a:t>
            </a:r>
          </a:p>
        </p:txBody>
      </p:sp>
      <p:sp>
        <p:nvSpPr>
          <p:cNvPr id="57" name="Metin kutusu 56">
            <a:extLst>
              <a:ext uri="{FF2B5EF4-FFF2-40B4-BE49-F238E27FC236}">
                <a16:creationId xmlns:a16="http://schemas.microsoft.com/office/drawing/2014/main" id="{166FCD73-56FA-0EC3-D225-530E546F1AD5}"/>
              </a:ext>
            </a:extLst>
          </p:cNvPr>
          <p:cNvSpPr txBox="1"/>
          <p:nvPr/>
        </p:nvSpPr>
        <p:spPr>
          <a:xfrm>
            <a:off x="2039533" y="3571800"/>
            <a:ext cx="1916262" cy="369332"/>
          </a:xfrm>
          <a:prstGeom prst="rect">
            <a:avLst/>
          </a:prstGeom>
          <a:noFill/>
        </p:spPr>
        <p:txBody>
          <a:bodyPr wrap="square" rtlCol="0">
            <a:spAutoFit/>
          </a:bodyPr>
          <a:lstStyle/>
          <a:p>
            <a:r>
              <a:rPr lang="tr-TR" sz="1400" dirty="0">
                <a:latin typeface="Calibri" panose="020F0502020204030204" pitchFamily="34" charset="0"/>
                <a:ea typeface="Calibri" panose="020F0502020204030204" pitchFamily="34" charset="0"/>
                <a:cs typeface="Calibri" panose="020F0502020204030204" pitchFamily="34" charset="0"/>
              </a:rPr>
              <a:t>Ser. Ol. Fark</a:t>
            </a:r>
            <a:r>
              <a:rPr lang="tr-TR" sz="1200" dirty="0">
                <a:latin typeface="Calibri" panose="020F0502020204030204" pitchFamily="34" charset="0"/>
                <a:ea typeface="Calibri" panose="020F0502020204030204" pitchFamily="34" charset="0"/>
                <a:cs typeface="Calibri" panose="020F0502020204030204" pitchFamily="34" charset="0"/>
              </a:rPr>
              <a:t>       </a:t>
            </a:r>
            <a:r>
              <a:rPr lang="tr-TR" dirty="0">
                <a:latin typeface="Calibri" panose="020F0502020204030204" pitchFamily="34" charset="0"/>
                <a:ea typeface="Calibri" panose="020F0502020204030204" pitchFamily="34" charset="0"/>
                <a:cs typeface="Calibri" panose="020F0502020204030204" pitchFamily="34" charset="0"/>
              </a:rPr>
              <a:t>60</a:t>
            </a:r>
          </a:p>
        </p:txBody>
      </p:sp>
      <p:sp>
        <p:nvSpPr>
          <p:cNvPr id="58" name="Sağ Ayraç 57">
            <a:extLst>
              <a:ext uri="{FF2B5EF4-FFF2-40B4-BE49-F238E27FC236}">
                <a16:creationId xmlns:a16="http://schemas.microsoft.com/office/drawing/2014/main" id="{739164F1-C807-F067-7E41-D8CE9C15212D}"/>
              </a:ext>
            </a:extLst>
          </p:cNvPr>
          <p:cNvSpPr/>
          <p:nvPr/>
        </p:nvSpPr>
        <p:spPr>
          <a:xfrm>
            <a:off x="3553461" y="1441608"/>
            <a:ext cx="504269" cy="2626311"/>
          </a:xfrm>
          <a:prstGeom prst="rightBrace">
            <a:avLst>
              <a:gd name="adj1" fmla="val 8333"/>
              <a:gd name="adj2" fmla="val 5113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59" name="Dikdörtgen 58">
            <a:extLst>
              <a:ext uri="{FF2B5EF4-FFF2-40B4-BE49-F238E27FC236}">
                <a16:creationId xmlns:a16="http://schemas.microsoft.com/office/drawing/2014/main" id="{34BFAC99-1B8C-EA57-F575-48AFB2236920}"/>
              </a:ext>
            </a:extLst>
          </p:cNvPr>
          <p:cNvSpPr/>
          <p:nvPr/>
        </p:nvSpPr>
        <p:spPr>
          <a:xfrm rot="16200000">
            <a:off x="2908313" y="2642021"/>
            <a:ext cx="2782479" cy="347583"/>
          </a:xfrm>
          <a:prstGeom prst="rect">
            <a:avLst/>
          </a:prstGeom>
          <a:solidFill>
            <a:schemeClr val="accent5">
              <a:lumMod val="7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dirty="0"/>
              <a:t>Karımız 1.940,00 arttı.</a:t>
            </a:r>
          </a:p>
        </p:txBody>
      </p:sp>
      <p:cxnSp>
        <p:nvCxnSpPr>
          <p:cNvPr id="92" name="Düz Bağlayıcı 91">
            <a:extLst>
              <a:ext uri="{FF2B5EF4-FFF2-40B4-BE49-F238E27FC236}">
                <a16:creationId xmlns:a16="http://schemas.microsoft.com/office/drawing/2014/main" id="{7C5894D4-4821-32DF-1925-9326B49F9B9F}"/>
              </a:ext>
            </a:extLst>
          </p:cNvPr>
          <p:cNvCxnSpPr>
            <a:cxnSpLocks/>
          </p:cNvCxnSpPr>
          <p:nvPr/>
        </p:nvCxnSpPr>
        <p:spPr>
          <a:xfrm>
            <a:off x="4843983" y="573411"/>
            <a:ext cx="23694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Düz Bağlayıcı 92">
            <a:extLst>
              <a:ext uri="{FF2B5EF4-FFF2-40B4-BE49-F238E27FC236}">
                <a16:creationId xmlns:a16="http://schemas.microsoft.com/office/drawing/2014/main" id="{82EC0FB8-6CCE-AF5A-8F3B-F1C0752E84A6}"/>
              </a:ext>
            </a:extLst>
          </p:cNvPr>
          <p:cNvCxnSpPr>
            <a:cxnSpLocks/>
          </p:cNvCxnSpPr>
          <p:nvPr/>
        </p:nvCxnSpPr>
        <p:spPr>
          <a:xfrm>
            <a:off x="6140046" y="573411"/>
            <a:ext cx="0" cy="1389253"/>
          </a:xfrm>
          <a:prstGeom prst="line">
            <a:avLst/>
          </a:prstGeom>
        </p:spPr>
        <p:style>
          <a:lnRef idx="2">
            <a:schemeClr val="accent1"/>
          </a:lnRef>
          <a:fillRef idx="0">
            <a:schemeClr val="accent1"/>
          </a:fillRef>
          <a:effectRef idx="1">
            <a:schemeClr val="accent1"/>
          </a:effectRef>
          <a:fontRef idx="minor">
            <a:schemeClr val="tx1"/>
          </a:fontRef>
        </p:style>
      </p:cxnSp>
      <p:sp>
        <p:nvSpPr>
          <p:cNvPr id="94" name="Metin kutusu 93">
            <a:extLst>
              <a:ext uri="{FF2B5EF4-FFF2-40B4-BE49-F238E27FC236}">
                <a16:creationId xmlns:a16="http://schemas.microsoft.com/office/drawing/2014/main" id="{217048F4-2F97-42F0-8015-A32678F4FA77}"/>
              </a:ext>
            </a:extLst>
          </p:cNvPr>
          <p:cNvSpPr txBox="1"/>
          <p:nvPr/>
        </p:nvSpPr>
        <p:spPr>
          <a:xfrm>
            <a:off x="4836097" y="162577"/>
            <a:ext cx="2727298" cy="369332"/>
          </a:xfrm>
          <a:prstGeom prst="rect">
            <a:avLst/>
          </a:prstGeom>
          <a:noFill/>
        </p:spPr>
        <p:txBody>
          <a:bodyPr wrap="square" rtlCol="0">
            <a:spAutoFit/>
          </a:bodyPr>
          <a:lstStyle/>
          <a:p>
            <a:r>
              <a:rPr lang="tr-TR" dirty="0"/>
              <a:t>31.12.2024 (Düz. Önce)</a:t>
            </a:r>
          </a:p>
        </p:txBody>
      </p:sp>
      <p:sp>
        <p:nvSpPr>
          <p:cNvPr id="95" name="Metin kutusu 94">
            <a:extLst>
              <a:ext uri="{FF2B5EF4-FFF2-40B4-BE49-F238E27FC236}">
                <a16:creationId xmlns:a16="http://schemas.microsoft.com/office/drawing/2014/main" id="{2B988379-7A41-1E66-C090-0D7EC7B3E074}"/>
              </a:ext>
            </a:extLst>
          </p:cNvPr>
          <p:cNvSpPr txBox="1"/>
          <p:nvPr/>
        </p:nvSpPr>
        <p:spPr>
          <a:xfrm>
            <a:off x="4782100" y="573411"/>
            <a:ext cx="1439186" cy="369332"/>
          </a:xfrm>
          <a:prstGeom prst="rect">
            <a:avLst/>
          </a:prstGeom>
          <a:noFill/>
        </p:spPr>
        <p:txBody>
          <a:bodyPr wrap="square">
            <a:spAutoFit/>
          </a:bodyPr>
          <a:lstStyle/>
          <a:p>
            <a:r>
              <a:rPr lang="tr-TR" dirty="0">
                <a:latin typeface="Calibri" panose="020F0502020204030204" pitchFamily="34" charset="0"/>
                <a:ea typeface="Calibri" panose="020F0502020204030204" pitchFamily="34" charset="0"/>
                <a:cs typeface="Calibri" panose="020F0502020204030204" pitchFamily="34" charset="0"/>
              </a:rPr>
              <a:t>Alıcılar  5000</a:t>
            </a:r>
          </a:p>
        </p:txBody>
      </p:sp>
      <p:sp>
        <p:nvSpPr>
          <p:cNvPr id="96" name="Metin kutusu 95">
            <a:extLst>
              <a:ext uri="{FF2B5EF4-FFF2-40B4-BE49-F238E27FC236}">
                <a16:creationId xmlns:a16="http://schemas.microsoft.com/office/drawing/2014/main" id="{E82B95DC-AB34-EEF5-ED75-C618D040FB0F}"/>
              </a:ext>
            </a:extLst>
          </p:cNvPr>
          <p:cNvSpPr txBox="1"/>
          <p:nvPr/>
        </p:nvSpPr>
        <p:spPr>
          <a:xfrm>
            <a:off x="4798001" y="879999"/>
            <a:ext cx="1645919" cy="369332"/>
          </a:xfrm>
          <a:prstGeom prst="rect">
            <a:avLst/>
          </a:prstGeom>
          <a:noFill/>
        </p:spPr>
        <p:txBody>
          <a:bodyPr wrap="square">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Stoklar</a:t>
            </a:r>
            <a:r>
              <a:rPr lang="tr-TR" dirty="0">
                <a:latin typeface="Calibri" panose="020F0502020204030204" pitchFamily="34" charset="0"/>
                <a:ea typeface="Calibri" panose="020F0502020204030204" pitchFamily="34" charset="0"/>
                <a:cs typeface="Calibri" panose="020F0502020204030204" pitchFamily="34" charset="0"/>
              </a:rPr>
              <a:t>  1000</a:t>
            </a:r>
          </a:p>
        </p:txBody>
      </p:sp>
      <p:sp>
        <p:nvSpPr>
          <p:cNvPr id="98" name="Metin kutusu 97">
            <a:extLst>
              <a:ext uri="{FF2B5EF4-FFF2-40B4-BE49-F238E27FC236}">
                <a16:creationId xmlns:a16="http://schemas.microsoft.com/office/drawing/2014/main" id="{DDAEDFDE-364C-F7E5-293C-BB7F4C776281}"/>
              </a:ext>
            </a:extLst>
          </p:cNvPr>
          <p:cNvSpPr txBox="1"/>
          <p:nvPr/>
        </p:nvSpPr>
        <p:spPr>
          <a:xfrm>
            <a:off x="6146673" y="575060"/>
            <a:ext cx="1645919"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Satıcılar    900</a:t>
            </a:r>
          </a:p>
        </p:txBody>
      </p:sp>
      <p:sp>
        <p:nvSpPr>
          <p:cNvPr id="99" name="Metin kutusu 98">
            <a:extLst>
              <a:ext uri="{FF2B5EF4-FFF2-40B4-BE49-F238E27FC236}">
                <a16:creationId xmlns:a16="http://schemas.microsoft.com/office/drawing/2014/main" id="{D153B699-D7EB-FCA9-0C76-E41937242ACB}"/>
              </a:ext>
            </a:extLst>
          </p:cNvPr>
          <p:cNvSpPr txBox="1"/>
          <p:nvPr/>
        </p:nvSpPr>
        <p:spPr>
          <a:xfrm>
            <a:off x="6147997" y="936657"/>
            <a:ext cx="1645919" cy="369332"/>
          </a:xfrm>
          <a:prstGeom prst="rect">
            <a:avLst/>
          </a:prstGeom>
          <a:noFill/>
        </p:spPr>
        <p:txBody>
          <a:bodyPr wrap="square" rtlCol="0">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Sermaye</a:t>
            </a:r>
            <a:r>
              <a:rPr lang="tr-TR" dirty="0">
                <a:latin typeface="Calibri" panose="020F0502020204030204" pitchFamily="34" charset="0"/>
                <a:ea typeface="Calibri" panose="020F0502020204030204" pitchFamily="34" charset="0"/>
                <a:cs typeface="Calibri" panose="020F0502020204030204" pitchFamily="34" charset="0"/>
              </a:rPr>
              <a:t> 4700</a:t>
            </a:r>
          </a:p>
        </p:txBody>
      </p:sp>
      <p:sp>
        <p:nvSpPr>
          <p:cNvPr id="100" name="Metin kutusu 99">
            <a:extLst>
              <a:ext uri="{FF2B5EF4-FFF2-40B4-BE49-F238E27FC236}">
                <a16:creationId xmlns:a16="http://schemas.microsoft.com/office/drawing/2014/main" id="{73557067-A9A2-C049-54BA-E5A9AED31A2A}"/>
              </a:ext>
            </a:extLst>
          </p:cNvPr>
          <p:cNvSpPr txBox="1"/>
          <p:nvPr/>
        </p:nvSpPr>
        <p:spPr>
          <a:xfrm>
            <a:off x="6147996" y="1252259"/>
            <a:ext cx="1645919" cy="369332"/>
          </a:xfrm>
          <a:prstGeom prst="rect">
            <a:avLst/>
          </a:prstGeom>
          <a:noFill/>
        </p:spPr>
        <p:txBody>
          <a:bodyPr wrap="square" rtlCol="0">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D K/Z        400</a:t>
            </a:r>
          </a:p>
        </p:txBody>
      </p:sp>
      <p:cxnSp>
        <p:nvCxnSpPr>
          <p:cNvPr id="101" name="Düz Bağlayıcı 100">
            <a:extLst>
              <a:ext uri="{FF2B5EF4-FFF2-40B4-BE49-F238E27FC236}">
                <a16:creationId xmlns:a16="http://schemas.microsoft.com/office/drawing/2014/main" id="{721E403C-C1D0-6CB3-0DF1-1251D76C295F}"/>
              </a:ext>
            </a:extLst>
          </p:cNvPr>
          <p:cNvCxnSpPr>
            <a:cxnSpLocks/>
          </p:cNvCxnSpPr>
          <p:nvPr/>
        </p:nvCxnSpPr>
        <p:spPr>
          <a:xfrm>
            <a:off x="4931448" y="1677412"/>
            <a:ext cx="2496709" cy="0"/>
          </a:xfrm>
          <a:prstGeom prst="line">
            <a:avLst/>
          </a:prstGeom>
        </p:spPr>
        <p:style>
          <a:lnRef idx="2">
            <a:schemeClr val="accent1"/>
          </a:lnRef>
          <a:fillRef idx="0">
            <a:schemeClr val="accent1"/>
          </a:fillRef>
          <a:effectRef idx="1">
            <a:schemeClr val="accent1"/>
          </a:effectRef>
          <a:fontRef idx="minor">
            <a:schemeClr val="tx1"/>
          </a:fontRef>
        </p:style>
      </p:cxnSp>
      <p:sp>
        <p:nvSpPr>
          <p:cNvPr id="102" name="Metin kutusu 101">
            <a:extLst>
              <a:ext uri="{FF2B5EF4-FFF2-40B4-BE49-F238E27FC236}">
                <a16:creationId xmlns:a16="http://schemas.microsoft.com/office/drawing/2014/main" id="{CC34BE9E-B24B-B9CA-043C-3BF1B680AD1C}"/>
              </a:ext>
            </a:extLst>
          </p:cNvPr>
          <p:cNvSpPr txBox="1"/>
          <p:nvPr/>
        </p:nvSpPr>
        <p:spPr>
          <a:xfrm>
            <a:off x="5350466" y="1664349"/>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6.000</a:t>
            </a:r>
          </a:p>
        </p:txBody>
      </p:sp>
      <p:sp>
        <p:nvSpPr>
          <p:cNvPr id="103" name="Metin kutusu 102">
            <a:extLst>
              <a:ext uri="{FF2B5EF4-FFF2-40B4-BE49-F238E27FC236}">
                <a16:creationId xmlns:a16="http://schemas.microsoft.com/office/drawing/2014/main" id="{8DDF143A-6766-B11F-3EB7-99D02A99EFD5}"/>
              </a:ext>
            </a:extLst>
          </p:cNvPr>
          <p:cNvSpPr txBox="1"/>
          <p:nvPr/>
        </p:nvSpPr>
        <p:spPr>
          <a:xfrm>
            <a:off x="6869010" y="1712224"/>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6.000</a:t>
            </a:r>
          </a:p>
        </p:txBody>
      </p:sp>
      <p:cxnSp>
        <p:nvCxnSpPr>
          <p:cNvPr id="104" name="Düz Bağlayıcı 103">
            <a:extLst>
              <a:ext uri="{FF2B5EF4-FFF2-40B4-BE49-F238E27FC236}">
                <a16:creationId xmlns:a16="http://schemas.microsoft.com/office/drawing/2014/main" id="{6A51AD4B-4E39-BB19-C556-3BCE60278F35}"/>
              </a:ext>
            </a:extLst>
          </p:cNvPr>
          <p:cNvCxnSpPr>
            <a:cxnSpLocks/>
          </p:cNvCxnSpPr>
          <p:nvPr/>
        </p:nvCxnSpPr>
        <p:spPr>
          <a:xfrm>
            <a:off x="4984695" y="3015063"/>
            <a:ext cx="23694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Düz Bağlayıcı 104">
            <a:extLst>
              <a:ext uri="{FF2B5EF4-FFF2-40B4-BE49-F238E27FC236}">
                <a16:creationId xmlns:a16="http://schemas.microsoft.com/office/drawing/2014/main" id="{9E555E23-3983-B5FA-32D2-E2B4FC912F5D}"/>
              </a:ext>
            </a:extLst>
          </p:cNvPr>
          <p:cNvCxnSpPr>
            <a:cxnSpLocks/>
          </p:cNvCxnSpPr>
          <p:nvPr/>
        </p:nvCxnSpPr>
        <p:spPr>
          <a:xfrm>
            <a:off x="6280758" y="3015063"/>
            <a:ext cx="0" cy="1389253"/>
          </a:xfrm>
          <a:prstGeom prst="line">
            <a:avLst/>
          </a:prstGeom>
        </p:spPr>
        <p:style>
          <a:lnRef idx="2">
            <a:schemeClr val="accent1"/>
          </a:lnRef>
          <a:fillRef idx="0">
            <a:schemeClr val="accent1"/>
          </a:fillRef>
          <a:effectRef idx="1">
            <a:schemeClr val="accent1"/>
          </a:effectRef>
          <a:fontRef idx="minor">
            <a:schemeClr val="tx1"/>
          </a:fontRef>
        </p:style>
      </p:cxnSp>
      <p:sp>
        <p:nvSpPr>
          <p:cNvPr id="107" name="Metin kutusu 106">
            <a:extLst>
              <a:ext uri="{FF2B5EF4-FFF2-40B4-BE49-F238E27FC236}">
                <a16:creationId xmlns:a16="http://schemas.microsoft.com/office/drawing/2014/main" id="{0D61570A-A3F4-FBED-189E-86170E8A660D}"/>
              </a:ext>
            </a:extLst>
          </p:cNvPr>
          <p:cNvSpPr txBox="1"/>
          <p:nvPr/>
        </p:nvSpPr>
        <p:spPr>
          <a:xfrm>
            <a:off x="4922812" y="3015063"/>
            <a:ext cx="1439186" cy="369332"/>
          </a:xfrm>
          <a:prstGeom prst="rect">
            <a:avLst/>
          </a:prstGeom>
          <a:noFill/>
        </p:spPr>
        <p:txBody>
          <a:bodyPr wrap="square">
            <a:spAutoFit/>
          </a:bodyPr>
          <a:lstStyle/>
          <a:p>
            <a:r>
              <a:rPr lang="tr-TR" dirty="0">
                <a:latin typeface="Calibri" panose="020F0502020204030204" pitchFamily="34" charset="0"/>
                <a:ea typeface="Calibri" panose="020F0502020204030204" pitchFamily="34" charset="0"/>
                <a:cs typeface="Calibri" panose="020F0502020204030204" pitchFamily="34" charset="0"/>
              </a:rPr>
              <a:t>Alıcılar  5000</a:t>
            </a:r>
          </a:p>
        </p:txBody>
      </p:sp>
      <p:sp>
        <p:nvSpPr>
          <p:cNvPr id="108" name="Metin kutusu 107">
            <a:extLst>
              <a:ext uri="{FF2B5EF4-FFF2-40B4-BE49-F238E27FC236}">
                <a16:creationId xmlns:a16="http://schemas.microsoft.com/office/drawing/2014/main" id="{7AEDA4A8-2307-F0C5-28CC-5583D3643C70}"/>
              </a:ext>
            </a:extLst>
          </p:cNvPr>
          <p:cNvSpPr txBox="1"/>
          <p:nvPr/>
        </p:nvSpPr>
        <p:spPr>
          <a:xfrm>
            <a:off x="4938713" y="3321651"/>
            <a:ext cx="1553895" cy="369332"/>
          </a:xfrm>
          <a:prstGeom prst="rect">
            <a:avLst/>
          </a:prstGeom>
          <a:noFill/>
        </p:spPr>
        <p:txBody>
          <a:bodyPr wrap="square">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Stoklar</a:t>
            </a:r>
            <a:r>
              <a:rPr lang="tr-TR" dirty="0">
                <a:latin typeface="Calibri" panose="020F0502020204030204" pitchFamily="34" charset="0"/>
                <a:ea typeface="Calibri" panose="020F0502020204030204" pitchFamily="34" charset="0"/>
                <a:cs typeface="Calibri" panose="020F0502020204030204" pitchFamily="34" charset="0"/>
              </a:rPr>
              <a:t> 1200</a:t>
            </a:r>
          </a:p>
        </p:txBody>
      </p:sp>
      <p:cxnSp>
        <p:nvCxnSpPr>
          <p:cNvPr id="110" name="Düz Bağlayıcı 109">
            <a:extLst>
              <a:ext uri="{FF2B5EF4-FFF2-40B4-BE49-F238E27FC236}">
                <a16:creationId xmlns:a16="http://schemas.microsoft.com/office/drawing/2014/main" id="{F1406736-D805-C259-6AAD-0A586F7BDDE7}"/>
              </a:ext>
            </a:extLst>
          </p:cNvPr>
          <p:cNvCxnSpPr>
            <a:cxnSpLocks/>
          </p:cNvCxnSpPr>
          <p:nvPr/>
        </p:nvCxnSpPr>
        <p:spPr>
          <a:xfrm>
            <a:off x="5113643" y="4245107"/>
            <a:ext cx="2496709" cy="0"/>
          </a:xfrm>
          <a:prstGeom prst="line">
            <a:avLst/>
          </a:prstGeom>
        </p:spPr>
        <p:style>
          <a:lnRef idx="2">
            <a:schemeClr val="accent1"/>
          </a:lnRef>
          <a:fillRef idx="0">
            <a:schemeClr val="accent1"/>
          </a:fillRef>
          <a:effectRef idx="1">
            <a:schemeClr val="accent1"/>
          </a:effectRef>
          <a:fontRef idx="minor">
            <a:schemeClr val="tx1"/>
          </a:fontRef>
        </p:style>
      </p:cxnSp>
      <p:sp>
        <p:nvSpPr>
          <p:cNvPr id="111" name="Metin kutusu 110">
            <a:extLst>
              <a:ext uri="{FF2B5EF4-FFF2-40B4-BE49-F238E27FC236}">
                <a16:creationId xmlns:a16="http://schemas.microsoft.com/office/drawing/2014/main" id="{B84F5AC1-EEE8-3A1A-0245-BFD590520011}"/>
              </a:ext>
            </a:extLst>
          </p:cNvPr>
          <p:cNvSpPr txBox="1"/>
          <p:nvPr/>
        </p:nvSpPr>
        <p:spPr>
          <a:xfrm>
            <a:off x="5482976" y="4251728"/>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6.200</a:t>
            </a:r>
          </a:p>
        </p:txBody>
      </p:sp>
      <p:sp>
        <p:nvSpPr>
          <p:cNvPr id="112" name="Metin kutusu 111">
            <a:extLst>
              <a:ext uri="{FF2B5EF4-FFF2-40B4-BE49-F238E27FC236}">
                <a16:creationId xmlns:a16="http://schemas.microsoft.com/office/drawing/2014/main" id="{D5AF6444-C146-EAE1-6E56-E652D43340AF}"/>
              </a:ext>
            </a:extLst>
          </p:cNvPr>
          <p:cNvSpPr txBox="1"/>
          <p:nvPr/>
        </p:nvSpPr>
        <p:spPr>
          <a:xfrm>
            <a:off x="6904526" y="4236522"/>
            <a:ext cx="742122"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6.200</a:t>
            </a:r>
          </a:p>
        </p:txBody>
      </p:sp>
      <p:sp>
        <p:nvSpPr>
          <p:cNvPr id="113" name="Metin kutusu 112">
            <a:extLst>
              <a:ext uri="{FF2B5EF4-FFF2-40B4-BE49-F238E27FC236}">
                <a16:creationId xmlns:a16="http://schemas.microsoft.com/office/drawing/2014/main" id="{87D95983-B0D8-510F-E114-62D02DD05001}"/>
              </a:ext>
            </a:extLst>
          </p:cNvPr>
          <p:cNvSpPr txBox="1"/>
          <p:nvPr/>
        </p:nvSpPr>
        <p:spPr>
          <a:xfrm>
            <a:off x="6299073" y="3032310"/>
            <a:ext cx="1645919" cy="369332"/>
          </a:xfrm>
          <a:prstGeom prst="rect">
            <a:avLst/>
          </a:prstGeom>
          <a:noFill/>
        </p:spPr>
        <p:txBody>
          <a:bodyPr wrap="square" rtlCol="0">
            <a:spAutoFit/>
          </a:bodyPr>
          <a:lstStyle/>
          <a:p>
            <a:r>
              <a:rPr lang="tr-TR" dirty="0">
                <a:latin typeface="Calibri" panose="020F0502020204030204" pitchFamily="34" charset="0"/>
                <a:ea typeface="Calibri" panose="020F0502020204030204" pitchFamily="34" charset="0"/>
                <a:cs typeface="Calibri" panose="020F0502020204030204" pitchFamily="34" charset="0"/>
              </a:rPr>
              <a:t>Satıcılar      900</a:t>
            </a:r>
          </a:p>
        </p:txBody>
      </p:sp>
      <p:sp>
        <p:nvSpPr>
          <p:cNvPr id="114" name="Metin kutusu 113">
            <a:extLst>
              <a:ext uri="{FF2B5EF4-FFF2-40B4-BE49-F238E27FC236}">
                <a16:creationId xmlns:a16="http://schemas.microsoft.com/office/drawing/2014/main" id="{740DBC95-7460-B13B-DA83-E374A3459CB6}"/>
              </a:ext>
            </a:extLst>
          </p:cNvPr>
          <p:cNvSpPr txBox="1"/>
          <p:nvPr/>
        </p:nvSpPr>
        <p:spPr>
          <a:xfrm>
            <a:off x="6316770" y="3319906"/>
            <a:ext cx="1645919" cy="369332"/>
          </a:xfrm>
          <a:prstGeom prst="rect">
            <a:avLst/>
          </a:prstGeom>
          <a:noFill/>
        </p:spPr>
        <p:txBody>
          <a:bodyPr wrap="square" rtlCol="0">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Sermaye</a:t>
            </a:r>
            <a:r>
              <a:rPr lang="tr-TR" dirty="0">
                <a:latin typeface="Calibri" panose="020F0502020204030204" pitchFamily="34" charset="0"/>
                <a:ea typeface="Calibri" panose="020F0502020204030204" pitchFamily="34" charset="0"/>
                <a:cs typeface="Calibri" panose="020F0502020204030204" pitchFamily="34" charset="0"/>
              </a:rPr>
              <a:t>  4700</a:t>
            </a:r>
          </a:p>
        </p:txBody>
      </p:sp>
      <p:sp>
        <p:nvSpPr>
          <p:cNvPr id="115" name="Metin kutusu 114">
            <a:extLst>
              <a:ext uri="{FF2B5EF4-FFF2-40B4-BE49-F238E27FC236}">
                <a16:creationId xmlns:a16="http://schemas.microsoft.com/office/drawing/2014/main" id="{A226ACD8-9D3C-59B0-0E46-4477B45F6FEA}"/>
              </a:ext>
            </a:extLst>
          </p:cNvPr>
          <p:cNvSpPr txBox="1"/>
          <p:nvPr/>
        </p:nvSpPr>
        <p:spPr>
          <a:xfrm>
            <a:off x="6320628" y="3872613"/>
            <a:ext cx="1838885" cy="369332"/>
          </a:xfrm>
          <a:prstGeom prst="rect">
            <a:avLst/>
          </a:prstGeom>
          <a:noFill/>
        </p:spPr>
        <p:txBody>
          <a:bodyPr wrap="square" rtlCol="0">
            <a:spAutoFit/>
          </a:bodyPr>
          <a:lstStyle/>
          <a:p>
            <a:r>
              <a:rPr lang="tr-TR" dirty="0">
                <a:solidFill>
                  <a:srgbClr val="C00000"/>
                </a:solidFill>
                <a:latin typeface="Calibri" panose="020F0502020204030204" pitchFamily="34" charset="0"/>
                <a:ea typeface="Calibri" panose="020F0502020204030204" pitchFamily="34" charset="0"/>
                <a:cs typeface="Calibri" panose="020F0502020204030204" pitchFamily="34" charset="0"/>
              </a:rPr>
              <a:t>D K/Z       -2200</a:t>
            </a:r>
          </a:p>
        </p:txBody>
      </p:sp>
      <p:sp>
        <p:nvSpPr>
          <p:cNvPr id="116" name="Metin kutusu 115">
            <a:extLst>
              <a:ext uri="{FF2B5EF4-FFF2-40B4-BE49-F238E27FC236}">
                <a16:creationId xmlns:a16="http://schemas.microsoft.com/office/drawing/2014/main" id="{BAFC8844-7D9F-3C29-3362-D0104D6BFB4B}"/>
              </a:ext>
            </a:extLst>
          </p:cNvPr>
          <p:cNvSpPr txBox="1"/>
          <p:nvPr/>
        </p:nvSpPr>
        <p:spPr>
          <a:xfrm>
            <a:off x="6361997" y="3601270"/>
            <a:ext cx="1772509" cy="338554"/>
          </a:xfrm>
          <a:prstGeom prst="rect">
            <a:avLst/>
          </a:prstGeom>
          <a:noFill/>
        </p:spPr>
        <p:txBody>
          <a:bodyPr wrap="square" rtlCol="0">
            <a:spAutoFit/>
          </a:bodyPr>
          <a:lstStyle/>
          <a:p>
            <a:r>
              <a:rPr lang="tr-TR" sz="1200" dirty="0">
                <a:latin typeface="Calibri" panose="020F0502020204030204" pitchFamily="34" charset="0"/>
                <a:ea typeface="Calibri" panose="020F0502020204030204" pitchFamily="34" charset="0"/>
                <a:cs typeface="Calibri" panose="020F0502020204030204" pitchFamily="34" charset="0"/>
              </a:rPr>
              <a:t>Ser. Ol. Fark</a:t>
            </a:r>
            <a:r>
              <a:rPr lang="tr-TR" sz="1100" dirty="0">
                <a:latin typeface="Calibri" panose="020F0502020204030204" pitchFamily="34" charset="0"/>
                <a:ea typeface="Calibri" panose="020F0502020204030204" pitchFamily="34" charset="0"/>
                <a:cs typeface="Calibri" panose="020F0502020204030204" pitchFamily="34" charset="0"/>
              </a:rPr>
              <a:t>      </a:t>
            </a:r>
            <a:r>
              <a:rPr lang="tr-TR" sz="1600" dirty="0">
                <a:latin typeface="Calibri" panose="020F0502020204030204" pitchFamily="34" charset="0"/>
                <a:ea typeface="Calibri" panose="020F0502020204030204" pitchFamily="34" charset="0"/>
                <a:cs typeface="Calibri" panose="020F0502020204030204" pitchFamily="34" charset="0"/>
              </a:rPr>
              <a:t>2800</a:t>
            </a:r>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117" name="Sağ Ayraç 116">
            <a:extLst>
              <a:ext uri="{FF2B5EF4-FFF2-40B4-BE49-F238E27FC236}">
                <a16:creationId xmlns:a16="http://schemas.microsoft.com/office/drawing/2014/main" id="{512D139E-7268-B002-A36C-3F15DCD9E49D}"/>
              </a:ext>
            </a:extLst>
          </p:cNvPr>
          <p:cNvSpPr/>
          <p:nvPr/>
        </p:nvSpPr>
        <p:spPr>
          <a:xfrm>
            <a:off x="7875925" y="1471078"/>
            <a:ext cx="504269" cy="2626311"/>
          </a:xfrm>
          <a:prstGeom prst="rightBrace">
            <a:avLst>
              <a:gd name="adj1" fmla="val 8333"/>
              <a:gd name="adj2" fmla="val 5113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
        <p:nvSpPr>
          <p:cNvPr id="118" name="Dikdörtgen 117">
            <a:extLst>
              <a:ext uri="{FF2B5EF4-FFF2-40B4-BE49-F238E27FC236}">
                <a16:creationId xmlns:a16="http://schemas.microsoft.com/office/drawing/2014/main" id="{6CE54FE3-31C2-11F6-3FF5-12F3A415364E}"/>
              </a:ext>
            </a:extLst>
          </p:cNvPr>
          <p:cNvSpPr/>
          <p:nvPr/>
        </p:nvSpPr>
        <p:spPr>
          <a:xfrm rot="16200000">
            <a:off x="6634243" y="2185689"/>
            <a:ext cx="3975548" cy="347583"/>
          </a:xfrm>
          <a:prstGeom prst="rect">
            <a:avLst/>
          </a:prstGeom>
          <a:solidFill>
            <a:schemeClr val="accent5">
              <a:lumMod val="7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dirty="0"/>
              <a:t>Karımız 2.200 TL zarara dönmüştür..</a:t>
            </a:r>
          </a:p>
        </p:txBody>
      </p:sp>
      <p:sp>
        <p:nvSpPr>
          <p:cNvPr id="2" name="Slayt Numarası Yer Tutucusu 1">
            <a:extLst>
              <a:ext uri="{FF2B5EF4-FFF2-40B4-BE49-F238E27FC236}">
                <a16:creationId xmlns:a16="http://schemas.microsoft.com/office/drawing/2014/main" id="{F3B3CF0E-C67F-18F1-3478-81B999C17A6B}"/>
              </a:ext>
            </a:extLst>
          </p:cNvPr>
          <p:cNvSpPr>
            <a:spLocks noGrp="1"/>
          </p:cNvSpPr>
          <p:nvPr>
            <p:ph type="sldNum" sz="quarter" idx="4"/>
          </p:nvPr>
        </p:nvSpPr>
        <p:spPr/>
        <p:txBody>
          <a:bodyPr/>
          <a:lstStyle/>
          <a:p>
            <a:fld id="{3F229497-3B9E-406A-A216-E5617F008833}" type="slidenum">
              <a:rPr lang="tr-TR" smtClean="0"/>
              <a:pPr/>
              <a:t>59</a:t>
            </a:fld>
            <a:endParaRPr lang="tr-TR" dirty="0"/>
          </a:p>
        </p:txBody>
      </p:sp>
      <p:sp>
        <p:nvSpPr>
          <p:cNvPr id="18" name="Dikdörtgen 17">
            <a:extLst>
              <a:ext uri="{FF2B5EF4-FFF2-40B4-BE49-F238E27FC236}">
                <a16:creationId xmlns:a16="http://schemas.microsoft.com/office/drawing/2014/main" id="{6D3057E4-C0B1-7963-30ED-E673CAAABB10}"/>
              </a:ext>
            </a:extLst>
          </p:cNvPr>
          <p:cNvSpPr/>
          <p:nvPr/>
        </p:nvSpPr>
        <p:spPr>
          <a:xfrm>
            <a:off x="5482976" y="4709255"/>
            <a:ext cx="2932586" cy="418202"/>
          </a:xfrm>
          <a:prstGeom prst="rect">
            <a:avLst/>
          </a:prstGeom>
          <a:solidFill>
            <a:schemeClr val="accent6">
              <a:lumMod val="50000"/>
              <a:lumOff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b="1" dirty="0">
                <a:solidFill>
                  <a:schemeClr val="tx1"/>
                </a:solidFill>
              </a:rPr>
              <a:t>Özsermayesi güçlü</a:t>
            </a:r>
          </a:p>
        </p:txBody>
      </p:sp>
      <p:sp>
        <p:nvSpPr>
          <p:cNvPr id="22" name="Dikdörtgen 21">
            <a:extLst>
              <a:ext uri="{FF2B5EF4-FFF2-40B4-BE49-F238E27FC236}">
                <a16:creationId xmlns:a16="http://schemas.microsoft.com/office/drawing/2014/main" id="{01BB4239-5064-0BE4-46EF-BE41792EED19}"/>
              </a:ext>
            </a:extLst>
          </p:cNvPr>
          <p:cNvSpPr/>
          <p:nvPr/>
        </p:nvSpPr>
        <p:spPr>
          <a:xfrm>
            <a:off x="408271" y="4632434"/>
            <a:ext cx="2932586" cy="486781"/>
          </a:xfrm>
          <a:prstGeom prst="rect">
            <a:avLst/>
          </a:prstGeom>
          <a:solidFill>
            <a:srgbClr val="CD831A"/>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b="1" dirty="0">
                <a:solidFill>
                  <a:schemeClr val="tx1"/>
                </a:solidFill>
              </a:rPr>
              <a:t>Özsermayesi zayıf</a:t>
            </a:r>
          </a:p>
        </p:txBody>
      </p:sp>
      <p:pic>
        <p:nvPicPr>
          <p:cNvPr id="25" name="Grafik 24" descr="Melek yüz ana hatları düz dolguyla">
            <a:extLst>
              <a:ext uri="{FF2B5EF4-FFF2-40B4-BE49-F238E27FC236}">
                <a16:creationId xmlns:a16="http://schemas.microsoft.com/office/drawing/2014/main" id="{92F58B27-9060-3D4B-6402-A234AC4915D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51464" y="4454866"/>
            <a:ext cx="847634" cy="774128"/>
          </a:xfrm>
          <a:prstGeom prst="rect">
            <a:avLst/>
          </a:prstGeom>
        </p:spPr>
      </p:pic>
      <p:pic>
        <p:nvPicPr>
          <p:cNvPr id="39" name="Grafik 38" descr="Düz Dolgulu Üzgün Yüz düz dolguyla">
            <a:extLst>
              <a:ext uri="{FF2B5EF4-FFF2-40B4-BE49-F238E27FC236}">
                <a16:creationId xmlns:a16="http://schemas.microsoft.com/office/drawing/2014/main" id="{9C356509-2A22-BCD8-DFD3-02BC5C544EE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152851" y="4503790"/>
            <a:ext cx="714774" cy="714774"/>
          </a:xfrm>
          <a:prstGeom prst="rect">
            <a:avLst/>
          </a:prstGeom>
        </p:spPr>
      </p:pic>
      <p:sp>
        <p:nvSpPr>
          <p:cNvPr id="4" name="Metin kutusu 3">
            <a:extLst>
              <a:ext uri="{FF2B5EF4-FFF2-40B4-BE49-F238E27FC236}">
                <a16:creationId xmlns:a16="http://schemas.microsoft.com/office/drawing/2014/main" id="{75FA5962-EC76-BF5D-A137-9F6C864D8FDD}"/>
              </a:ext>
            </a:extLst>
          </p:cNvPr>
          <p:cNvSpPr txBox="1"/>
          <p:nvPr/>
        </p:nvSpPr>
        <p:spPr>
          <a:xfrm>
            <a:off x="4879668" y="2594031"/>
            <a:ext cx="2727298" cy="369332"/>
          </a:xfrm>
          <a:prstGeom prst="rect">
            <a:avLst/>
          </a:prstGeom>
          <a:noFill/>
        </p:spPr>
        <p:txBody>
          <a:bodyPr wrap="square" rtlCol="0">
            <a:spAutoFit/>
          </a:bodyPr>
          <a:lstStyle/>
          <a:p>
            <a:r>
              <a:rPr lang="tr-TR" dirty="0"/>
              <a:t>31.12.2024 (Düz. Sonra)</a:t>
            </a:r>
          </a:p>
        </p:txBody>
      </p:sp>
    </p:spTree>
    <p:extLst>
      <p:ext uri="{BB962C8B-B14F-4D97-AF65-F5344CB8AC3E}">
        <p14:creationId xmlns:p14="http://schemas.microsoft.com/office/powerpoint/2010/main" val="20110144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BE3BD870-5B71-2094-3317-168E9F5E23B6}"/>
              </a:ext>
            </a:extLst>
          </p:cNvPr>
          <p:cNvSpPr>
            <a:spLocks noGrp="1"/>
          </p:cNvSpPr>
          <p:nvPr>
            <p:ph idx="1"/>
          </p:nvPr>
        </p:nvSpPr>
        <p:spPr>
          <a:xfrm>
            <a:off x="345438" y="1700850"/>
            <a:ext cx="6890631" cy="1384961"/>
          </a:xfrm>
        </p:spPr>
        <p:txBody>
          <a:bodyPr/>
          <a:lstStyle/>
          <a:p>
            <a:r>
              <a:rPr lang="tr-TR" dirty="0">
                <a:solidFill>
                  <a:srgbClr val="2D4050"/>
                </a:solidFill>
                <a:effectLst/>
                <a:latin typeface="Calibri" panose="020F0502020204030204" pitchFamily="34" charset="0"/>
                <a:ea typeface="Calibri" panose="020F0502020204030204" pitchFamily="34" charset="0"/>
                <a:cs typeface="Calibri" panose="020F0502020204030204" pitchFamily="34" charset="0"/>
              </a:rPr>
              <a:t>Ülkemizde enflasyon düzeltmesi ilk olarak, 5024 sayılı kanunla 31.12.2003 tarihinde Vergi Usul Kanunu’nun mükerrer 298. maddesinde değişiklik yapılarak ve kanuna geçici 25’inci madde eklenerek yürürlüğe girmiştir.</a:t>
            </a:r>
            <a:endParaRPr lang="tr-TR" sz="2400" dirty="0">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946FE2AE-AEDC-41F6-E55B-EB7F51DFEE26}"/>
              </a:ext>
            </a:extLst>
          </p:cNvPr>
          <p:cNvSpPr>
            <a:spLocks noGrp="1"/>
          </p:cNvSpPr>
          <p:nvPr>
            <p:ph type="title"/>
          </p:nvPr>
        </p:nvSpPr>
        <p:spPr/>
        <p:txBody>
          <a:bodyPr/>
          <a:lstStyle/>
          <a:p>
            <a:pPr algn="ctr"/>
            <a:r>
              <a:rPr lang="tr-TR" dirty="0"/>
              <a:t>ENFLASYON DÜZELTMESİ İLK NE ZAMAN UYGULANDI ?</a:t>
            </a:r>
          </a:p>
        </p:txBody>
      </p:sp>
      <p:sp>
        <p:nvSpPr>
          <p:cNvPr id="8" name="İçerik Yer Tutucusu 1">
            <a:extLst>
              <a:ext uri="{FF2B5EF4-FFF2-40B4-BE49-F238E27FC236}">
                <a16:creationId xmlns:a16="http://schemas.microsoft.com/office/drawing/2014/main" id="{D6EAF6C6-98DC-BE79-3AC0-3C5097A986FF}"/>
              </a:ext>
            </a:extLst>
          </p:cNvPr>
          <p:cNvSpPr txBox="1">
            <a:spLocks/>
          </p:cNvSpPr>
          <p:nvPr/>
        </p:nvSpPr>
        <p:spPr>
          <a:xfrm>
            <a:off x="2425148" y="3395208"/>
            <a:ext cx="6149892" cy="1384961"/>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dirty="0">
                <a:solidFill>
                  <a:srgbClr val="FF0000"/>
                </a:solidFill>
                <a:latin typeface="Calibri" panose="020F0502020204030204" pitchFamily="34" charset="0"/>
                <a:ea typeface="Calibri" panose="020F0502020204030204" pitchFamily="34" charset="0"/>
                <a:cs typeface="Calibri" panose="020F0502020204030204" pitchFamily="34" charset="0"/>
              </a:rPr>
              <a:t>31.12.2003 </a:t>
            </a:r>
            <a:r>
              <a:rPr lang="tr-TR" dirty="0">
                <a:solidFill>
                  <a:srgbClr val="2D4050"/>
                </a:solidFill>
                <a:latin typeface="Calibri" panose="020F0502020204030204" pitchFamily="34" charset="0"/>
                <a:ea typeface="Calibri" panose="020F0502020204030204" pitchFamily="34" charset="0"/>
                <a:cs typeface="Calibri" panose="020F0502020204030204" pitchFamily="34" charset="0"/>
              </a:rPr>
              <a:t>yılı tabloları 2004’e baz teşkil etmek üzere düzeltilmiş, </a:t>
            </a:r>
            <a:r>
              <a:rPr lang="tr-TR" dirty="0">
                <a:solidFill>
                  <a:srgbClr val="FF0000"/>
                </a:solidFill>
                <a:latin typeface="Calibri" panose="020F0502020204030204" pitchFamily="34" charset="0"/>
                <a:ea typeface="Calibri" panose="020F0502020204030204" pitchFamily="34" charset="0"/>
                <a:cs typeface="Calibri" panose="020F0502020204030204" pitchFamily="34" charset="0"/>
              </a:rPr>
              <a:t>2004 yılında </a:t>
            </a:r>
            <a:r>
              <a:rPr lang="tr-TR" dirty="0">
                <a:solidFill>
                  <a:srgbClr val="2D4050"/>
                </a:solidFill>
                <a:latin typeface="Calibri" panose="020F0502020204030204" pitchFamily="34" charset="0"/>
                <a:ea typeface="Calibri" panose="020F0502020204030204" pitchFamily="34" charset="0"/>
                <a:cs typeface="Calibri" panose="020F0502020204030204" pitchFamily="34" charset="0"/>
              </a:rPr>
              <a:t>da uygulandıktan sonra bugüne kadar uygulanmamıştır.</a:t>
            </a:r>
          </a:p>
        </p:txBody>
      </p:sp>
      <p:sp>
        <p:nvSpPr>
          <p:cNvPr id="4" name="Slayt Numarası Yer Tutucusu 3">
            <a:extLst>
              <a:ext uri="{FF2B5EF4-FFF2-40B4-BE49-F238E27FC236}">
                <a16:creationId xmlns:a16="http://schemas.microsoft.com/office/drawing/2014/main" id="{4B17993E-A76F-7DCA-1184-59350A8D4D25}"/>
              </a:ext>
            </a:extLst>
          </p:cNvPr>
          <p:cNvSpPr>
            <a:spLocks noGrp="1"/>
          </p:cNvSpPr>
          <p:nvPr>
            <p:ph type="sldNum" sz="quarter" idx="4"/>
          </p:nvPr>
        </p:nvSpPr>
        <p:spPr/>
        <p:txBody>
          <a:bodyPr/>
          <a:lstStyle/>
          <a:p>
            <a:fld id="{3F229497-3B9E-406A-A216-E5617F008833}" type="slidenum">
              <a:rPr lang="tr-TR" smtClean="0"/>
              <a:pPr/>
              <a:t>6</a:t>
            </a:fld>
            <a:endParaRPr lang="tr-TR" dirty="0"/>
          </a:p>
        </p:txBody>
      </p:sp>
    </p:spTree>
    <p:extLst>
      <p:ext uri="{BB962C8B-B14F-4D97-AF65-F5344CB8AC3E}">
        <p14:creationId xmlns:p14="http://schemas.microsoft.com/office/powerpoint/2010/main" val="861879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30A2F45C-66DB-B9E8-550A-4E60301A67BB}"/>
              </a:ext>
            </a:extLst>
          </p:cNvPr>
          <p:cNvSpPr>
            <a:spLocks noGrp="1"/>
          </p:cNvSpPr>
          <p:nvPr>
            <p:ph idx="1"/>
          </p:nvPr>
        </p:nvSpPr>
        <p:spPr>
          <a:xfrm>
            <a:off x="198120" y="1368092"/>
            <a:ext cx="8747760" cy="2723848"/>
          </a:xfrm>
        </p:spPr>
        <p:txBody>
          <a:bodyPr/>
          <a:lstStyle/>
          <a:p>
            <a:pPr marL="0" indent="0">
              <a:buNone/>
            </a:pPr>
            <a:r>
              <a:rPr lang="tr-TR" sz="1800" dirty="0">
                <a:latin typeface="Calibri" panose="020F0502020204030204" pitchFamily="34" charset="0"/>
                <a:ea typeface="Calibri" panose="020F0502020204030204" pitchFamily="34" charset="0"/>
                <a:cs typeface="Calibri" panose="020F0502020204030204" pitchFamily="34" charset="0"/>
              </a:rPr>
              <a:t>Taslak Tebliğde;</a:t>
            </a:r>
          </a:p>
          <a:p>
            <a:pPr marL="0" indent="0" algn="just">
              <a:buNone/>
            </a:pPr>
            <a:r>
              <a:rPr lang="tr-TR" sz="1800" dirty="0">
                <a:latin typeface="Calibri" panose="020F0502020204030204" pitchFamily="34" charset="0"/>
                <a:ea typeface="Calibri" panose="020F0502020204030204" pitchFamily="34" charset="0"/>
                <a:cs typeface="Calibri" panose="020F0502020204030204" pitchFamily="34" charset="0"/>
              </a:rPr>
              <a:t>«… </a:t>
            </a:r>
            <a:r>
              <a:rPr lang="tr-TR" sz="1800" i="1" dirty="0">
                <a:latin typeface="Calibri" panose="020F0502020204030204" pitchFamily="34" charset="0"/>
                <a:ea typeface="Calibri" panose="020F0502020204030204" pitchFamily="34" charset="0"/>
                <a:cs typeface="Calibri" panose="020F0502020204030204" pitchFamily="34" charset="0"/>
              </a:rPr>
              <a:t>2023 hesap dönemi sonuna ait bilançoda yer alan parasal olmayan kıymetlerden amortismana tabi olmayan kıymetlerin, düzeltilmiş değerlerinin altında bir bedelle satılması halinde, düzeltme sonrası değerle, düzeltme öncesi değer arasındaki farka isabet eden zarar, gelir veya kurumlar vergisi matrahının tespitinde dikkate alınmayacaktır.»</a:t>
            </a:r>
            <a:r>
              <a:rPr lang="tr-TR" sz="1800" dirty="0">
                <a:latin typeface="Calibri" panose="020F0502020204030204" pitchFamily="34" charset="0"/>
                <a:ea typeface="Calibri" panose="020F0502020204030204" pitchFamily="34" charset="0"/>
                <a:cs typeface="Calibri" panose="020F0502020204030204" pitchFamily="34" charset="0"/>
              </a:rPr>
              <a:t>  denilmektedir.</a:t>
            </a:r>
          </a:p>
          <a:p>
            <a:pPr marL="0" indent="0" algn="just">
              <a:buNone/>
            </a:pPr>
            <a:endParaRPr lang="tr-TR"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sz="1800" dirty="0">
                <a:latin typeface="Calibri" panose="020F0502020204030204" pitchFamily="34" charset="0"/>
                <a:ea typeface="Calibri" panose="020F0502020204030204" pitchFamily="34" charset="0"/>
                <a:cs typeface="Calibri" panose="020F0502020204030204" pitchFamily="34" charset="0"/>
              </a:rPr>
              <a:t>Amortismana tabi olmayan kıymetlerin düzeltilmiş değerlerinin altında satışında ortaya çıkan zararın dikkate alınmayacağı, KKEG olacağı yasal dayanağı VUK Geçici 25 olup VUK 298/A ve Geçici 33’te bu hüküm yok. </a:t>
            </a:r>
          </a:p>
          <a:p>
            <a:pPr marL="0" indent="0">
              <a:buNone/>
            </a:pPr>
            <a:endParaRPr lang="tr-TR" sz="1800" dirty="0">
              <a:latin typeface="Calibri" panose="020F0502020204030204" pitchFamily="34" charset="0"/>
              <a:ea typeface="Calibri" panose="020F0502020204030204" pitchFamily="34" charset="0"/>
              <a:cs typeface="Calibri" panose="020F0502020204030204" pitchFamily="34" charset="0"/>
            </a:endParaRPr>
          </a:p>
          <a:p>
            <a:endParaRPr lang="tr-TR" sz="1800" dirty="0"/>
          </a:p>
          <a:p>
            <a:pPr marL="0" indent="0">
              <a:buNone/>
            </a:pPr>
            <a:endParaRPr lang="tr-TR" sz="1800" dirty="0"/>
          </a:p>
        </p:txBody>
      </p:sp>
      <p:sp>
        <p:nvSpPr>
          <p:cNvPr id="3" name="Başlık 2">
            <a:extLst>
              <a:ext uri="{FF2B5EF4-FFF2-40B4-BE49-F238E27FC236}">
                <a16:creationId xmlns:a16="http://schemas.microsoft.com/office/drawing/2014/main" id="{34523F4B-6174-44A6-DF9D-CF88BF4B6BB3}"/>
              </a:ext>
            </a:extLst>
          </p:cNvPr>
          <p:cNvSpPr>
            <a:spLocks noGrp="1"/>
          </p:cNvSpPr>
          <p:nvPr>
            <p:ph type="title"/>
          </p:nvPr>
        </p:nvSpPr>
        <p:spPr/>
        <p:txBody>
          <a:bodyPr/>
          <a:lstStyle/>
          <a:p>
            <a:r>
              <a:rPr lang="tr-TR" dirty="0"/>
              <a:t>AMORTİSMANA TABİ OLMAYAN KIYMETLERİN SATIŞI</a:t>
            </a:r>
          </a:p>
        </p:txBody>
      </p:sp>
      <p:sp>
        <p:nvSpPr>
          <p:cNvPr id="4" name="Slayt Numarası Yer Tutucusu 3">
            <a:extLst>
              <a:ext uri="{FF2B5EF4-FFF2-40B4-BE49-F238E27FC236}">
                <a16:creationId xmlns:a16="http://schemas.microsoft.com/office/drawing/2014/main" id="{E05B9000-5D62-9EF9-64A3-3AFC0001FBE7}"/>
              </a:ext>
            </a:extLst>
          </p:cNvPr>
          <p:cNvSpPr>
            <a:spLocks noGrp="1"/>
          </p:cNvSpPr>
          <p:nvPr>
            <p:ph type="sldNum" sz="quarter" idx="4"/>
          </p:nvPr>
        </p:nvSpPr>
        <p:spPr/>
        <p:txBody>
          <a:bodyPr/>
          <a:lstStyle/>
          <a:p>
            <a:fld id="{3F229497-3B9E-406A-A216-E5617F008833}" type="slidenum">
              <a:rPr lang="tr-TR" smtClean="0"/>
              <a:pPr/>
              <a:t>60</a:t>
            </a:fld>
            <a:endParaRPr lang="tr-TR" dirty="0"/>
          </a:p>
        </p:txBody>
      </p:sp>
      <p:sp>
        <p:nvSpPr>
          <p:cNvPr id="7" name="Dikdörtgen: Katlanmış Köşe 6">
            <a:extLst>
              <a:ext uri="{FF2B5EF4-FFF2-40B4-BE49-F238E27FC236}">
                <a16:creationId xmlns:a16="http://schemas.microsoft.com/office/drawing/2014/main" id="{0663D1A4-6881-8AAF-6586-DE14A7024DD5}"/>
              </a:ext>
            </a:extLst>
          </p:cNvPr>
          <p:cNvSpPr/>
          <p:nvPr/>
        </p:nvSpPr>
        <p:spPr>
          <a:xfrm>
            <a:off x="1501140" y="4184809"/>
            <a:ext cx="1577340" cy="861060"/>
          </a:xfrm>
          <a:prstGeom prst="foldedCorner">
            <a:avLst/>
          </a:prstGeom>
          <a:gradFill>
            <a:gsLst>
              <a:gs pos="0">
                <a:srgbClr val="C0000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dirty="0"/>
              <a:t>Kanunilik İlkesi</a:t>
            </a:r>
          </a:p>
        </p:txBody>
      </p:sp>
      <p:sp>
        <p:nvSpPr>
          <p:cNvPr id="8" name="Dikdörtgen: Katlanmış Köşe 7">
            <a:extLst>
              <a:ext uri="{FF2B5EF4-FFF2-40B4-BE49-F238E27FC236}">
                <a16:creationId xmlns:a16="http://schemas.microsoft.com/office/drawing/2014/main" id="{EB8ED238-4195-59C5-B1FE-0B812A3FC038}"/>
              </a:ext>
            </a:extLst>
          </p:cNvPr>
          <p:cNvSpPr/>
          <p:nvPr/>
        </p:nvSpPr>
        <p:spPr>
          <a:xfrm>
            <a:off x="4800600" y="4184809"/>
            <a:ext cx="1577340" cy="861060"/>
          </a:xfrm>
          <a:prstGeom prst="foldedCorner">
            <a:avLst/>
          </a:prstGeom>
          <a:gradFill>
            <a:gsLst>
              <a:gs pos="0">
                <a:srgbClr val="C0000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dirty="0"/>
              <a:t>Kıyas</a:t>
            </a:r>
          </a:p>
          <a:p>
            <a:pPr algn="ctr"/>
            <a:r>
              <a:rPr lang="tr-TR" dirty="0"/>
              <a:t>Yasağı</a:t>
            </a:r>
          </a:p>
        </p:txBody>
      </p:sp>
    </p:spTree>
    <p:extLst>
      <p:ext uri="{BB962C8B-B14F-4D97-AF65-F5344CB8AC3E}">
        <p14:creationId xmlns:p14="http://schemas.microsoft.com/office/powerpoint/2010/main" val="244329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30A2F45C-66DB-B9E8-550A-4E60301A67BB}"/>
              </a:ext>
            </a:extLst>
          </p:cNvPr>
          <p:cNvSpPr>
            <a:spLocks noGrp="1"/>
          </p:cNvSpPr>
          <p:nvPr>
            <p:ph idx="1"/>
          </p:nvPr>
        </p:nvSpPr>
        <p:spPr>
          <a:xfrm>
            <a:off x="198120" y="1417978"/>
            <a:ext cx="8747760" cy="3504541"/>
          </a:xfrm>
        </p:spPr>
        <p:txBody>
          <a:bodyPr/>
          <a:lstStyle/>
          <a:p>
            <a:pPr marL="0" indent="0">
              <a:buNone/>
            </a:pPr>
            <a:r>
              <a:rPr lang="tr-TR" sz="1600" b="1" dirty="0">
                <a:solidFill>
                  <a:schemeClr val="accent6">
                    <a:lumMod val="75000"/>
                    <a:lumOff val="25000"/>
                  </a:schemeClr>
                </a:solidFill>
                <a:latin typeface="Calibri" panose="020F0502020204030204" pitchFamily="34" charset="0"/>
                <a:ea typeface="Calibri" panose="020F0502020204030204" pitchFamily="34" charset="0"/>
                <a:cs typeface="Calibri" panose="020F0502020204030204" pitchFamily="34" charset="0"/>
              </a:rPr>
              <a:t>31.12.2023 tarihinde 298/Ç kapsamında değerleme yapılabilir mi?</a:t>
            </a:r>
          </a:p>
          <a:p>
            <a:pPr marL="0" indent="0">
              <a:buNone/>
            </a:pPr>
            <a:endParaRPr lang="tr-TR" sz="1600" dirty="0">
              <a:solidFill>
                <a:srgbClr val="7030A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sz="1600" dirty="0">
                <a:latin typeface="Calibri" panose="020F0502020204030204" pitchFamily="34" charset="0"/>
                <a:ea typeface="Calibri" panose="020F0502020204030204" pitchFamily="34" charset="0"/>
                <a:cs typeface="Calibri" panose="020F0502020204030204" pitchFamily="34" charset="0"/>
              </a:rPr>
              <a:t>VUK’un mükerrer 298-Ç/11 maddesi gereğince enflasyon düzeltmesine ilişkin şartların oluştuğu dönemlerde sürekli yeniden değerleme yapılamıyor.</a:t>
            </a: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sz="1600" dirty="0">
                <a:latin typeface="Calibri" panose="020F0502020204030204" pitchFamily="34" charset="0"/>
                <a:ea typeface="Calibri" panose="020F0502020204030204" pitchFamily="34" charset="0"/>
                <a:cs typeface="Calibri" panose="020F0502020204030204" pitchFamily="34" charset="0"/>
              </a:rPr>
              <a:t>Geçici 33 de </a:t>
            </a:r>
            <a:r>
              <a:rPr lang="tr-TR" sz="1600" b="0" i="0" dirty="0">
                <a:effectLst/>
                <a:latin typeface="Calibri" panose="020F0502020204030204" pitchFamily="34" charset="0"/>
                <a:ea typeface="Calibri" panose="020F0502020204030204" pitchFamily="34" charset="0"/>
                <a:cs typeface="Calibri" panose="020F0502020204030204" pitchFamily="34" charset="0"/>
              </a:rPr>
              <a:t>enflasyon düzeltmesi yapılmayacağı belirtilen dönemlerin(2021,2022 ve 2023/01-09) sürekli yeniden değerleme açısından enflasyon düzeltmesi şartlarının gerçekleşmediği dönem olarak değerlendirileceği belirtildi.  Dolayısıyla madde lafzına göre, 2021 ve 2022 yılları ile 2023 yılı geçici vergi dönemlerinde sürekli yeniden değerleme yapılabilecekken, 2023 yılı sonunda yapılamayacak gibi bir anlam çıkıyor.</a:t>
            </a:r>
          </a:p>
          <a:p>
            <a:pPr marL="0" indent="0">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sz="1600" b="0" i="0" dirty="0">
                <a:effectLst/>
                <a:latin typeface="Calibri" panose="020F0502020204030204" pitchFamily="34" charset="0"/>
                <a:ea typeface="Calibri" panose="020F0502020204030204" pitchFamily="34" charset="0"/>
                <a:cs typeface="Calibri" panose="020F0502020204030204" pitchFamily="34" charset="0"/>
              </a:rPr>
              <a:t>Ancak bu durum tartışmalı olup 2023 son dönemde(3 aylık) yeniden değerlem</a:t>
            </a:r>
            <a:r>
              <a:rPr lang="tr-TR" sz="1600" dirty="0">
                <a:latin typeface="Calibri" panose="020F0502020204030204" pitchFamily="34" charset="0"/>
                <a:ea typeface="Calibri" panose="020F0502020204030204" pitchFamily="34" charset="0"/>
                <a:cs typeface="Calibri" panose="020F0502020204030204" pitchFamily="34" charset="0"/>
              </a:rPr>
              <a:t>e kaynaklı amortisman </a:t>
            </a:r>
            <a:r>
              <a:rPr lang="tr-TR" sz="1600" b="0" i="0" dirty="0">
                <a:effectLst/>
                <a:latin typeface="Calibri" panose="020F0502020204030204" pitchFamily="34" charset="0"/>
                <a:ea typeface="Calibri" panose="020F0502020204030204" pitchFamily="34" charset="0"/>
                <a:cs typeface="Calibri" panose="020F0502020204030204" pitchFamily="34" charset="0"/>
              </a:rPr>
              <a:t>hak kaybına neden olabilir.</a:t>
            </a:r>
            <a:endParaRPr lang="tr-TR" sz="1600" dirty="0">
              <a:latin typeface="Calibri" panose="020F0502020204030204" pitchFamily="34" charset="0"/>
              <a:ea typeface="Calibri" panose="020F0502020204030204" pitchFamily="34" charset="0"/>
              <a:cs typeface="Calibri" panose="020F0502020204030204" pitchFamily="34" charset="0"/>
            </a:endParaRPr>
          </a:p>
        </p:txBody>
      </p:sp>
      <p:sp>
        <p:nvSpPr>
          <p:cNvPr id="3" name="Başlık 2">
            <a:extLst>
              <a:ext uri="{FF2B5EF4-FFF2-40B4-BE49-F238E27FC236}">
                <a16:creationId xmlns:a16="http://schemas.microsoft.com/office/drawing/2014/main" id="{34523F4B-6174-44A6-DF9D-CF88BF4B6BB3}"/>
              </a:ext>
            </a:extLst>
          </p:cNvPr>
          <p:cNvSpPr>
            <a:spLocks noGrp="1"/>
          </p:cNvSpPr>
          <p:nvPr>
            <p:ph type="title"/>
          </p:nvPr>
        </p:nvSpPr>
        <p:spPr/>
        <p:txBody>
          <a:bodyPr/>
          <a:lstStyle/>
          <a:p>
            <a:r>
              <a:rPr lang="tr-TR" dirty="0"/>
              <a:t>31.12.2023 tarihinde VUK 298/Ç uygulanabilir mi?</a:t>
            </a:r>
          </a:p>
        </p:txBody>
      </p:sp>
      <p:sp>
        <p:nvSpPr>
          <p:cNvPr id="4" name="Slayt Numarası Yer Tutucusu 3">
            <a:extLst>
              <a:ext uri="{FF2B5EF4-FFF2-40B4-BE49-F238E27FC236}">
                <a16:creationId xmlns:a16="http://schemas.microsoft.com/office/drawing/2014/main" id="{25CBAFA9-99E0-8F61-A79C-7CC3004AE5F8}"/>
              </a:ext>
            </a:extLst>
          </p:cNvPr>
          <p:cNvSpPr>
            <a:spLocks noGrp="1"/>
          </p:cNvSpPr>
          <p:nvPr>
            <p:ph type="sldNum" sz="quarter" idx="4"/>
          </p:nvPr>
        </p:nvSpPr>
        <p:spPr/>
        <p:txBody>
          <a:bodyPr/>
          <a:lstStyle/>
          <a:p>
            <a:fld id="{3F229497-3B9E-406A-A216-E5617F008833}" type="slidenum">
              <a:rPr lang="tr-TR" smtClean="0"/>
              <a:pPr/>
              <a:t>61</a:t>
            </a:fld>
            <a:endParaRPr lang="tr-TR" dirty="0"/>
          </a:p>
        </p:txBody>
      </p:sp>
    </p:spTree>
    <p:extLst>
      <p:ext uri="{BB962C8B-B14F-4D97-AF65-F5344CB8AC3E}">
        <p14:creationId xmlns:p14="http://schemas.microsoft.com/office/powerpoint/2010/main" val="4856031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alık tutma çizimi / LetsDrawIt">
            <a:extLst>
              <a:ext uri="{FF2B5EF4-FFF2-40B4-BE49-F238E27FC236}">
                <a16:creationId xmlns:a16="http://schemas.microsoft.com/office/drawing/2014/main" id="{CC2256B1-69AA-18E9-EAAB-5369336DC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331" y="3372442"/>
            <a:ext cx="1749669" cy="1749669"/>
          </a:xfrm>
          <a:prstGeom prst="rect">
            <a:avLst/>
          </a:prstGeom>
          <a:noFill/>
          <a:extLst>
            <a:ext uri="{909E8E84-426E-40DD-AFC4-6F175D3DCCD1}">
              <a14:hiddenFill xmlns:a14="http://schemas.microsoft.com/office/drawing/2010/main">
                <a:solidFill>
                  <a:srgbClr val="FFFFFF"/>
                </a:solidFill>
              </a14:hiddenFill>
            </a:ext>
          </a:extLst>
        </p:spPr>
      </p:pic>
      <p:sp>
        <p:nvSpPr>
          <p:cNvPr id="2" name="İçerik Yer Tutucusu 1">
            <a:extLst>
              <a:ext uri="{FF2B5EF4-FFF2-40B4-BE49-F238E27FC236}">
                <a16:creationId xmlns:a16="http://schemas.microsoft.com/office/drawing/2014/main" id="{30A2F45C-66DB-B9E8-550A-4E60301A67BB}"/>
              </a:ext>
            </a:extLst>
          </p:cNvPr>
          <p:cNvSpPr>
            <a:spLocks noGrp="1"/>
          </p:cNvSpPr>
          <p:nvPr>
            <p:ph idx="1"/>
          </p:nvPr>
        </p:nvSpPr>
        <p:spPr>
          <a:xfrm>
            <a:off x="353907" y="1494179"/>
            <a:ext cx="8747760" cy="2651101"/>
          </a:xfrm>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Muhasebe Uygulama Genel Tebliğlerine uymamaktan özel usulsüzlük cezası kesilecektir. (2023 yılında 26 bin TL)</a:t>
            </a:r>
          </a:p>
          <a:p>
            <a:endParaRPr lang="tr-TR" dirty="0">
              <a:latin typeface="Calibri" panose="020F0502020204030204" pitchFamily="34" charset="0"/>
              <a:ea typeface="Calibri" panose="020F0502020204030204" pitchFamily="34" charset="0"/>
              <a:cs typeface="Calibri" panose="020F0502020204030204" pitchFamily="34" charset="0"/>
            </a:endParaRPr>
          </a:p>
          <a:p>
            <a:r>
              <a:rPr lang="tr-TR" dirty="0">
                <a:latin typeface="Calibri" panose="020F0502020204030204" pitchFamily="34" charset="0"/>
                <a:ea typeface="Calibri" panose="020F0502020204030204" pitchFamily="34" charset="0"/>
                <a:cs typeface="Calibri" panose="020F0502020204030204" pitchFamily="34" charset="0"/>
              </a:rPr>
              <a:t>İnceleme nedeni sayılabilir. Matrah eksik hesaplanması durumunda eksik ödenen vergiler </a:t>
            </a:r>
            <a:r>
              <a:rPr lang="tr-TR" dirty="0" err="1">
                <a:latin typeface="Calibri" panose="020F0502020204030204" pitchFamily="34" charset="0"/>
                <a:ea typeface="Calibri" panose="020F0502020204030204" pitchFamily="34" charset="0"/>
                <a:cs typeface="Calibri" panose="020F0502020204030204" pitchFamily="34" charset="0"/>
              </a:rPr>
              <a:t>ziyaı</a:t>
            </a:r>
            <a:r>
              <a:rPr lang="tr-TR" dirty="0">
                <a:latin typeface="Calibri" panose="020F0502020204030204" pitchFamily="34" charset="0"/>
                <a:ea typeface="Calibri" panose="020F0502020204030204" pitchFamily="34" charset="0"/>
                <a:cs typeface="Calibri" panose="020F0502020204030204" pitchFamily="34" charset="0"/>
              </a:rPr>
              <a:t> cezalı tarhiyat yapılır.</a:t>
            </a:r>
          </a:p>
          <a:p>
            <a:endParaRPr lang="tr-TR" dirty="0">
              <a:latin typeface="Calibri" panose="020F0502020204030204" pitchFamily="34" charset="0"/>
              <a:ea typeface="Calibri" panose="020F0502020204030204" pitchFamily="34" charset="0"/>
              <a:cs typeface="Calibri" panose="020F0502020204030204" pitchFamily="34" charset="0"/>
            </a:endParaRPr>
          </a:p>
          <a:p>
            <a:r>
              <a:rPr lang="tr-TR" dirty="0">
                <a:latin typeface="Calibri" panose="020F0502020204030204" pitchFamily="34" charset="0"/>
                <a:ea typeface="Calibri" panose="020F0502020204030204" pitchFamily="34" charset="0"/>
                <a:cs typeface="Calibri" panose="020F0502020204030204" pitchFamily="34" charset="0"/>
              </a:rPr>
              <a:t>Firmamızın lehine olabilecek vergi avantajlarından faydalanmamış oluruz. </a:t>
            </a:r>
          </a:p>
          <a:p>
            <a:pPr marL="0" indent="0">
              <a:buNone/>
            </a:pPr>
            <a:endParaRPr lang="tr-TR" dirty="0"/>
          </a:p>
          <a:p>
            <a:endParaRPr lang="tr-TR" dirty="0"/>
          </a:p>
          <a:p>
            <a:pPr marL="0" indent="0">
              <a:buNone/>
            </a:pPr>
            <a:endParaRPr lang="tr-TR" dirty="0"/>
          </a:p>
        </p:txBody>
      </p:sp>
      <p:sp>
        <p:nvSpPr>
          <p:cNvPr id="3" name="Başlık 2">
            <a:extLst>
              <a:ext uri="{FF2B5EF4-FFF2-40B4-BE49-F238E27FC236}">
                <a16:creationId xmlns:a16="http://schemas.microsoft.com/office/drawing/2014/main" id="{34523F4B-6174-44A6-DF9D-CF88BF4B6BB3}"/>
              </a:ext>
            </a:extLst>
          </p:cNvPr>
          <p:cNvSpPr>
            <a:spLocks noGrp="1"/>
          </p:cNvSpPr>
          <p:nvPr>
            <p:ph type="title"/>
          </p:nvPr>
        </p:nvSpPr>
        <p:spPr/>
        <p:txBody>
          <a:bodyPr/>
          <a:lstStyle/>
          <a:p>
            <a:r>
              <a:rPr lang="tr-TR" dirty="0"/>
              <a:t>YAPMAZSAK NE OLUR?</a:t>
            </a:r>
          </a:p>
        </p:txBody>
      </p:sp>
      <p:sp>
        <p:nvSpPr>
          <p:cNvPr id="4" name="Slayt Numarası Yer Tutucusu 3">
            <a:extLst>
              <a:ext uri="{FF2B5EF4-FFF2-40B4-BE49-F238E27FC236}">
                <a16:creationId xmlns:a16="http://schemas.microsoft.com/office/drawing/2014/main" id="{39086571-0EC5-6B00-6671-3CA104672003}"/>
              </a:ext>
            </a:extLst>
          </p:cNvPr>
          <p:cNvSpPr>
            <a:spLocks noGrp="1"/>
          </p:cNvSpPr>
          <p:nvPr>
            <p:ph type="sldNum" sz="quarter" idx="4"/>
          </p:nvPr>
        </p:nvSpPr>
        <p:spPr/>
        <p:txBody>
          <a:bodyPr/>
          <a:lstStyle/>
          <a:p>
            <a:fld id="{3F229497-3B9E-406A-A216-E5617F008833}" type="slidenum">
              <a:rPr lang="tr-TR" smtClean="0"/>
              <a:pPr/>
              <a:t>62</a:t>
            </a:fld>
            <a:endParaRPr lang="tr-TR" dirty="0"/>
          </a:p>
        </p:txBody>
      </p:sp>
      <p:pic>
        <p:nvPicPr>
          <p:cNvPr id="2050" name="Picture 2" descr="Biber Çizim, Chili dekoratif tasarım zarif tasarım, doğal Gıdalar, gıda,  dekor png | PNGWing">
            <a:extLst>
              <a:ext uri="{FF2B5EF4-FFF2-40B4-BE49-F238E27FC236}">
                <a16:creationId xmlns:a16="http://schemas.microsoft.com/office/drawing/2014/main" id="{5B4E0EAC-8177-4BDC-DC21-E1BCB41F8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155" y="4018085"/>
            <a:ext cx="2614601" cy="1125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64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style.rotation</p:attrName>
                                        </p:attrNameLst>
                                      </p:cBhvr>
                                      <p:tavLst>
                                        <p:tav tm="0">
                                          <p:val>
                                            <p:fltVal val="720"/>
                                          </p:val>
                                        </p:tav>
                                        <p:tav tm="100000">
                                          <p:val>
                                            <p:fltVal val="0"/>
                                          </p:val>
                                        </p:tav>
                                      </p:tavLst>
                                    </p:anim>
                                    <p:anim calcmode="lin" valueType="num">
                                      <p:cBhvr>
                                        <p:cTn id="9" dur="2000" fill="hold"/>
                                        <p:tgtEl>
                                          <p:spTgt spid="2050"/>
                                        </p:tgtEl>
                                        <p:attrNameLst>
                                          <p:attrName>ppt_h</p:attrName>
                                        </p:attrNameLst>
                                      </p:cBhvr>
                                      <p:tavLst>
                                        <p:tav tm="0">
                                          <p:val>
                                            <p:fltVal val="0"/>
                                          </p:val>
                                        </p:tav>
                                        <p:tav tm="100000">
                                          <p:val>
                                            <p:strVal val="#ppt_h"/>
                                          </p:val>
                                        </p:tav>
                                      </p:tavLst>
                                    </p:anim>
                                    <p:anim calcmode="lin" valueType="num">
                                      <p:cBhvr>
                                        <p:cTn id="10" dur="2000" fill="hold"/>
                                        <p:tgtEl>
                                          <p:spTgt spid="205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6AD156AB-0E30-4D75-A412-B8D5CABEDFBB}"/>
              </a:ext>
            </a:extLst>
          </p:cNvPr>
          <p:cNvSpPr>
            <a:spLocks noGrp="1"/>
          </p:cNvSpPr>
          <p:nvPr>
            <p:ph type="body" sz="quarter" idx="12"/>
          </p:nvPr>
        </p:nvSpPr>
        <p:spPr>
          <a:xfrm>
            <a:off x="200820" y="281940"/>
            <a:ext cx="3417798" cy="690964"/>
          </a:xfrm>
        </p:spPr>
        <p:txBody>
          <a:bodyPr/>
          <a:lstStyle/>
          <a:p>
            <a:r>
              <a:rPr lang="tr-TR" dirty="0"/>
              <a:t>PKF İZMİR</a:t>
            </a:r>
          </a:p>
          <a:p>
            <a:r>
              <a:rPr lang="tr-TR" dirty="0"/>
              <a:t>Sun Bağımsız Denetim YMM A.Ş.</a:t>
            </a:r>
          </a:p>
        </p:txBody>
      </p:sp>
      <p:sp>
        <p:nvSpPr>
          <p:cNvPr id="7" name="Metin Yer Tutucusu 1">
            <a:extLst>
              <a:ext uri="{FF2B5EF4-FFF2-40B4-BE49-F238E27FC236}">
                <a16:creationId xmlns:a16="http://schemas.microsoft.com/office/drawing/2014/main" id="{4747B1B3-AB14-5F60-8CBE-276670574AE3}"/>
              </a:ext>
            </a:extLst>
          </p:cNvPr>
          <p:cNvSpPr>
            <a:spLocks noGrp="1"/>
          </p:cNvSpPr>
          <p:nvPr>
            <p:ph type="body" sz="quarter" idx="10"/>
          </p:nvPr>
        </p:nvSpPr>
        <p:spPr>
          <a:xfrm>
            <a:off x="660473" y="759289"/>
            <a:ext cx="7723909" cy="2586862"/>
          </a:xfrm>
        </p:spPr>
        <p:txBody>
          <a:bodyPr/>
          <a:lstStyle/>
          <a:p>
            <a:pPr algn="ctr"/>
            <a:r>
              <a:rPr lang="tr-TR" sz="1800" b="1" dirty="0">
                <a:solidFill>
                  <a:srgbClr val="074094"/>
                </a:solidFill>
                <a:latin typeface="Arial"/>
                <a:cs typeface="Arial"/>
              </a:rPr>
              <a:t>TEŞEKKÜRLER</a:t>
            </a:r>
            <a:endParaRPr lang="tr-TR" sz="2400" b="1" dirty="0">
              <a:solidFill>
                <a:srgbClr val="074094"/>
              </a:solidFill>
              <a:latin typeface="Arial"/>
              <a:cs typeface="Arial"/>
            </a:endParaRPr>
          </a:p>
          <a:p>
            <a:pPr algn="ctr"/>
            <a:r>
              <a:rPr lang="tr-TR" sz="3600" b="1" dirty="0">
                <a:solidFill>
                  <a:srgbClr val="074094"/>
                </a:solidFill>
                <a:latin typeface="Arial"/>
                <a:cs typeface="Arial"/>
              </a:rPr>
              <a:t>Fatih Salih ÖZPERÇİN</a:t>
            </a:r>
          </a:p>
          <a:p>
            <a:pPr algn="ctr"/>
            <a:r>
              <a:rPr lang="tr-TR" sz="1600" dirty="0"/>
              <a:t> Hürriyet Bulvarı Musullugil İşhanı No:5-1 Kat:6 Daire: 601-602-603 Çankaya - İzmir</a:t>
            </a:r>
            <a:br>
              <a:rPr lang="tr-TR" sz="1600" dirty="0"/>
            </a:br>
            <a:r>
              <a:rPr lang="tr-TR" sz="1600" dirty="0"/>
              <a:t/>
            </a:r>
            <a:br>
              <a:rPr lang="tr-TR" sz="1600" dirty="0"/>
            </a:br>
            <a:r>
              <a:rPr lang="tr-TR" sz="3200" b="1" dirty="0">
                <a:solidFill>
                  <a:srgbClr val="074094"/>
                </a:solidFill>
                <a:latin typeface="Arial"/>
                <a:cs typeface="Arial"/>
              </a:rPr>
              <a:t> +90 532 355 62 16</a:t>
            </a:r>
            <a:r>
              <a:rPr lang="tr-TR" sz="3200" b="1" dirty="0">
                <a:solidFill>
                  <a:schemeClr val="tx1"/>
                </a:solidFill>
              </a:rPr>
              <a:t/>
            </a:r>
            <a:br>
              <a:rPr lang="tr-TR" sz="3200" b="1" dirty="0">
                <a:solidFill>
                  <a:schemeClr val="tx1"/>
                </a:solidFill>
              </a:rPr>
            </a:br>
            <a:r>
              <a:rPr lang="tr-TR" sz="1600" dirty="0"/>
              <a:t> +90 232 445 60 40</a:t>
            </a:r>
          </a:p>
          <a:p>
            <a:pPr algn="ctr"/>
            <a:r>
              <a:rPr lang="tr-TR" sz="1600" dirty="0">
                <a:hlinkClick r:id="rId2">
                  <a:extLst>
                    <a:ext uri="{A12FA001-AC4F-418D-AE19-62706E023703}">
                      <ahyp:hlinkClr xmlns:ahyp="http://schemas.microsoft.com/office/drawing/2018/hyperlinkcolor" xmlns="" val="tx"/>
                    </a:ext>
                  </a:extLst>
                </a:hlinkClick>
              </a:rPr>
              <a:t>www.pkfizmir.com</a:t>
            </a:r>
            <a:endParaRPr lang="tr-TR" sz="1600" dirty="0"/>
          </a:p>
        </p:txBody>
      </p:sp>
    </p:spTree>
    <p:extLst>
      <p:ext uri="{BB962C8B-B14F-4D97-AF65-F5344CB8AC3E}">
        <p14:creationId xmlns:p14="http://schemas.microsoft.com/office/powerpoint/2010/main" val="3927828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DC198322-7837-5E0B-4BCD-A756099AF6A3}"/>
              </a:ext>
            </a:extLst>
          </p:cNvPr>
          <p:cNvSpPr>
            <a:spLocks noGrp="1"/>
          </p:cNvSpPr>
          <p:nvPr>
            <p:ph idx="1"/>
          </p:nvPr>
        </p:nvSpPr>
        <p:spPr/>
        <p:txBody>
          <a:bodyPr/>
          <a:lstStyle/>
          <a:p>
            <a:pPr marL="0" indent="0">
              <a:buNone/>
            </a:pPr>
            <a:r>
              <a:rPr lang="tr-TR" sz="1800" b="1" dirty="0">
                <a:solidFill>
                  <a:srgbClr val="000000"/>
                </a:solidFill>
                <a:effectLst/>
                <a:latin typeface="Open Sans" panose="020B0606030504020204" pitchFamily="34" charset="0"/>
                <a:ea typeface="Times New Roman" panose="02020603050405020304" pitchFamily="18" charset="0"/>
              </a:rPr>
              <a:t>KİMLER YAPAR</a:t>
            </a:r>
          </a:p>
          <a:p>
            <a:r>
              <a:rPr lang="tr-TR" sz="1800" b="1" dirty="0">
                <a:solidFill>
                  <a:srgbClr val="000000"/>
                </a:solidFill>
                <a:effectLst/>
                <a:latin typeface="Open Sans" panose="020B0606030504020204" pitchFamily="34" charset="0"/>
                <a:ea typeface="Times New Roman" panose="02020603050405020304" pitchFamily="18" charset="0"/>
              </a:rPr>
              <a:t>Şartların</a:t>
            </a:r>
            <a:r>
              <a:rPr lang="tr-TR" sz="1800" dirty="0">
                <a:solidFill>
                  <a:srgbClr val="000000"/>
                </a:solidFill>
                <a:effectLst/>
                <a:latin typeface="Open Sans" panose="020B0606030504020204" pitchFamily="34" charset="0"/>
                <a:ea typeface="Times New Roman" panose="02020603050405020304" pitchFamily="18" charset="0"/>
              </a:rPr>
              <a:t>  oluşması halinde </a:t>
            </a:r>
            <a:r>
              <a:rPr lang="tr-TR" sz="1800" b="1" dirty="0">
                <a:solidFill>
                  <a:srgbClr val="000000"/>
                </a:solidFill>
                <a:effectLst/>
                <a:latin typeface="Open Sans" panose="020B0606030504020204" pitchFamily="34" charset="0"/>
                <a:ea typeface="Times New Roman" panose="02020603050405020304" pitchFamily="18" charset="0"/>
              </a:rPr>
              <a:t>bilanço</a:t>
            </a:r>
            <a:r>
              <a:rPr lang="tr-TR" sz="1800" dirty="0">
                <a:solidFill>
                  <a:srgbClr val="000000"/>
                </a:solidFill>
                <a:effectLst/>
                <a:latin typeface="Open Sans" panose="020B0606030504020204" pitchFamily="34" charset="0"/>
                <a:ea typeface="Times New Roman" panose="02020603050405020304" pitchFamily="18" charset="0"/>
              </a:rPr>
              <a:t> esasına göre defter tutan GV, KV mükellefleri						</a:t>
            </a:r>
            <a:endParaRPr lang="tr-TR" sz="1800" b="1" dirty="0">
              <a:solidFill>
                <a:srgbClr val="000000"/>
              </a:solidFill>
              <a:latin typeface="Open Sans" panose="020B0606030504020204" pitchFamily="34" charset="0"/>
            </a:endParaRPr>
          </a:p>
          <a:p>
            <a:pPr marL="0" indent="0">
              <a:buNone/>
            </a:pPr>
            <a:r>
              <a:rPr lang="tr-TR" sz="1400" i="1" dirty="0">
                <a:solidFill>
                  <a:srgbClr val="000000"/>
                </a:solidFill>
                <a:latin typeface="Open Sans" panose="020B0606030504020204" pitchFamily="34" charset="0"/>
                <a:ea typeface="Times New Roman" panose="02020603050405020304" pitchFamily="18" charset="0"/>
              </a:rPr>
              <a:t>*</a:t>
            </a:r>
            <a:r>
              <a:rPr lang="tr-TR" sz="1400" i="1" dirty="0">
                <a:solidFill>
                  <a:srgbClr val="000000"/>
                </a:solidFill>
                <a:effectLst/>
                <a:latin typeface="Open Sans" panose="020B0606030504020204" pitchFamily="34" charset="0"/>
                <a:ea typeface="Times New Roman" panose="02020603050405020304" pitchFamily="18" charset="0"/>
              </a:rPr>
              <a:t>İşletme hesabına göre defter tutanlar ile serbest meslek erbapları isterlerse atiklerini </a:t>
            </a:r>
          </a:p>
          <a:p>
            <a:pPr marL="0" indent="0">
              <a:buNone/>
            </a:pPr>
            <a:r>
              <a:rPr lang="tr-TR" sz="1400" i="1" dirty="0">
                <a:solidFill>
                  <a:srgbClr val="000000"/>
                </a:solidFill>
                <a:effectLst/>
                <a:latin typeface="Open Sans" panose="020B0606030504020204" pitchFamily="34" charset="0"/>
                <a:ea typeface="Times New Roman" panose="02020603050405020304" pitchFamily="18" charset="0"/>
              </a:rPr>
              <a:t>düzeltmeye</a:t>
            </a:r>
            <a:r>
              <a:rPr lang="tr-TR" sz="1400" i="1" dirty="0">
                <a:solidFill>
                  <a:srgbClr val="000000"/>
                </a:solidFill>
                <a:latin typeface="Open Sans" panose="020B0606030504020204" pitchFamily="34" charset="0"/>
                <a:ea typeface="Times New Roman" panose="02020603050405020304" pitchFamily="18" charset="0"/>
              </a:rPr>
              <a:t> </a:t>
            </a:r>
            <a:r>
              <a:rPr lang="tr-TR" sz="1400" i="1" dirty="0">
                <a:solidFill>
                  <a:srgbClr val="000000"/>
                </a:solidFill>
                <a:effectLst/>
                <a:latin typeface="Open Sans" panose="020B0606030504020204" pitchFamily="34" charset="0"/>
                <a:ea typeface="Times New Roman" panose="02020603050405020304" pitchFamily="18" charset="0"/>
              </a:rPr>
              <a:t>tabi tutarak amortismanı yeni değerlerden ayırabilir.</a:t>
            </a:r>
          </a:p>
          <a:p>
            <a:pPr marL="0" indent="0">
              <a:buNone/>
            </a:pPr>
            <a:r>
              <a:rPr lang="tr-TR" sz="1400" i="1" dirty="0">
                <a:solidFill>
                  <a:srgbClr val="000000"/>
                </a:solidFill>
                <a:latin typeface="Open Sans" panose="020B0606030504020204" pitchFamily="34" charset="0"/>
                <a:ea typeface="Times New Roman" panose="02020603050405020304" pitchFamily="18" charset="0"/>
              </a:rPr>
              <a:t>*Münhasıran altın, gümüş alım satım imalatıyla uğraşanlar her zaman yapar.</a:t>
            </a:r>
          </a:p>
          <a:p>
            <a:pPr marL="0" indent="0">
              <a:buNone/>
            </a:pPr>
            <a:endParaRPr lang="tr-TR" sz="1400" i="1" dirty="0">
              <a:solidFill>
                <a:srgbClr val="000000"/>
              </a:solidFill>
              <a:effectLst/>
              <a:latin typeface="Open Sans" panose="020B0606030504020204" pitchFamily="34" charset="0"/>
              <a:ea typeface="Times New Roman" panose="02020603050405020304" pitchFamily="18" charset="0"/>
            </a:endParaRPr>
          </a:p>
          <a:p>
            <a:pPr marL="0" indent="0">
              <a:buNone/>
            </a:pPr>
            <a:endParaRPr lang="tr-TR" dirty="0"/>
          </a:p>
        </p:txBody>
      </p:sp>
      <p:sp>
        <p:nvSpPr>
          <p:cNvPr id="3" name="Başlık 2">
            <a:extLst>
              <a:ext uri="{FF2B5EF4-FFF2-40B4-BE49-F238E27FC236}">
                <a16:creationId xmlns:a16="http://schemas.microsoft.com/office/drawing/2014/main" id="{75A20368-5A5F-43C5-A904-59363DE379E7}"/>
              </a:ext>
            </a:extLst>
          </p:cNvPr>
          <p:cNvSpPr>
            <a:spLocks noGrp="1"/>
          </p:cNvSpPr>
          <p:nvPr>
            <p:ph type="title"/>
          </p:nvPr>
        </p:nvSpPr>
        <p:spPr/>
        <p:txBody>
          <a:bodyPr/>
          <a:lstStyle/>
          <a:p>
            <a:pPr algn="ctr"/>
            <a:r>
              <a:rPr lang="tr-TR" dirty="0"/>
              <a:t>KİMLER, NE ZAMAN YAPAR?</a:t>
            </a:r>
          </a:p>
        </p:txBody>
      </p:sp>
      <p:sp>
        <p:nvSpPr>
          <p:cNvPr id="9" name="İçerik Yer Tutucusu 1">
            <a:extLst>
              <a:ext uri="{FF2B5EF4-FFF2-40B4-BE49-F238E27FC236}">
                <a16:creationId xmlns:a16="http://schemas.microsoft.com/office/drawing/2014/main" id="{68841E12-F0A8-BC7C-2603-BFC9A14D394A}"/>
              </a:ext>
            </a:extLst>
          </p:cNvPr>
          <p:cNvSpPr txBox="1">
            <a:spLocks/>
          </p:cNvSpPr>
          <p:nvPr/>
        </p:nvSpPr>
        <p:spPr>
          <a:xfrm>
            <a:off x="2205781" y="3963668"/>
            <a:ext cx="2679957" cy="881309"/>
          </a:xfrm>
          <a:prstGeom prst="rect">
            <a:avLst/>
          </a:prstGeom>
        </p:spPr>
        <p:txBody>
          <a:bodyPr/>
          <a:lstStyle>
            <a:lvl1pPr marL="342900" indent="-342900" algn="l" defTabSz="457200" rtl="0" eaLnBrk="1" fontAlgn="base" hangingPunct="1">
              <a:spcBef>
                <a:spcPct val="20000"/>
              </a:spcBef>
              <a:spcAft>
                <a:spcPct val="0"/>
              </a:spcAft>
              <a:buClr>
                <a:srgbClr val="2A89B4"/>
              </a:buClr>
              <a:buFont typeface="Arial"/>
              <a:buChar char="•"/>
              <a:defRPr sz="2000" kern="1200">
                <a:solidFill>
                  <a:schemeClr val="tx1">
                    <a:lumMod val="75000"/>
                    <a:lumOff val="25000"/>
                  </a:schemeClr>
                </a:solidFill>
                <a:latin typeface="Arial"/>
                <a:ea typeface="ＭＳ Ｐゴシック" charset="0"/>
                <a:cs typeface="Arial"/>
              </a:defRPr>
            </a:lvl1pPr>
            <a:lvl2pPr marL="742950" indent="-285750" algn="l" defTabSz="457200" rtl="0" eaLnBrk="1" fontAlgn="base" hangingPunct="1">
              <a:spcBef>
                <a:spcPct val="20000"/>
              </a:spcBef>
              <a:spcAft>
                <a:spcPct val="0"/>
              </a:spcAft>
              <a:buClr>
                <a:srgbClr val="2A89B4"/>
              </a:buClr>
              <a:buFont typeface="Arial"/>
              <a:buChar char="–"/>
              <a:defRPr sz="1800" kern="1200">
                <a:solidFill>
                  <a:schemeClr val="tx1">
                    <a:lumMod val="75000"/>
                    <a:lumOff val="25000"/>
                  </a:schemeClr>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A89B4"/>
              </a:buClr>
              <a:buSzPct val="80000"/>
              <a:buFont typeface="Arial"/>
              <a:buChar char="•"/>
              <a:defRPr sz="1600" kern="1200">
                <a:solidFill>
                  <a:schemeClr val="tx1">
                    <a:lumMod val="75000"/>
                    <a:lumOff val="25000"/>
                  </a:schemeClr>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2A89B4"/>
              </a:buClr>
              <a:buFont typeface="Arial"/>
              <a:buChar char="–"/>
              <a:defRPr sz="1400" kern="1200">
                <a:solidFill>
                  <a:schemeClr val="tx1">
                    <a:lumMod val="75000"/>
                    <a:lumOff val="25000"/>
                  </a:schemeClr>
                </a:solidFill>
                <a:latin typeface="Arial"/>
                <a:ea typeface="ＭＳ Ｐゴシック" charset="0"/>
                <a:cs typeface="Arial"/>
              </a:defRPr>
            </a:lvl4pPr>
            <a:lvl5pPr marL="2057400" indent="-228600" algn="l" defTabSz="457200" rtl="0" eaLnBrk="1" fontAlgn="base" hangingPunct="1">
              <a:spcBef>
                <a:spcPct val="20000"/>
              </a:spcBef>
              <a:spcAft>
                <a:spcPct val="0"/>
              </a:spcAft>
              <a:buClr>
                <a:srgbClr val="2A89B4"/>
              </a:buClr>
              <a:buFont typeface="Arial"/>
              <a:buChar char="»"/>
              <a:defRPr sz="1200" kern="1200">
                <a:solidFill>
                  <a:schemeClr val="tx1">
                    <a:lumMod val="75000"/>
                    <a:lumOff val="25000"/>
                  </a:schemeClr>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3200" b="1" dirty="0">
                <a:solidFill>
                  <a:srgbClr val="C00000"/>
                </a:solidFill>
              </a:rPr>
              <a:t>HEPİMİZ</a:t>
            </a:r>
            <a:r>
              <a:rPr lang="tr-TR" sz="4400" b="1" dirty="0">
                <a:solidFill>
                  <a:srgbClr val="C00000"/>
                </a:solidFill>
              </a:rPr>
              <a:t>…</a:t>
            </a:r>
          </a:p>
        </p:txBody>
      </p:sp>
      <p:sp>
        <p:nvSpPr>
          <p:cNvPr id="4" name="Oval 3">
            <a:extLst>
              <a:ext uri="{FF2B5EF4-FFF2-40B4-BE49-F238E27FC236}">
                <a16:creationId xmlns:a16="http://schemas.microsoft.com/office/drawing/2014/main" id="{E979632E-FADD-9C80-8901-5BE5A5774B09}"/>
              </a:ext>
            </a:extLst>
          </p:cNvPr>
          <p:cNvSpPr/>
          <p:nvPr/>
        </p:nvSpPr>
        <p:spPr>
          <a:xfrm>
            <a:off x="5902092" y="3421144"/>
            <a:ext cx="1965354" cy="84117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600" dirty="0"/>
              <a:t>Geçici Vergi Dönemleri Dahil</a:t>
            </a:r>
          </a:p>
        </p:txBody>
      </p:sp>
      <p:sp>
        <p:nvSpPr>
          <p:cNvPr id="5" name="Slayt Numarası Yer Tutucusu 4">
            <a:extLst>
              <a:ext uri="{FF2B5EF4-FFF2-40B4-BE49-F238E27FC236}">
                <a16:creationId xmlns:a16="http://schemas.microsoft.com/office/drawing/2014/main" id="{A65E5135-FA10-5473-2B5E-1C044B4D3F57}"/>
              </a:ext>
            </a:extLst>
          </p:cNvPr>
          <p:cNvSpPr>
            <a:spLocks noGrp="1"/>
          </p:cNvSpPr>
          <p:nvPr>
            <p:ph type="sldNum" sz="quarter" idx="4"/>
          </p:nvPr>
        </p:nvSpPr>
        <p:spPr/>
        <p:txBody>
          <a:bodyPr/>
          <a:lstStyle/>
          <a:p>
            <a:fld id="{3F229497-3B9E-406A-A216-E5617F008833}" type="slidenum">
              <a:rPr lang="tr-TR" smtClean="0"/>
              <a:pPr/>
              <a:t>7</a:t>
            </a:fld>
            <a:endParaRPr lang="tr-TR" dirty="0"/>
          </a:p>
        </p:txBody>
      </p:sp>
    </p:spTree>
    <p:extLst>
      <p:ext uri="{BB962C8B-B14F-4D97-AF65-F5344CB8AC3E}">
        <p14:creationId xmlns:p14="http://schemas.microsoft.com/office/powerpoint/2010/main" val="324046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E Belgesi TSE yerine geçer mi ? | CGS Test Merkezi Blog">
            <a:extLst>
              <a:ext uri="{FF2B5EF4-FFF2-40B4-BE49-F238E27FC236}">
                <a16:creationId xmlns:a16="http://schemas.microsoft.com/office/drawing/2014/main" id="{B0541EF3-208E-7C42-1351-5147BBF80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3542" y="1618311"/>
            <a:ext cx="1820843" cy="1820843"/>
          </a:xfrm>
          <a:prstGeom prst="rect">
            <a:avLst/>
          </a:prstGeom>
          <a:noFill/>
          <a:extLst>
            <a:ext uri="{909E8E84-426E-40DD-AFC4-6F175D3DCCD1}">
              <a14:hiddenFill xmlns:a14="http://schemas.microsoft.com/office/drawing/2010/main">
                <a:solidFill>
                  <a:srgbClr val="FFFFFF"/>
                </a:solidFill>
              </a14:hiddenFill>
            </a:ext>
          </a:extLst>
        </p:spPr>
      </p:pic>
      <p:sp>
        <p:nvSpPr>
          <p:cNvPr id="2" name="İçerik Yer Tutucusu 1">
            <a:extLst>
              <a:ext uri="{FF2B5EF4-FFF2-40B4-BE49-F238E27FC236}">
                <a16:creationId xmlns:a16="http://schemas.microsoft.com/office/drawing/2014/main" id="{0240406A-EA92-0A56-3036-FF4D76FAC31A}"/>
              </a:ext>
            </a:extLst>
          </p:cNvPr>
          <p:cNvSpPr>
            <a:spLocks noGrp="1"/>
          </p:cNvSpPr>
          <p:nvPr>
            <p:ph idx="1"/>
          </p:nvPr>
        </p:nvSpPr>
        <p:spPr>
          <a:xfrm>
            <a:off x="173295" y="1371272"/>
            <a:ext cx="8401745" cy="2656936"/>
          </a:xfrm>
        </p:spPr>
        <p:txBody>
          <a:bodyPr/>
          <a:lstStyle/>
          <a:p>
            <a:r>
              <a:rPr lang="tr-TR" sz="1800" b="1" dirty="0">
                <a:solidFill>
                  <a:srgbClr val="000000"/>
                </a:solidFill>
                <a:latin typeface="Open Sans" panose="020B0606030504020204" pitchFamily="34" charset="0"/>
              </a:rPr>
              <a:t>Defterlerini yabancı para cinsinden tutanlar</a:t>
            </a:r>
          </a:p>
          <a:p>
            <a:pPr marL="0" indent="0">
              <a:buNone/>
            </a:pPr>
            <a:r>
              <a:rPr lang="tr-TR" sz="1400" i="1" dirty="0">
                <a:solidFill>
                  <a:srgbClr val="000000"/>
                </a:solidFill>
                <a:latin typeface="Open Sans" panose="020B0606030504020204" pitchFamily="34" charset="0"/>
              </a:rPr>
              <a:t>*</a:t>
            </a:r>
            <a:r>
              <a:rPr lang="tr-TR" sz="1600" i="1" dirty="0">
                <a:solidFill>
                  <a:srgbClr val="000000"/>
                </a:solidFill>
                <a:latin typeface="Open Sans" panose="020B0606030504020204" pitchFamily="34" charset="0"/>
              </a:rPr>
              <a:t>TL tutmaya başlayanlar 3 yıl enflasyon düzeltmesi uygulamazlar.</a:t>
            </a:r>
          </a:p>
          <a:p>
            <a:endParaRPr lang="tr-TR" sz="1800" i="1" dirty="0">
              <a:solidFill>
                <a:srgbClr val="000000"/>
              </a:solidFill>
              <a:latin typeface="Open Sans" panose="020B0606030504020204" pitchFamily="34" charset="0"/>
              <a:ea typeface="Times New Roman" panose="02020603050405020304" pitchFamily="18" charset="0"/>
            </a:endParaRPr>
          </a:p>
          <a:p>
            <a:r>
              <a:rPr lang="tr-TR" sz="1800" b="1" dirty="0">
                <a:solidFill>
                  <a:srgbClr val="000000"/>
                </a:solidFill>
                <a:latin typeface="Open Sans" panose="020B0606030504020204" pitchFamily="34" charset="0"/>
              </a:rPr>
              <a:t>Serbest Bölgede faaliyet gösterenler yapacak mı?</a:t>
            </a:r>
          </a:p>
          <a:p>
            <a:pPr marL="0" indent="0">
              <a:buNone/>
            </a:pPr>
            <a:endParaRPr lang="tr-TR" dirty="0">
              <a:solidFill>
                <a:srgbClr val="000000"/>
              </a:solidFill>
              <a:latin typeface="Open Sans" panose="020B0606030504020204" pitchFamily="34" charset="0"/>
            </a:endParaRPr>
          </a:p>
          <a:p>
            <a:pPr marL="0" indent="0">
              <a:buNone/>
            </a:pPr>
            <a:r>
              <a:rPr lang="tr-TR" sz="1600" i="1" dirty="0">
                <a:solidFill>
                  <a:srgbClr val="000000"/>
                </a:solidFill>
                <a:latin typeface="Open Sans" panose="020B0606030504020204" pitchFamily="34" charset="0"/>
              </a:rPr>
              <a:t>Tebliğ taslağında sadece yabancı para cinsinden defter tutanların yapmayacağı belirtilmiştir. 9 </a:t>
            </a:r>
            <a:r>
              <a:rPr lang="tr-TR" sz="1600" i="1" dirty="0" err="1">
                <a:solidFill>
                  <a:srgbClr val="000000"/>
                </a:solidFill>
                <a:latin typeface="Open Sans" panose="020B0606030504020204" pitchFamily="34" charset="0"/>
              </a:rPr>
              <a:t>Nolu</a:t>
            </a:r>
            <a:r>
              <a:rPr lang="tr-TR" sz="1600" i="1" dirty="0">
                <a:solidFill>
                  <a:srgbClr val="000000"/>
                </a:solidFill>
                <a:latin typeface="Open Sans" panose="020B0606030504020204" pitchFamily="34" charset="0"/>
              </a:rPr>
              <a:t> VUK Sirkülerinde 06.02.2004 tarihinden önce faaliyete başlayan serbest bölgedeki mükelleflerin düzeltme yapmayacağı belirtilmiştir.</a:t>
            </a:r>
          </a:p>
        </p:txBody>
      </p:sp>
      <p:sp>
        <p:nvSpPr>
          <p:cNvPr id="3" name="Başlık 2">
            <a:extLst>
              <a:ext uri="{FF2B5EF4-FFF2-40B4-BE49-F238E27FC236}">
                <a16:creationId xmlns:a16="http://schemas.microsoft.com/office/drawing/2014/main" id="{8BB00DF0-D743-2E4F-F0AC-8C5640931E4B}"/>
              </a:ext>
            </a:extLst>
          </p:cNvPr>
          <p:cNvSpPr>
            <a:spLocks noGrp="1"/>
          </p:cNvSpPr>
          <p:nvPr>
            <p:ph type="title"/>
          </p:nvPr>
        </p:nvSpPr>
        <p:spPr>
          <a:xfrm>
            <a:off x="586596" y="1173191"/>
            <a:ext cx="7988444" cy="102031"/>
          </a:xfrm>
        </p:spPr>
        <p:txBody>
          <a:bodyPr/>
          <a:lstStyle/>
          <a:p>
            <a:r>
              <a:rPr lang="tr-TR" dirty="0"/>
              <a:t>KİMLER YAPMAZ</a:t>
            </a:r>
            <a:br>
              <a:rPr lang="tr-TR" dirty="0"/>
            </a:br>
            <a:endParaRPr lang="tr-TR" dirty="0"/>
          </a:p>
        </p:txBody>
      </p:sp>
      <p:sp>
        <p:nvSpPr>
          <p:cNvPr id="4" name="Slayt Numarası Yer Tutucusu 3">
            <a:extLst>
              <a:ext uri="{FF2B5EF4-FFF2-40B4-BE49-F238E27FC236}">
                <a16:creationId xmlns:a16="http://schemas.microsoft.com/office/drawing/2014/main" id="{1EB89B62-B197-BA07-E71D-9CA928968D00}"/>
              </a:ext>
            </a:extLst>
          </p:cNvPr>
          <p:cNvSpPr>
            <a:spLocks noGrp="1"/>
          </p:cNvSpPr>
          <p:nvPr>
            <p:ph type="sldNum" sz="quarter" idx="4"/>
          </p:nvPr>
        </p:nvSpPr>
        <p:spPr/>
        <p:txBody>
          <a:bodyPr/>
          <a:lstStyle/>
          <a:p>
            <a:fld id="{3F229497-3B9E-406A-A216-E5617F008833}" type="slidenum">
              <a:rPr lang="tr-TR" smtClean="0"/>
              <a:pPr/>
              <a:t>8</a:t>
            </a:fld>
            <a:endParaRPr lang="tr-TR" dirty="0"/>
          </a:p>
        </p:txBody>
      </p:sp>
      <p:sp>
        <p:nvSpPr>
          <p:cNvPr id="6" name="Metin kutusu 5">
            <a:extLst>
              <a:ext uri="{FF2B5EF4-FFF2-40B4-BE49-F238E27FC236}">
                <a16:creationId xmlns:a16="http://schemas.microsoft.com/office/drawing/2014/main" id="{A3EE555D-47A5-D2AC-F9A9-2FA32E0BA9A8}"/>
              </a:ext>
            </a:extLst>
          </p:cNvPr>
          <p:cNvSpPr txBox="1"/>
          <p:nvPr/>
        </p:nvSpPr>
        <p:spPr>
          <a:xfrm>
            <a:off x="3786997" y="4371297"/>
            <a:ext cx="5417388" cy="369332"/>
          </a:xfrm>
          <a:prstGeom prst="rect">
            <a:avLst/>
          </a:prstGeom>
          <a:noFill/>
        </p:spPr>
        <p:txBody>
          <a:bodyPr wrap="square">
            <a:spAutoFit/>
          </a:bodyPr>
          <a:lstStyle/>
          <a:p>
            <a:pPr marL="0" indent="0">
              <a:buNone/>
            </a:pPr>
            <a:r>
              <a:rPr lang="tr-TR" sz="1800" b="1" dirty="0">
                <a:solidFill>
                  <a:srgbClr val="C02030"/>
                </a:solidFill>
                <a:effectLst/>
                <a:latin typeface="Open Sans" panose="020B0606030504020204" pitchFamily="34" charset="0"/>
                <a:ea typeface="Times New Roman" panose="02020603050405020304" pitchFamily="18" charset="0"/>
              </a:rPr>
              <a:t>İlave bir açıklama yapılmasında fayda vardır.</a:t>
            </a:r>
          </a:p>
        </p:txBody>
      </p:sp>
    </p:spTree>
    <p:extLst>
      <p:ext uri="{BB962C8B-B14F-4D97-AF65-F5344CB8AC3E}">
        <p14:creationId xmlns:p14="http://schemas.microsoft.com/office/powerpoint/2010/main" val="2279208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B3D28A92-631E-ACF8-5316-278EF3B13D42}"/>
              </a:ext>
            </a:extLst>
          </p:cNvPr>
          <p:cNvSpPr>
            <a:spLocks noGrp="1"/>
          </p:cNvSpPr>
          <p:nvPr>
            <p:ph idx="1"/>
          </p:nvPr>
        </p:nvSpPr>
        <p:spPr>
          <a:xfrm>
            <a:off x="1423358" y="1423358"/>
            <a:ext cx="6124755" cy="3316507"/>
          </a:xfrm>
        </p:spPr>
        <p:txBody>
          <a:bodyPr/>
          <a:lstStyle/>
          <a:p>
            <a:r>
              <a:rPr lang="tr-TR" sz="1800" dirty="0">
                <a:solidFill>
                  <a:srgbClr val="2D4050"/>
                </a:solidFill>
                <a:effectLst/>
                <a:latin typeface="Calibri" panose="020F0502020204030204" pitchFamily="34" charset="0"/>
                <a:ea typeface="Calibri" panose="020F0502020204030204" pitchFamily="34" charset="0"/>
                <a:cs typeface="Calibri" panose="020F0502020204030204" pitchFamily="34" charset="0"/>
              </a:rPr>
              <a:t>Vergi Usul Kanunu’nun mükerrer 298. maddesinde</a:t>
            </a:r>
          </a:p>
          <a:p>
            <a:endParaRPr lang="tr-TR" sz="1800" dirty="0">
              <a:solidFill>
                <a:srgbClr val="2D405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tr-TR" sz="1800" dirty="0">
                <a:solidFill>
                  <a:srgbClr val="2D4050"/>
                </a:solidFill>
                <a:effectLst/>
                <a:latin typeface="Calibri" panose="020F0502020204030204" pitchFamily="34" charset="0"/>
                <a:ea typeface="Calibri" panose="020F0502020204030204" pitchFamily="34" charset="0"/>
                <a:cs typeface="Calibri" panose="020F0502020204030204" pitchFamily="34" charset="0"/>
              </a:rPr>
              <a:t> </a:t>
            </a:r>
            <a:r>
              <a:rPr lang="tr-TR" sz="1800" dirty="0">
                <a:solidFill>
                  <a:srgbClr val="2D4050"/>
                </a:solidFill>
                <a:latin typeface="Calibri" panose="020F0502020204030204" pitchFamily="34" charset="0"/>
                <a:cs typeface="Calibri" panose="020F0502020204030204" pitchFamily="34" charset="0"/>
              </a:rPr>
              <a:t>Yİ-ÜFE artışın; </a:t>
            </a:r>
          </a:p>
          <a:p>
            <a:pPr lvl="1">
              <a:buFont typeface="Wingdings" panose="05000000000000000000" pitchFamily="2" charset="2"/>
              <a:buChar char="Ø"/>
            </a:pPr>
            <a:r>
              <a:rPr lang="tr-TR" sz="1600" dirty="0">
                <a:solidFill>
                  <a:srgbClr val="2D4050"/>
                </a:solidFill>
                <a:latin typeface="Calibri" panose="020F0502020204030204" pitchFamily="34" charset="0"/>
                <a:ea typeface="Calibri" panose="020F0502020204030204" pitchFamily="34" charset="0"/>
                <a:cs typeface="Calibri" panose="020F0502020204030204" pitchFamily="34" charset="0"/>
              </a:rPr>
              <a:t>S</a:t>
            </a:r>
            <a:r>
              <a:rPr lang="tr-TR" sz="1600" dirty="0">
                <a:solidFill>
                  <a:srgbClr val="2D4050"/>
                </a:solidFill>
                <a:effectLst/>
                <a:latin typeface="Calibri" panose="020F0502020204030204" pitchFamily="34" charset="0"/>
                <a:ea typeface="Calibri" panose="020F0502020204030204" pitchFamily="34" charset="0"/>
                <a:cs typeface="Calibri" panose="020F0502020204030204" pitchFamily="34" charset="0"/>
              </a:rPr>
              <a:t>on üç hesap döneminde %100'den </a:t>
            </a:r>
          </a:p>
          <a:p>
            <a:pPr lvl="1">
              <a:buFont typeface="Wingdings" panose="05000000000000000000" pitchFamily="2" charset="2"/>
              <a:buChar char="Ø"/>
            </a:pPr>
            <a:r>
              <a:rPr lang="tr-TR" sz="1600" dirty="0">
                <a:solidFill>
                  <a:srgbClr val="2D4050"/>
                </a:solidFill>
                <a:latin typeface="Calibri" panose="020F0502020204030204" pitchFamily="34" charset="0"/>
                <a:ea typeface="Calibri" panose="020F0502020204030204" pitchFamily="34" charset="0"/>
                <a:cs typeface="Calibri" panose="020F0502020204030204" pitchFamily="34" charset="0"/>
              </a:rPr>
              <a:t>İ</a:t>
            </a:r>
            <a:r>
              <a:rPr lang="tr-TR" sz="1600" dirty="0">
                <a:solidFill>
                  <a:srgbClr val="2D4050"/>
                </a:solidFill>
                <a:effectLst/>
                <a:latin typeface="Calibri" panose="020F0502020204030204" pitchFamily="34" charset="0"/>
                <a:ea typeface="Calibri" panose="020F0502020204030204" pitchFamily="34" charset="0"/>
                <a:cs typeface="Calibri" panose="020F0502020204030204" pitchFamily="34" charset="0"/>
              </a:rPr>
              <a:t>çinde bulunulan hesap döneminde % 10'dan fazla olması </a:t>
            </a:r>
          </a:p>
          <a:p>
            <a:pPr marL="457200" lvl="1" indent="0">
              <a:buNone/>
            </a:pPr>
            <a:endParaRPr lang="tr-TR" sz="1600" dirty="0">
              <a:solidFill>
                <a:srgbClr val="2D4050"/>
              </a:solidFill>
              <a:effectLst/>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tr-TR" sz="1600" dirty="0">
              <a:solidFill>
                <a:srgbClr val="2D4050"/>
              </a:solidFill>
              <a:effectLst/>
              <a:latin typeface="Calibri" panose="020F0502020204030204" pitchFamily="34" charset="0"/>
              <a:ea typeface="Calibri" panose="020F0502020204030204" pitchFamily="34" charset="0"/>
              <a:cs typeface="Calibri" panose="020F0502020204030204" pitchFamily="34" charset="0"/>
            </a:endParaRPr>
          </a:p>
          <a:p>
            <a:r>
              <a:rPr lang="tr-TR" sz="1600" dirty="0">
                <a:solidFill>
                  <a:srgbClr val="2D4050"/>
                </a:solidFill>
                <a:effectLst/>
                <a:latin typeface="Calibri" panose="020F0502020204030204" pitchFamily="34" charset="0"/>
                <a:ea typeface="Calibri" panose="020F0502020204030204" pitchFamily="34" charset="0"/>
                <a:cs typeface="Calibri" panose="020F0502020204030204" pitchFamily="34" charset="0"/>
              </a:rPr>
              <a:t>İki şartın gerçekleştiği geçici vergi dönemlerinden itibaren başlar.</a:t>
            </a:r>
          </a:p>
          <a:p>
            <a:r>
              <a:rPr lang="tr-TR" sz="1600" dirty="0">
                <a:solidFill>
                  <a:srgbClr val="2D4050"/>
                </a:solidFill>
                <a:latin typeface="Calibri" panose="020F0502020204030204" pitchFamily="34" charset="0"/>
                <a:ea typeface="Calibri" panose="020F0502020204030204" pitchFamily="34" charset="0"/>
                <a:cs typeface="Calibri" panose="020F0502020204030204" pitchFamily="34" charset="0"/>
              </a:rPr>
              <a:t>H</a:t>
            </a:r>
            <a:r>
              <a:rPr lang="tr-TR" sz="1600" dirty="0">
                <a:solidFill>
                  <a:srgbClr val="2D4050"/>
                </a:solidFill>
                <a:effectLst/>
                <a:latin typeface="Calibri" panose="020F0502020204030204" pitchFamily="34" charset="0"/>
                <a:ea typeface="Calibri" panose="020F0502020204030204" pitchFamily="34" charset="0"/>
                <a:cs typeface="Calibri" panose="020F0502020204030204" pitchFamily="34" charset="0"/>
              </a:rPr>
              <a:t>erhangi bir geçici </a:t>
            </a:r>
            <a:r>
              <a:rPr lang="tr-TR" sz="1600" dirty="0">
                <a:solidFill>
                  <a:srgbClr val="2D4050"/>
                </a:solidFill>
                <a:latin typeface="Calibri" panose="020F0502020204030204" pitchFamily="34" charset="0"/>
                <a:ea typeface="Calibri" panose="020F0502020204030204" pitchFamily="34" charset="0"/>
                <a:cs typeface="Calibri" panose="020F0502020204030204" pitchFamily="34" charset="0"/>
              </a:rPr>
              <a:t>vergi</a:t>
            </a:r>
            <a:r>
              <a:rPr lang="tr-TR" sz="1600" dirty="0">
                <a:solidFill>
                  <a:srgbClr val="2D4050"/>
                </a:solidFill>
                <a:effectLst/>
                <a:latin typeface="Calibri" panose="020F0502020204030204" pitchFamily="34" charset="0"/>
                <a:ea typeface="Calibri" panose="020F0502020204030204" pitchFamily="34" charset="0"/>
                <a:cs typeface="Calibri" panose="020F0502020204030204" pitchFamily="34" charset="0"/>
              </a:rPr>
              <a:t>de yapılırsa o yılın tamamı düzeltilir.</a:t>
            </a:r>
          </a:p>
          <a:p>
            <a:r>
              <a:rPr lang="tr-TR" sz="1600" dirty="0">
                <a:solidFill>
                  <a:srgbClr val="2D4050"/>
                </a:solidFill>
                <a:latin typeface="Calibri" panose="020F0502020204030204" pitchFamily="34" charset="0"/>
                <a:ea typeface="Calibri" panose="020F0502020204030204" pitchFamily="34" charset="0"/>
                <a:cs typeface="Calibri" panose="020F0502020204030204" pitchFamily="34" charset="0"/>
              </a:rPr>
              <a:t>İki şartın birlikte gerçekleşmemesi halinde sona erer.</a:t>
            </a:r>
          </a:p>
          <a:p>
            <a:endParaRPr lang="tr-TR" sz="1600" dirty="0">
              <a:solidFill>
                <a:srgbClr val="2D4050"/>
              </a:solidFill>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tr-TR" sz="1600" i="1" dirty="0">
                <a:solidFill>
                  <a:srgbClr val="2D4050"/>
                </a:solidFill>
                <a:latin typeface="Arial" panose="020B0604020202020204" pitchFamily="34" charset="0"/>
                <a:ea typeface="Times New Roman" panose="02020603050405020304" pitchFamily="18" charset="0"/>
                <a:cs typeface="Times New Roman" panose="02020603050405020304" pitchFamily="18" charset="0"/>
              </a:rPr>
              <a:t>  </a:t>
            </a:r>
            <a:endParaRPr lang="tr-TR" sz="1600" i="1" dirty="0">
              <a:solidFill>
                <a:srgbClr val="2D4050"/>
              </a:solidFill>
              <a:effectLst/>
              <a:latin typeface="Arial" panose="020B06040202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tr-TR" sz="1800" dirty="0">
              <a:solidFill>
                <a:srgbClr val="2D4050"/>
              </a:solidFill>
              <a:latin typeface="Arial" panose="020B06040202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tr-TR" sz="1800" dirty="0">
              <a:solidFill>
                <a:srgbClr val="2D4050"/>
              </a:solidFill>
              <a:effectLst/>
              <a:latin typeface="Arial" panose="020B06040202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tr-TR" sz="1800" dirty="0">
              <a:solidFill>
                <a:srgbClr val="2D4050"/>
              </a:solidFill>
              <a:latin typeface="Arial" panose="020B06040202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tr-TR" sz="1800" dirty="0">
              <a:solidFill>
                <a:srgbClr val="2D405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tr-TR" dirty="0"/>
          </a:p>
        </p:txBody>
      </p:sp>
      <p:sp>
        <p:nvSpPr>
          <p:cNvPr id="3" name="Başlık 2">
            <a:extLst>
              <a:ext uri="{FF2B5EF4-FFF2-40B4-BE49-F238E27FC236}">
                <a16:creationId xmlns:a16="http://schemas.microsoft.com/office/drawing/2014/main" id="{9DE28FB0-FBEA-BD11-3607-2DBCC490AC27}"/>
              </a:ext>
            </a:extLst>
          </p:cNvPr>
          <p:cNvSpPr>
            <a:spLocks noGrp="1"/>
          </p:cNvSpPr>
          <p:nvPr>
            <p:ph type="title"/>
          </p:nvPr>
        </p:nvSpPr>
        <p:spPr>
          <a:xfrm>
            <a:off x="278328" y="822006"/>
            <a:ext cx="8229600" cy="482521"/>
          </a:xfrm>
        </p:spPr>
        <p:txBody>
          <a:bodyPr/>
          <a:lstStyle/>
          <a:p>
            <a:pPr algn="ctr"/>
            <a:r>
              <a:rPr lang="tr-TR" sz="3600" dirty="0"/>
              <a:t>ŞARTLAR</a:t>
            </a:r>
          </a:p>
        </p:txBody>
      </p:sp>
      <p:sp>
        <p:nvSpPr>
          <p:cNvPr id="6" name="Slayt Numarası Yer Tutucusu 5">
            <a:extLst>
              <a:ext uri="{FF2B5EF4-FFF2-40B4-BE49-F238E27FC236}">
                <a16:creationId xmlns:a16="http://schemas.microsoft.com/office/drawing/2014/main" id="{0DC3FC6D-97EE-1F8E-D535-14D3FCF1B815}"/>
              </a:ext>
            </a:extLst>
          </p:cNvPr>
          <p:cNvSpPr>
            <a:spLocks noGrp="1"/>
          </p:cNvSpPr>
          <p:nvPr>
            <p:ph type="sldNum" sz="quarter" idx="4"/>
          </p:nvPr>
        </p:nvSpPr>
        <p:spPr/>
        <p:txBody>
          <a:bodyPr/>
          <a:lstStyle/>
          <a:p>
            <a:fld id="{3F229497-3B9E-406A-A216-E5617F008833}" type="slidenum">
              <a:rPr lang="tr-TR" smtClean="0"/>
              <a:pPr/>
              <a:t>9</a:t>
            </a:fld>
            <a:endParaRPr lang="tr-TR" dirty="0"/>
          </a:p>
        </p:txBody>
      </p:sp>
    </p:spTree>
    <p:extLst>
      <p:ext uri="{BB962C8B-B14F-4D97-AF65-F5344CB8AC3E}">
        <p14:creationId xmlns:p14="http://schemas.microsoft.com/office/powerpoint/2010/main" val="40631116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heme/theme1.xml><?xml version="1.0" encoding="utf-8"?>
<a:theme xmlns:a="http://schemas.openxmlformats.org/drawingml/2006/main" name="Penningtons New Powerpoint Template FINAL4">
  <a:themeElements>
    <a:clrScheme name="Custom 5">
      <a:dk1>
        <a:srgbClr val="000000"/>
      </a:dk1>
      <a:lt1>
        <a:srgbClr val="FFFFFF"/>
      </a:lt1>
      <a:dk2>
        <a:srgbClr val="86BE3D"/>
      </a:dk2>
      <a:lt2>
        <a:srgbClr val="0E2B8D"/>
      </a:lt2>
      <a:accent1>
        <a:srgbClr val="0E2B8D"/>
      </a:accent1>
      <a:accent2>
        <a:srgbClr val="86BE3D"/>
      </a:accent2>
      <a:accent3>
        <a:srgbClr val="339AC1"/>
      </a:accent3>
      <a:accent4>
        <a:srgbClr val="C7C7C7"/>
      </a:accent4>
      <a:accent5>
        <a:srgbClr val="FFFFFF"/>
      </a:accent5>
      <a:accent6>
        <a:srgbClr val="5F005E"/>
      </a:accent6>
      <a:hlink>
        <a:srgbClr val="339AC1"/>
      </a:hlink>
      <a:folHlink>
        <a:srgbClr val="86BE3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Özel Tasarı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Özel Tasarı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Özel Tasarı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10FC4478AB8E4C43864392049DC06F67" ma:contentTypeVersion="3" ma:contentTypeDescription="Yeni belge oluşturun." ma:contentTypeScope="" ma:versionID="0146c419bc2293be4cd84f82a0a65c56">
  <xsd:schema xmlns:xsd="http://www.w3.org/2001/XMLSchema" xmlns:xs="http://www.w3.org/2001/XMLSchema" xmlns:p="http://schemas.microsoft.com/office/2006/metadata/properties" xmlns:ns2="5d404843-7fea-406f-b1c4-b0272bfa8a25" targetNamespace="http://schemas.microsoft.com/office/2006/metadata/properties" ma:root="true" ma:fieldsID="d1d7e44763519480c336043047bd0a75" ns2:_="">
    <xsd:import namespace="5d404843-7fea-406f-b1c4-b0272bfa8a25"/>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04843-7fea-406f-b1c4-b0272bfa8a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5B366C-DB66-459B-B35A-C8328730D1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04843-7fea-406f-b1c4-b0272bfa8a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72452B-3EA6-44E9-BCA8-4C30D12D3D07}">
  <ds:schemaRefs>
    <ds:schemaRef ds:uri="http://purl.org/dc/elements/1.1/"/>
    <ds:schemaRef ds:uri="http://schemas.microsoft.com/office/2006/metadata/properties"/>
    <ds:schemaRef ds:uri="http://purl.org/dc/term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5d404843-7fea-406f-b1c4-b0272bfa8a25"/>
  </ds:schemaRefs>
</ds:datastoreItem>
</file>

<file path=customXml/itemProps3.xml><?xml version="1.0" encoding="utf-8"?>
<ds:datastoreItem xmlns:ds="http://schemas.openxmlformats.org/officeDocument/2006/customXml" ds:itemID="{E0021AE5-5B24-4C91-9F21-F9EBCCB49E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6998</TotalTime>
  <Words>4185</Words>
  <Application>Microsoft Office PowerPoint</Application>
  <PresentationFormat>Ekran Gösterisi (16:9)</PresentationFormat>
  <Paragraphs>807</Paragraphs>
  <Slides>63</Slides>
  <Notes>3</Notes>
  <HiddenSlides>0</HiddenSlides>
  <MMClips>1</MMClips>
  <ScaleCrop>false</ScaleCrop>
  <HeadingPairs>
    <vt:vector size="6" baseType="variant">
      <vt:variant>
        <vt:lpstr>Kullanılan Yazı Tipleri</vt:lpstr>
      </vt:variant>
      <vt:variant>
        <vt:i4>10</vt:i4>
      </vt:variant>
      <vt:variant>
        <vt:lpstr>Tema</vt:lpstr>
      </vt:variant>
      <vt:variant>
        <vt:i4>4</vt:i4>
      </vt:variant>
      <vt:variant>
        <vt:lpstr>Slayt Başlıkları</vt:lpstr>
      </vt:variant>
      <vt:variant>
        <vt:i4>63</vt:i4>
      </vt:variant>
    </vt:vector>
  </HeadingPairs>
  <TitlesOfParts>
    <vt:vector size="77" baseType="lpstr">
      <vt:lpstr>ＭＳ Ｐゴシック</vt:lpstr>
      <vt:lpstr>-apple-system</vt:lpstr>
      <vt:lpstr>Arial</vt:lpstr>
      <vt:lpstr>Calibri</vt:lpstr>
      <vt:lpstr>Calibri Light</vt:lpstr>
      <vt:lpstr>Google Sans</vt:lpstr>
      <vt:lpstr>Open Sans</vt:lpstr>
      <vt:lpstr>Segoe UI</vt:lpstr>
      <vt:lpstr>Times New Roman</vt:lpstr>
      <vt:lpstr>Wingdings</vt:lpstr>
      <vt:lpstr>Penningtons New Powerpoint Template FINAL4</vt:lpstr>
      <vt:lpstr>2_Özel Tasarım</vt:lpstr>
      <vt:lpstr>1_Özel Tasarım</vt:lpstr>
      <vt:lpstr>Özel Tasarım</vt:lpstr>
      <vt:lpstr>PowerPoint Sunusu</vt:lpstr>
      <vt:lpstr>ENFLASYON DÜZELTMESİ NEDİR?</vt:lpstr>
      <vt:lpstr>ENFLASYON DÜZELTMESİ NEDİR?</vt:lpstr>
      <vt:lpstr>ENFLASYON DÜZELTMESİ</vt:lpstr>
      <vt:lpstr>2021 yılının son çeyreğinde şartlar oluşmuştu.</vt:lpstr>
      <vt:lpstr>ENFLASYON DÜZELTMESİ İLK NE ZAMAN UYGULANDI ?</vt:lpstr>
      <vt:lpstr>KİMLER, NE ZAMAN YAPAR?</vt:lpstr>
      <vt:lpstr>KİMLER YAPMAZ </vt:lpstr>
      <vt:lpstr>ŞARTLAR</vt:lpstr>
      <vt:lpstr>Erteleme olabilir mi?</vt:lpstr>
      <vt:lpstr>NEYİ DÜZELTİYORUZ?</vt:lpstr>
      <vt:lpstr>PARASAL VE PARASAL OLMAYAN KIYMETLER</vt:lpstr>
      <vt:lpstr>DÜZELTMEDE ADIM ADIM</vt:lpstr>
      <vt:lpstr>HANGİ HESAPLAR ENFLASYON DÜZELTMESİNE TABİ OLACAK?</vt:lpstr>
      <vt:lpstr>PowerPoint Sunusu</vt:lpstr>
      <vt:lpstr>PowerPoint Sunusu</vt:lpstr>
      <vt:lpstr>DEVİR VE BİRLEŞMELERDE DÜZELTME TARİHİ </vt:lpstr>
      <vt:lpstr>TAM VE KISMİ BÖLÜNMEDE DÜZELTME TARİHİ </vt:lpstr>
      <vt:lpstr>DEĞERLEMEYE TABİ TUTULMUŞ İKTİSADİ KIYMETLERDE DÜZELTME TARİHİ</vt:lpstr>
      <vt:lpstr> TARİHLERİ BİLİNEMİYORSA ??</vt:lpstr>
      <vt:lpstr>DÜZELTMEYE ESAS TUTARLARI BUL</vt:lpstr>
      <vt:lpstr>DÜZELTMEYE ESAS TUTARLARI BULURKEN DÜŞÜLECEK</vt:lpstr>
      <vt:lpstr>SERMAYE HESABINDA DİKKATE ALINMAYACAK TUTARLAR</vt:lpstr>
      <vt:lpstr>Reel Olmayan Finansman Maliyeti (ROFM)</vt:lpstr>
      <vt:lpstr>GİZLİ FİNANSMAN GİDERİ</vt:lpstr>
      <vt:lpstr>ROFM NASIL HESAPLANIR</vt:lpstr>
      <vt:lpstr>ROFM NASIL HESAPLANIR</vt:lpstr>
      <vt:lpstr>Silinen ROFM ileride matrahtan düşülebilir mi?</vt:lpstr>
      <vt:lpstr>ROFM Hangi Kıymetlerde Olabilir?</vt:lpstr>
      <vt:lpstr>DÜZELTME KATSAYISI</vt:lpstr>
      <vt:lpstr>ÖZKAYNAKLARDA  SİLİNECEKLER</vt:lpstr>
      <vt:lpstr>ÖZKAYNAKLARDA  DÜZELTİLECEKLER</vt:lpstr>
      <vt:lpstr>ÖZKAYNAKLARDA  AYNI KALACAKLAR</vt:lpstr>
      <vt:lpstr>PowerPoint Sunusu</vt:lpstr>
      <vt:lpstr>Stoklarda Toplulaştırılmış Yöntemler</vt:lpstr>
      <vt:lpstr>Stok Devir Hızı Yöntemi</vt:lpstr>
      <vt:lpstr>Stok Devir Hızı Yöntemi</vt:lpstr>
      <vt:lpstr>Basit Ortalama Yöntem </vt:lpstr>
      <vt:lpstr>Hareketli Ağırlıklı Yöntem</vt:lpstr>
      <vt:lpstr>Hareketli Ağırlıklı Yöntem (Örnek)</vt:lpstr>
      <vt:lpstr>Hareketli Ağırlıklı Yöntem</vt:lpstr>
      <vt:lpstr>İlk yıl düzeltme daha zor</vt:lpstr>
      <vt:lpstr>Enflasyon Düzeltmesinin Vergiye Etkisi (2023 Düzeltmesi)</vt:lpstr>
      <vt:lpstr>Enflasyon Düzeltmesinin Vergiye Etkisi</vt:lpstr>
      <vt:lpstr>Amortismanların Düzeltilmesi</vt:lpstr>
      <vt:lpstr>Amortismanların Düzeltilmesi</vt:lpstr>
      <vt:lpstr>Amortismanların Ayrılması</vt:lpstr>
      <vt:lpstr>Enflasyon Düzeltmesi Hesapları</vt:lpstr>
      <vt:lpstr>Enflasyon Düzeltmesi Hesapları</vt:lpstr>
      <vt:lpstr>Enflasyon Düzeltmesi Hesapları (YYİO)</vt:lpstr>
      <vt:lpstr>Kayıt Zamanı</vt:lpstr>
      <vt:lpstr>Karşılıklar, Birleşme Primi</vt:lpstr>
      <vt:lpstr>Kıdem Tazminatı Karşılığı</vt:lpstr>
      <vt:lpstr>ZARARLARIN MAHSUBU, KKEG,İNDİRİM, İSTİSNALAR</vt:lpstr>
      <vt:lpstr>BİNEK TAŞIT KKEG</vt:lpstr>
      <vt:lpstr>2023 Düzeltme Sonrası Geçmiş Yıl Kar/Zararları</vt:lpstr>
      <vt:lpstr>Geçmiş Yıl Kar/Zararları</vt:lpstr>
      <vt:lpstr>PowerPoint Sunusu</vt:lpstr>
      <vt:lpstr>PowerPoint Sunusu</vt:lpstr>
      <vt:lpstr>AMORTİSMANA TABİ OLMAYAN KIYMETLERİN SATIŞI</vt:lpstr>
      <vt:lpstr>31.12.2023 tarihinde VUK 298/Ç uygulanabilir mi?</vt:lpstr>
      <vt:lpstr>YAPMAZSAK NE OLUR?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Fatih Salih ÖZPEÇİN</dc:creator>
  <cp:lastModifiedBy>Senem Şakır</cp:lastModifiedBy>
  <cp:revision>388</cp:revision>
  <cp:lastPrinted>2023-10-12T13:56:25Z</cp:lastPrinted>
  <dcterms:created xsi:type="dcterms:W3CDTF">2020-04-20T10:10:06Z</dcterms:created>
  <dcterms:modified xsi:type="dcterms:W3CDTF">2023-12-29T06:29:09Z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0x01010010FC4478AB8E4C43864392049DC06F67</vt:lpwstr>
  </property>
</Properties>
</file>