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72"/>
  </p:notesMasterIdLst>
  <p:handoutMasterIdLst>
    <p:handoutMasterId r:id="rId73"/>
  </p:handoutMasterIdLst>
  <p:sldIdLst>
    <p:sldId id="263" r:id="rId5"/>
    <p:sldId id="388" r:id="rId6"/>
    <p:sldId id="389" r:id="rId7"/>
    <p:sldId id="474" r:id="rId8"/>
    <p:sldId id="465" r:id="rId9"/>
    <p:sldId id="472" r:id="rId10"/>
    <p:sldId id="464"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7" r:id="rId24"/>
    <p:sldId id="448" r:id="rId25"/>
    <p:sldId id="449" r:id="rId26"/>
    <p:sldId id="450" r:id="rId27"/>
    <p:sldId id="451" r:id="rId28"/>
    <p:sldId id="452" r:id="rId29"/>
    <p:sldId id="453" r:id="rId30"/>
    <p:sldId id="454" r:id="rId31"/>
    <p:sldId id="460" r:id="rId32"/>
    <p:sldId id="473" r:id="rId33"/>
    <p:sldId id="387" r:id="rId34"/>
    <p:sldId id="463" r:id="rId35"/>
    <p:sldId id="461" r:id="rId36"/>
    <p:sldId id="468" r:id="rId37"/>
    <p:sldId id="419" r:id="rId38"/>
    <p:sldId id="411" r:id="rId39"/>
    <p:sldId id="418" r:id="rId40"/>
    <p:sldId id="412" r:id="rId41"/>
    <p:sldId id="413" r:id="rId42"/>
    <p:sldId id="414" r:id="rId43"/>
    <p:sldId id="415" r:id="rId44"/>
    <p:sldId id="416" r:id="rId45"/>
    <p:sldId id="421" r:id="rId46"/>
    <p:sldId id="424" r:id="rId47"/>
    <p:sldId id="425" r:id="rId48"/>
    <p:sldId id="426" r:id="rId49"/>
    <p:sldId id="427" r:id="rId50"/>
    <p:sldId id="393" r:id="rId51"/>
    <p:sldId id="428" r:id="rId52"/>
    <p:sldId id="429" r:id="rId53"/>
    <p:sldId id="420" r:id="rId54"/>
    <p:sldId id="422" r:id="rId55"/>
    <p:sldId id="432" r:id="rId56"/>
    <p:sldId id="423" r:id="rId57"/>
    <p:sldId id="430" r:id="rId58"/>
    <p:sldId id="431" r:id="rId59"/>
    <p:sldId id="455" r:id="rId60"/>
    <p:sldId id="456" r:id="rId61"/>
    <p:sldId id="458" r:id="rId62"/>
    <p:sldId id="459" r:id="rId63"/>
    <p:sldId id="391" r:id="rId64"/>
    <p:sldId id="462" r:id="rId65"/>
    <p:sldId id="392" r:id="rId66"/>
    <p:sldId id="466" r:id="rId67"/>
    <p:sldId id="475" r:id="rId68"/>
    <p:sldId id="469" r:id="rId69"/>
    <p:sldId id="471" r:id="rId70"/>
    <p:sldId id="372" r:id="rId7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2">
          <p15:clr>
            <a:srgbClr val="A4A3A4"/>
          </p15:clr>
        </p15:guide>
        <p15:guide id="2" pos="351">
          <p15:clr>
            <a:srgbClr val="A4A3A4"/>
          </p15:clr>
        </p15:guide>
        <p15:guide id="3" orient="horz" pos="31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Broadbery" initials="P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227"/>
    <a:srgbClr val="649B28"/>
    <a:srgbClr val="800059"/>
    <a:srgbClr val="99006B"/>
    <a:srgbClr val="2A89B4"/>
    <a:srgbClr val="660033"/>
    <a:srgbClr val="CD831A"/>
    <a:srgbClr val="C02030"/>
    <a:srgbClr val="074094"/>
    <a:srgbClr val="CCA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1329" autoAdjust="0"/>
  </p:normalViewPr>
  <p:slideViewPr>
    <p:cSldViewPr snapToGrid="0" snapToObjects="1">
      <p:cViewPr varScale="1">
        <p:scale>
          <a:sx n="124" d="100"/>
          <a:sy n="124" d="100"/>
        </p:scale>
        <p:origin x="978" y="96"/>
      </p:cViewPr>
      <p:guideLst>
        <p:guide orient="horz" pos="4152"/>
        <p:guide pos="351"/>
        <p:guide orient="horz" pos="31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4" d="100"/>
          <a:sy n="94" d="100"/>
        </p:scale>
        <p:origin x="-26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C11BE-3A20-40AB-9C5A-DE93873AA67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tr-TR"/>
        </a:p>
      </dgm:t>
    </dgm:pt>
    <dgm:pt modelId="{482A07F7-0F3F-4FB8-8DA8-2876F8E82FCA}">
      <dgm:prSet phldrT="[Metin]"/>
      <dgm:spPr/>
      <dgm:t>
        <a:bodyPr/>
        <a:lstStyle/>
        <a:p>
          <a:r>
            <a:rPr lang="tr-TR" dirty="0"/>
            <a:t>VUK Geçici 32. madde</a:t>
          </a:r>
        </a:p>
      </dgm:t>
    </dgm:pt>
    <dgm:pt modelId="{22CE04CE-0322-4DE6-8732-89F2B3E69207}" type="parTrans" cxnId="{FB728714-8C1D-4493-AF7C-6C3640697CEE}">
      <dgm:prSet/>
      <dgm:spPr/>
      <dgm:t>
        <a:bodyPr/>
        <a:lstStyle/>
        <a:p>
          <a:endParaRPr lang="tr-TR"/>
        </a:p>
      </dgm:t>
    </dgm:pt>
    <dgm:pt modelId="{8C63F28A-4A43-411F-B2C0-C95121D54D00}" type="sibTrans" cxnId="{FB728714-8C1D-4493-AF7C-6C3640697CEE}">
      <dgm:prSet/>
      <dgm:spPr/>
      <dgm:t>
        <a:bodyPr/>
        <a:lstStyle/>
        <a:p>
          <a:endParaRPr lang="tr-TR"/>
        </a:p>
      </dgm:t>
    </dgm:pt>
    <dgm:pt modelId="{5FD0F286-0C8C-4691-923C-18B14EB024A9}">
      <dgm:prSet phldrT="[Metin]"/>
      <dgm:spPr/>
      <dgm:t>
        <a:bodyPr/>
        <a:lstStyle/>
        <a:p>
          <a:r>
            <a:rPr lang="tr-TR" dirty="0"/>
            <a:t>VUK 298/Ç</a:t>
          </a:r>
        </a:p>
      </dgm:t>
    </dgm:pt>
    <dgm:pt modelId="{34472A0D-234B-41D8-A393-11601DF32028}" type="parTrans" cxnId="{88C59350-CFDF-4667-84C0-EEC175CF6D56}">
      <dgm:prSet/>
      <dgm:spPr/>
      <dgm:t>
        <a:bodyPr/>
        <a:lstStyle/>
        <a:p>
          <a:endParaRPr lang="tr-TR"/>
        </a:p>
      </dgm:t>
    </dgm:pt>
    <dgm:pt modelId="{DEEA23A5-0C9D-4A0E-B348-5B616217D5D9}" type="sibTrans" cxnId="{88C59350-CFDF-4667-84C0-EEC175CF6D56}">
      <dgm:prSet/>
      <dgm:spPr/>
      <dgm:t>
        <a:bodyPr/>
        <a:lstStyle/>
        <a:p>
          <a:endParaRPr lang="tr-TR"/>
        </a:p>
      </dgm:t>
    </dgm:pt>
    <dgm:pt modelId="{B2BD5988-AC13-4CF6-9A8F-0BB893D7FFC6}">
      <dgm:prSet phldrT="[Metin]"/>
      <dgm:spPr/>
      <dgm:t>
        <a:bodyPr/>
        <a:lstStyle/>
        <a:p>
          <a:r>
            <a:rPr lang="tr-TR" dirty="0"/>
            <a:t>VUK 298/A</a:t>
          </a:r>
        </a:p>
      </dgm:t>
    </dgm:pt>
    <dgm:pt modelId="{37331796-5A1E-4063-B762-24D51D2E0C07}" type="parTrans" cxnId="{DE3FF9CB-B27C-4769-8D2A-387708A299C7}">
      <dgm:prSet/>
      <dgm:spPr/>
      <dgm:t>
        <a:bodyPr/>
        <a:lstStyle/>
        <a:p>
          <a:endParaRPr lang="tr-TR"/>
        </a:p>
      </dgm:t>
    </dgm:pt>
    <dgm:pt modelId="{6D418A69-C1A7-47C8-931E-AD50CCFD0000}" type="sibTrans" cxnId="{DE3FF9CB-B27C-4769-8D2A-387708A299C7}">
      <dgm:prSet/>
      <dgm:spPr/>
      <dgm:t>
        <a:bodyPr/>
        <a:lstStyle/>
        <a:p>
          <a:endParaRPr lang="tr-TR"/>
        </a:p>
      </dgm:t>
    </dgm:pt>
    <dgm:pt modelId="{973484AF-10F2-47B2-852D-BE389A532DA6}">
      <dgm:prSet/>
      <dgm:spPr/>
      <dgm:t>
        <a:bodyPr/>
        <a:lstStyle/>
        <a:p>
          <a:pPr>
            <a:buNone/>
          </a:pPr>
          <a:r>
            <a:rPr lang="tr-TR" dirty="0"/>
            <a:t>Tek</a:t>
          </a:r>
        </a:p>
      </dgm:t>
    </dgm:pt>
    <dgm:pt modelId="{695EDD61-9515-4C5B-9B32-AACAF6276206}" type="parTrans" cxnId="{B7C6A6BE-3F6B-4A1A-81C6-990900E4778F}">
      <dgm:prSet/>
      <dgm:spPr/>
      <dgm:t>
        <a:bodyPr/>
        <a:lstStyle/>
        <a:p>
          <a:endParaRPr lang="tr-TR"/>
        </a:p>
      </dgm:t>
    </dgm:pt>
    <dgm:pt modelId="{0789639C-5DFE-4BAF-B58A-82880F26A822}" type="sibTrans" cxnId="{B7C6A6BE-3F6B-4A1A-81C6-990900E4778F}">
      <dgm:prSet/>
      <dgm:spPr/>
      <dgm:t>
        <a:bodyPr/>
        <a:lstStyle/>
        <a:p>
          <a:endParaRPr lang="tr-TR"/>
        </a:p>
      </dgm:t>
    </dgm:pt>
    <dgm:pt modelId="{698C8E2F-567C-47CA-91A6-DF6FCBD08095}">
      <dgm:prSet/>
      <dgm:spPr/>
      <dgm:t>
        <a:bodyPr/>
        <a:lstStyle/>
        <a:p>
          <a:pPr>
            <a:buNone/>
          </a:pPr>
          <a:r>
            <a:rPr lang="tr-TR" dirty="0"/>
            <a:t>Sürekli</a:t>
          </a:r>
        </a:p>
      </dgm:t>
    </dgm:pt>
    <dgm:pt modelId="{629DEA9E-51AE-4995-A6AC-DFEA88AC156F}" type="parTrans" cxnId="{C0CD0E21-12F5-4C12-AC2C-C530EBB98AFF}">
      <dgm:prSet/>
      <dgm:spPr/>
      <dgm:t>
        <a:bodyPr/>
        <a:lstStyle/>
        <a:p>
          <a:endParaRPr lang="tr-TR"/>
        </a:p>
      </dgm:t>
    </dgm:pt>
    <dgm:pt modelId="{67D315AF-6221-4359-9524-5958EAD0A133}" type="sibTrans" cxnId="{C0CD0E21-12F5-4C12-AC2C-C530EBB98AFF}">
      <dgm:prSet/>
      <dgm:spPr/>
      <dgm:t>
        <a:bodyPr/>
        <a:lstStyle/>
        <a:p>
          <a:endParaRPr lang="tr-TR"/>
        </a:p>
      </dgm:t>
    </dgm:pt>
    <dgm:pt modelId="{8405909C-E99C-4F84-A528-F2CB29642F28}">
      <dgm:prSet/>
      <dgm:spPr/>
      <dgm:t>
        <a:bodyPr/>
        <a:lstStyle/>
        <a:p>
          <a:pPr>
            <a:buFont typeface="Arial" panose="020B0604020202020204" pitchFamily="34" charset="0"/>
            <a:buNone/>
          </a:pPr>
          <a:r>
            <a:rPr lang="tr-TR" dirty="0"/>
            <a:t>Enflasyon</a:t>
          </a:r>
        </a:p>
      </dgm:t>
    </dgm:pt>
    <dgm:pt modelId="{B61223D6-3B7C-493C-B298-6411E085B862}" type="parTrans" cxnId="{AB6A08FF-C9D1-49DA-84DF-7094B62ED7B4}">
      <dgm:prSet/>
      <dgm:spPr/>
      <dgm:t>
        <a:bodyPr/>
        <a:lstStyle/>
        <a:p>
          <a:endParaRPr lang="tr-TR"/>
        </a:p>
      </dgm:t>
    </dgm:pt>
    <dgm:pt modelId="{E389BA57-7738-4B16-BE59-33679F748689}" type="sibTrans" cxnId="{AB6A08FF-C9D1-49DA-84DF-7094B62ED7B4}">
      <dgm:prSet/>
      <dgm:spPr/>
      <dgm:t>
        <a:bodyPr/>
        <a:lstStyle/>
        <a:p>
          <a:endParaRPr lang="tr-TR"/>
        </a:p>
      </dgm:t>
    </dgm:pt>
    <dgm:pt modelId="{9D198BC8-B8EA-4A3A-A65C-A66E222E94BA}">
      <dgm:prSet/>
      <dgm:spPr/>
      <dgm:t>
        <a:bodyPr/>
        <a:lstStyle/>
        <a:p>
          <a:pPr>
            <a:buFont typeface="Arial" panose="020B0604020202020204" pitchFamily="34" charset="0"/>
            <a:buNone/>
          </a:pPr>
          <a:r>
            <a:rPr lang="tr-TR" dirty="0"/>
            <a:t>Düzeltmesi</a:t>
          </a:r>
        </a:p>
      </dgm:t>
    </dgm:pt>
    <dgm:pt modelId="{71C121EA-39F7-46F0-AB11-57B8A3CA0A27}" type="parTrans" cxnId="{CC1FA799-5884-47DF-ACBC-A981F2C1CD87}">
      <dgm:prSet/>
      <dgm:spPr/>
      <dgm:t>
        <a:bodyPr/>
        <a:lstStyle/>
        <a:p>
          <a:endParaRPr lang="tr-TR"/>
        </a:p>
      </dgm:t>
    </dgm:pt>
    <dgm:pt modelId="{2BAA1B9B-CA0A-4EC0-9726-C8F0EFED8F45}" type="sibTrans" cxnId="{CC1FA799-5884-47DF-ACBC-A981F2C1CD87}">
      <dgm:prSet/>
      <dgm:spPr/>
      <dgm:t>
        <a:bodyPr/>
        <a:lstStyle/>
        <a:p>
          <a:endParaRPr lang="tr-TR"/>
        </a:p>
      </dgm:t>
    </dgm:pt>
    <dgm:pt modelId="{327EA8B6-6937-4A25-9E80-01680E606F64}">
      <dgm:prSet/>
      <dgm:spPr/>
      <dgm:t>
        <a:bodyPr/>
        <a:lstStyle/>
        <a:p>
          <a:pPr>
            <a:buNone/>
          </a:pPr>
          <a:r>
            <a:rPr lang="tr-TR" dirty="0"/>
            <a:t>Değerleme</a:t>
          </a:r>
        </a:p>
      </dgm:t>
    </dgm:pt>
    <dgm:pt modelId="{E390A72A-AC4F-4CD1-A76B-1555DCD11BE0}" type="parTrans" cxnId="{14998F77-61F0-4AB7-A399-5AD463E7A2A5}">
      <dgm:prSet/>
      <dgm:spPr/>
      <dgm:t>
        <a:bodyPr/>
        <a:lstStyle/>
        <a:p>
          <a:endParaRPr lang="tr-TR"/>
        </a:p>
      </dgm:t>
    </dgm:pt>
    <dgm:pt modelId="{8DC43830-FAEF-49C7-8BF6-FF7839D19611}" type="sibTrans" cxnId="{14998F77-61F0-4AB7-A399-5AD463E7A2A5}">
      <dgm:prSet/>
      <dgm:spPr/>
      <dgm:t>
        <a:bodyPr/>
        <a:lstStyle/>
        <a:p>
          <a:endParaRPr lang="tr-TR"/>
        </a:p>
      </dgm:t>
    </dgm:pt>
    <dgm:pt modelId="{2A9795E6-42E6-480A-98A7-15D6CC0A6710}">
      <dgm:prSet/>
      <dgm:spPr/>
      <dgm:t>
        <a:bodyPr/>
        <a:lstStyle/>
        <a:p>
          <a:pPr>
            <a:buNone/>
          </a:pPr>
          <a:r>
            <a:rPr lang="tr-TR" dirty="0"/>
            <a:t>Değerleme</a:t>
          </a:r>
        </a:p>
      </dgm:t>
    </dgm:pt>
    <dgm:pt modelId="{3C5DA952-F3D3-4114-8AC4-B3098601C7F0}" type="parTrans" cxnId="{7CFFC19D-5165-493E-99BF-2BE3A202182C}">
      <dgm:prSet/>
      <dgm:spPr/>
      <dgm:t>
        <a:bodyPr/>
        <a:lstStyle/>
        <a:p>
          <a:endParaRPr lang="tr-TR"/>
        </a:p>
      </dgm:t>
    </dgm:pt>
    <dgm:pt modelId="{ACA99A85-D5EC-46C7-8AF9-D5A7ACB0659B}" type="sibTrans" cxnId="{7CFFC19D-5165-493E-99BF-2BE3A202182C}">
      <dgm:prSet/>
      <dgm:spPr/>
      <dgm:t>
        <a:bodyPr/>
        <a:lstStyle/>
        <a:p>
          <a:endParaRPr lang="tr-TR"/>
        </a:p>
      </dgm:t>
    </dgm:pt>
    <dgm:pt modelId="{D5B2E492-0519-49DB-8FC2-8B7495F5A31F}">
      <dgm:prSet/>
      <dgm:spPr/>
      <dgm:t>
        <a:bodyPr/>
        <a:lstStyle/>
        <a:p>
          <a:pPr>
            <a:buNone/>
          </a:pPr>
          <a:r>
            <a:rPr lang="tr-TR" dirty="0"/>
            <a:t>Seferlik</a:t>
          </a:r>
        </a:p>
      </dgm:t>
    </dgm:pt>
    <dgm:pt modelId="{6E8BE72C-DB37-4A5E-AE64-E3463EF7EB5E}" type="parTrans" cxnId="{4BE9760A-F05B-4D4B-AED9-CF5BBB9BF6EA}">
      <dgm:prSet/>
      <dgm:spPr/>
      <dgm:t>
        <a:bodyPr/>
        <a:lstStyle/>
        <a:p>
          <a:endParaRPr lang="tr-TR"/>
        </a:p>
      </dgm:t>
    </dgm:pt>
    <dgm:pt modelId="{571CA08C-EA5B-4113-9D1E-79029BE299F7}" type="sibTrans" cxnId="{4BE9760A-F05B-4D4B-AED9-CF5BBB9BF6EA}">
      <dgm:prSet/>
      <dgm:spPr/>
      <dgm:t>
        <a:bodyPr/>
        <a:lstStyle/>
        <a:p>
          <a:endParaRPr lang="tr-TR"/>
        </a:p>
      </dgm:t>
    </dgm:pt>
    <dgm:pt modelId="{C746778E-B4A6-4E5A-A965-B3095D52FEDC}">
      <dgm:prSet/>
      <dgm:spPr/>
      <dgm:t>
        <a:bodyPr/>
        <a:lstStyle/>
        <a:p>
          <a:pPr>
            <a:buNone/>
          </a:pPr>
          <a:r>
            <a:rPr lang="tr-TR" dirty="0"/>
            <a:t>(yıllık)</a:t>
          </a:r>
        </a:p>
      </dgm:t>
    </dgm:pt>
    <dgm:pt modelId="{2C94F220-FEAF-44E7-B5BF-F7AA89A8DB54}" type="parTrans" cxnId="{5A73D6FE-D7BE-445A-B00B-2F21ABD53F25}">
      <dgm:prSet/>
      <dgm:spPr/>
    </dgm:pt>
    <dgm:pt modelId="{EFD37330-25BA-4B76-83C6-87366E7252F7}" type="sibTrans" cxnId="{5A73D6FE-D7BE-445A-B00B-2F21ABD53F25}">
      <dgm:prSet/>
      <dgm:spPr/>
    </dgm:pt>
    <dgm:pt modelId="{8057A2A6-DDDF-4BB4-814E-B097EAA28021}">
      <dgm:prSet/>
      <dgm:spPr/>
      <dgm:t>
        <a:bodyPr/>
        <a:lstStyle/>
        <a:p>
          <a:pPr>
            <a:buFont typeface="Arial" panose="020B0604020202020204" pitchFamily="34" charset="0"/>
            <a:buNone/>
          </a:pPr>
          <a:endParaRPr lang="tr-TR" dirty="0"/>
        </a:p>
      </dgm:t>
    </dgm:pt>
    <dgm:pt modelId="{1CCD0767-0DD2-4A5B-A3AA-52A3EBD4BBB6}" type="parTrans" cxnId="{B29EFCD0-E244-4E76-A96D-D9C8DE140C0F}">
      <dgm:prSet/>
      <dgm:spPr/>
    </dgm:pt>
    <dgm:pt modelId="{BE1E627A-AEA1-412B-94FC-C759B79C4E79}" type="sibTrans" cxnId="{B29EFCD0-E244-4E76-A96D-D9C8DE140C0F}">
      <dgm:prSet/>
      <dgm:spPr/>
    </dgm:pt>
    <dgm:pt modelId="{E23D67F2-D3DF-4B6D-A0AB-E528617043B5}" type="pres">
      <dgm:prSet presAssocID="{E68C11BE-3A20-40AB-9C5A-DE93873AA670}" presName="diagram" presStyleCnt="0">
        <dgm:presLayoutVars>
          <dgm:dir/>
          <dgm:animLvl val="lvl"/>
          <dgm:resizeHandles val="exact"/>
        </dgm:presLayoutVars>
      </dgm:prSet>
      <dgm:spPr/>
      <dgm:t>
        <a:bodyPr/>
        <a:lstStyle/>
        <a:p>
          <a:endParaRPr lang="tr-TR"/>
        </a:p>
      </dgm:t>
    </dgm:pt>
    <dgm:pt modelId="{E1C08BD1-6DC7-4011-B330-1DDEDFB9B764}" type="pres">
      <dgm:prSet presAssocID="{482A07F7-0F3F-4FB8-8DA8-2876F8E82FCA}" presName="compNode" presStyleCnt="0"/>
      <dgm:spPr/>
    </dgm:pt>
    <dgm:pt modelId="{9D23D784-479A-4D45-92E7-28C3B358B06E}" type="pres">
      <dgm:prSet presAssocID="{482A07F7-0F3F-4FB8-8DA8-2876F8E82FCA}" presName="childRect" presStyleLbl="bgAcc1" presStyleIdx="0" presStyleCnt="3" custLinFactNeighborX="-230" custLinFactNeighborY="-1446">
        <dgm:presLayoutVars>
          <dgm:bulletEnabled val="1"/>
        </dgm:presLayoutVars>
      </dgm:prSet>
      <dgm:spPr/>
      <dgm:t>
        <a:bodyPr/>
        <a:lstStyle/>
        <a:p>
          <a:endParaRPr lang="tr-TR"/>
        </a:p>
      </dgm:t>
    </dgm:pt>
    <dgm:pt modelId="{8EEE714E-0139-4668-AD05-4F4E571AB237}" type="pres">
      <dgm:prSet presAssocID="{482A07F7-0F3F-4FB8-8DA8-2876F8E82FCA}" presName="parentText" presStyleLbl="node1" presStyleIdx="0" presStyleCnt="0">
        <dgm:presLayoutVars>
          <dgm:chMax val="0"/>
          <dgm:bulletEnabled val="1"/>
        </dgm:presLayoutVars>
      </dgm:prSet>
      <dgm:spPr/>
      <dgm:t>
        <a:bodyPr/>
        <a:lstStyle/>
        <a:p>
          <a:endParaRPr lang="tr-TR"/>
        </a:p>
      </dgm:t>
    </dgm:pt>
    <dgm:pt modelId="{14D3A8C9-8C05-491F-BFF8-D843E089847A}" type="pres">
      <dgm:prSet presAssocID="{482A07F7-0F3F-4FB8-8DA8-2876F8E82FCA}" presName="parentRect" presStyleLbl="alignNode1" presStyleIdx="0" presStyleCnt="3"/>
      <dgm:spPr/>
      <dgm:t>
        <a:bodyPr/>
        <a:lstStyle/>
        <a:p>
          <a:endParaRPr lang="tr-TR"/>
        </a:p>
      </dgm:t>
    </dgm:pt>
    <dgm:pt modelId="{AE740D97-3C35-419F-A2A6-19DA5C239CDE}" type="pres">
      <dgm:prSet presAssocID="{482A07F7-0F3F-4FB8-8DA8-2876F8E82FCA}" presName="adorn" presStyleLbl="fgAccFollowNode1" presStyleIdx="0" presStyleCnt="3" custFlipVert="0" custFlipHor="0" custScaleX="5295" custScaleY="5295" custLinFactNeighborX="1425" custLinFactNeighborY="77221"/>
      <dgm:spPr/>
    </dgm:pt>
    <dgm:pt modelId="{AB867542-14ED-4380-B723-FB1DB5EB4A33}" type="pres">
      <dgm:prSet presAssocID="{8C63F28A-4A43-411F-B2C0-C95121D54D00}" presName="sibTrans" presStyleLbl="sibTrans2D1" presStyleIdx="0" presStyleCnt="0"/>
      <dgm:spPr/>
      <dgm:t>
        <a:bodyPr/>
        <a:lstStyle/>
        <a:p>
          <a:endParaRPr lang="tr-TR"/>
        </a:p>
      </dgm:t>
    </dgm:pt>
    <dgm:pt modelId="{2622FE08-EFFB-492E-8CF9-98C31B8AD9EA}" type="pres">
      <dgm:prSet presAssocID="{5FD0F286-0C8C-4691-923C-18B14EB024A9}" presName="compNode" presStyleCnt="0"/>
      <dgm:spPr/>
    </dgm:pt>
    <dgm:pt modelId="{F67DB45F-7E8D-4E0B-B050-D08904534899}" type="pres">
      <dgm:prSet presAssocID="{5FD0F286-0C8C-4691-923C-18B14EB024A9}" presName="childRect" presStyleLbl="bgAcc1" presStyleIdx="1" presStyleCnt="3">
        <dgm:presLayoutVars>
          <dgm:bulletEnabled val="1"/>
        </dgm:presLayoutVars>
      </dgm:prSet>
      <dgm:spPr/>
      <dgm:t>
        <a:bodyPr/>
        <a:lstStyle/>
        <a:p>
          <a:endParaRPr lang="tr-TR"/>
        </a:p>
      </dgm:t>
    </dgm:pt>
    <dgm:pt modelId="{2B94F8C4-1D82-4681-8C66-5F2039B6C2DE}" type="pres">
      <dgm:prSet presAssocID="{5FD0F286-0C8C-4691-923C-18B14EB024A9}" presName="parentText" presStyleLbl="node1" presStyleIdx="0" presStyleCnt="0">
        <dgm:presLayoutVars>
          <dgm:chMax val="0"/>
          <dgm:bulletEnabled val="1"/>
        </dgm:presLayoutVars>
      </dgm:prSet>
      <dgm:spPr/>
      <dgm:t>
        <a:bodyPr/>
        <a:lstStyle/>
        <a:p>
          <a:endParaRPr lang="tr-TR"/>
        </a:p>
      </dgm:t>
    </dgm:pt>
    <dgm:pt modelId="{0D6207F2-3956-4119-A696-F6A052A349CE}" type="pres">
      <dgm:prSet presAssocID="{5FD0F286-0C8C-4691-923C-18B14EB024A9}" presName="parentRect" presStyleLbl="alignNode1" presStyleIdx="1" presStyleCnt="3"/>
      <dgm:spPr/>
      <dgm:t>
        <a:bodyPr/>
        <a:lstStyle/>
        <a:p>
          <a:endParaRPr lang="tr-TR"/>
        </a:p>
      </dgm:t>
    </dgm:pt>
    <dgm:pt modelId="{58F885B3-7192-4C17-BF07-C0CDA70EDD90}" type="pres">
      <dgm:prSet presAssocID="{5FD0F286-0C8C-4691-923C-18B14EB024A9}" presName="adorn" presStyleLbl="fgAccFollowNode1" presStyleIdx="1" presStyleCnt="3" custFlipVert="1" custFlipHor="1" custScaleX="28922" custScaleY="5030" custLinFactNeighborX="1425" custLinFactNeighborY="698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Hedef Merkezi"/>
        </a:ext>
      </dgm:extLst>
    </dgm:pt>
    <dgm:pt modelId="{A4D3A31F-F287-4E7C-9D55-1F66FAE4FFC0}" type="pres">
      <dgm:prSet presAssocID="{DEEA23A5-0C9D-4A0E-B348-5B616217D5D9}" presName="sibTrans" presStyleLbl="sibTrans2D1" presStyleIdx="0" presStyleCnt="0"/>
      <dgm:spPr/>
      <dgm:t>
        <a:bodyPr/>
        <a:lstStyle/>
        <a:p>
          <a:endParaRPr lang="tr-TR"/>
        </a:p>
      </dgm:t>
    </dgm:pt>
    <dgm:pt modelId="{751B30B7-0B94-45B0-92EA-C033C0CD7F8B}" type="pres">
      <dgm:prSet presAssocID="{B2BD5988-AC13-4CF6-9A8F-0BB893D7FFC6}" presName="compNode" presStyleCnt="0"/>
      <dgm:spPr/>
    </dgm:pt>
    <dgm:pt modelId="{B17AB309-FD95-4058-B9A6-A531F17FE524}" type="pres">
      <dgm:prSet presAssocID="{B2BD5988-AC13-4CF6-9A8F-0BB893D7FFC6}" presName="childRect" presStyleLbl="bgAcc1" presStyleIdx="2" presStyleCnt="3">
        <dgm:presLayoutVars>
          <dgm:bulletEnabled val="1"/>
        </dgm:presLayoutVars>
      </dgm:prSet>
      <dgm:spPr/>
      <dgm:t>
        <a:bodyPr/>
        <a:lstStyle/>
        <a:p>
          <a:endParaRPr lang="tr-TR"/>
        </a:p>
      </dgm:t>
    </dgm:pt>
    <dgm:pt modelId="{66340FBB-9BD5-4CD6-B56A-A834024986C8}" type="pres">
      <dgm:prSet presAssocID="{B2BD5988-AC13-4CF6-9A8F-0BB893D7FFC6}" presName="parentText" presStyleLbl="node1" presStyleIdx="0" presStyleCnt="0">
        <dgm:presLayoutVars>
          <dgm:chMax val="0"/>
          <dgm:bulletEnabled val="1"/>
        </dgm:presLayoutVars>
      </dgm:prSet>
      <dgm:spPr/>
      <dgm:t>
        <a:bodyPr/>
        <a:lstStyle/>
        <a:p>
          <a:endParaRPr lang="tr-TR"/>
        </a:p>
      </dgm:t>
    </dgm:pt>
    <dgm:pt modelId="{B5486133-D6F8-4D29-91C2-7C8EDBF52D32}" type="pres">
      <dgm:prSet presAssocID="{B2BD5988-AC13-4CF6-9A8F-0BB893D7FFC6}" presName="parentRect" presStyleLbl="alignNode1" presStyleIdx="2" presStyleCnt="3"/>
      <dgm:spPr/>
      <dgm:t>
        <a:bodyPr/>
        <a:lstStyle/>
        <a:p>
          <a:endParaRPr lang="tr-TR"/>
        </a:p>
      </dgm:t>
    </dgm:pt>
    <dgm:pt modelId="{609586B8-1D3F-48A0-9D21-FC3A849ED608}" type="pres">
      <dgm:prSet presAssocID="{B2BD5988-AC13-4CF6-9A8F-0BB893D7FFC6}" presName="adorn" presStyleLbl="fgAccFollowNode1" presStyleIdx="2" presStyleCnt="3" custFlipVert="1" custFlipHor="1" custScaleX="5554" custScaleY="9040" custLinFactX="-12279" custLinFactY="38075" custLinFactNeighborX="-100000" custLinFactNeighborY="100000"/>
      <dgm:spPr/>
    </dgm:pt>
  </dgm:ptLst>
  <dgm:cxnLst>
    <dgm:cxn modelId="{3671639B-262B-462E-A0A7-E7ECD6B7E603}" type="presOf" srcId="{8057A2A6-DDDF-4BB4-814E-B097EAA28021}" destId="{B17AB309-FD95-4058-B9A6-A531F17FE524}" srcOrd="0" destOrd="2" presId="urn:microsoft.com/office/officeart/2005/8/layout/bList2"/>
    <dgm:cxn modelId="{B7C6A6BE-3F6B-4A1A-81C6-990900E4778F}" srcId="{482A07F7-0F3F-4FB8-8DA8-2876F8E82FCA}" destId="{973484AF-10F2-47B2-852D-BE389A532DA6}" srcOrd="0" destOrd="0" parTransId="{695EDD61-9515-4C5B-9B32-AACAF6276206}" sibTransId="{0789639C-5DFE-4BAF-B58A-82880F26A822}"/>
    <dgm:cxn modelId="{14998F77-61F0-4AB7-A399-5AD463E7A2A5}" srcId="{5FD0F286-0C8C-4691-923C-18B14EB024A9}" destId="{327EA8B6-6937-4A25-9E80-01680E606F64}" srcOrd="1" destOrd="0" parTransId="{E390A72A-AC4F-4CD1-A76B-1555DCD11BE0}" sibTransId="{8DC43830-FAEF-49C7-8BF6-FF7839D19611}"/>
    <dgm:cxn modelId="{7CFFC19D-5165-493E-99BF-2BE3A202182C}" srcId="{482A07F7-0F3F-4FB8-8DA8-2876F8E82FCA}" destId="{2A9795E6-42E6-480A-98A7-15D6CC0A6710}" srcOrd="2" destOrd="0" parTransId="{3C5DA952-F3D3-4114-8AC4-B3098601C7F0}" sibTransId="{ACA99A85-D5EC-46C7-8AF9-D5A7ACB0659B}"/>
    <dgm:cxn modelId="{1614B2B7-A8BA-4E34-A29B-694FE7A218BC}" type="presOf" srcId="{482A07F7-0F3F-4FB8-8DA8-2876F8E82FCA}" destId="{8EEE714E-0139-4668-AD05-4F4E571AB237}" srcOrd="0" destOrd="0" presId="urn:microsoft.com/office/officeart/2005/8/layout/bList2"/>
    <dgm:cxn modelId="{2FE1916C-5AC1-46A4-B8D7-A5157AE66F47}" type="presOf" srcId="{B2BD5988-AC13-4CF6-9A8F-0BB893D7FFC6}" destId="{B5486133-D6F8-4D29-91C2-7C8EDBF52D32}" srcOrd="1" destOrd="0" presId="urn:microsoft.com/office/officeart/2005/8/layout/bList2"/>
    <dgm:cxn modelId="{CFB8A185-021E-429B-AF35-27E7E307B18D}" type="presOf" srcId="{5FD0F286-0C8C-4691-923C-18B14EB024A9}" destId="{2B94F8C4-1D82-4681-8C66-5F2039B6C2DE}" srcOrd="0" destOrd="0" presId="urn:microsoft.com/office/officeart/2005/8/layout/bList2"/>
    <dgm:cxn modelId="{CC1FA799-5884-47DF-ACBC-A981F2C1CD87}" srcId="{B2BD5988-AC13-4CF6-9A8F-0BB893D7FFC6}" destId="{9D198BC8-B8EA-4A3A-A65C-A66E222E94BA}" srcOrd="1" destOrd="0" parTransId="{71C121EA-39F7-46F0-AB11-57B8A3CA0A27}" sibTransId="{2BAA1B9B-CA0A-4EC0-9726-C8F0EFED8F45}"/>
    <dgm:cxn modelId="{12CFD9F3-C902-4E6E-9AC7-7F02581540B9}" type="presOf" srcId="{698C8E2F-567C-47CA-91A6-DF6FCBD08095}" destId="{F67DB45F-7E8D-4E0B-B050-D08904534899}" srcOrd="0" destOrd="0" presId="urn:microsoft.com/office/officeart/2005/8/layout/bList2"/>
    <dgm:cxn modelId="{7FC5869D-02D7-4530-A468-E770A3AB77DA}" type="presOf" srcId="{C746778E-B4A6-4E5A-A965-B3095D52FEDC}" destId="{F67DB45F-7E8D-4E0B-B050-D08904534899}" srcOrd="0" destOrd="2" presId="urn:microsoft.com/office/officeart/2005/8/layout/bList2"/>
    <dgm:cxn modelId="{C0CD0E21-12F5-4C12-AC2C-C530EBB98AFF}" srcId="{5FD0F286-0C8C-4691-923C-18B14EB024A9}" destId="{698C8E2F-567C-47CA-91A6-DF6FCBD08095}" srcOrd="0" destOrd="0" parTransId="{629DEA9E-51AE-4995-A6AC-DFEA88AC156F}" sibTransId="{67D315AF-6221-4359-9524-5958EAD0A133}"/>
    <dgm:cxn modelId="{B60EE37A-523A-44A1-9FB4-F95AAB008BE5}" type="presOf" srcId="{D5B2E492-0519-49DB-8FC2-8B7495F5A31F}" destId="{9D23D784-479A-4D45-92E7-28C3B358B06E}" srcOrd="0" destOrd="1" presId="urn:microsoft.com/office/officeart/2005/8/layout/bList2"/>
    <dgm:cxn modelId="{E8EC73ED-5607-4B0F-91EC-6AEDDF6CC0D3}" type="presOf" srcId="{E68C11BE-3A20-40AB-9C5A-DE93873AA670}" destId="{E23D67F2-D3DF-4B6D-A0AB-E528617043B5}" srcOrd="0" destOrd="0" presId="urn:microsoft.com/office/officeart/2005/8/layout/bList2"/>
    <dgm:cxn modelId="{E2DAA725-CA3D-4EB8-B752-019B9FDD0BB1}" type="presOf" srcId="{B2BD5988-AC13-4CF6-9A8F-0BB893D7FFC6}" destId="{66340FBB-9BD5-4CD6-B56A-A834024986C8}" srcOrd="0" destOrd="0" presId="urn:microsoft.com/office/officeart/2005/8/layout/bList2"/>
    <dgm:cxn modelId="{5A73D6FE-D7BE-445A-B00B-2F21ABD53F25}" srcId="{5FD0F286-0C8C-4691-923C-18B14EB024A9}" destId="{C746778E-B4A6-4E5A-A965-B3095D52FEDC}" srcOrd="2" destOrd="0" parTransId="{2C94F220-FEAF-44E7-B5BF-F7AA89A8DB54}" sibTransId="{EFD37330-25BA-4B76-83C6-87366E7252F7}"/>
    <dgm:cxn modelId="{88C59350-CFDF-4667-84C0-EEC175CF6D56}" srcId="{E68C11BE-3A20-40AB-9C5A-DE93873AA670}" destId="{5FD0F286-0C8C-4691-923C-18B14EB024A9}" srcOrd="1" destOrd="0" parTransId="{34472A0D-234B-41D8-A393-11601DF32028}" sibTransId="{DEEA23A5-0C9D-4A0E-B348-5B616217D5D9}"/>
    <dgm:cxn modelId="{716694A5-B492-4492-895B-69ECA3F0B0DC}" type="presOf" srcId="{8405909C-E99C-4F84-A528-F2CB29642F28}" destId="{B17AB309-FD95-4058-B9A6-A531F17FE524}" srcOrd="0" destOrd="0" presId="urn:microsoft.com/office/officeart/2005/8/layout/bList2"/>
    <dgm:cxn modelId="{AB6A08FF-C9D1-49DA-84DF-7094B62ED7B4}" srcId="{B2BD5988-AC13-4CF6-9A8F-0BB893D7FFC6}" destId="{8405909C-E99C-4F84-A528-F2CB29642F28}" srcOrd="0" destOrd="0" parTransId="{B61223D6-3B7C-493C-B298-6411E085B862}" sibTransId="{E389BA57-7738-4B16-BE59-33679F748689}"/>
    <dgm:cxn modelId="{41E26CFD-5374-4288-8EFB-D9DAEF1DFD3F}" type="presOf" srcId="{973484AF-10F2-47B2-852D-BE389A532DA6}" destId="{9D23D784-479A-4D45-92E7-28C3B358B06E}" srcOrd="0" destOrd="0" presId="urn:microsoft.com/office/officeart/2005/8/layout/bList2"/>
    <dgm:cxn modelId="{B29EFCD0-E244-4E76-A96D-D9C8DE140C0F}" srcId="{B2BD5988-AC13-4CF6-9A8F-0BB893D7FFC6}" destId="{8057A2A6-DDDF-4BB4-814E-B097EAA28021}" srcOrd="2" destOrd="0" parTransId="{1CCD0767-0DD2-4A5B-A3AA-52A3EBD4BBB6}" sibTransId="{BE1E627A-AEA1-412B-94FC-C759B79C4E79}"/>
    <dgm:cxn modelId="{DE3FF9CB-B27C-4769-8D2A-387708A299C7}" srcId="{E68C11BE-3A20-40AB-9C5A-DE93873AA670}" destId="{B2BD5988-AC13-4CF6-9A8F-0BB893D7FFC6}" srcOrd="2" destOrd="0" parTransId="{37331796-5A1E-4063-B762-24D51D2E0C07}" sibTransId="{6D418A69-C1A7-47C8-931E-AD50CCFD0000}"/>
    <dgm:cxn modelId="{F2724C0B-0FF0-424F-956C-37DCC9F27D0F}" type="presOf" srcId="{8C63F28A-4A43-411F-B2C0-C95121D54D00}" destId="{AB867542-14ED-4380-B723-FB1DB5EB4A33}" srcOrd="0" destOrd="0" presId="urn:microsoft.com/office/officeart/2005/8/layout/bList2"/>
    <dgm:cxn modelId="{4BE9760A-F05B-4D4B-AED9-CF5BBB9BF6EA}" srcId="{482A07F7-0F3F-4FB8-8DA8-2876F8E82FCA}" destId="{D5B2E492-0519-49DB-8FC2-8B7495F5A31F}" srcOrd="1" destOrd="0" parTransId="{6E8BE72C-DB37-4A5E-AE64-E3463EF7EB5E}" sibTransId="{571CA08C-EA5B-4113-9D1E-79029BE299F7}"/>
    <dgm:cxn modelId="{92D00D82-F018-4DDE-8E87-DEB8E5830298}" type="presOf" srcId="{9D198BC8-B8EA-4A3A-A65C-A66E222E94BA}" destId="{B17AB309-FD95-4058-B9A6-A531F17FE524}" srcOrd="0" destOrd="1" presId="urn:microsoft.com/office/officeart/2005/8/layout/bList2"/>
    <dgm:cxn modelId="{A243E1A7-8D0E-406A-8A60-67D76FB35C29}" type="presOf" srcId="{2A9795E6-42E6-480A-98A7-15D6CC0A6710}" destId="{9D23D784-479A-4D45-92E7-28C3B358B06E}" srcOrd="0" destOrd="2" presId="urn:microsoft.com/office/officeart/2005/8/layout/bList2"/>
    <dgm:cxn modelId="{1E41C510-C924-4699-8465-F936EE793FC2}" type="presOf" srcId="{5FD0F286-0C8C-4691-923C-18B14EB024A9}" destId="{0D6207F2-3956-4119-A696-F6A052A349CE}" srcOrd="1" destOrd="0" presId="urn:microsoft.com/office/officeart/2005/8/layout/bList2"/>
    <dgm:cxn modelId="{9447870B-3DAD-4037-BDA8-F65F7EA9F4E8}" type="presOf" srcId="{327EA8B6-6937-4A25-9E80-01680E606F64}" destId="{F67DB45F-7E8D-4E0B-B050-D08904534899}" srcOrd="0" destOrd="1" presId="urn:microsoft.com/office/officeart/2005/8/layout/bList2"/>
    <dgm:cxn modelId="{FB728714-8C1D-4493-AF7C-6C3640697CEE}" srcId="{E68C11BE-3A20-40AB-9C5A-DE93873AA670}" destId="{482A07F7-0F3F-4FB8-8DA8-2876F8E82FCA}" srcOrd="0" destOrd="0" parTransId="{22CE04CE-0322-4DE6-8732-89F2B3E69207}" sibTransId="{8C63F28A-4A43-411F-B2C0-C95121D54D00}"/>
    <dgm:cxn modelId="{F4161EB4-CEFF-43B3-BB47-2B5CA02C577B}" type="presOf" srcId="{482A07F7-0F3F-4FB8-8DA8-2876F8E82FCA}" destId="{14D3A8C9-8C05-491F-BFF8-D843E089847A}" srcOrd="1" destOrd="0" presId="urn:microsoft.com/office/officeart/2005/8/layout/bList2"/>
    <dgm:cxn modelId="{CC4CE681-9B0C-4324-B1D6-882083041EA2}" type="presOf" srcId="{DEEA23A5-0C9D-4A0E-B348-5B616217D5D9}" destId="{A4D3A31F-F287-4E7C-9D55-1F66FAE4FFC0}" srcOrd="0" destOrd="0" presId="urn:microsoft.com/office/officeart/2005/8/layout/bList2"/>
    <dgm:cxn modelId="{AC4F4D30-5E4E-47BE-B89B-1BEEBF22BC30}" type="presParOf" srcId="{E23D67F2-D3DF-4B6D-A0AB-E528617043B5}" destId="{E1C08BD1-6DC7-4011-B330-1DDEDFB9B764}" srcOrd="0" destOrd="0" presId="urn:microsoft.com/office/officeart/2005/8/layout/bList2"/>
    <dgm:cxn modelId="{F1CCECB3-02BA-4CB7-93D0-7C5AFA60BF44}" type="presParOf" srcId="{E1C08BD1-6DC7-4011-B330-1DDEDFB9B764}" destId="{9D23D784-479A-4D45-92E7-28C3B358B06E}" srcOrd="0" destOrd="0" presId="urn:microsoft.com/office/officeart/2005/8/layout/bList2"/>
    <dgm:cxn modelId="{4A994AC9-2A1A-4899-B40E-E3611C3F4303}" type="presParOf" srcId="{E1C08BD1-6DC7-4011-B330-1DDEDFB9B764}" destId="{8EEE714E-0139-4668-AD05-4F4E571AB237}" srcOrd="1" destOrd="0" presId="urn:microsoft.com/office/officeart/2005/8/layout/bList2"/>
    <dgm:cxn modelId="{0F7570C3-C48A-4ED1-AA18-6DEAAAAF7537}" type="presParOf" srcId="{E1C08BD1-6DC7-4011-B330-1DDEDFB9B764}" destId="{14D3A8C9-8C05-491F-BFF8-D843E089847A}" srcOrd="2" destOrd="0" presId="urn:microsoft.com/office/officeart/2005/8/layout/bList2"/>
    <dgm:cxn modelId="{0AA9357D-52ED-4251-B407-7679D901169C}" type="presParOf" srcId="{E1C08BD1-6DC7-4011-B330-1DDEDFB9B764}" destId="{AE740D97-3C35-419F-A2A6-19DA5C239CDE}" srcOrd="3" destOrd="0" presId="urn:microsoft.com/office/officeart/2005/8/layout/bList2"/>
    <dgm:cxn modelId="{44B38310-A7A4-4F6A-9A36-C58FDBE05AC3}" type="presParOf" srcId="{E23D67F2-D3DF-4B6D-A0AB-E528617043B5}" destId="{AB867542-14ED-4380-B723-FB1DB5EB4A33}" srcOrd="1" destOrd="0" presId="urn:microsoft.com/office/officeart/2005/8/layout/bList2"/>
    <dgm:cxn modelId="{1BDE3ECB-6783-4437-B37C-CC8419E8C3D2}" type="presParOf" srcId="{E23D67F2-D3DF-4B6D-A0AB-E528617043B5}" destId="{2622FE08-EFFB-492E-8CF9-98C31B8AD9EA}" srcOrd="2" destOrd="0" presId="urn:microsoft.com/office/officeart/2005/8/layout/bList2"/>
    <dgm:cxn modelId="{9855F476-8D40-4274-8B30-D44487C09DF3}" type="presParOf" srcId="{2622FE08-EFFB-492E-8CF9-98C31B8AD9EA}" destId="{F67DB45F-7E8D-4E0B-B050-D08904534899}" srcOrd="0" destOrd="0" presId="urn:microsoft.com/office/officeart/2005/8/layout/bList2"/>
    <dgm:cxn modelId="{BC40D5B8-FE9A-4934-BE41-99E15C8B3DD4}" type="presParOf" srcId="{2622FE08-EFFB-492E-8CF9-98C31B8AD9EA}" destId="{2B94F8C4-1D82-4681-8C66-5F2039B6C2DE}" srcOrd="1" destOrd="0" presId="urn:microsoft.com/office/officeart/2005/8/layout/bList2"/>
    <dgm:cxn modelId="{14D3D1B2-711F-4F09-ACD4-EB0F279F15BF}" type="presParOf" srcId="{2622FE08-EFFB-492E-8CF9-98C31B8AD9EA}" destId="{0D6207F2-3956-4119-A696-F6A052A349CE}" srcOrd="2" destOrd="0" presId="urn:microsoft.com/office/officeart/2005/8/layout/bList2"/>
    <dgm:cxn modelId="{744F251F-9EA8-4B2A-A8CD-8A7CCB5EA751}" type="presParOf" srcId="{2622FE08-EFFB-492E-8CF9-98C31B8AD9EA}" destId="{58F885B3-7192-4C17-BF07-C0CDA70EDD90}" srcOrd="3" destOrd="0" presId="urn:microsoft.com/office/officeart/2005/8/layout/bList2"/>
    <dgm:cxn modelId="{02851B4E-55AF-4843-8A80-E2A4875140E0}" type="presParOf" srcId="{E23D67F2-D3DF-4B6D-A0AB-E528617043B5}" destId="{A4D3A31F-F287-4E7C-9D55-1F66FAE4FFC0}" srcOrd="3" destOrd="0" presId="urn:microsoft.com/office/officeart/2005/8/layout/bList2"/>
    <dgm:cxn modelId="{F15BFF0C-F9C4-428C-8E44-B04A3BF0D3D0}" type="presParOf" srcId="{E23D67F2-D3DF-4B6D-A0AB-E528617043B5}" destId="{751B30B7-0B94-45B0-92EA-C033C0CD7F8B}" srcOrd="4" destOrd="0" presId="urn:microsoft.com/office/officeart/2005/8/layout/bList2"/>
    <dgm:cxn modelId="{BB25AEFF-17B9-43D9-8355-88249F02A59F}" type="presParOf" srcId="{751B30B7-0B94-45B0-92EA-C033C0CD7F8B}" destId="{B17AB309-FD95-4058-B9A6-A531F17FE524}" srcOrd="0" destOrd="0" presId="urn:microsoft.com/office/officeart/2005/8/layout/bList2"/>
    <dgm:cxn modelId="{AF53A73C-8C33-4749-9BB8-1C7130BB5165}" type="presParOf" srcId="{751B30B7-0B94-45B0-92EA-C033C0CD7F8B}" destId="{66340FBB-9BD5-4CD6-B56A-A834024986C8}" srcOrd="1" destOrd="0" presId="urn:microsoft.com/office/officeart/2005/8/layout/bList2"/>
    <dgm:cxn modelId="{83A4DFBE-D5BD-45DF-96B6-82FD7F400B54}" type="presParOf" srcId="{751B30B7-0B94-45B0-92EA-C033C0CD7F8B}" destId="{B5486133-D6F8-4D29-91C2-7C8EDBF52D32}" srcOrd="2" destOrd="0" presId="urn:microsoft.com/office/officeart/2005/8/layout/bList2"/>
    <dgm:cxn modelId="{81FFD9D6-B1FE-4516-A783-45647A29FB05}" type="presParOf" srcId="{751B30B7-0B94-45B0-92EA-C033C0CD7F8B}" destId="{609586B8-1D3F-48A0-9D21-FC3A849ED60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C11BE-3A20-40AB-9C5A-DE93873AA67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tr-TR"/>
        </a:p>
      </dgm:t>
    </dgm:pt>
    <dgm:pt modelId="{482A07F7-0F3F-4FB8-8DA8-2876F8E82FCA}">
      <dgm:prSet phldrT="[Metin]"/>
      <dgm:spPr/>
      <dgm:t>
        <a:bodyPr/>
        <a:lstStyle/>
        <a:p>
          <a:pPr algn="ctr"/>
          <a:r>
            <a:rPr lang="tr-TR" dirty="0"/>
            <a:t>ÜFE</a:t>
          </a:r>
        </a:p>
      </dgm:t>
    </dgm:pt>
    <dgm:pt modelId="{22CE04CE-0322-4DE6-8732-89F2B3E69207}" type="parTrans" cxnId="{FB728714-8C1D-4493-AF7C-6C3640697CEE}">
      <dgm:prSet/>
      <dgm:spPr/>
      <dgm:t>
        <a:bodyPr/>
        <a:lstStyle/>
        <a:p>
          <a:endParaRPr lang="tr-TR"/>
        </a:p>
      </dgm:t>
    </dgm:pt>
    <dgm:pt modelId="{8C63F28A-4A43-411F-B2C0-C95121D54D00}" type="sibTrans" cxnId="{FB728714-8C1D-4493-AF7C-6C3640697CEE}">
      <dgm:prSet/>
      <dgm:spPr/>
      <dgm:t>
        <a:bodyPr/>
        <a:lstStyle/>
        <a:p>
          <a:endParaRPr lang="tr-TR"/>
        </a:p>
      </dgm:t>
    </dgm:pt>
    <dgm:pt modelId="{5FD0F286-0C8C-4691-923C-18B14EB024A9}">
      <dgm:prSet phldrT="[Metin]"/>
      <dgm:spPr/>
      <dgm:t>
        <a:bodyPr/>
        <a:lstStyle/>
        <a:p>
          <a:pPr algn="ctr"/>
          <a:r>
            <a:rPr lang="tr-TR" dirty="0"/>
            <a:t>YENİDEN DEĞERLEME ORANI</a:t>
          </a:r>
        </a:p>
      </dgm:t>
    </dgm:pt>
    <dgm:pt modelId="{34472A0D-234B-41D8-A393-11601DF32028}" type="parTrans" cxnId="{88C59350-CFDF-4667-84C0-EEC175CF6D56}">
      <dgm:prSet/>
      <dgm:spPr/>
      <dgm:t>
        <a:bodyPr/>
        <a:lstStyle/>
        <a:p>
          <a:endParaRPr lang="tr-TR"/>
        </a:p>
      </dgm:t>
    </dgm:pt>
    <dgm:pt modelId="{DEEA23A5-0C9D-4A0E-B348-5B616217D5D9}" type="sibTrans" cxnId="{88C59350-CFDF-4667-84C0-EEC175CF6D56}">
      <dgm:prSet/>
      <dgm:spPr/>
      <dgm:t>
        <a:bodyPr/>
        <a:lstStyle/>
        <a:p>
          <a:endParaRPr lang="tr-TR"/>
        </a:p>
      </dgm:t>
    </dgm:pt>
    <dgm:pt modelId="{B2BD5988-AC13-4CF6-9A8F-0BB893D7FFC6}">
      <dgm:prSet phldrT="[Metin]"/>
      <dgm:spPr/>
      <dgm:t>
        <a:bodyPr/>
        <a:lstStyle/>
        <a:p>
          <a:pPr algn="ctr"/>
          <a:r>
            <a:rPr lang="tr-TR" dirty="0"/>
            <a:t>ÜFE</a:t>
          </a:r>
        </a:p>
      </dgm:t>
    </dgm:pt>
    <dgm:pt modelId="{37331796-5A1E-4063-B762-24D51D2E0C07}" type="parTrans" cxnId="{DE3FF9CB-B27C-4769-8D2A-387708A299C7}">
      <dgm:prSet/>
      <dgm:spPr/>
      <dgm:t>
        <a:bodyPr/>
        <a:lstStyle/>
        <a:p>
          <a:endParaRPr lang="tr-TR"/>
        </a:p>
      </dgm:t>
    </dgm:pt>
    <dgm:pt modelId="{6D418A69-C1A7-47C8-931E-AD50CCFD0000}" type="sibTrans" cxnId="{DE3FF9CB-B27C-4769-8D2A-387708A299C7}">
      <dgm:prSet/>
      <dgm:spPr/>
      <dgm:t>
        <a:bodyPr/>
        <a:lstStyle/>
        <a:p>
          <a:endParaRPr lang="tr-TR"/>
        </a:p>
      </dgm:t>
    </dgm:pt>
    <dgm:pt modelId="{973484AF-10F2-47B2-852D-BE389A532DA6}">
      <dgm:prSet/>
      <dgm:spPr/>
      <dgm:t>
        <a:bodyPr/>
        <a:lstStyle/>
        <a:p>
          <a:pPr>
            <a:buNone/>
          </a:pPr>
          <a:r>
            <a:rPr lang="tr-TR" dirty="0"/>
            <a:t>Tek</a:t>
          </a:r>
        </a:p>
      </dgm:t>
    </dgm:pt>
    <dgm:pt modelId="{695EDD61-9515-4C5B-9B32-AACAF6276206}" type="parTrans" cxnId="{B7C6A6BE-3F6B-4A1A-81C6-990900E4778F}">
      <dgm:prSet/>
      <dgm:spPr/>
      <dgm:t>
        <a:bodyPr/>
        <a:lstStyle/>
        <a:p>
          <a:endParaRPr lang="tr-TR"/>
        </a:p>
      </dgm:t>
    </dgm:pt>
    <dgm:pt modelId="{0789639C-5DFE-4BAF-B58A-82880F26A822}" type="sibTrans" cxnId="{B7C6A6BE-3F6B-4A1A-81C6-990900E4778F}">
      <dgm:prSet/>
      <dgm:spPr/>
      <dgm:t>
        <a:bodyPr/>
        <a:lstStyle/>
        <a:p>
          <a:endParaRPr lang="tr-TR"/>
        </a:p>
      </dgm:t>
    </dgm:pt>
    <dgm:pt modelId="{698C8E2F-567C-47CA-91A6-DF6FCBD08095}">
      <dgm:prSet/>
      <dgm:spPr/>
      <dgm:t>
        <a:bodyPr/>
        <a:lstStyle/>
        <a:p>
          <a:pPr>
            <a:buNone/>
          </a:pPr>
          <a:r>
            <a:rPr lang="tr-TR" dirty="0"/>
            <a:t>Sürekli</a:t>
          </a:r>
        </a:p>
      </dgm:t>
    </dgm:pt>
    <dgm:pt modelId="{629DEA9E-51AE-4995-A6AC-DFEA88AC156F}" type="parTrans" cxnId="{C0CD0E21-12F5-4C12-AC2C-C530EBB98AFF}">
      <dgm:prSet/>
      <dgm:spPr/>
      <dgm:t>
        <a:bodyPr/>
        <a:lstStyle/>
        <a:p>
          <a:endParaRPr lang="tr-TR"/>
        </a:p>
      </dgm:t>
    </dgm:pt>
    <dgm:pt modelId="{67D315AF-6221-4359-9524-5958EAD0A133}" type="sibTrans" cxnId="{C0CD0E21-12F5-4C12-AC2C-C530EBB98AFF}">
      <dgm:prSet/>
      <dgm:spPr/>
      <dgm:t>
        <a:bodyPr/>
        <a:lstStyle/>
        <a:p>
          <a:endParaRPr lang="tr-TR"/>
        </a:p>
      </dgm:t>
    </dgm:pt>
    <dgm:pt modelId="{8405909C-E99C-4F84-A528-F2CB29642F28}">
      <dgm:prSet/>
      <dgm:spPr/>
      <dgm:t>
        <a:bodyPr/>
        <a:lstStyle/>
        <a:p>
          <a:pPr>
            <a:buFont typeface="Arial" panose="020B0604020202020204" pitchFamily="34" charset="0"/>
            <a:buNone/>
          </a:pPr>
          <a:r>
            <a:rPr lang="tr-TR" dirty="0"/>
            <a:t>Enflasyon</a:t>
          </a:r>
        </a:p>
      </dgm:t>
    </dgm:pt>
    <dgm:pt modelId="{B61223D6-3B7C-493C-B298-6411E085B862}" type="parTrans" cxnId="{AB6A08FF-C9D1-49DA-84DF-7094B62ED7B4}">
      <dgm:prSet/>
      <dgm:spPr/>
      <dgm:t>
        <a:bodyPr/>
        <a:lstStyle/>
        <a:p>
          <a:endParaRPr lang="tr-TR"/>
        </a:p>
      </dgm:t>
    </dgm:pt>
    <dgm:pt modelId="{E389BA57-7738-4B16-BE59-33679F748689}" type="sibTrans" cxnId="{AB6A08FF-C9D1-49DA-84DF-7094B62ED7B4}">
      <dgm:prSet/>
      <dgm:spPr/>
      <dgm:t>
        <a:bodyPr/>
        <a:lstStyle/>
        <a:p>
          <a:endParaRPr lang="tr-TR"/>
        </a:p>
      </dgm:t>
    </dgm:pt>
    <dgm:pt modelId="{9D198BC8-B8EA-4A3A-A65C-A66E222E94BA}">
      <dgm:prSet/>
      <dgm:spPr/>
      <dgm:t>
        <a:bodyPr/>
        <a:lstStyle/>
        <a:p>
          <a:pPr>
            <a:buFont typeface="Arial" panose="020B0604020202020204" pitchFamily="34" charset="0"/>
            <a:buNone/>
          </a:pPr>
          <a:r>
            <a:rPr lang="tr-TR" dirty="0"/>
            <a:t>Düzeltmesi</a:t>
          </a:r>
        </a:p>
      </dgm:t>
    </dgm:pt>
    <dgm:pt modelId="{71C121EA-39F7-46F0-AB11-57B8A3CA0A27}" type="parTrans" cxnId="{CC1FA799-5884-47DF-ACBC-A981F2C1CD87}">
      <dgm:prSet/>
      <dgm:spPr/>
      <dgm:t>
        <a:bodyPr/>
        <a:lstStyle/>
        <a:p>
          <a:endParaRPr lang="tr-TR"/>
        </a:p>
      </dgm:t>
    </dgm:pt>
    <dgm:pt modelId="{2BAA1B9B-CA0A-4EC0-9726-C8F0EFED8F45}" type="sibTrans" cxnId="{CC1FA799-5884-47DF-ACBC-A981F2C1CD87}">
      <dgm:prSet/>
      <dgm:spPr/>
      <dgm:t>
        <a:bodyPr/>
        <a:lstStyle/>
        <a:p>
          <a:endParaRPr lang="tr-TR"/>
        </a:p>
      </dgm:t>
    </dgm:pt>
    <dgm:pt modelId="{327EA8B6-6937-4A25-9E80-01680E606F64}">
      <dgm:prSet/>
      <dgm:spPr/>
      <dgm:t>
        <a:bodyPr/>
        <a:lstStyle/>
        <a:p>
          <a:pPr>
            <a:buNone/>
          </a:pPr>
          <a:r>
            <a:rPr lang="tr-TR" dirty="0"/>
            <a:t>Değerleme</a:t>
          </a:r>
        </a:p>
      </dgm:t>
    </dgm:pt>
    <dgm:pt modelId="{E390A72A-AC4F-4CD1-A76B-1555DCD11BE0}" type="parTrans" cxnId="{14998F77-61F0-4AB7-A399-5AD463E7A2A5}">
      <dgm:prSet/>
      <dgm:spPr/>
      <dgm:t>
        <a:bodyPr/>
        <a:lstStyle/>
        <a:p>
          <a:endParaRPr lang="tr-TR"/>
        </a:p>
      </dgm:t>
    </dgm:pt>
    <dgm:pt modelId="{8DC43830-FAEF-49C7-8BF6-FF7839D19611}" type="sibTrans" cxnId="{14998F77-61F0-4AB7-A399-5AD463E7A2A5}">
      <dgm:prSet/>
      <dgm:spPr/>
      <dgm:t>
        <a:bodyPr/>
        <a:lstStyle/>
        <a:p>
          <a:endParaRPr lang="tr-TR"/>
        </a:p>
      </dgm:t>
    </dgm:pt>
    <dgm:pt modelId="{2A9795E6-42E6-480A-98A7-15D6CC0A6710}">
      <dgm:prSet/>
      <dgm:spPr/>
      <dgm:t>
        <a:bodyPr/>
        <a:lstStyle/>
        <a:p>
          <a:pPr>
            <a:buNone/>
          </a:pPr>
          <a:r>
            <a:rPr lang="tr-TR" dirty="0"/>
            <a:t>Değerleme</a:t>
          </a:r>
        </a:p>
      </dgm:t>
    </dgm:pt>
    <dgm:pt modelId="{3C5DA952-F3D3-4114-8AC4-B3098601C7F0}" type="parTrans" cxnId="{7CFFC19D-5165-493E-99BF-2BE3A202182C}">
      <dgm:prSet/>
      <dgm:spPr/>
      <dgm:t>
        <a:bodyPr/>
        <a:lstStyle/>
        <a:p>
          <a:endParaRPr lang="tr-TR"/>
        </a:p>
      </dgm:t>
    </dgm:pt>
    <dgm:pt modelId="{ACA99A85-D5EC-46C7-8AF9-D5A7ACB0659B}" type="sibTrans" cxnId="{7CFFC19D-5165-493E-99BF-2BE3A202182C}">
      <dgm:prSet/>
      <dgm:spPr/>
      <dgm:t>
        <a:bodyPr/>
        <a:lstStyle/>
        <a:p>
          <a:endParaRPr lang="tr-TR"/>
        </a:p>
      </dgm:t>
    </dgm:pt>
    <dgm:pt modelId="{D5B2E492-0519-49DB-8FC2-8B7495F5A31F}">
      <dgm:prSet/>
      <dgm:spPr/>
      <dgm:t>
        <a:bodyPr/>
        <a:lstStyle/>
        <a:p>
          <a:pPr>
            <a:buNone/>
          </a:pPr>
          <a:r>
            <a:rPr lang="tr-TR" dirty="0"/>
            <a:t>Seferlik</a:t>
          </a:r>
        </a:p>
      </dgm:t>
    </dgm:pt>
    <dgm:pt modelId="{6E8BE72C-DB37-4A5E-AE64-E3463EF7EB5E}" type="parTrans" cxnId="{4BE9760A-F05B-4D4B-AED9-CF5BBB9BF6EA}">
      <dgm:prSet/>
      <dgm:spPr/>
      <dgm:t>
        <a:bodyPr/>
        <a:lstStyle/>
        <a:p>
          <a:endParaRPr lang="tr-TR"/>
        </a:p>
      </dgm:t>
    </dgm:pt>
    <dgm:pt modelId="{571CA08C-EA5B-4113-9D1E-79029BE299F7}" type="sibTrans" cxnId="{4BE9760A-F05B-4D4B-AED9-CF5BBB9BF6EA}">
      <dgm:prSet/>
      <dgm:spPr/>
      <dgm:t>
        <a:bodyPr/>
        <a:lstStyle/>
        <a:p>
          <a:endParaRPr lang="tr-TR"/>
        </a:p>
      </dgm:t>
    </dgm:pt>
    <dgm:pt modelId="{C746778E-B4A6-4E5A-A965-B3095D52FEDC}">
      <dgm:prSet/>
      <dgm:spPr/>
      <dgm:t>
        <a:bodyPr/>
        <a:lstStyle/>
        <a:p>
          <a:pPr>
            <a:buNone/>
          </a:pPr>
          <a:r>
            <a:rPr lang="tr-TR" dirty="0"/>
            <a:t>(yıllık)</a:t>
          </a:r>
        </a:p>
      </dgm:t>
    </dgm:pt>
    <dgm:pt modelId="{2C94F220-FEAF-44E7-B5BF-F7AA89A8DB54}" type="parTrans" cxnId="{5A73D6FE-D7BE-445A-B00B-2F21ABD53F25}">
      <dgm:prSet/>
      <dgm:spPr/>
      <dgm:t>
        <a:bodyPr/>
        <a:lstStyle/>
        <a:p>
          <a:endParaRPr lang="tr-TR"/>
        </a:p>
      </dgm:t>
    </dgm:pt>
    <dgm:pt modelId="{EFD37330-25BA-4B76-83C6-87366E7252F7}" type="sibTrans" cxnId="{5A73D6FE-D7BE-445A-B00B-2F21ABD53F25}">
      <dgm:prSet/>
      <dgm:spPr/>
      <dgm:t>
        <a:bodyPr/>
        <a:lstStyle/>
        <a:p>
          <a:endParaRPr lang="tr-TR"/>
        </a:p>
      </dgm:t>
    </dgm:pt>
    <dgm:pt modelId="{8057A2A6-DDDF-4BB4-814E-B097EAA28021}">
      <dgm:prSet/>
      <dgm:spPr/>
      <dgm:t>
        <a:bodyPr/>
        <a:lstStyle/>
        <a:p>
          <a:pPr>
            <a:buFont typeface="Arial" panose="020B0604020202020204" pitchFamily="34" charset="0"/>
            <a:buNone/>
          </a:pPr>
          <a:endParaRPr lang="tr-TR" dirty="0"/>
        </a:p>
      </dgm:t>
    </dgm:pt>
    <dgm:pt modelId="{1CCD0767-0DD2-4A5B-A3AA-52A3EBD4BBB6}" type="parTrans" cxnId="{B29EFCD0-E244-4E76-A96D-D9C8DE140C0F}">
      <dgm:prSet/>
      <dgm:spPr/>
      <dgm:t>
        <a:bodyPr/>
        <a:lstStyle/>
        <a:p>
          <a:endParaRPr lang="tr-TR"/>
        </a:p>
      </dgm:t>
    </dgm:pt>
    <dgm:pt modelId="{BE1E627A-AEA1-412B-94FC-C759B79C4E79}" type="sibTrans" cxnId="{B29EFCD0-E244-4E76-A96D-D9C8DE140C0F}">
      <dgm:prSet/>
      <dgm:spPr/>
      <dgm:t>
        <a:bodyPr/>
        <a:lstStyle/>
        <a:p>
          <a:endParaRPr lang="tr-TR"/>
        </a:p>
      </dgm:t>
    </dgm:pt>
    <dgm:pt modelId="{E23D67F2-D3DF-4B6D-A0AB-E528617043B5}" type="pres">
      <dgm:prSet presAssocID="{E68C11BE-3A20-40AB-9C5A-DE93873AA670}" presName="diagram" presStyleCnt="0">
        <dgm:presLayoutVars>
          <dgm:dir/>
          <dgm:animLvl val="lvl"/>
          <dgm:resizeHandles val="exact"/>
        </dgm:presLayoutVars>
      </dgm:prSet>
      <dgm:spPr/>
      <dgm:t>
        <a:bodyPr/>
        <a:lstStyle/>
        <a:p>
          <a:endParaRPr lang="tr-TR"/>
        </a:p>
      </dgm:t>
    </dgm:pt>
    <dgm:pt modelId="{E1C08BD1-6DC7-4011-B330-1DDEDFB9B764}" type="pres">
      <dgm:prSet presAssocID="{482A07F7-0F3F-4FB8-8DA8-2876F8E82FCA}" presName="compNode" presStyleCnt="0"/>
      <dgm:spPr/>
    </dgm:pt>
    <dgm:pt modelId="{9D23D784-479A-4D45-92E7-28C3B358B06E}" type="pres">
      <dgm:prSet presAssocID="{482A07F7-0F3F-4FB8-8DA8-2876F8E82FCA}" presName="childRect" presStyleLbl="bgAcc1" presStyleIdx="0" presStyleCnt="3" custLinFactNeighborX="-230" custLinFactNeighborY="-1446">
        <dgm:presLayoutVars>
          <dgm:bulletEnabled val="1"/>
        </dgm:presLayoutVars>
      </dgm:prSet>
      <dgm:spPr/>
      <dgm:t>
        <a:bodyPr/>
        <a:lstStyle/>
        <a:p>
          <a:endParaRPr lang="tr-TR"/>
        </a:p>
      </dgm:t>
    </dgm:pt>
    <dgm:pt modelId="{8EEE714E-0139-4668-AD05-4F4E571AB237}" type="pres">
      <dgm:prSet presAssocID="{482A07F7-0F3F-4FB8-8DA8-2876F8E82FCA}" presName="parentText" presStyleLbl="node1" presStyleIdx="0" presStyleCnt="0">
        <dgm:presLayoutVars>
          <dgm:chMax val="0"/>
          <dgm:bulletEnabled val="1"/>
        </dgm:presLayoutVars>
      </dgm:prSet>
      <dgm:spPr/>
      <dgm:t>
        <a:bodyPr/>
        <a:lstStyle/>
        <a:p>
          <a:endParaRPr lang="tr-TR"/>
        </a:p>
      </dgm:t>
    </dgm:pt>
    <dgm:pt modelId="{14D3A8C9-8C05-491F-BFF8-D843E089847A}" type="pres">
      <dgm:prSet presAssocID="{482A07F7-0F3F-4FB8-8DA8-2876F8E82FCA}" presName="parentRect" presStyleLbl="alignNode1" presStyleIdx="0" presStyleCnt="3" custLinFactNeighborX="-112" custLinFactNeighborY="34474"/>
      <dgm:spPr/>
      <dgm:t>
        <a:bodyPr/>
        <a:lstStyle/>
        <a:p>
          <a:endParaRPr lang="tr-TR"/>
        </a:p>
      </dgm:t>
    </dgm:pt>
    <dgm:pt modelId="{AE740D97-3C35-419F-A2A6-19DA5C239CDE}" type="pres">
      <dgm:prSet presAssocID="{482A07F7-0F3F-4FB8-8DA8-2876F8E82FCA}" presName="adorn" presStyleLbl="fgAccFollowNode1" presStyleIdx="0" presStyleCnt="3" custFlipVert="0" custFlipHor="0" custScaleX="5295" custScaleY="5295" custLinFactNeighborX="1425" custLinFactNeighborY="77221"/>
      <dgm:spPr/>
    </dgm:pt>
    <dgm:pt modelId="{AB867542-14ED-4380-B723-FB1DB5EB4A33}" type="pres">
      <dgm:prSet presAssocID="{8C63F28A-4A43-411F-B2C0-C95121D54D00}" presName="sibTrans" presStyleLbl="sibTrans2D1" presStyleIdx="0" presStyleCnt="0"/>
      <dgm:spPr/>
      <dgm:t>
        <a:bodyPr/>
        <a:lstStyle/>
        <a:p>
          <a:endParaRPr lang="tr-TR"/>
        </a:p>
      </dgm:t>
    </dgm:pt>
    <dgm:pt modelId="{2622FE08-EFFB-492E-8CF9-98C31B8AD9EA}" type="pres">
      <dgm:prSet presAssocID="{5FD0F286-0C8C-4691-923C-18B14EB024A9}" presName="compNode" presStyleCnt="0"/>
      <dgm:spPr/>
    </dgm:pt>
    <dgm:pt modelId="{F67DB45F-7E8D-4E0B-B050-D08904534899}" type="pres">
      <dgm:prSet presAssocID="{5FD0F286-0C8C-4691-923C-18B14EB024A9}" presName="childRect" presStyleLbl="bgAcc1" presStyleIdx="1" presStyleCnt="3">
        <dgm:presLayoutVars>
          <dgm:bulletEnabled val="1"/>
        </dgm:presLayoutVars>
      </dgm:prSet>
      <dgm:spPr/>
      <dgm:t>
        <a:bodyPr/>
        <a:lstStyle/>
        <a:p>
          <a:endParaRPr lang="tr-TR"/>
        </a:p>
      </dgm:t>
    </dgm:pt>
    <dgm:pt modelId="{2B94F8C4-1D82-4681-8C66-5F2039B6C2DE}" type="pres">
      <dgm:prSet presAssocID="{5FD0F286-0C8C-4691-923C-18B14EB024A9}" presName="parentText" presStyleLbl="node1" presStyleIdx="0" presStyleCnt="0">
        <dgm:presLayoutVars>
          <dgm:chMax val="0"/>
          <dgm:bulletEnabled val="1"/>
        </dgm:presLayoutVars>
      </dgm:prSet>
      <dgm:spPr/>
      <dgm:t>
        <a:bodyPr/>
        <a:lstStyle/>
        <a:p>
          <a:endParaRPr lang="tr-TR"/>
        </a:p>
      </dgm:t>
    </dgm:pt>
    <dgm:pt modelId="{0D6207F2-3956-4119-A696-F6A052A349CE}" type="pres">
      <dgm:prSet presAssocID="{5FD0F286-0C8C-4691-923C-18B14EB024A9}" presName="parentRect" presStyleLbl="alignNode1" presStyleIdx="1" presStyleCnt="3" custLinFactNeighborY="42831"/>
      <dgm:spPr/>
      <dgm:t>
        <a:bodyPr/>
        <a:lstStyle/>
        <a:p>
          <a:endParaRPr lang="tr-TR"/>
        </a:p>
      </dgm:t>
    </dgm:pt>
    <dgm:pt modelId="{58F885B3-7192-4C17-BF07-C0CDA70EDD90}" type="pres">
      <dgm:prSet presAssocID="{5FD0F286-0C8C-4691-923C-18B14EB024A9}" presName="adorn" presStyleLbl="fgAccFollowNode1" presStyleIdx="1" presStyleCnt="3" custFlipVert="1" custFlipHor="1" custScaleX="28922" custScaleY="5030" custLinFactNeighborX="1425" custLinFactNeighborY="698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Hedef Merkezi"/>
        </a:ext>
      </dgm:extLst>
    </dgm:pt>
    <dgm:pt modelId="{A4D3A31F-F287-4E7C-9D55-1F66FAE4FFC0}" type="pres">
      <dgm:prSet presAssocID="{DEEA23A5-0C9D-4A0E-B348-5B616217D5D9}" presName="sibTrans" presStyleLbl="sibTrans2D1" presStyleIdx="0" presStyleCnt="0"/>
      <dgm:spPr/>
      <dgm:t>
        <a:bodyPr/>
        <a:lstStyle/>
        <a:p>
          <a:endParaRPr lang="tr-TR"/>
        </a:p>
      </dgm:t>
    </dgm:pt>
    <dgm:pt modelId="{751B30B7-0B94-45B0-92EA-C033C0CD7F8B}" type="pres">
      <dgm:prSet presAssocID="{B2BD5988-AC13-4CF6-9A8F-0BB893D7FFC6}" presName="compNode" presStyleCnt="0"/>
      <dgm:spPr/>
    </dgm:pt>
    <dgm:pt modelId="{B17AB309-FD95-4058-B9A6-A531F17FE524}" type="pres">
      <dgm:prSet presAssocID="{B2BD5988-AC13-4CF6-9A8F-0BB893D7FFC6}" presName="childRect" presStyleLbl="bgAcc1" presStyleIdx="2" presStyleCnt="3">
        <dgm:presLayoutVars>
          <dgm:bulletEnabled val="1"/>
        </dgm:presLayoutVars>
      </dgm:prSet>
      <dgm:spPr/>
      <dgm:t>
        <a:bodyPr/>
        <a:lstStyle/>
        <a:p>
          <a:endParaRPr lang="tr-TR"/>
        </a:p>
      </dgm:t>
    </dgm:pt>
    <dgm:pt modelId="{66340FBB-9BD5-4CD6-B56A-A834024986C8}" type="pres">
      <dgm:prSet presAssocID="{B2BD5988-AC13-4CF6-9A8F-0BB893D7FFC6}" presName="parentText" presStyleLbl="node1" presStyleIdx="0" presStyleCnt="0">
        <dgm:presLayoutVars>
          <dgm:chMax val="0"/>
          <dgm:bulletEnabled val="1"/>
        </dgm:presLayoutVars>
      </dgm:prSet>
      <dgm:spPr/>
      <dgm:t>
        <a:bodyPr/>
        <a:lstStyle/>
        <a:p>
          <a:endParaRPr lang="tr-TR"/>
        </a:p>
      </dgm:t>
    </dgm:pt>
    <dgm:pt modelId="{B5486133-D6F8-4D29-91C2-7C8EDBF52D32}" type="pres">
      <dgm:prSet presAssocID="{B2BD5988-AC13-4CF6-9A8F-0BB893D7FFC6}" presName="parentRect" presStyleLbl="alignNode1" presStyleIdx="2" presStyleCnt="3" custLinFactNeighborX="112" custLinFactNeighborY="43876"/>
      <dgm:spPr/>
      <dgm:t>
        <a:bodyPr/>
        <a:lstStyle/>
        <a:p>
          <a:endParaRPr lang="tr-TR"/>
        </a:p>
      </dgm:t>
    </dgm:pt>
    <dgm:pt modelId="{609586B8-1D3F-48A0-9D21-FC3A849ED608}" type="pres">
      <dgm:prSet presAssocID="{B2BD5988-AC13-4CF6-9A8F-0BB893D7FFC6}" presName="adorn" presStyleLbl="fgAccFollowNode1" presStyleIdx="2" presStyleCnt="3" custFlipVert="1" custFlipHor="1" custScaleX="5554" custScaleY="9040" custLinFactX="-12279" custLinFactY="38075" custLinFactNeighborX="-100000" custLinFactNeighborY="100000"/>
      <dgm:spPr/>
    </dgm:pt>
  </dgm:ptLst>
  <dgm:cxnLst>
    <dgm:cxn modelId="{3671639B-262B-462E-A0A7-E7ECD6B7E603}" type="presOf" srcId="{8057A2A6-DDDF-4BB4-814E-B097EAA28021}" destId="{B17AB309-FD95-4058-B9A6-A531F17FE524}" srcOrd="0" destOrd="2" presId="urn:microsoft.com/office/officeart/2005/8/layout/bList2"/>
    <dgm:cxn modelId="{B7C6A6BE-3F6B-4A1A-81C6-990900E4778F}" srcId="{482A07F7-0F3F-4FB8-8DA8-2876F8E82FCA}" destId="{973484AF-10F2-47B2-852D-BE389A532DA6}" srcOrd="0" destOrd="0" parTransId="{695EDD61-9515-4C5B-9B32-AACAF6276206}" sibTransId="{0789639C-5DFE-4BAF-B58A-82880F26A822}"/>
    <dgm:cxn modelId="{14998F77-61F0-4AB7-A399-5AD463E7A2A5}" srcId="{5FD0F286-0C8C-4691-923C-18B14EB024A9}" destId="{327EA8B6-6937-4A25-9E80-01680E606F64}" srcOrd="1" destOrd="0" parTransId="{E390A72A-AC4F-4CD1-A76B-1555DCD11BE0}" sibTransId="{8DC43830-FAEF-49C7-8BF6-FF7839D19611}"/>
    <dgm:cxn modelId="{7CFFC19D-5165-493E-99BF-2BE3A202182C}" srcId="{482A07F7-0F3F-4FB8-8DA8-2876F8E82FCA}" destId="{2A9795E6-42E6-480A-98A7-15D6CC0A6710}" srcOrd="2" destOrd="0" parTransId="{3C5DA952-F3D3-4114-8AC4-B3098601C7F0}" sibTransId="{ACA99A85-D5EC-46C7-8AF9-D5A7ACB0659B}"/>
    <dgm:cxn modelId="{1614B2B7-A8BA-4E34-A29B-694FE7A218BC}" type="presOf" srcId="{482A07F7-0F3F-4FB8-8DA8-2876F8E82FCA}" destId="{8EEE714E-0139-4668-AD05-4F4E571AB237}" srcOrd="0" destOrd="0" presId="urn:microsoft.com/office/officeart/2005/8/layout/bList2"/>
    <dgm:cxn modelId="{2FE1916C-5AC1-46A4-B8D7-A5157AE66F47}" type="presOf" srcId="{B2BD5988-AC13-4CF6-9A8F-0BB893D7FFC6}" destId="{B5486133-D6F8-4D29-91C2-7C8EDBF52D32}" srcOrd="1" destOrd="0" presId="urn:microsoft.com/office/officeart/2005/8/layout/bList2"/>
    <dgm:cxn modelId="{CFB8A185-021E-429B-AF35-27E7E307B18D}" type="presOf" srcId="{5FD0F286-0C8C-4691-923C-18B14EB024A9}" destId="{2B94F8C4-1D82-4681-8C66-5F2039B6C2DE}" srcOrd="0" destOrd="0" presId="urn:microsoft.com/office/officeart/2005/8/layout/bList2"/>
    <dgm:cxn modelId="{CC1FA799-5884-47DF-ACBC-A981F2C1CD87}" srcId="{B2BD5988-AC13-4CF6-9A8F-0BB893D7FFC6}" destId="{9D198BC8-B8EA-4A3A-A65C-A66E222E94BA}" srcOrd="1" destOrd="0" parTransId="{71C121EA-39F7-46F0-AB11-57B8A3CA0A27}" sibTransId="{2BAA1B9B-CA0A-4EC0-9726-C8F0EFED8F45}"/>
    <dgm:cxn modelId="{12CFD9F3-C902-4E6E-9AC7-7F02581540B9}" type="presOf" srcId="{698C8E2F-567C-47CA-91A6-DF6FCBD08095}" destId="{F67DB45F-7E8D-4E0B-B050-D08904534899}" srcOrd="0" destOrd="0" presId="urn:microsoft.com/office/officeart/2005/8/layout/bList2"/>
    <dgm:cxn modelId="{7FC5869D-02D7-4530-A468-E770A3AB77DA}" type="presOf" srcId="{C746778E-B4A6-4E5A-A965-B3095D52FEDC}" destId="{F67DB45F-7E8D-4E0B-B050-D08904534899}" srcOrd="0" destOrd="2" presId="urn:microsoft.com/office/officeart/2005/8/layout/bList2"/>
    <dgm:cxn modelId="{C0CD0E21-12F5-4C12-AC2C-C530EBB98AFF}" srcId="{5FD0F286-0C8C-4691-923C-18B14EB024A9}" destId="{698C8E2F-567C-47CA-91A6-DF6FCBD08095}" srcOrd="0" destOrd="0" parTransId="{629DEA9E-51AE-4995-A6AC-DFEA88AC156F}" sibTransId="{67D315AF-6221-4359-9524-5958EAD0A133}"/>
    <dgm:cxn modelId="{B60EE37A-523A-44A1-9FB4-F95AAB008BE5}" type="presOf" srcId="{D5B2E492-0519-49DB-8FC2-8B7495F5A31F}" destId="{9D23D784-479A-4D45-92E7-28C3B358B06E}" srcOrd="0" destOrd="1" presId="urn:microsoft.com/office/officeart/2005/8/layout/bList2"/>
    <dgm:cxn modelId="{E8EC73ED-5607-4B0F-91EC-6AEDDF6CC0D3}" type="presOf" srcId="{E68C11BE-3A20-40AB-9C5A-DE93873AA670}" destId="{E23D67F2-D3DF-4B6D-A0AB-E528617043B5}" srcOrd="0" destOrd="0" presId="urn:microsoft.com/office/officeart/2005/8/layout/bList2"/>
    <dgm:cxn modelId="{E2DAA725-CA3D-4EB8-B752-019B9FDD0BB1}" type="presOf" srcId="{B2BD5988-AC13-4CF6-9A8F-0BB893D7FFC6}" destId="{66340FBB-9BD5-4CD6-B56A-A834024986C8}" srcOrd="0" destOrd="0" presId="urn:microsoft.com/office/officeart/2005/8/layout/bList2"/>
    <dgm:cxn modelId="{5A73D6FE-D7BE-445A-B00B-2F21ABD53F25}" srcId="{5FD0F286-0C8C-4691-923C-18B14EB024A9}" destId="{C746778E-B4A6-4E5A-A965-B3095D52FEDC}" srcOrd="2" destOrd="0" parTransId="{2C94F220-FEAF-44E7-B5BF-F7AA89A8DB54}" sibTransId="{EFD37330-25BA-4B76-83C6-87366E7252F7}"/>
    <dgm:cxn modelId="{88C59350-CFDF-4667-84C0-EEC175CF6D56}" srcId="{E68C11BE-3A20-40AB-9C5A-DE93873AA670}" destId="{5FD0F286-0C8C-4691-923C-18B14EB024A9}" srcOrd="1" destOrd="0" parTransId="{34472A0D-234B-41D8-A393-11601DF32028}" sibTransId="{DEEA23A5-0C9D-4A0E-B348-5B616217D5D9}"/>
    <dgm:cxn modelId="{716694A5-B492-4492-895B-69ECA3F0B0DC}" type="presOf" srcId="{8405909C-E99C-4F84-A528-F2CB29642F28}" destId="{B17AB309-FD95-4058-B9A6-A531F17FE524}" srcOrd="0" destOrd="0" presId="urn:microsoft.com/office/officeart/2005/8/layout/bList2"/>
    <dgm:cxn modelId="{AB6A08FF-C9D1-49DA-84DF-7094B62ED7B4}" srcId="{B2BD5988-AC13-4CF6-9A8F-0BB893D7FFC6}" destId="{8405909C-E99C-4F84-A528-F2CB29642F28}" srcOrd="0" destOrd="0" parTransId="{B61223D6-3B7C-493C-B298-6411E085B862}" sibTransId="{E389BA57-7738-4B16-BE59-33679F748689}"/>
    <dgm:cxn modelId="{41E26CFD-5374-4288-8EFB-D9DAEF1DFD3F}" type="presOf" srcId="{973484AF-10F2-47B2-852D-BE389A532DA6}" destId="{9D23D784-479A-4D45-92E7-28C3B358B06E}" srcOrd="0" destOrd="0" presId="urn:microsoft.com/office/officeart/2005/8/layout/bList2"/>
    <dgm:cxn modelId="{B29EFCD0-E244-4E76-A96D-D9C8DE140C0F}" srcId="{B2BD5988-AC13-4CF6-9A8F-0BB893D7FFC6}" destId="{8057A2A6-DDDF-4BB4-814E-B097EAA28021}" srcOrd="2" destOrd="0" parTransId="{1CCD0767-0DD2-4A5B-A3AA-52A3EBD4BBB6}" sibTransId="{BE1E627A-AEA1-412B-94FC-C759B79C4E79}"/>
    <dgm:cxn modelId="{DE3FF9CB-B27C-4769-8D2A-387708A299C7}" srcId="{E68C11BE-3A20-40AB-9C5A-DE93873AA670}" destId="{B2BD5988-AC13-4CF6-9A8F-0BB893D7FFC6}" srcOrd="2" destOrd="0" parTransId="{37331796-5A1E-4063-B762-24D51D2E0C07}" sibTransId="{6D418A69-C1A7-47C8-931E-AD50CCFD0000}"/>
    <dgm:cxn modelId="{F2724C0B-0FF0-424F-956C-37DCC9F27D0F}" type="presOf" srcId="{8C63F28A-4A43-411F-B2C0-C95121D54D00}" destId="{AB867542-14ED-4380-B723-FB1DB5EB4A33}" srcOrd="0" destOrd="0" presId="urn:microsoft.com/office/officeart/2005/8/layout/bList2"/>
    <dgm:cxn modelId="{4BE9760A-F05B-4D4B-AED9-CF5BBB9BF6EA}" srcId="{482A07F7-0F3F-4FB8-8DA8-2876F8E82FCA}" destId="{D5B2E492-0519-49DB-8FC2-8B7495F5A31F}" srcOrd="1" destOrd="0" parTransId="{6E8BE72C-DB37-4A5E-AE64-E3463EF7EB5E}" sibTransId="{571CA08C-EA5B-4113-9D1E-79029BE299F7}"/>
    <dgm:cxn modelId="{92D00D82-F018-4DDE-8E87-DEB8E5830298}" type="presOf" srcId="{9D198BC8-B8EA-4A3A-A65C-A66E222E94BA}" destId="{B17AB309-FD95-4058-B9A6-A531F17FE524}" srcOrd="0" destOrd="1" presId="urn:microsoft.com/office/officeart/2005/8/layout/bList2"/>
    <dgm:cxn modelId="{A243E1A7-8D0E-406A-8A60-67D76FB35C29}" type="presOf" srcId="{2A9795E6-42E6-480A-98A7-15D6CC0A6710}" destId="{9D23D784-479A-4D45-92E7-28C3B358B06E}" srcOrd="0" destOrd="2" presId="urn:microsoft.com/office/officeart/2005/8/layout/bList2"/>
    <dgm:cxn modelId="{1E41C510-C924-4699-8465-F936EE793FC2}" type="presOf" srcId="{5FD0F286-0C8C-4691-923C-18B14EB024A9}" destId="{0D6207F2-3956-4119-A696-F6A052A349CE}" srcOrd="1" destOrd="0" presId="urn:microsoft.com/office/officeart/2005/8/layout/bList2"/>
    <dgm:cxn modelId="{9447870B-3DAD-4037-BDA8-F65F7EA9F4E8}" type="presOf" srcId="{327EA8B6-6937-4A25-9E80-01680E606F64}" destId="{F67DB45F-7E8D-4E0B-B050-D08904534899}" srcOrd="0" destOrd="1" presId="urn:microsoft.com/office/officeart/2005/8/layout/bList2"/>
    <dgm:cxn modelId="{FB728714-8C1D-4493-AF7C-6C3640697CEE}" srcId="{E68C11BE-3A20-40AB-9C5A-DE93873AA670}" destId="{482A07F7-0F3F-4FB8-8DA8-2876F8E82FCA}" srcOrd="0" destOrd="0" parTransId="{22CE04CE-0322-4DE6-8732-89F2B3E69207}" sibTransId="{8C63F28A-4A43-411F-B2C0-C95121D54D00}"/>
    <dgm:cxn modelId="{F4161EB4-CEFF-43B3-BB47-2B5CA02C577B}" type="presOf" srcId="{482A07F7-0F3F-4FB8-8DA8-2876F8E82FCA}" destId="{14D3A8C9-8C05-491F-BFF8-D843E089847A}" srcOrd="1" destOrd="0" presId="urn:microsoft.com/office/officeart/2005/8/layout/bList2"/>
    <dgm:cxn modelId="{CC4CE681-9B0C-4324-B1D6-882083041EA2}" type="presOf" srcId="{DEEA23A5-0C9D-4A0E-B348-5B616217D5D9}" destId="{A4D3A31F-F287-4E7C-9D55-1F66FAE4FFC0}" srcOrd="0" destOrd="0" presId="urn:microsoft.com/office/officeart/2005/8/layout/bList2"/>
    <dgm:cxn modelId="{AC4F4D30-5E4E-47BE-B89B-1BEEBF22BC30}" type="presParOf" srcId="{E23D67F2-D3DF-4B6D-A0AB-E528617043B5}" destId="{E1C08BD1-6DC7-4011-B330-1DDEDFB9B764}" srcOrd="0" destOrd="0" presId="urn:microsoft.com/office/officeart/2005/8/layout/bList2"/>
    <dgm:cxn modelId="{F1CCECB3-02BA-4CB7-93D0-7C5AFA60BF44}" type="presParOf" srcId="{E1C08BD1-6DC7-4011-B330-1DDEDFB9B764}" destId="{9D23D784-479A-4D45-92E7-28C3B358B06E}" srcOrd="0" destOrd="0" presId="urn:microsoft.com/office/officeart/2005/8/layout/bList2"/>
    <dgm:cxn modelId="{4A994AC9-2A1A-4899-B40E-E3611C3F4303}" type="presParOf" srcId="{E1C08BD1-6DC7-4011-B330-1DDEDFB9B764}" destId="{8EEE714E-0139-4668-AD05-4F4E571AB237}" srcOrd="1" destOrd="0" presId="urn:microsoft.com/office/officeart/2005/8/layout/bList2"/>
    <dgm:cxn modelId="{0F7570C3-C48A-4ED1-AA18-6DEAAAAF7537}" type="presParOf" srcId="{E1C08BD1-6DC7-4011-B330-1DDEDFB9B764}" destId="{14D3A8C9-8C05-491F-BFF8-D843E089847A}" srcOrd="2" destOrd="0" presId="urn:microsoft.com/office/officeart/2005/8/layout/bList2"/>
    <dgm:cxn modelId="{0AA9357D-52ED-4251-B407-7679D901169C}" type="presParOf" srcId="{E1C08BD1-6DC7-4011-B330-1DDEDFB9B764}" destId="{AE740D97-3C35-419F-A2A6-19DA5C239CDE}" srcOrd="3" destOrd="0" presId="urn:microsoft.com/office/officeart/2005/8/layout/bList2"/>
    <dgm:cxn modelId="{44B38310-A7A4-4F6A-9A36-C58FDBE05AC3}" type="presParOf" srcId="{E23D67F2-D3DF-4B6D-A0AB-E528617043B5}" destId="{AB867542-14ED-4380-B723-FB1DB5EB4A33}" srcOrd="1" destOrd="0" presId="urn:microsoft.com/office/officeart/2005/8/layout/bList2"/>
    <dgm:cxn modelId="{1BDE3ECB-6783-4437-B37C-CC8419E8C3D2}" type="presParOf" srcId="{E23D67F2-D3DF-4B6D-A0AB-E528617043B5}" destId="{2622FE08-EFFB-492E-8CF9-98C31B8AD9EA}" srcOrd="2" destOrd="0" presId="urn:microsoft.com/office/officeart/2005/8/layout/bList2"/>
    <dgm:cxn modelId="{9855F476-8D40-4274-8B30-D44487C09DF3}" type="presParOf" srcId="{2622FE08-EFFB-492E-8CF9-98C31B8AD9EA}" destId="{F67DB45F-7E8D-4E0B-B050-D08904534899}" srcOrd="0" destOrd="0" presId="urn:microsoft.com/office/officeart/2005/8/layout/bList2"/>
    <dgm:cxn modelId="{BC40D5B8-FE9A-4934-BE41-99E15C8B3DD4}" type="presParOf" srcId="{2622FE08-EFFB-492E-8CF9-98C31B8AD9EA}" destId="{2B94F8C4-1D82-4681-8C66-5F2039B6C2DE}" srcOrd="1" destOrd="0" presId="urn:microsoft.com/office/officeart/2005/8/layout/bList2"/>
    <dgm:cxn modelId="{14D3D1B2-711F-4F09-ACD4-EB0F279F15BF}" type="presParOf" srcId="{2622FE08-EFFB-492E-8CF9-98C31B8AD9EA}" destId="{0D6207F2-3956-4119-A696-F6A052A349CE}" srcOrd="2" destOrd="0" presId="urn:microsoft.com/office/officeart/2005/8/layout/bList2"/>
    <dgm:cxn modelId="{744F251F-9EA8-4B2A-A8CD-8A7CCB5EA751}" type="presParOf" srcId="{2622FE08-EFFB-492E-8CF9-98C31B8AD9EA}" destId="{58F885B3-7192-4C17-BF07-C0CDA70EDD90}" srcOrd="3" destOrd="0" presId="urn:microsoft.com/office/officeart/2005/8/layout/bList2"/>
    <dgm:cxn modelId="{02851B4E-55AF-4843-8A80-E2A4875140E0}" type="presParOf" srcId="{E23D67F2-D3DF-4B6D-A0AB-E528617043B5}" destId="{A4D3A31F-F287-4E7C-9D55-1F66FAE4FFC0}" srcOrd="3" destOrd="0" presId="urn:microsoft.com/office/officeart/2005/8/layout/bList2"/>
    <dgm:cxn modelId="{F15BFF0C-F9C4-428C-8E44-B04A3BF0D3D0}" type="presParOf" srcId="{E23D67F2-D3DF-4B6D-A0AB-E528617043B5}" destId="{751B30B7-0B94-45B0-92EA-C033C0CD7F8B}" srcOrd="4" destOrd="0" presId="urn:microsoft.com/office/officeart/2005/8/layout/bList2"/>
    <dgm:cxn modelId="{BB25AEFF-17B9-43D9-8355-88249F02A59F}" type="presParOf" srcId="{751B30B7-0B94-45B0-92EA-C033C0CD7F8B}" destId="{B17AB309-FD95-4058-B9A6-A531F17FE524}" srcOrd="0" destOrd="0" presId="urn:microsoft.com/office/officeart/2005/8/layout/bList2"/>
    <dgm:cxn modelId="{AF53A73C-8C33-4749-9BB8-1C7130BB5165}" type="presParOf" srcId="{751B30B7-0B94-45B0-92EA-C033C0CD7F8B}" destId="{66340FBB-9BD5-4CD6-B56A-A834024986C8}" srcOrd="1" destOrd="0" presId="urn:microsoft.com/office/officeart/2005/8/layout/bList2"/>
    <dgm:cxn modelId="{83A4DFBE-D5BD-45DF-96B6-82FD7F400B54}" type="presParOf" srcId="{751B30B7-0B94-45B0-92EA-C033C0CD7F8B}" destId="{B5486133-D6F8-4D29-91C2-7C8EDBF52D32}" srcOrd="2" destOrd="0" presId="urn:microsoft.com/office/officeart/2005/8/layout/bList2"/>
    <dgm:cxn modelId="{81FFD9D6-B1FE-4516-A783-45647A29FB05}" type="presParOf" srcId="{751B30B7-0B94-45B0-92EA-C033C0CD7F8B}" destId="{609586B8-1D3F-48A0-9D21-FC3A849ED60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D784-479A-4D45-92E7-28C3B358B06E}">
      <dsp:nvSpPr>
        <dsp:cNvPr id="0" name=""/>
        <dsp:cNvSpPr/>
      </dsp:nvSpPr>
      <dsp:spPr>
        <a:xfrm>
          <a:off x="0" y="617834"/>
          <a:ext cx="2597055" cy="193864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44780" rIns="48260" bIns="48260" numCol="1" spcCol="1270" anchor="t" anchorCtr="0">
          <a:noAutofit/>
        </a:bodyPr>
        <a:lstStyle/>
        <a:p>
          <a:pPr marL="285750" lvl="1" indent="-285750" algn="l" defTabSz="1689100">
            <a:lnSpc>
              <a:spcPct val="90000"/>
            </a:lnSpc>
            <a:spcBef>
              <a:spcPct val="0"/>
            </a:spcBef>
            <a:spcAft>
              <a:spcPct val="15000"/>
            </a:spcAft>
            <a:buChar char="••"/>
          </a:pPr>
          <a:r>
            <a:rPr lang="tr-TR" sz="3800" kern="1200" dirty="0"/>
            <a:t>Tek</a:t>
          </a:r>
        </a:p>
        <a:p>
          <a:pPr marL="285750" lvl="1" indent="-285750" algn="l" defTabSz="1689100">
            <a:lnSpc>
              <a:spcPct val="90000"/>
            </a:lnSpc>
            <a:spcBef>
              <a:spcPct val="0"/>
            </a:spcBef>
            <a:spcAft>
              <a:spcPct val="15000"/>
            </a:spcAft>
            <a:buChar char="••"/>
          </a:pPr>
          <a:r>
            <a:rPr lang="tr-TR" sz="3800" kern="1200" dirty="0"/>
            <a:t>Seferlik</a:t>
          </a:r>
        </a:p>
        <a:p>
          <a:pPr marL="285750" lvl="1" indent="-285750" algn="l" defTabSz="1689100">
            <a:lnSpc>
              <a:spcPct val="90000"/>
            </a:lnSpc>
            <a:spcBef>
              <a:spcPct val="0"/>
            </a:spcBef>
            <a:spcAft>
              <a:spcPct val="15000"/>
            </a:spcAft>
            <a:buChar char="••"/>
          </a:pPr>
          <a:r>
            <a:rPr lang="tr-TR" sz="3800" kern="1200" dirty="0"/>
            <a:t>Değerleme</a:t>
          </a:r>
        </a:p>
      </dsp:txBody>
      <dsp:txXfrm>
        <a:off x="45425" y="663259"/>
        <a:ext cx="2506205" cy="1893222"/>
      </dsp:txXfrm>
    </dsp:sp>
    <dsp:sp modelId="{14D3A8C9-8C05-491F-BFF8-D843E089847A}">
      <dsp:nvSpPr>
        <dsp:cNvPr id="0" name=""/>
        <dsp:cNvSpPr/>
      </dsp:nvSpPr>
      <dsp:spPr>
        <a:xfrm>
          <a:off x="2903" y="2584514"/>
          <a:ext cx="2597055" cy="8336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tr-TR" sz="2600" kern="1200" dirty="0"/>
            <a:t>VUK Geçici 32. madde</a:t>
          </a:r>
        </a:p>
      </dsp:txBody>
      <dsp:txXfrm>
        <a:off x="2903" y="2584514"/>
        <a:ext cx="1828912" cy="833618"/>
      </dsp:txXfrm>
    </dsp:sp>
    <dsp:sp modelId="{AE740D97-3C35-419F-A2A6-19DA5C239CDE}">
      <dsp:nvSpPr>
        <dsp:cNvPr id="0" name=""/>
        <dsp:cNvSpPr/>
      </dsp:nvSpPr>
      <dsp:spPr>
        <a:xfrm>
          <a:off x="2348654" y="3849262"/>
          <a:ext cx="48129" cy="4812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DB45F-7E8D-4E0B-B050-D08904534899}">
      <dsp:nvSpPr>
        <dsp:cNvPr id="0" name=""/>
        <dsp:cNvSpPr/>
      </dsp:nvSpPr>
      <dsp:spPr>
        <a:xfrm>
          <a:off x="2825150" y="645867"/>
          <a:ext cx="2597055" cy="193864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44780" rIns="48260" bIns="48260" numCol="1" spcCol="1270" anchor="t" anchorCtr="0">
          <a:noAutofit/>
        </a:bodyPr>
        <a:lstStyle/>
        <a:p>
          <a:pPr marL="285750" lvl="1" indent="-285750" algn="l" defTabSz="1689100">
            <a:lnSpc>
              <a:spcPct val="90000"/>
            </a:lnSpc>
            <a:spcBef>
              <a:spcPct val="0"/>
            </a:spcBef>
            <a:spcAft>
              <a:spcPct val="15000"/>
            </a:spcAft>
            <a:buChar char="••"/>
          </a:pPr>
          <a:r>
            <a:rPr lang="tr-TR" sz="3800" kern="1200" dirty="0"/>
            <a:t>Sürekli</a:t>
          </a:r>
        </a:p>
        <a:p>
          <a:pPr marL="285750" lvl="1" indent="-285750" algn="l" defTabSz="1689100">
            <a:lnSpc>
              <a:spcPct val="90000"/>
            </a:lnSpc>
            <a:spcBef>
              <a:spcPct val="0"/>
            </a:spcBef>
            <a:spcAft>
              <a:spcPct val="15000"/>
            </a:spcAft>
            <a:buChar char="••"/>
          </a:pPr>
          <a:r>
            <a:rPr lang="tr-TR" sz="3800" kern="1200" dirty="0"/>
            <a:t>Değerleme</a:t>
          </a:r>
        </a:p>
        <a:p>
          <a:pPr marL="285750" lvl="1" indent="-285750" algn="l" defTabSz="1689100">
            <a:lnSpc>
              <a:spcPct val="90000"/>
            </a:lnSpc>
            <a:spcBef>
              <a:spcPct val="0"/>
            </a:spcBef>
            <a:spcAft>
              <a:spcPct val="15000"/>
            </a:spcAft>
            <a:buChar char="••"/>
          </a:pPr>
          <a:r>
            <a:rPr lang="tr-TR" sz="3800" kern="1200" dirty="0"/>
            <a:t>(yıllık)</a:t>
          </a:r>
        </a:p>
      </dsp:txBody>
      <dsp:txXfrm>
        <a:off x="2870575" y="691292"/>
        <a:ext cx="2506205" cy="1893222"/>
      </dsp:txXfrm>
    </dsp:sp>
    <dsp:sp modelId="{0D6207F2-3956-4119-A696-F6A052A349CE}">
      <dsp:nvSpPr>
        <dsp:cNvPr id="0" name=""/>
        <dsp:cNvSpPr/>
      </dsp:nvSpPr>
      <dsp:spPr>
        <a:xfrm>
          <a:off x="2825150" y="2584514"/>
          <a:ext cx="2597055" cy="8336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tr-TR" sz="2600" kern="1200" dirty="0"/>
            <a:t>VUK 298/Ç</a:t>
          </a:r>
        </a:p>
      </dsp:txBody>
      <dsp:txXfrm>
        <a:off x="2825150" y="2584514"/>
        <a:ext cx="1828912" cy="833618"/>
      </dsp:txXfrm>
    </dsp:sp>
    <dsp:sp modelId="{58F885B3-7192-4C17-BF07-C0CDA70EDD90}">
      <dsp:nvSpPr>
        <dsp:cNvPr id="0" name=""/>
        <dsp:cNvSpPr/>
      </dsp:nvSpPr>
      <dsp:spPr>
        <a:xfrm flipH="1" flipV="1">
          <a:off x="5063520" y="3783393"/>
          <a:ext cx="262892" cy="457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7AB309-FD95-4058-B9A6-A531F17FE524}">
      <dsp:nvSpPr>
        <dsp:cNvPr id="0" name=""/>
        <dsp:cNvSpPr/>
      </dsp:nvSpPr>
      <dsp:spPr>
        <a:xfrm>
          <a:off x="5647397" y="645867"/>
          <a:ext cx="2597055" cy="193864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44780" rIns="48260" bIns="48260" numCol="1" spcCol="1270" anchor="t" anchorCtr="0">
          <a:noAutofit/>
        </a:bodyPr>
        <a:lstStyle/>
        <a:p>
          <a:pPr marL="285750" lvl="1" indent="-285750" algn="l" defTabSz="1689100">
            <a:lnSpc>
              <a:spcPct val="90000"/>
            </a:lnSpc>
            <a:spcBef>
              <a:spcPct val="0"/>
            </a:spcBef>
            <a:spcAft>
              <a:spcPct val="15000"/>
            </a:spcAft>
            <a:buFont typeface="Arial" panose="020B0604020202020204" pitchFamily="34" charset="0"/>
            <a:buChar char="••"/>
          </a:pPr>
          <a:r>
            <a:rPr lang="tr-TR" sz="3800" kern="1200" dirty="0"/>
            <a:t>Enflasyon</a:t>
          </a:r>
        </a:p>
        <a:p>
          <a:pPr marL="285750" lvl="1" indent="-285750" algn="l" defTabSz="1689100">
            <a:lnSpc>
              <a:spcPct val="90000"/>
            </a:lnSpc>
            <a:spcBef>
              <a:spcPct val="0"/>
            </a:spcBef>
            <a:spcAft>
              <a:spcPct val="15000"/>
            </a:spcAft>
            <a:buFont typeface="Arial" panose="020B0604020202020204" pitchFamily="34" charset="0"/>
            <a:buChar char="••"/>
          </a:pPr>
          <a:r>
            <a:rPr lang="tr-TR" sz="3800" kern="1200" dirty="0"/>
            <a:t>Düzeltmesi</a:t>
          </a:r>
        </a:p>
        <a:p>
          <a:pPr marL="285750" lvl="1" indent="-285750" algn="l" defTabSz="1689100">
            <a:lnSpc>
              <a:spcPct val="90000"/>
            </a:lnSpc>
            <a:spcBef>
              <a:spcPct val="0"/>
            </a:spcBef>
            <a:spcAft>
              <a:spcPct val="15000"/>
            </a:spcAft>
            <a:buFont typeface="Arial" panose="020B0604020202020204" pitchFamily="34" charset="0"/>
            <a:buChar char="••"/>
          </a:pPr>
          <a:endParaRPr lang="tr-TR" sz="3800" kern="1200" dirty="0"/>
        </a:p>
      </dsp:txBody>
      <dsp:txXfrm>
        <a:off x="5692822" y="691292"/>
        <a:ext cx="2506205" cy="1893222"/>
      </dsp:txXfrm>
    </dsp:sp>
    <dsp:sp modelId="{B5486133-D6F8-4D29-91C2-7C8EDBF52D32}">
      <dsp:nvSpPr>
        <dsp:cNvPr id="0" name=""/>
        <dsp:cNvSpPr/>
      </dsp:nvSpPr>
      <dsp:spPr>
        <a:xfrm>
          <a:off x="5647397" y="2584514"/>
          <a:ext cx="2597055" cy="8336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tr-TR" sz="2600" kern="1200" dirty="0"/>
            <a:t>VUK 298/A</a:t>
          </a:r>
        </a:p>
      </dsp:txBody>
      <dsp:txXfrm>
        <a:off x="5647397" y="2584514"/>
        <a:ext cx="1828912" cy="833618"/>
      </dsp:txXfrm>
    </dsp:sp>
    <dsp:sp modelId="{609586B8-1D3F-48A0-9D21-FC3A849ED608}">
      <dsp:nvSpPr>
        <dsp:cNvPr id="0" name=""/>
        <dsp:cNvSpPr/>
      </dsp:nvSpPr>
      <dsp:spPr>
        <a:xfrm flipH="1" flipV="1">
          <a:off x="6958436" y="3981829"/>
          <a:ext cx="50484" cy="82170"/>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D784-479A-4D45-92E7-28C3B358B06E}">
      <dsp:nvSpPr>
        <dsp:cNvPr id="0" name=""/>
        <dsp:cNvSpPr/>
      </dsp:nvSpPr>
      <dsp:spPr>
        <a:xfrm>
          <a:off x="0" y="617834"/>
          <a:ext cx="2597055" cy="193864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44780" rIns="48260" bIns="48260" numCol="1" spcCol="1270" anchor="t" anchorCtr="0">
          <a:noAutofit/>
        </a:bodyPr>
        <a:lstStyle/>
        <a:p>
          <a:pPr marL="285750" lvl="1" indent="-285750" algn="l" defTabSz="1689100">
            <a:lnSpc>
              <a:spcPct val="90000"/>
            </a:lnSpc>
            <a:spcBef>
              <a:spcPct val="0"/>
            </a:spcBef>
            <a:spcAft>
              <a:spcPct val="15000"/>
            </a:spcAft>
            <a:buChar char="••"/>
          </a:pPr>
          <a:r>
            <a:rPr lang="tr-TR" sz="3800" kern="1200" dirty="0"/>
            <a:t>Tek</a:t>
          </a:r>
        </a:p>
        <a:p>
          <a:pPr marL="285750" lvl="1" indent="-285750" algn="l" defTabSz="1689100">
            <a:lnSpc>
              <a:spcPct val="90000"/>
            </a:lnSpc>
            <a:spcBef>
              <a:spcPct val="0"/>
            </a:spcBef>
            <a:spcAft>
              <a:spcPct val="15000"/>
            </a:spcAft>
            <a:buChar char="••"/>
          </a:pPr>
          <a:r>
            <a:rPr lang="tr-TR" sz="3800" kern="1200" dirty="0"/>
            <a:t>Seferlik</a:t>
          </a:r>
        </a:p>
        <a:p>
          <a:pPr marL="285750" lvl="1" indent="-285750" algn="l" defTabSz="1689100">
            <a:lnSpc>
              <a:spcPct val="90000"/>
            </a:lnSpc>
            <a:spcBef>
              <a:spcPct val="0"/>
            </a:spcBef>
            <a:spcAft>
              <a:spcPct val="15000"/>
            </a:spcAft>
            <a:buChar char="••"/>
          </a:pPr>
          <a:r>
            <a:rPr lang="tr-TR" sz="3800" kern="1200" dirty="0"/>
            <a:t>Değerleme</a:t>
          </a:r>
        </a:p>
      </dsp:txBody>
      <dsp:txXfrm>
        <a:off x="45425" y="663259"/>
        <a:ext cx="2506205" cy="1893222"/>
      </dsp:txXfrm>
    </dsp:sp>
    <dsp:sp modelId="{14D3A8C9-8C05-491F-BFF8-D843E089847A}">
      <dsp:nvSpPr>
        <dsp:cNvPr id="0" name=""/>
        <dsp:cNvSpPr/>
      </dsp:nvSpPr>
      <dsp:spPr>
        <a:xfrm>
          <a:off x="0" y="2871895"/>
          <a:ext cx="2597055" cy="8336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ctr" defTabSz="933450">
            <a:lnSpc>
              <a:spcPct val="90000"/>
            </a:lnSpc>
            <a:spcBef>
              <a:spcPct val="0"/>
            </a:spcBef>
            <a:spcAft>
              <a:spcPct val="35000"/>
            </a:spcAft>
          </a:pPr>
          <a:r>
            <a:rPr lang="tr-TR" sz="2100" kern="1200" dirty="0"/>
            <a:t>ÜFE</a:t>
          </a:r>
        </a:p>
      </dsp:txBody>
      <dsp:txXfrm>
        <a:off x="0" y="2871895"/>
        <a:ext cx="1828912" cy="833618"/>
      </dsp:txXfrm>
    </dsp:sp>
    <dsp:sp modelId="{AE740D97-3C35-419F-A2A6-19DA5C239CDE}">
      <dsp:nvSpPr>
        <dsp:cNvPr id="0" name=""/>
        <dsp:cNvSpPr/>
      </dsp:nvSpPr>
      <dsp:spPr>
        <a:xfrm>
          <a:off x="2348654" y="3849262"/>
          <a:ext cx="48129" cy="4812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DB45F-7E8D-4E0B-B050-D08904534899}">
      <dsp:nvSpPr>
        <dsp:cNvPr id="0" name=""/>
        <dsp:cNvSpPr/>
      </dsp:nvSpPr>
      <dsp:spPr>
        <a:xfrm>
          <a:off x="2825150" y="645867"/>
          <a:ext cx="2597055" cy="193864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44780" rIns="48260" bIns="48260" numCol="1" spcCol="1270" anchor="t" anchorCtr="0">
          <a:noAutofit/>
        </a:bodyPr>
        <a:lstStyle/>
        <a:p>
          <a:pPr marL="285750" lvl="1" indent="-285750" algn="l" defTabSz="1689100">
            <a:lnSpc>
              <a:spcPct val="90000"/>
            </a:lnSpc>
            <a:spcBef>
              <a:spcPct val="0"/>
            </a:spcBef>
            <a:spcAft>
              <a:spcPct val="15000"/>
            </a:spcAft>
            <a:buChar char="••"/>
          </a:pPr>
          <a:r>
            <a:rPr lang="tr-TR" sz="3800" kern="1200" dirty="0"/>
            <a:t>Sürekli</a:t>
          </a:r>
        </a:p>
        <a:p>
          <a:pPr marL="285750" lvl="1" indent="-285750" algn="l" defTabSz="1689100">
            <a:lnSpc>
              <a:spcPct val="90000"/>
            </a:lnSpc>
            <a:spcBef>
              <a:spcPct val="0"/>
            </a:spcBef>
            <a:spcAft>
              <a:spcPct val="15000"/>
            </a:spcAft>
            <a:buChar char="••"/>
          </a:pPr>
          <a:r>
            <a:rPr lang="tr-TR" sz="3800" kern="1200" dirty="0"/>
            <a:t>Değerleme</a:t>
          </a:r>
        </a:p>
        <a:p>
          <a:pPr marL="285750" lvl="1" indent="-285750" algn="l" defTabSz="1689100">
            <a:lnSpc>
              <a:spcPct val="90000"/>
            </a:lnSpc>
            <a:spcBef>
              <a:spcPct val="0"/>
            </a:spcBef>
            <a:spcAft>
              <a:spcPct val="15000"/>
            </a:spcAft>
            <a:buChar char="••"/>
          </a:pPr>
          <a:r>
            <a:rPr lang="tr-TR" sz="3800" kern="1200" dirty="0"/>
            <a:t>(yıllık)</a:t>
          </a:r>
        </a:p>
      </dsp:txBody>
      <dsp:txXfrm>
        <a:off x="2870575" y="691292"/>
        <a:ext cx="2506205" cy="1893222"/>
      </dsp:txXfrm>
    </dsp:sp>
    <dsp:sp modelId="{0D6207F2-3956-4119-A696-F6A052A349CE}">
      <dsp:nvSpPr>
        <dsp:cNvPr id="0" name=""/>
        <dsp:cNvSpPr/>
      </dsp:nvSpPr>
      <dsp:spPr>
        <a:xfrm>
          <a:off x="2825150" y="2941561"/>
          <a:ext cx="2597055" cy="8336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ctr" defTabSz="933450">
            <a:lnSpc>
              <a:spcPct val="90000"/>
            </a:lnSpc>
            <a:spcBef>
              <a:spcPct val="0"/>
            </a:spcBef>
            <a:spcAft>
              <a:spcPct val="35000"/>
            </a:spcAft>
          </a:pPr>
          <a:r>
            <a:rPr lang="tr-TR" sz="2100" kern="1200" dirty="0"/>
            <a:t>YENİDEN DEĞERLEME ORANI</a:t>
          </a:r>
        </a:p>
      </dsp:txBody>
      <dsp:txXfrm>
        <a:off x="2825150" y="2941561"/>
        <a:ext cx="1828912" cy="833618"/>
      </dsp:txXfrm>
    </dsp:sp>
    <dsp:sp modelId="{58F885B3-7192-4C17-BF07-C0CDA70EDD90}">
      <dsp:nvSpPr>
        <dsp:cNvPr id="0" name=""/>
        <dsp:cNvSpPr/>
      </dsp:nvSpPr>
      <dsp:spPr>
        <a:xfrm flipH="1" flipV="1">
          <a:off x="5063520" y="3783393"/>
          <a:ext cx="262892" cy="457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7AB309-FD95-4058-B9A6-A531F17FE524}">
      <dsp:nvSpPr>
        <dsp:cNvPr id="0" name=""/>
        <dsp:cNvSpPr/>
      </dsp:nvSpPr>
      <dsp:spPr>
        <a:xfrm>
          <a:off x="5647397" y="645867"/>
          <a:ext cx="2597055" cy="193864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44780" rIns="48260" bIns="48260" numCol="1" spcCol="1270" anchor="t" anchorCtr="0">
          <a:noAutofit/>
        </a:bodyPr>
        <a:lstStyle/>
        <a:p>
          <a:pPr marL="285750" lvl="1" indent="-285750" algn="l" defTabSz="1689100">
            <a:lnSpc>
              <a:spcPct val="90000"/>
            </a:lnSpc>
            <a:spcBef>
              <a:spcPct val="0"/>
            </a:spcBef>
            <a:spcAft>
              <a:spcPct val="15000"/>
            </a:spcAft>
            <a:buFont typeface="Arial" panose="020B0604020202020204" pitchFamily="34" charset="0"/>
            <a:buChar char="••"/>
          </a:pPr>
          <a:r>
            <a:rPr lang="tr-TR" sz="3800" kern="1200" dirty="0"/>
            <a:t>Enflasyon</a:t>
          </a:r>
        </a:p>
        <a:p>
          <a:pPr marL="285750" lvl="1" indent="-285750" algn="l" defTabSz="1689100">
            <a:lnSpc>
              <a:spcPct val="90000"/>
            </a:lnSpc>
            <a:spcBef>
              <a:spcPct val="0"/>
            </a:spcBef>
            <a:spcAft>
              <a:spcPct val="15000"/>
            </a:spcAft>
            <a:buFont typeface="Arial" panose="020B0604020202020204" pitchFamily="34" charset="0"/>
            <a:buChar char="••"/>
          </a:pPr>
          <a:r>
            <a:rPr lang="tr-TR" sz="3800" kern="1200" dirty="0"/>
            <a:t>Düzeltmesi</a:t>
          </a:r>
        </a:p>
        <a:p>
          <a:pPr marL="285750" lvl="1" indent="-285750" algn="l" defTabSz="1689100">
            <a:lnSpc>
              <a:spcPct val="90000"/>
            </a:lnSpc>
            <a:spcBef>
              <a:spcPct val="0"/>
            </a:spcBef>
            <a:spcAft>
              <a:spcPct val="15000"/>
            </a:spcAft>
            <a:buFont typeface="Arial" panose="020B0604020202020204" pitchFamily="34" charset="0"/>
            <a:buChar char="••"/>
          </a:pPr>
          <a:endParaRPr lang="tr-TR" sz="3800" kern="1200" dirty="0"/>
        </a:p>
      </dsp:txBody>
      <dsp:txXfrm>
        <a:off x="5692822" y="691292"/>
        <a:ext cx="2506205" cy="1893222"/>
      </dsp:txXfrm>
    </dsp:sp>
    <dsp:sp modelId="{B5486133-D6F8-4D29-91C2-7C8EDBF52D32}">
      <dsp:nvSpPr>
        <dsp:cNvPr id="0" name=""/>
        <dsp:cNvSpPr/>
      </dsp:nvSpPr>
      <dsp:spPr>
        <a:xfrm>
          <a:off x="5650300" y="2950272"/>
          <a:ext cx="2597055" cy="8336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ctr" defTabSz="933450">
            <a:lnSpc>
              <a:spcPct val="90000"/>
            </a:lnSpc>
            <a:spcBef>
              <a:spcPct val="0"/>
            </a:spcBef>
            <a:spcAft>
              <a:spcPct val="35000"/>
            </a:spcAft>
          </a:pPr>
          <a:r>
            <a:rPr lang="tr-TR" sz="2100" kern="1200" dirty="0"/>
            <a:t>ÜFE</a:t>
          </a:r>
        </a:p>
      </dsp:txBody>
      <dsp:txXfrm>
        <a:off x="5650300" y="2950272"/>
        <a:ext cx="1828912" cy="833618"/>
      </dsp:txXfrm>
    </dsp:sp>
    <dsp:sp modelId="{609586B8-1D3F-48A0-9D21-FC3A849ED608}">
      <dsp:nvSpPr>
        <dsp:cNvPr id="0" name=""/>
        <dsp:cNvSpPr/>
      </dsp:nvSpPr>
      <dsp:spPr>
        <a:xfrm flipH="1" flipV="1">
          <a:off x="6958436" y="3981829"/>
          <a:ext cx="50484" cy="82170"/>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FE340DD-E80B-AB4C-BE43-4E728F47BF6E}" type="datetimeFigureOut">
              <a:rPr lang="en-US"/>
              <a:pPr>
                <a:defRPr/>
              </a:pPr>
              <a:t>1/18/2023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92DC80C9-6E7A-0748-B5EE-3473877BE509}" type="slidenum">
              <a:rPr lang="en-US"/>
              <a:pPr>
                <a:defRPr/>
              </a:pPr>
              <a:t>‹#›</a:t>
            </a:fld>
            <a:endParaRPr lang="en-US"/>
          </a:p>
        </p:txBody>
      </p:sp>
    </p:spTree>
    <p:extLst>
      <p:ext uri="{BB962C8B-B14F-4D97-AF65-F5344CB8AC3E}">
        <p14:creationId xmlns:p14="http://schemas.microsoft.com/office/powerpoint/2010/main" val="337715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F2D7204C-9E18-9C4E-B7D1-4EA25320827E}" type="datetimeFigureOut">
              <a:rPr lang="en-US"/>
              <a:pPr>
                <a:defRPr/>
              </a:pPr>
              <a:t>1/18/2023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A5FFC80-D348-EC49-AE05-40225F26018F}" type="slidenum">
              <a:rPr lang="en-US"/>
              <a:pPr>
                <a:defRPr/>
              </a:pPr>
              <a:t>‹#›</a:t>
            </a:fld>
            <a:endParaRPr lang="en-US"/>
          </a:p>
        </p:txBody>
      </p:sp>
    </p:spTree>
    <p:extLst>
      <p:ext uri="{BB962C8B-B14F-4D97-AF65-F5344CB8AC3E}">
        <p14:creationId xmlns:p14="http://schemas.microsoft.com/office/powerpoint/2010/main" val="22177146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a:t>
            </a:fld>
            <a:endParaRPr lang="en-US"/>
          </a:p>
        </p:txBody>
      </p:sp>
    </p:spTree>
    <p:extLst>
      <p:ext uri="{BB962C8B-B14F-4D97-AF65-F5344CB8AC3E}">
        <p14:creationId xmlns:p14="http://schemas.microsoft.com/office/powerpoint/2010/main" val="60604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11</a:t>
            </a:fld>
            <a:endParaRPr lang="en-US"/>
          </a:p>
        </p:txBody>
      </p:sp>
    </p:spTree>
    <p:extLst>
      <p:ext uri="{BB962C8B-B14F-4D97-AF65-F5344CB8AC3E}">
        <p14:creationId xmlns:p14="http://schemas.microsoft.com/office/powerpoint/2010/main" val="120397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12</a:t>
            </a:fld>
            <a:endParaRPr lang="en-US"/>
          </a:p>
        </p:txBody>
      </p:sp>
    </p:spTree>
    <p:extLst>
      <p:ext uri="{BB962C8B-B14F-4D97-AF65-F5344CB8AC3E}">
        <p14:creationId xmlns:p14="http://schemas.microsoft.com/office/powerpoint/2010/main" val="134996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13</a:t>
            </a:fld>
            <a:endParaRPr lang="en-US"/>
          </a:p>
        </p:txBody>
      </p:sp>
    </p:spTree>
    <p:extLst>
      <p:ext uri="{BB962C8B-B14F-4D97-AF65-F5344CB8AC3E}">
        <p14:creationId xmlns:p14="http://schemas.microsoft.com/office/powerpoint/2010/main" val="841760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14</a:t>
            </a:fld>
            <a:endParaRPr lang="en-US"/>
          </a:p>
        </p:txBody>
      </p:sp>
    </p:spTree>
    <p:extLst>
      <p:ext uri="{BB962C8B-B14F-4D97-AF65-F5344CB8AC3E}">
        <p14:creationId xmlns:p14="http://schemas.microsoft.com/office/powerpoint/2010/main" val="229161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15</a:t>
            </a:fld>
            <a:endParaRPr lang="en-US"/>
          </a:p>
        </p:txBody>
      </p:sp>
    </p:spTree>
    <p:extLst>
      <p:ext uri="{BB962C8B-B14F-4D97-AF65-F5344CB8AC3E}">
        <p14:creationId xmlns:p14="http://schemas.microsoft.com/office/powerpoint/2010/main" val="147798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16</a:t>
            </a:fld>
            <a:endParaRPr lang="en-US"/>
          </a:p>
        </p:txBody>
      </p:sp>
    </p:spTree>
    <p:extLst>
      <p:ext uri="{BB962C8B-B14F-4D97-AF65-F5344CB8AC3E}">
        <p14:creationId xmlns:p14="http://schemas.microsoft.com/office/powerpoint/2010/main" val="275594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17</a:t>
            </a:fld>
            <a:endParaRPr lang="en-US"/>
          </a:p>
        </p:txBody>
      </p:sp>
    </p:spTree>
    <p:extLst>
      <p:ext uri="{BB962C8B-B14F-4D97-AF65-F5344CB8AC3E}">
        <p14:creationId xmlns:p14="http://schemas.microsoft.com/office/powerpoint/2010/main" val="6597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18</a:t>
            </a:fld>
            <a:endParaRPr lang="en-US"/>
          </a:p>
        </p:txBody>
      </p:sp>
    </p:spTree>
    <p:extLst>
      <p:ext uri="{BB962C8B-B14F-4D97-AF65-F5344CB8AC3E}">
        <p14:creationId xmlns:p14="http://schemas.microsoft.com/office/powerpoint/2010/main" val="564448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19</a:t>
            </a:fld>
            <a:endParaRPr lang="en-US"/>
          </a:p>
        </p:txBody>
      </p:sp>
    </p:spTree>
    <p:extLst>
      <p:ext uri="{BB962C8B-B14F-4D97-AF65-F5344CB8AC3E}">
        <p14:creationId xmlns:p14="http://schemas.microsoft.com/office/powerpoint/2010/main" val="1079780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20</a:t>
            </a:fld>
            <a:endParaRPr lang="en-US"/>
          </a:p>
        </p:txBody>
      </p:sp>
    </p:spTree>
    <p:extLst>
      <p:ext uri="{BB962C8B-B14F-4D97-AF65-F5344CB8AC3E}">
        <p14:creationId xmlns:p14="http://schemas.microsoft.com/office/powerpoint/2010/main" val="263831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a:t>
            </a:fld>
            <a:endParaRPr lang="en-US"/>
          </a:p>
        </p:txBody>
      </p:sp>
    </p:spTree>
    <p:extLst>
      <p:ext uri="{BB962C8B-B14F-4D97-AF65-F5344CB8AC3E}">
        <p14:creationId xmlns:p14="http://schemas.microsoft.com/office/powerpoint/2010/main" val="748070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21</a:t>
            </a:fld>
            <a:endParaRPr lang="en-US"/>
          </a:p>
        </p:txBody>
      </p:sp>
    </p:spTree>
    <p:extLst>
      <p:ext uri="{BB962C8B-B14F-4D97-AF65-F5344CB8AC3E}">
        <p14:creationId xmlns:p14="http://schemas.microsoft.com/office/powerpoint/2010/main" val="242859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22</a:t>
            </a:fld>
            <a:endParaRPr lang="en-US"/>
          </a:p>
        </p:txBody>
      </p:sp>
    </p:spTree>
    <p:extLst>
      <p:ext uri="{BB962C8B-B14F-4D97-AF65-F5344CB8AC3E}">
        <p14:creationId xmlns:p14="http://schemas.microsoft.com/office/powerpoint/2010/main" val="327575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23</a:t>
            </a:fld>
            <a:endParaRPr lang="en-US"/>
          </a:p>
        </p:txBody>
      </p:sp>
    </p:spTree>
    <p:extLst>
      <p:ext uri="{BB962C8B-B14F-4D97-AF65-F5344CB8AC3E}">
        <p14:creationId xmlns:p14="http://schemas.microsoft.com/office/powerpoint/2010/main" val="312339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24</a:t>
            </a:fld>
            <a:endParaRPr lang="en-US"/>
          </a:p>
        </p:txBody>
      </p:sp>
    </p:spTree>
    <p:extLst>
      <p:ext uri="{BB962C8B-B14F-4D97-AF65-F5344CB8AC3E}">
        <p14:creationId xmlns:p14="http://schemas.microsoft.com/office/powerpoint/2010/main" val="3658055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25</a:t>
            </a:fld>
            <a:endParaRPr lang="en-US"/>
          </a:p>
        </p:txBody>
      </p:sp>
    </p:spTree>
    <p:extLst>
      <p:ext uri="{BB962C8B-B14F-4D97-AF65-F5344CB8AC3E}">
        <p14:creationId xmlns:p14="http://schemas.microsoft.com/office/powerpoint/2010/main" val="3992122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26</a:t>
            </a:fld>
            <a:endParaRPr lang="en-US"/>
          </a:p>
        </p:txBody>
      </p:sp>
    </p:spTree>
    <p:extLst>
      <p:ext uri="{BB962C8B-B14F-4D97-AF65-F5344CB8AC3E}">
        <p14:creationId xmlns:p14="http://schemas.microsoft.com/office/powerpoint/2010/main" val="41104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27</a:t>
            </a:fld>
            <a:endParaRPr lang="en-US"/>
          </a:p>
        </p:txBody>
      </p:sp>
    </p:spTree>
    <p:extLst>
      <p:ext uri="{BB962C8B-B14F-4D97-AF65-F5344CB8AC3E}">
        <p14:creationId xmlns:p14="http://schemas.microsoft.com/office/powerpoint/2010/main" val="4089430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28</a:t>
            </a:fld>
            <a:endParaRPr lang="en-US"/>
          </a:p>
        </p:txBody>
      </p:sp>
    </p:spTree>
    <p:extLst>
      <p:ext uri="{BB962C8B-B14F-4D97-AF65-F5344CB8AC3E}">
        <p14:creationId xmlns:p14="http://schemas.microsoft.com/office/powerpoint/2010/main" val="396598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29</a:t>
            </a:fld>
            <a:endParaRPr lang="en-US"/>
          </a:p>
        </p:txBody>
      </p:sp>
    </p:spTree>
    <p:extLst>
      <p:ext uri="{BB962C8B-B14F-4D97-AF65-F5344CB8AC3E}">
        <p14:creationId xmlns:p14="http://schemas.microsoft.com/office/powerpoint/2010/main" val="2488446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30</a:t>
            </a:fld>
            <a:endParaRPr lang="en-US"/>
          </a:p>
        </p:txBody>
      </p:sp>
    </p:spTree>
    <p:extLst>
      <p:ext uri="{BB962C8B-B14F-4D97-AF65-F5344CB8AC3E}">
        <p14:creationId xmlns:p14="http://schemas.microsoft.com/office/powerpoint/2010/main" val="249126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a:t>
            </a:fld>
            <a:endParaRPr lang="en-US"/>
          </a:p>
        </p:txBody>
      </p:sp>
    </p:spTree>
    <p:extLst>
      <p:ext uri="{BB962C8B-B14F-4D97-AF65-F5344CB8AC3E}">
        <p14:creationId xmlns:p14="http://schemas.microsoft.com/office/powerpoint/2010/main" val="14863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31</a:t>
            </a:fld>
            <a:endParaRPr lang="en-US"/>
          </a:p>
        </p:txBody>
      </p:sp>
    </p:spTree>
    <p:extLst>
      <p:ext uri="{BB962C8B-B14F-4D97-AF65-F5344CB8AC3E}">
        <p14:creationId xmlns:p14="http://schemas.microsoft.com/office/powerpoint/2010/main" val="2626623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32</a:t>
            </a:fld>
            <a:endParaRPr lang="en-US"/>
          </a:p>
        </p:txBody>
      </p:sp>
    </p:spTree>
    <p:extLst>
      <p:ext uri="{BB962C8B-B14F-4D97-AF65-F5344CB8AC3E}">
        <p14:creationId xmlns:p14="http://schemas.microsoft.com/office/powerpoint/2010/main" val="2815335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33</a:t>
            </a:fld>
            <a:endParaRPr lang="en-US"/>
          </a:p>
        </p:txBody>
      </p:sp>
    </p:spTree>
    <p:extLst>
      <p:ext uri="{BB962C8B-B14F-4D97-AF65-F5344CB8AC3E}">
        <p14:creationId xmlns:p14="http://schemas.microsoft.com/office/powerpoint/2010/main" val="2922108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34</a:t>
            </a:fld>
            <a:endParaRPr lang="en-US"/>
          </a:p>
        </p:txBody>
      </p:sp>
    </p:spTree>
    <p:extLst>
      <p:ext uri="{BB962C8B-B14F-4D97-AF65-F5344CB8AC3E}">
        <p14:creationId xmlns:p14="http://schemas.microsoft.com/office/powerpoint/2010/main" val="2988298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35</a:t>
            </a:fld>
            <a:endParaRPr lang="en-US"/>
          </a:p>
        </p:txBody>
      </p:sp>
    </p:spTree>
    <p:extLst>
      <p:ext uri="{BB962C8B-B14F-4D97-AF65-F5344CB8AC3E}">
        <p14:creationId xmlns:p14="http://schemas.microsoft.com/office/powerpoint/2010/main" val="3054554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36</a:t>
            </a:fld>
            <a:endParaRPr lang="en-US"/>
          </a:p>
        </p:txBody>
      </p:sp>
    </p:spTree>
    <p:extLst>
      <p:ext uri="{BB962C8B-B14F-4D97-AF65-F5344CB8AC3E}">
        <p14:creationId xmlns:p14="http://schemas.microsoft.com/office/powerpoint/2010/main" val="3514266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37</a:t>
            </a:fld>
            <a:endParaRPr lang="en-US"/>
          </a:p>
        </p:txBody>
      </p:sp>
    </p:spTree>
    <p:extLst>
      <p:ext uri="{BB962C8B-B14F-4D97-AF65-F5344CB8AC3E}">
        <p14:creationId xmlns:p14="http://schemas.microsoft.com/office/powerpoint/2010/main" val="93425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38</a:t>
            </a:fld>
            <a:endParaRPr lang="en-US"/>
          </a:p>
        </p:txBody>
      </p:sp>
    </p:spTree>
    <p:extLst>
      <p:ext uri="{BB962C8B-B14F-4D97-AF65-F5344CB8AC3E}">
        <p14:creationId xmlns:p14="http://schemas.microsoft.com/office/powerpoint/2010/main" val="1166630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39</a:t>
            </a:fld>
            <a:endParaRPr lang="en-US"/>
          </a:p>
        </p:txBody>
      </p:sp>
    </p:spTree>
    <p:extLst>
      <p:ext uri="{BB962C8B-B14F-4D97-AF65-F5344CB8AC3E}">
        <p14:creationId xmlns:p14="http://schemas.microsoft.com/office/powerpoint/2010/main" val="893031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40</a:t>
            </a:fld>
            <a:endParaRPr lang="en-US"/>
          </a:p>
        </p:txBody>
      </p:sp>
    </p:spTree>
    <p:extLst>
      <p:ext uri="{BB962C8B-B14F-4D97-AF65-F5344CB8AC3E}">
        <p14:creationId xmlns:p14="http://schemas.microsoft.com/office/powerpoint/2010/main" val="169009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a:t>
            </a:fld>
            <a:endParaRPr lang="en-US"/>
          </a:p>
        </p:txBody>
      </p:sp>
    </p:spTree>
    <p:extLst>
      <p:ext uri="{BB962C8B-B14F-4D97-AF65-F5344CB8AC3E}">
        <p14:creationId xmlns:p14="http://schemas.microsoft.com/office/powerpoint/2010/main" val="1844235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41</a:t>
            </a:fld>
            <a:endParaRPr lang="en-US"/>
          </a:p>
        </p:txBody>
      </p:sp>
    </p:spTree>
    <p:extLst>
      <p:ext uri="{BB962C8B-B14F-4D97-AF65-F5344CB8AC3E}">
        <p14:creationId xmlns:p14="http://schemas.microsoft.com/office/powerpoint/2010/main" val="1673607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42</a:t>
            </a:fld>
            <a:endParaRPr lang="en-US"/>
          </a:p>
        </p:txBody>
      </p:sp>
    </p:spTree>
    <p:extLst>
      <p:ext uri="{BB962C8B-B14F-4D97-AF65-F5344CB8AC3E}">
        <p14:creationId xmlns:p14="http://schemas.microsoft.com/office/powerpoint/2010/main" val="673948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43</a:t>
            </a:fld>
            <a:endParaRPr lang="en-US"/>
          </a:p>
        </p:txBody>
      </p:sp>
    </p:spTree>
    <p:extLst>
      <p:ext uri="{BB962C8B-B14F-4D97-AF65-F5344CB8AC3E}">
        <p14:creationId xmlns:p14="http://schemas.microsoft.com/office/powerpoint/2010/main" val="1792775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44</a:t>
            </a:fld>
            <a:endParaRPr lang="en-US"/>
          </a:p>
        </p:txBody>
      </p:sp>
    </p:spTree>
    <p:extLst>
      <p:ext uri="{BB962C8B-B14F-4D97-AF65-F5344CB8AC3E}">
        <p14:creationId xmlns:p14="http://schemas.microsoft.com/office/powerpoint/2010/main" val="3147203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45</a:t>
            </a:fld>
            <a:endParaRPr lang="en-US"/>
          </a:p>
        </p:txBody>
      </p:sp>
    </p:spTree>
    <p:extLst>
      <p:ext uri="{BB962C8B-B14F-4D97-AF65-F5344CB8AC3E}">
        <p14:creationId xmlns:p14="http://schemas.microsoft.com/office/powerpoint/2010/main" val="3567465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46</a:t>
            </a:fld>
            <a:endParaRPr lang="en-US"/>
          </a:p>
        </p:txBody>
      </p:sp>
    </p:spTree>
    <p:extLst>
      <p:ext uri="{BB962C8B-B14F-4D97-AF65-F5344CB8AC3E}">
        <p14:creationId xmlns:p14="http://schemas.microsoft.com/office/powerpoint/2010/main" val="356636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47</a:t>
            </a:fld>
            <a:endParaRPr lang="en-US"/>
          </a:p>
        </p:txBody>
      </p:sp>
    </p:spTree>
    <p:extLst>
      <p:ext uri="{BB962C8B-B14F-4D97-AF65-F5344CB8AC3E}">
        <p14:creationId xmlns:p14="http://schemas.microsoft.com/office/powerpoint/2010/main" val="8975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48</a:t>
            </a:fld>
            <a:endParaRPr lang="en-US"/>
          </a:p>
        </p:txBody>
      </p:sp>
    </p:spTree>
    <p:extLst>
      <p:ext uri="{BB962C8B-B14F-4D97-AF65-F5344CB8AC3E}">
        <p14:creationId xmlns:p14="http://schemas.microsoft.com/office/powerpoint/2010/main" val="2890258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49</a:t>
            </a:fld>
            <a:endParaRPr lang="en-US"/>
          </a:p>
        </p:txBody>
      </p:sp>
    </p:spTree>
    <p:extLst>
      <p:ext uri="{BB962C8B-B14F-4D97-AF65-F5344CB8AC3E}">
        <p14:creationId xmlns:p14="http://schemas.microsoft.com/office/powerpoint/2010/main" val="2685864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50</a:t>
            </a:fld>
            <a:endParaRPr lang="en-US"/>
          </a:p>
        </p:txBody>
      </p:sp>
    </p:spTree>
    <p:extLst>
      <p:ext uri="{BB962C8B-B14F-4D97-AF65-F5344CB8AC3E}">
        <p14:creationId xmlns:p14="http://schemas.microsoft.com/office/powerpoint/2010/main" val="230557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a:t>
            </a:fld>
            <a:endParaRPr lang="en-US"/>
          </a:p>
        </p:txBody>
      </p:sp>
    </p:spTree>
    <p:extLst>
      <p:ext uri="{BB962C8B-B14F-4D97-AF65-F5344CB8AC3E}">
        <p14:creationId xmlns:p14="http://schemas.microsoft.com/office/powerpoint/2010/main" val="2102119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51</a:t>
            </a:fld>
            <a:endParaRPr lang="en-US"/>
          </a:p>
        </p:txBody>
      </p:sp>
    </p:spTree>
    <p:extLst>
      <p:ext uri="{BB962C8B-B14F-4D97-AF65-F5344CB8AC3E}">
        <p14:creationId xmlns:p14="http://schemas.microsoft.com/office/powerpoint/2010/main" val="4061345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52</a:t>
            </a:fld>
            <a:endParaRPr lang="en-US"/>
          </a:p>
        </p:txBody>
      </p:sp>
    </p:spTree>
    <p:extLst>
      <p:ext uri="{BB962C8B-B14F-4D97-AF65-F5344CB8AC3E}">
        <p14:creationId xmlns:p14="http://schemas.microsoft.com/office/powerpoint/2010/main" val="3798898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53</a:t>
            </a:fld>
            <a:endParaRPr lang="en-US"/>
          </a:p>
        </p:txBody>
      </p:sp>
    </p:spTree>
    <p:extLst>
      <p:ext uri="{BB962C8B-B14F-4D97-AF65-F5344CB8AC3E}">
        <p14:creationId xmlns:p14="http://schemas.microsoft.com/office/powerpoint/2010/main" val="933271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54</a:t>
            </a:fld>
            <a:endParaRPr lang="en-US"/>
          </a:p>
        </p:txBody>
      </p:sp>
    </p:spTree>
    <p:extLst>
      <p:ext uri="{BB962C8B-B14F-4D97-AF65-F5344CB8AC3E}">
        <p14:creationId xmlns:p14="http://schemas.microsoft.com/office/powerpoint/2010/main" val="3908903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55</a:t>
            </a:fld>
            <a:endParaRPr lang="en-US"/>
          </a:p>
        </p:txBody>
      </p:sp>
    </p:spTree>
    <p:extLst>
      <p:ext uri="{BB962C8B-B14F-4D97-AF65-F5344CB8AC3E}">
        <p14:creationId xmlns:p14="http://schemas.microsoft.com/office/powerpoint/2010/main" val="1153196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56</a:t>
            </a:fld>
            <a:endParaRPr lang="en-US"/>
          </a:p>
        </p:txBody>
      </p:sp>
    </p:spTree>
    <p:extLst>
      <p:ext uri="{BB962C8B-B14F-4D97-AF65-F5344CB8AC3E}">
        <p14:creationId xmlns:p14="http://schemas.microsoft.com/office/powerpoint/2010/main" val="1142583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57</a:t>
            </a:fld>
            <a:endParaRPr lang="en-US"/>
          </a:p>
        </p:txBody>
      </p:sp>
    </p:spTree>
    <p:extLst>
      <p:ext uri="{BB962C8B-B14F-4D97-AF65-F5344CB8AC3E}">
        <p14:creationId xmlns:p14="http://schemas.microsoft.com/office/powerpoint/2010/main" val="1824176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58</a:t>
            </a:fld>
            <a:endParaRPr lang="en-US"/>
          </a:p>
        </p:txBody>
      </p:sp>
    </p:spTree>
    <p:extLst>
      <p:ext uri="{BB962C8B-B14F-4D97-AF65-F5344CB8AC3E}">
        <p14:creationId xmlns:p14="http://schemas.microsoft.com/office/powerpoint/2010/main" val="1179994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59</a:t>
            </a:fld>
            <a:endParaRPr lang="en-US"/>
          </a:p>
        </p:txBody>
      </p:sp>
    </p:spTree>
    <p:extLst>
      <p:ext uri="{BB962C8B-B14F-4D97-AF65-F5344CB8AC3E}">
        <p14:creationId xmlns:p14="http://schemas.microsoft.com/office/powerpoint/2010/main" val="519453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60</a:t>
            </a:fld>
            <a:endParaRPr lang="en-US"/>
          </a:p>
        </p:txBody>
      </p:sp>
    </p:spTree>
    <p:extLst>
      <p:ext uri="{BB962C8B-B14F-4D97-AF65-F5344CB8AC3E}">
        <p14:creationId xmlns:p14="http://schemas.microsoft.com/office/powerpoint/2010/main" val="221599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7</a:t>
            </a:fld>
            <a:endParaRPr lang="en-US"/>
          </a:p>
        </p:txBody>
      </p:sp>
    </p:spTree>
    <p:extLst>
      <p:ext uri="{BB962C8B-B14F-4D97-AF65-F5344CB8AC3E}">
        <p14:creationId xmlns:p14="http://schemas.microsoft.com/office/powerpoint/2010/main" val="2558850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61</a:t>
            </a:fld>
            <a:endParaRPr lang="en-US"/>
          </a:p>
        </p:txBody>
      </p:sp>
    </p:spTree>
    <p:extLst>
      <p:ext uri="{BB962C8B-B14F-4D97-AF65-F5344CB8AC3E}">
        <p14:creationId xmlns:p14="http://schemas.microsoft.com/office/powerpoint/2010/main" val="16863357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62</a:t>
            </a:fld>
            <a:endParaRPr lang="en-US"/>
          </a:p>
        </p:txBody>
      </p:sp>
    </p:spTree>
    <p:extLst>
      <p:ext uri="{BB962C8B-B14F-4D97-AF65-F5344CB8AC3E}">
        <p14:creationId xmlns:p14="http://schemas.microsoft.com/office/powerpoint/2010/main" val="226704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63</a:t>
            </a:fld>
            <a:endParaRPr lang="en-US"/>
          </a:p>
        </p:txBody>
      </p:sp>
    </p:spTree>
    <p:extLst>
      <p:ext uri="{BB962C8B-B14F-4D97-AF65-F5344CB8AC3E}">
        <p14:creationId xmlns:p14="http://schemas.microsoft.com/office/powerpoint/2010/main" val="1156092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64</a:t>
            </a:fld>
            <a:endParaRPr lang="en-US"/>
          </a:p>
        </p:txBody>
      </p:sp>
    </p:spTree>
    <p:extLst>
      <p:ext uri="{BB962C8B-B14F-4D97-AF65-F5344CB8AC3E}">
        <p14:creationId xmlns:p14="http://schemas.microsoft.com/office/powerpoint/2010/main" val="524348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65</a:t>
            </a:fld>
            <a:endParaRPr lang="en-US"/>
          </a:p>
        </p:txBody>
      </p:sp>
    </p:spTree>
    <p:extLst>
      <p:ext uri="{BB962C8B-B14F-4D97-AF65-F5344CB8AC3E}">
        <p14:creationId xmlns:p14="http://schemas.microsoft.com/office/powerpoint/2010/main" val="36886548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66</a:t>
            </a:fld>
            <a:endParaRPr lang="en-US"/>
          </a:p>
        </p:txBody>
      </p:sp>
    </p:spTree>
    <p:extLst>
      <p:ext uri="{BB962C8B-B14F-4D97-AF65-F5344CB8AC3E}">
        <p14:creationId xmlns:p14="http://schemas.microsoft.com/office/powerpoint/2010/main" val="276202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8</a:t>
            </a:fld>
            <a:endParaRPr lang="en-US"/>
          </a:p>
        </p:txBody>
      </p:sp>
    </p:spTree>
    <p:extLst>
      <p:ext uri="{BB962C8B-B14F-4D97-AF65-F5344CB8AC3E}">
        <p14:creationId xmlns:p14="http://schemas.microsoft.com/office/powerpoint/2010/main" val="234816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9</a:t>
            </a:fld>
            <a:endParaRPr lang="en-US"/>
          </a:p>
        </p:txBody>
      </p:sp>
    </p:spTree>
    <p:extLst>
      <p:ext uri="{BB962C8B-B14F-4D97-AF65-F5344CB8AC3E}">
        <p14:creationId xmlns:p14="http://schemas.microsoft.com/office/powerpoint/2010/main" val="366747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pPr>
              <a:defRPr/>
            </a:pPr>
            <a:fld id="{CA5FFC80-D348-EC49-AE05-40225F26018F}" type="slidenum">
              <a:rPr lang="en-US" smtClean="0"/>
              <a:pPr>
                <a:defRPr/>
              </a:pPr>
              <a:t>10</a:t>
            </a:fld>
            <a:endParaRPr lang="en-US"/>
          </a:p>
        </p:txBody>
      </p:sp>
    </p:spTree>
    <p:extLst>
      <p:ext uri="{BB962C8B-B14F-4D97-AF65-F5344CB8AC3E}">
        <p14:creationId xmlns:p14="http://schemas.microsoft.com/office/powerpoint/2010/main" val="3090745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age Green">
    <p:spTree>
      <p:nvGrpSpPr>
        <p:cNvPr id="1" name=""/>
        <p:cNvGrpSpPr/>
        <p:nvPr/>
      </p:nvGrpSpPr>
      <p:grpSpPr>
        <a:xfrm>
          <a:off x="0" y="0"/>
          <a:ext cx="0" cy="0"/>
          <a:chOff x="0" y="0"/>
          <a:chExt cx="0" cy="0"/>
        </a:xfrm>
      </p:grpSpPr>
      <p:sp>
        <p:nvSpPr>
          <p:cNvPr id="2" name="Rectangle 1"/>
          <p:cNvSpPr/>
          <p:nvPr userDrawn="1"/>
        </p:nvSpPr>
        <p:spPr>
          <a:xfrm>
            <a:off x="0" y="1675106"/>
            <a:ext cx="9169572" cy="1665826"/>
          </a:xfrm>
          <a:prstGeom prst="rect">
            <a:avLst/>
          </a:prstGeom>
          <a:gradFill flip="none" rotWithShape="1">
            <a:gsLst>
              <a:gs pos="0">
                <a:srgbClr val="76A836"/>
              </a:gs>
              <a:gs pos="36000">
                <a:srgbClr val="86BE3D"/>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shutterstock_117029116 BOSTON.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38438"/>
            <a:ext cx="4579238" cy="1810869"/>
          </a:xfrm>
          <a:prstGeom prst="rect">
            <a:avLst/>
          </a:prstGeom>
        </p:spPr>
      </p:pic>
      <p:pic>
        <p:nvPicPr>
          <p:cNvPr id="14" name="Picture 13"/>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6865572" y="3338438"/>
            <a:ext cx="2304000" cy="1813361"/>
          </a:xfrm>
          <a:prstGeom prst="rect">
            <a:avLst/>
          </a:prstGeom>
        </p:spPr>
      </p:pic>
      <p:pic>
        <p:nvPicPr>
          <p:cNvPr id="16" name="Picture 15"/>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4572001" y="3338438"/>
            <a:ext cx="2304000" cy="1810867"/>
          </a:xfrm>
          <a:prstGeom prst="rect">
            <a:avLst/>
          </a:prstGeom>
        </p:spPr>
      </p:pic>
      <p:sp>
        <p:nvSpPr>
          <p:cNvPr id="17" name="Text Placeholder 2"/>
          <p:cNvSpPr>
            <a:spLocks noGrp="1"/>
          </p:cNvSpPr>
          <p:nvPr>
            <p:ph type="body" sz="quarter" idx="10"/>
          </p:nvPr>
        </p:nvSpPr>
        <p:spPr>
          <a:xfrm>
            <a:off x="486176" y="2091681"/>
            <a:ext cx="4887621" cy="464230"/>
          </a:xfrm>
          <a:prstGeom prst="rect">
            <a:avLst/>
          </a:prstGeom>
          <a:noFill/>
          <a:ln>
            <a:noFill/>
          </a:ln>
        </p:spPr>
        <p:txBody>
          <a:bodyPr wrap="none" lIns="68580" tIns="34290" rIns="68580" bIns="34290" rtlCol="0">
            <a:spAutoFit/>
          </a:bodyPr>
          <a:lstStyle>
            <a:lvl1pPr marL="0" indent="0">
              <a:buFontTx/>
              <a:buNone/>
              <a:defRPr lang="en-US" sz="2800" b="0" spc="0" dirty="0" smtClean="0">
                <a:solidFill>
                  <a:schemeClr val="bg1"/>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dirty="0"/>
              <a:t>Click to edit Master text styles</a:t>
            </a:r>
          </a:p>
        </p:txBody>
      </p:sp>
      <p:sp>
        <p:nvSpPr>
          <p:cNvPr id="18" name="Text Placeholder 4"/>
          <p:cNvSpPr>
            <a:spLocks noGrp="1"/>
          </p:cNvSpPr>
          <p:nvPr>
            <p:ph type="body" sz="quarter" idx="11"/>
          </p:nvPr>
        </p:nvSpPr>
        <p:spPr>
          <a:xfrm>
            <a:off x="486176" y="2690946"/>
            <a:ext cx="4294187" cy="323165"/>
          </a:xfrm>
          <a:prstGeom prst="rect">
            <a:avLst/>
          </a:prstGeom>
          <a:noFill/>
        </p:spPr>
        <p:txBody>
          <a:bodyPr wrap="square" lIns="68580" tIns="34290" rIns="68580" bIns="34290" rtlCol="0">
            <a:spAutoFit/>
          </a:bodyPr>
          <a:lstStyle>
            <a:lvl1pPr marL="0" indent="0">
              <a:buNone/>
              <a:defRPr lang="en-US" sz="1800" spc="0" baseline="0" smtClean="0">
                <a:solidFill>
                  <a:schemeClr val="bg1"/>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dirty="0"/>
              <a:t>Click to edit Master text styles</a:t>
            </a:r>
          </a:p>
        </p:txBody>
      </p:sp>
      <p:sp>
        <p:nvSpPr>
          <p:cNvPr id="11" name="Text Placeholder 2"/>
          <p:cNvSpPr>
            <a:spLocks noGrp="1"/>
          </p:cNvSpPr>
          <p:nvPr>
            <p:ph type="body" sz="quarter" idx="12"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3" name="Picture 3" descr="C:\Users\User\Desktop\jobs\Nicola\PKF logo.png"/>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599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6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Content Page Red">
    <p:spTree>
      <p:nvGrpSpPr>
        <p:cNvPr id="1" name=""/>
        <p:cNvGrpSpPr/>
        <p:nvPr/>
      </p:nvGrpSpPr>
      <p:grpSpPr>
        <a:xfrm>
          <a:off x="0" y="0"/>
          <a:ext cx="0" cy="0"/>
          <a:chOff x="0" y="0"/>
          <a:chExt cx="0" cy="0"/>
        </a:xfrm>
      </p:grpSpPr>
      <p:sp>
        <p:nvSpPr>
          <p:cNvPr id="15" name="Rectangle 14"/>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FF0000"/>
              </a:buClr>
              <a:buFont typeface="Arial"/>
              <a:buChar char="•"/>
              <a:defRPr sz="2000">
                <a:solidFill>
                  <a:schemeClr val="tx1">
                    <a:lumMod val="75000"/>
                    <a:lumOff val="25000"/>
                  </a:schemeClr>
                </a:solidFill>
              </a:defRPr>
            </a:lvl1pPr>
            <a:lvl2pPr>
              <a:buClr>
                <a:srgbClr val="FF0000"/>
              </a:buClr>
              <a:defRPr sz="1800">
                <a:solidFill>
                  <a:schemeClr val="tx1">
                    <a:lumMod val="75000"/>
                    <a:lumOff val="25000"/>
                  </a:schemeClr>
                </a:solidFill>
              </a:defRPr>
            </a:lvl2pPr>
            <a:lvl3pPr marL="1143000" indent="-228600">
              <a:buClr>
                <a:srgbClr val="FF0000"/>
              </a:buClr>
              <a:buFont typeface="Arial"/>
              <a:buChar char="•"/>
              <a:defRPr sz="1600">
                <a:solidFill>
                  <a:schemeClr val="tx1">
                    <a:lumMod val="75000"/>
                    <a:lumOff val="25000"/>
                  </a:schemeClr>
                </a:solidFill>
              </a:defRPr>
            </a:lvl3pPr>
            <a:lvl4pPr>
              <a:buClr>
                <a:srgbClr val="FF0000"/>
              </a:buClr>
              <a:defRPr sz="1400">
                <a:solidFill>
                  <a:schemeClr val="tx1">
                    <a:lumMod val="75000"/>
                    <a:lumOff val="25000"/>
                  </a:schemeClr>
                </a:solidFill>
              </a:defRPr>
            </a:lvl4pPr>
            <a:lvl5pPr>
              <a:buClr>
                <a:srgbClr val="FF0000"/>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FF0000"/>
              </a:buClr>
              <a:buFont typeface="Arial"/>
              <a:buChar char="•"/>
              <a:defRPr sz="2000">
                <a:solidFill>
                  <a:schemeClr val="tx1">
                    <a:lumMod val="75000"/>
                    <a:lumOff val="25000"/>
                  </a:schemeClr>
                </a:solidFill>
              </a:defRPr>
            </a:lvl1pPr>
            <a:lvl2pPr>
              <a:buClr>
                <a:srgbClr val="FF0000"/>
              </a:buClr>
              <a:defRPr sz="1800">
                <a:solidFill>
                  <a:schemeClr val="tx1">
                    <a:lumMod val="75000"/>
                    <a:lumOff val="25000"/>
                  </a:schemeClr>
                </a:solidFill>
              </a:defRPr>
            </a:lvl2pPr>
            <a:lvl3pPr marL="1143000" indent="-228600">
              <a:buClr>
                <a:srgbClr val="FF0000"/>
              </a:buClr>
              <a:buFont typeface="Arial"/>
              <a:buChar char="•"/>
              <a:defRPr sz="1600">
                <a:solidFill>
                  <a:schemeClr val="tx1">
                    <a:lumMod val="75000"/>
                    <a:lumOff val="25000"/>
                  </a:schemeClr>
                </a:solidFill>
              </a:defRPr>
            </a:lvl3pPr>
            <a:lvl4pPr>
              <a:buClr>
                <a:srgbClr val="FF0000"/>
              </a:buClr>
              <a:defRPr sz="1400">
                <a:solidFill>
                  <a:schemeClr val="tx1">
                    <a:lumMod val="75000"/>
                    <a:lumOff val="25000"/>
                  </a:schemeClr>
                </a:solidFill>
              </a:defRPr>
            </a:lvl4pPr>
            <a:lvl5pPr>
              <a:buClr>
                <a:srgbClr val="FF0000"/>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7118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xt Content Page Orang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CE831B"/>
              </a:buClr>
              <a:buFont typeface="Arial"/>
              <a:buChar char="•"/>
              <a:defRPr sz="2000">
                <a:solidFill>
                  <a:schemeClr val="tx1">
                    <a:lumMod val="75000"/>
                    <a:lumOff val="25000"/>
                  </a:schemeClr>
                </a:solidFill>
              </a:defRPr>
            </a:lvl1pPr>
            <a:lvl2pPr>
              <a:buClr>
                <a:srgbClr val="CE831B"/>
              </a:buClr>
              <a:defRPr sz="1800">
                <a:solidFill>
                  <a:schemeClr val="tx1">
                    <a:lumMod val="75000"/>
                    <a:lumOff val="25000"/>
                  </a:schemeClr>
                </a:solidFill>
              </a:defRPr>
            </a:lvl2pPr>
            <a:lvl3pPr marL="1143000" indent="-228600">
              <a:buClr>
                <a:srgbClr val="CE831B"/>
              </a:buClr>
              <a:buFont typeface="Arial"/>
              <a:buChar char="•"/>
              <a:defRPr sz="1600">
                <a:solidFill>
                  <a:schemeClr val="tx1">
                    <a:lumMod val="75000"/>
                    <a:lumOff val="25000"/>
                  </a:schemeClr>
                </a:solidFill>
              </a:defRPr>
            </a:lvl3pPr>
            <a:lvl4pPr>
              <a:buClr>
                <a:srgbClr val="CE831B"/>
              </a:buClr>
              <a:defRPr sz="1400">
                <a:solidFill>
                  <a:schemeClr val="tx1">
                    <a:lumMod val="75000"/>
                    <a:lumOff val="25000"/>
                  </a:schemeClr>
                </a:solidFill>
              </a:defRPr>
            </a:lvl4pPr>
            <a:lvl5pPr>
              <a:buClr>
                <a:srgbClr val="CE831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CD831A"/>
              </a:buClr>
              <a:buFont typeface="Arial"/>
              <a:buChar char="•"/>
              <a:defRPr sz="2000">
                <a:solidFill>
                  <a:schemeClr val="tx1">
                    <a:lumMod val="75000"/>
                    <a:lumOff val="25000"/>
                  </a:schemeClr>
                </a:solidFill>
              </a:defRPr>
            </a:lvl1pPr>
            <a:lvl2pPr>
              <a:buClr>
                <a:srgbClr val="CD831A"/>
              </a:buClr>
              <a:defRPr sz="1800">
                <a:solidFill>
                  <a:schemeClr val="tx1">
                    <a:lumMod val="75000"/>
                    <a:lumOff val="25000"/>
                  </a:schemeClr>
                </a:solidFill>
              </a:defRPr>
            </a:lvl2pPr>
            <a:lvl3pPr marL="1143000" indent="-228600">
              <a:buClr>
                <a:srgbClr val="CD831A"/>
              </a:buClr>
              <a:buFont typeface="Arial"/>
              <a:buChar char="•"/>
              <a:defRPr sz="1600">
                <a:solidFill>
                  <a:schemeClr val="tx1">
                    <a:lumMod val="75000"/>
                    <a:lumOff val="25000"/>
                  </a:schemeClr>
                </a:solidFill>
              </a:defRPr>
            </a:lvl3pPr>
            <a:lvl4pPr>
              <a:buClr>
                <a:srgbClr val="CD831A"/>
              </a:buClr>
              <a:defRPr sz="1400">
                <a:solidFill>
                  <a:schemeClr val="tx1">
                    <a:lumMod val="75000"/>
                    <a:lumOff val="25000"/>
                  </a:schemeClr>
                </a:solidFill>
              </a:defRPr>
            </a:lvl4pPr>
            <a:lvl5pPr>
              <a:buClr>
                <a:srgbClr val="CD831A"/>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ectangle 10"/>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ext Content Page Blue">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2A89B4"/>
              </a:buClr>
              <a:buFont typeface="Arial"/>
              <a:buChar char="•"/>
              <a:defRPr sz="2000">
                <a:solidFill>
                  <a:schemeClr val="tx1">
                    <a:lumMod val="75000"/>
                    <a:lumOff val="25000"/>
                  </a:schemeClr>
                </a:solidFill>
              </a:defRPr>
            </a:lvl1pPr>
            <a:lvl2pPr>
              <a:buClr>
                <a:srgbClr val="2A89B4"/>
              </a:buClr>
              <a:defRPr sz="1800">
                <a:solidFill>
                  <a:schemeClr val="tx1">
                    <a:lumMod val="75000"/>
                    <a:lumOff val="25000"/>
                  </a:schemeClr>
                </a:solidFill>
              </a:defRPr>
            </a:lvl2pPr>
            <a:lvl3pPr marL="1143000" indent="-228600">
              <a:buClr>
                <a:srgbClr val="2A89B4"/>
              </a:buClr>
              <a:buFont typeface="Arial"/>
              <a:buChar char="•"/>
              <a:defRPr sz="1600">
                <a:solidFill>
                  <a:schemeClr val="tx1">
                    <a:lumMod val="75000"/>
                    <a:lumOff val="25000"/>
                  </a:schemeClr>
                </a:solidFill>
              </a:defRPr>
            </a:lvl3pPr>
            <a:lvl4pPr>
              <a:buClr>
                <a:srgbClr val="2A89B4"/>
              </a:buClr>
              <a:defRPr sz="1400">
                <a:solidFill>
                  <a:schemeClr val="tx1">
                    <a:lumMod val="75000"/>
                    <a:lumOff val="25000"/>
                  </a:schemeClr>
                </a:solidFill>
              </a:defRPr>
            </a:lvl4pPr>
            <a:lvl5pPr>
              <a:buClr>
                <a:srgbClr val="2A89B4"/>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2A89B4"/>
              </a:buClr>
              <a:buFont typeface="Arial"/>
              <a:buChar char="•"/>
              <a:defRPr sz="2000">
                <a:solidFill>
                  <a:schemeClr val="tx1">
                    <a:lumMod val="75000"/>
                    <a:lumOff val="25000"/>
                  </a:schemeClr>
                </a:solidFill>
              </a:defRPr>
            </a:lvl1pPr>
            <a:lvl2pPr>
              <a:buClr>
                <a:srgbClr val="2A89B4"/>
              </a:buClr>
              <a:defRPr sz="1800">
                <a:solidFill>
                  <a:schemeClr val="tx1">
                    <a:lumMod val="75000"/>
                    <a:lumOff val="25000"/>
                  </a:schemeClr>
                </a:solidFill>
              </a:defRPr>
            </a:lvl2pPr>
            <a:lvl3pPr marL="1143000" indent="-228600">
              <a:buClr>
                <a:srgbClr val="2A89B4"/>
              </a:buClr>
              <a:buFont typeface="Arial"/>
              <a:buChar char="•"/>
              <a:defRPr sz="1600">
                <a:solidFill>
                  <a:schemeClr val="tx1">
                    <a:lumMod val="75000"/>
                    <a:lumOff val="25000"/>
                  </a:schemeClr>
                </a:solidFill>
              </a:defRPr>
            </a:lvl3pPr>
            <a:lvl4pPr>
              <a:buClr>
                <a:srgbClr val="2A89B4"/>
              </a:buClr>
              <a:defRPr sz="1400">
                <a:solidFill>
                  <a:schemeClr val="tx1">
                    <a:lumMod val="75000"/>
                    <a:lumOff val="25000"/>
                  </a:schemeClr>
                </a:solidFill>
              </a:defRPr>
            </a:lvl4pPr>
            <a:lvl5pPr>
              <a:buClr>
                <a:srgbClr val="2A89B4"/>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ext Content Page Purple">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4B004B"/>
              </a:buClr>
              <a:buFont typeface="Arial"/>
              <a:buChar char="•"/>
              <a:defRPr sz="2000">
                <a:solidFill>
                  <a:schemeClr val="tx1">
                    <a:lumMod val="75000"/>
                    <a:lumOff val="25000"/>
                  </a:schemeClr>
                </a:solidFill>
              </a:defRPr>
            </a:lvl1pPr>
            <a:lvl2pPr>
              <a:buClr>
                <a:srgbClr val="4B004B"/>
              </a:buClr>
              <a:defRPr sz="1800">
                <a:solidFill>
                  <a:schemeClr val="tx1">
                    <a:lumMod val="75000"/>
                    <a:lumOff val="25000"/>
                  </a:schemeClr>
                </a:solidFill>
              </a:defRPr>
            </a:lvl2pPr>
            <a:lvl3pPr marL="1143000" indent="-228600">
              <a:buClr>
                <a:srgbClr val="4B004B"/>
              </a:buClr>
              <a:buFont typeface="Arial"/>
              <a:buChar char="•"/>
              <a:defRPr sz="1600">
                <a:solidFill>
                  <a:schemeClr val="tx1">
                    <a:lumMod val="75000"/>
                    <a:lumOff val="25000"/>
                  </a:schemeClr>
                </a:solidFill>
              </a:defRPr>
            </a:lvl3pPr>
            <a:lvl4pPr>
              <a:buClr>
                <a:srgbClr val="4B004B"/>
              </a:buClr>
              <a:defRPr sz="1400">
                <a:solidFill>
                  <a:schemeClr val="tx1">
                    <a:lumMod val="75000"/>
                    <a:lumOff val="25000"/>
                  </a:schemeClr>
                </a:solidFill>
              </a:defRPr>
            </a:lvl4pPr>
            <a:lvl5pPr>
              <a:buClr>
                <a:srgbClr val="4B004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4B004B"/>
              </a:buClr>
              <a:buFont typeface="Arial"/>
              <a:buChar char="•"/>
              <a:defRPr sz="2000">
                <a:solidFill>
                  <a:schemeClr val="tx1">
                    <a:lumMod val="75000"/>
                    <a:lumOff val="25000"/>
                  </a:schemeClr>
                </a:solidFill>
              </a:defRPr>
            </a:lvl1pPr>
            <a:lvl2pPr>
              <a:buClr>
                <a:srgbClr val="4B004B"/>
              </a:buClr>
              <a:defRPr sz="1800">
                <a:solidFill>
                  <a:schemeClr val="tx1">
                    <a:lumMod val="75000"/>
                    <a:lumOff val="25000"/>
                  </a:schemeClr>
                </a:solidFill>
              </a:defRPr>
            </a:lvl2pPr>
            <a:lvl3pPr marL="1143000" indent="-228600">
              <a:buClr>
                <a:srgbClr val="4B004B"/>
              </a:buClr>
              <a:buFont typeface="Arial"/>
              <a:buChar char="•"/>
              <a:defRPr sz="1600">
                <a:solidFill>
                  <a:schemeClr val="tx1">
                    <a:lumMod val="75000"/>
                    <a:lumOff val="25000"/>
                  </a:schemeClr>
                </a:solidFill>
              </a:defRPr>
            </a:lvl3pPr>
            <a:lvl4pPr>
              <a:buClr>
                <a:srgbClr val="4B004B"/>
              </a:buClr>
              <a:defRPr sz="1400">
                <a:solidFill>
                  <a:schemeClr val="tx1">
                    <a:lumMod val="75000"/>
                    <a:lumOff val="25000"/>
                  </a:schemeClr>
                </a:solidFill>
              </a:defRPr>
            </a:lvl4pPr>
            <a:lvl5pPr>
              <a:buClr>
                <a:srgbClr val="4B004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 Content Page Green">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75B52F"/>
              </a:buClr>
              <a:buFont typeface="Arial"/>
              <a:buChar char="•"/>
              <a:defRPr sz="2000">
                <a:solidFill>
                  <a:schemeClr val="tx1">
                    <a:lumMod val="75000"/>
                    <a:lumOff val="25000"/>
                  </a:schemeClr>
                </a:solidFill>
              </a:defRPr>
            </a:lvl1pPr>
            <a:lvl2pPr>
              <a:buClr>
                <a:srgbClr val="75B52F"/>
              </a:buClr>
              <a:defRPr sz="1800">
                <a:solidFill>
                  <a:schemeClr val="tx1">
                    <a:lumMod val="75000"/>
                    <a:lumOff val="25000"/>
                  </a:schemeClr>
                </a:solidFill>
              </a:defRPr>
            </a:lvl2pPr>
            <a:lvl3pPr marL="1143000" indent="-228600">
              <a:buClr>
                <a:srgbClr val="75B52F"/>
              </a:buClr>
              <a:buFont typeface="Arial"/>
              <a:buChar char="•"/>
              <a:defRPr sz="1600">
                <a:solidFill>
                  <a:schemeClr val="tx1">
                    <a:lumMod val="75000"/>
                    <a:lumOff val="25000"/>
                  </a:schemeClr>
                </a:solidFill>
              </a:defRPr>
            </a:lvl3pPr>
            <a:lvl4pPr>
              <a:buClr>
                <a:srgbClr val="75B52F"/>
              </a:buClr>
              <a:defRPr sz="1400">
                <a:solidFill>
                  <a:schemeClr val="tx1">
                    <a:lumMod val="75000"/>
                    <a:lumOff val="25000"/>
                  </a:schemeClr>
                </a:solidFill>
              </a:defRPr>
            </a:lvl4pPr>
            <a:lvl5pPr>
              <a:buClr>
                <a:srgbClr val="75B52F"/>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75B52F"/>
              </a:buClr>
              <a:buFont typeface="Arial"/>
              <a:buChar char="•"/>
              <a:defRPr sz="2000">
                <a:solidFill>
                  <a:schemeClr val="tx1">
                    <a:lumMod val="75000"/>
                    <a:lumOff val="25000"/>
                  </a:schemeClr>
                </a:solidFill>
              </a:defRPr>
            </a:lvl1pPr>
            <a:lvl2pPr>
              <a:buClr>
                <a:srgbClr val="75B52F"/>
              </a:buClr>
              <a:defRPr sz="1800">
                <a:solidFill>
                  <a:schemeClr val="tx1">
                    <a:lumMod val="75000"/>
                    <a:lumOff val="25000"/>
                  </a:schemeClr>
                </a:solidFill>
              </a:defRPr>
            </a:lvl2pPr>
            <a:lvl3pPr marL="1143000" indent="-228600">
              <a:buClr>
                <a:srgbClr val="75B52F"/>
              </a:buClr>
              <a:buFont typeface="Arial"/>
              <a:buChar char="•"/>
              <a:defRPr sz="1600">
                <a:solidFill>
                  <a:schemeClr val="tx1">
                    <a:lumMod val="75000"/>
                    <a:lumOff val="25000"/>
                  </a:schemeClr>
                </a:solidFill>
              </a:defRPr>
            </a:lvl3pPr>
            <a:lvl4pPr>
              <a:buClr>
                <a:srgbClr val="75B52F"/>
              </a:buClr>
              <a:defRPr sz="1400">
                <a:solidFill>
                  <a:schemeClr val="tx1">
                    <a:lumMod val="75000"/>
                    <a:lumOff val="25000"/>
                  </a:schemeClr>
                </a:solidFill>
              </a:defRPr>
            </a:lvl4pPr>
            <a:lvl5pPr>
              <a:buClr>
                <a:srgbClr val="75B52F"/>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Content Page Cerise">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99006B"/>
              </a:buClr>
              <a:buFont typeface="Arial"/>
              <a:buChar char="•"/>
              <a:defRPr sz="2000">
                <a:solidFill>
                  <a:schemeClr val="tx1">
                    <a:lumMod val="75000"/>
                    <a:lumOff val="25000"/>
                  </a:schemeClr>
                </a:solidFill>
              </a:defRPr>
            </a:lvl1pPr>
            <a:lvl2pPr>
              <a:buClr>
                <a:srgbClr val="99006B"/>
              </a:buClr>
              <a:defRPr sz="1800">
                <a:solidFill>
                  <a:schemeClr val="tx1">
                    <a:lumMod val="75000"/>
                    <a:lumOff val="25000"/>
                  </a:schemeClr>
                </a:solidFill>
              </a:defRPr>
            </a:lvl2pPr>
            <a:lvl3pPr marL="1143000" indent="-228600">
              <a:buClr>
                <a:srgbClr val="99006B"/>
              </a:buClr>
              <a:buFont typeface="Arial"/>
              <a:buChar char="•"/>
              <a:defRPr sz="1600">
                <a:solidFill>
                  <a:schemeClr val="tx1">
                    <a:lumMod val="75000"/>
                    <a:lumOff val="25000"/>
                  </a:schemeClr>
                </a:solidFill>
              </a:defRPr>
            </a:lvl3pPr>
            <a:lvl4pPr>
              <a:buClr>
                <a:srgbClr val="99006B"/>
              </a:buClr>
              <a:defRPr sz="1400">
                <a:solidFill>
                  <a:schemeClr val="tx1">
                    <a:lumMod val="75000"/>
                    <a:lumOff val="25000"/>
                  </a:schemeClr>
                </a:solidFill>
              </a:defRPr>
            </a:lvl4pPr>
            <a:lvl5pPr>
              <a:buClr>
                <a:srgbClr val="99006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99006B"/>
              </a:buClr>
              <a:buFont typeface="Arial"/>
              <a:buChar char="•"/>
              <a:defRPr sz="2000">
                <a:solidFill>
                  <a:schemeClr val="tx1">
                    <a:lumMod val="75000"/>
                    <a:lumOff val="25000"/>
                  </a:schemeClr>
                </a:solidFill>
              </a:defRPr>
            </a:lvl1pPr>
            <a:lvl2pPr>
              <a:buClr>
                <a:srgbClr val="99006B"/>
              </a:buClr>
              <a:defRPr sz="1800">
                <a:solidFill>
                  <a:schemeClr val="tx1">
                    <a:lumMod val="75000"/>
                    <a:lumOff val="25000"/>
                  </a:schemeClr>
                </a:solidFill>
              </a:defRPr>
            </a:lvl2pPr>
            <a:lvl3pPr marL="1143000" indent="-228600">
              <a:buClr>
                <a:srgbClr val="99006B"/>
              </a:buClr>
              <a:buFont typeface="Arial"/>
              <a:buChar char="•"/>
              <a:defRPr sz="1600">
                <a:solidFill>
                  <a:schemeClr val="tx1">
                    <a:lumMod val="75000"/>
                    <a:lumOff val="25000"/>
                  </a:schemeClr>
                </a:solidFill>
              </a:defRPr>
            </a:lvl3pPr>
            <a:lvl4pPr>
              <a:buClr>
                <a:srgbClr val="99006B"/>
              </a:buClr>
              <a:defRPr sz="1400">
                <a:solidFill>
                  <a:schemeClr val="tx1">
                    <a:lumMod val="75000"/>
                    <a:lumOff val="25000"/>
                  </a:schemeClr>
                </a:solidFill>
              </a:defRPr>
            </a:lvl4pPr>
            <a:lvl5pPr>
              <a:buClr>
                <a:srgbClr val="99006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 Content Page Yellow">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345440" y="1494179"/>
            <a:ext cx="4050387" cy="3311129"/>
          </a:xfrm>
          <a:prstGeom prst="rect">
            <a:avLst/>
          </a:prstGeom>
        </p:spPr>
        <p:txBody>
          <a:bodyPr vert="horz"/>
          <a:lstStyle>
            <a:lvl1pPr marL="342900" indent="-342900">
              <a:buClr>
                <a:srgbClr val="E3C227"/>
              </a:buClr>
              <a:buFont typeface="Arial"/>
              <a:buChar char="•"/>
              <a:defRPr sz="2000">
                <a:solidFill>
                  <a:schemeClr val="tx1">
                    <a:lumMod val="75000"/>
                    <a:lumOff val="25000"/>
                  </a:schemeClr>
                </a:solidFill>
              </a:defRPr>
            </a:lvl1pPr>
            <a:lvl2pPr>
              <a:buClr>
                <a:srgbClr val="E3C227"/>
              </a:buClr>
              <a:defRPr sz="1800">
                <a:solidFill>
                  <a:schemeClr val="tx1">
                    <a:lumMod val="75000"/>
                    <a:lumOff val="25000"/>
                  </a:schemeClr>
                </a:solidFill>
              </a:defRPr>
            </a:lvl2pPr>
            <a:lvl3pPr marL="1143000" indent="-228600">
              <a:buClr>
                <a:srgbClr val="E3C227"/>
              </a:buClr>
              <a:buFont typeface="Arial"/>
              <a:buChar char="•"/>
              <a:defRPr sz="1600">
                <a:solidFill>
                  <a:schemeClr val="tx1">
                    <a:lumMod val="75000"/>
                    <a:lumOff val="25000"/>
                  </a:schemeClr>
                </a:solidFill>
              </a:defRPr>
            </a:lvl3pPr>
            <a:lvl4pPr>
              <a:buClr>
                <a:srgbClr val="E3C227"/>
              </a:buClr>
              <a:defRPr sz="1400">
                <a:solidFill>
                  <a:schemeClr val="tx1">
                    <a:lumMod val="75000"/>
                    <a:lumOff val="25000"/>
                  </a:schemeClr>
                </a:solidFill>
              </a:defRPr>
            </a:lvl4pPr>
            <a:lvl5pPr>
              <a:buClr>
                <a:srgbClr val="E3C227"/>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4716017" y="1494179"/>
            <a:ext cx="4050387" cy="3311129"/>
          </a:xfrm>
          <a:prstGeom prst="rect">
            <a:avLst/>
          </a:prstGeom>
        </p:spPr>
        <p:txBody>
          <a:bodyPr vert="horz"/>
          <a:lstStyle>
            <a:lvl1pPr marL="342900" indent="-342900">
              <a:buClr>
                <a:srgbClr val="E3C227"/>
              </a:buClr>
              <a:buFont typeface="Arial"/>
              <a:buChar char="•"/>
              <a:defRPr sz="2000">
                <a:solidFill>
                  <a:schemeClr val="tx1">
                    <a:lumMod val="75000"/>
                    <a:lumOff val="25000"/>
                  </a:schemeClr>
                </a:solidFill>
              </a:defRPr>
            </a:lvl1pPr>
            <a:lvl2pPr>
              <a:buClr>
                <a:srgbClr val="E3C227"/>
              </a:buClr>
              <a:defRPr sz="1800">
                <a:solidFill>
                  <a:schemeClr val="tx1">
                    <a:lumMod val="75000"/>
                    <a:lumOff val="25000"/>
                  </a:schemeClr>
                </a:solidFill>
              </a:defRPr>
            </a:lvl2pPr>
            <a:lvl3pPr marL="1143000" indent="-228600">
              <a:buClr>
                <a:srgbClr val="E3C227"/>
              </a:buClr>
              <a:buFont typeface="Arial"/>
              <a:buChar char="•"/>
              <a:defRPr sz="1600">
                <a:solidFill>
                  <a:schemeClr val="tx1">
                    <a:lumMod val="75000"/>
                    <a:lumOff val="25000"/>
                  </a:schemeClr>
                </a:solidFill>
              </a:defRPr>
            </a:lvl3pPr>
            <a:lvl4pPr>
              <a:buClr>
                <a:srgbClr val="E3C227"/>
              </a:buClr>
              <a:defRPr sz="1400">
                <a:solidFill>
                  <a:schemeClr val="tx1">
                    <a:lumMod val="75000"/>
                    <a:lumOff val="25000"/>
                  </a:schemeClr>
                </a:solidFill>
              </a:defRPr>
            </a:lvl4pPr>
            <a:lvl5pPr>
              <a:buClr>
                <a:srgbClr val="E3C227"/>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Content Page Red">
    <p:spTree>
      <p:nvGrpSpPr>
        <p:cNvPr id="1" name=""/>
        <p:cNvGrpSpPr/>
        <p:nvPr/>
      </p:nvGrpSpPr>
      <p:grpSpPr>
        <a:xfrm>
          <a:off x="0" y="0"/>
          <a:ext cx="0" cy="0"/>
          <a:chOff x="0" y="0"/>
          <a:chExt cx="0" cy="0"/>
        </a:xfrm>
      </p:grpSpPr>
      <p:sp>
        <p:nvSpPr>
          <p:cNvPr id="9" name="Rectangle 8"/>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C02030"/>
              </a:buClr>
              <a:buFont typeface="Arial"/>
              <a:buChar char="•"/>
              <a:defRPr sz="2000">
                <a:solidFill>
                  <a:srgbClr val="404040"/>
                </a:solidFill>
              </a:defRPr>
            </a:lvl1pPr>
          </a:lstStyle>
          <a:p>
            <a:r>
              <a:rPr lang="en-US" dirty="0"/>
              <a:t>Click to add picture</a:t>
            </a:r>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80905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Content Page Orang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CD831A"/>
              </a:buClr>
              <a:buFont typeface="Arial"/>
              <a:buChar char="•"/>
              <a:defRPr sz="2000">
                <a:solidFill>
                  <a:srgbClr val="404040"/>
                </a:solidFill>
              </a:defRPr>
            </a:lvl1pPr>
          </a:lstStyle>
          <a:p>
            <a:r>
              <a:rPr lang="en-US" dirty="0"/>
              <a:t>Click to add picture</a:t>
            </a:r>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Content Page Blu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2A88B4"/>
              </a:buClr>
              <a:buFont typeface="Arial"/>
              <a:buChar char="•"/>
              <a:defRPr sz="2000">
                <a:solidFill>
                  <a:srgbClr val="404040"/>
                </a:solidFill>
              </a:defRPr>
            </a:lvl1pPr>
          </a:lstStyle>
          <a:p>
            <a:r>
              <a:rPr lang="en-US" dirty="0"/>
              <a:t>Click to add picture</a:t>
            </a:r>
          </a:p>
        </p:txBody>
      </p:sp>
      <p:sp>
        <p:nvSpPr>
          <p:cNvPr id="6" name="Rectangle 5"/>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Page Whit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6176" y="1842651"/>
            <a:ext cx="4887621" cy="464230"/>
          </a:xfrm>
          <a:prstGeom prst="rect">
            <a:avLst/>
          </a:prstGeom>
          <a:noFill/>
          <a:ln>
            <a:noFill/>
          </a:ln>
        </p:spPr>
        <p:txBody>
          <a:bodyPr wrap="none" lIns="68580" tIns="34290" rIns="68580" bIns="34290" rtlCol="0">
            <a:spAutoFit/>
          </a:bodyPr>
          <a:lstStyle>
            <a:lvl1pPr marL="0" indent="0">
              <a:buFontTx/>
              <a:buNone/>
              <a:defRPr lang="en-US" sz="2800" b="0" spc="0" dirty="0" smtClean="0">
                <a:solidFill>
                  <a:srgbClr val="0055A5"/>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dirty="0"/>
              <a:t>Click to edit Master text styles</a:t>
            </a:r>
          </a:p>
        </p:txBody>
      </p:sp>
      <p:sp>
        <p:nvSpPr>
          <p:cNvPr id="5" name="Text Placeholder 4"/>
          <p:cNvSpPr>
            <a:spLocks noGrp="1"/>
          </p:cNvSpPr>
          <p:nvPr>
            <p:ph type="body" sz="quarter" idx="11"/>
          </p:nvPr>
        </p:nvSpPr>
        <p:spPr>
          <a:xfrm>
            <a:off x="486176" y="2441916"/>
            <a:ext cx="4294187" cy="318549"/>
          </a:xfrm>
          <a:prstGeom prst="rect">
            <a:avLst/>
          </a:prstGeom>
          <a:noFill/>
        </p:spPr>
        <p:txBody>
          <a:bodyPr wrap="square" lIns="68580" tIns="34290" rIns="68580" bIns="34290" rtlCol="0">
            <a:spAutoFit/>
          </a:bodyPr>
          <a:lstStyle>
            <a:lvl1pPr marL="0" indent="0">
              <a:buNone/>
              <a:defRPr lang="en-US" sz="1800" spc="0" baseline="0" smtClean="0">
                <a:solidFill>
                  <a:srgbClr val="00AFF0"/>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dirty="0"/>
              <a:t>Click to edit Master text styles</a:t>
            </a:r>
          </a:p>
        </p:txBody>
      </p:sp>
      <p:pic>
        <p:nvPicPr>
          <p:cNvPr id="10"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hutterstock_117029116 BOSTO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338438"/>
            <a:ext cx="4579238" cy="1810869"/>
          </a:xfrm>
          <a:prstGeom prst="rect">
            <a:avLst/>
          </a:prstGeom>
        </p:spPr>
      </p:pic>
      <p:pic>
        <p:nvPicPr>
          <p:cNvPr id="12" name="Picture 11"/>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6865572" y="3338438"/>
            <a:ext cx="2304000" cy="1813361"/>
          </a:xfrm>
          <a:prstGeom prst="rect">
            <a:avLst/>
          </a:prstGeom>
        </p:spPr>
      </p:pic>
      <p:pic>
        <p:nvPicPr>
          <p:cNvPr id="13" name="Picture 12"/>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4572001" y="3338438"/>
            <a:ext cx="2304000" cy="1810867"/>
          </a:xfrm>
          <a:prstGeom prst="rect">
            <a:avLst/>
          </a:prstGeom>
        </p:spPr>
      </p:pic>
      <p:sp>
        <p:nvSpPr>
          <p:cNvPr id="14" name="Text Placeholder 2"/>
          <p:cNvSpPr>
            <a:spLocks noGrp="1"/>
          </p:cNvSpPr>
          <p:nvPr>
            <p:ph type="body" sz="quarter" idx="12"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spTree>
    <p:extLst>
      <p:ext uri="{BB962C8B-B14F-4D97-AF65-F5344CB8AC3E}">
        <p14:creationId xmlns:p14="http://schemas.microsoft.com/office/powerpoint/2010/main" val="18347750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6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Content Page Purpl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660066"/>
              </a:buClr>
              <a:buFont typeface="Arial"/>
              <a:buChar char="•"/>
              <a:defRPr sz="2000">
                <a:solidFill>
                  <a:srgbClr val="404040"/>
                </a:solidFill>
              </a:defRPr>
            </a:lvl1pPr>
          </a:lstStyle>
          <a:p>
            <a:r>
              <a:rPr lang="en-US" dirty="0"/>
              <a:t>Click to add picture</a:t>
            </a:r>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Content Page Green">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75B52F"/>
              </a:buClr>
              <a:buFont typeface="Arial"/>
              <a:buChar char="•"/>
              <a:defRPr sz="2000">
                <a:solidFill>
                  <a:srgbClr val="404040"/>
                </a:solidFill>
              </a:defRPr>
            </a:lvl1pPr>
          </a:lstStyle>
          <a:p>
            <a:r>
              <a:rPr lang="en-US" dirty="0"/>
              <a:t>Click to add picture</a:t>
            </a:r>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Content Page Ceris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99006B"/>
              </a:buClr>
              <a:buFont typeface="Arial"/>
              <a:buChar char="•"/>
              <a:defRPr sz="2000">
                <a:solidFill>
                  <a:srgbClr val="404040"/>
                </a:solidFill>
              </a:defRPr>
            </a:lvl1pPr>
          </a:lstStyle>
          <a:p>
            <a:r>
              <a:rPr lang="en-US" dirty="0"/>
              <a:t>Click to add picture</a:t>
            </a:r>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Content Page Yellow">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345440" y="1494179"/>
            <a:ext cx="8229600" cy="3373040"/>
          </a:xfrm>
          <a:prstGeom prst="rect">
            <a:avLst/>
          </a:prstGeom>
        </p:spPr>
        <p:txBody>
          <a:bodyPr vert="horz"/>
          <a:lstStyle>
            <a:lvl1pPr marL="342900" indent="-342900">
              <a:buClr>
                <a:srgbClr val="E3C227"/>
              </a:buClr>
              <a:buFont typeface="Arial"/>
              <a:buChar char="•"/>
              <a:defRPr sz="2000">
                <a:solidFill>
                  <a:srgbClr val="404040"/>
                </a:solidFill>
              </a:defRPr>
            </a:lvl1pPr>
          </a:lstStyle>
          <a:p>
            <a:r>
              <a:rPr lang="en-US" dirty="0"/>
              <a:t>Click to add picture</a:t>
            </a:r>
          </a:p>
        </p:txBody>
      </p:sp>
      <p:sp>
        <p:nvSpPr>
          <p:cNvPr id="7"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amp; Text Content Page Red">
    <p:spTree>
      <p:nvGrpSpPr>
        <p:cNvPr id="1" name=""/>
        <p:cNvGrpSpPr/>
        <p:nvPr/>
      </p:nvGrpSpPr>
      <p:grpSpPr>
        <a:xfrm>
          <a:off x="0" y="0"/>
          <a:ext cx="0" cy="0"/>
          <a:chOff x="0" y="0"/>
          <a:chExt cx="0" cy="0"/>
        </a:xfrm>
      </p:grpSpPr>
      <p:sp>
        <p:nvSpPr>
          <p:cNvPr id="12" name="Rectangle 11"/>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C02030"/>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C02030"/>
              </a:buClr>
              <a:buFont typeface="Arial"/>
              <a:buChar char="•"/>
              <a:defRPr sz="2000">
                <a:solidFill>
                  <a:srgbClr val="404040"/>
                </a:solidFill>
              </a:defRPr>
            </a:lvl1pPr>
            <a:lvl2pPr>
              <a:buClr>
                <a:srgbClr val="C02030"/>
              </a:buClr>
              <a:defRPr sz="1800">
                <a:solidFill>
                  <a:srgbClr val="404040"/>
                </a:solidFill>
              </a:defRPr>
            </a:lvl2pPr>
            <a:lvl3pPr marL="1143000" indent="-228600">
              <a:buClr>
                <a:srgbClr val="C02030"/>
              </a:buClr>
              <a:buFont typeface="Arial"/>
              <a:buChar char="•"/>
              <a:defRPr sz="1600">
                <a:solidFill>
                  <a:srgbClr val="404040"/>
                </a:solidFill>
              </a:defRPr>
            </a:lvl3pPr>
            <a:lvl4pPr>
              <a:buClr>
                <a:srgbClr val="C02030"/>
              </a:buClr>
              <a:defRPr sz="1400">
                <a:solidFill>
                  <a:srgbClr val="404040"/>
                </a:solidFill>
              </a:defRPr>
            </a:lvl4pPr>
            <a:lvl5pPr>
              <a:buClr>
                <a:srgbClr val="C02030"/>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64679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mp; Text Content Page Orange">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CD831A"/>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CD831A"/>
              </a:buClr>
              <a:buFont typeface="Arial"/>
              <a:buChar char="•"/>
              <a:defRPr sz="2000">
                <a:solidFill>
                  <a:srgbClr val="404040"/>
                </a:solidFill>
              </a:defRPr>
            </a:lvl1pPr>
            <a:lvl2pPr>
              <a:buClr>
                <a:srgbClr val="CD831A"/>
              </a:buClr>
              <a:defRPr sz="1800">
                <a:solidFill>
                  <a:srgbClr val="404040"/>
                </a:solidFill>
              </a:defRPr>
            </a:lvl2pPr>
            <a:lvl3pPr marL="1143000" indent="-228600">
              <a:buClr>
                <a:srgbClr val="CD831A"/>
              </a:buClr>
              <a:buFont typeface="Arial"/>
              <a:buChar char="•"/>
              <a:defRPr sz="1600">
                <a:solidFill>
                  <a:srgbClr val="404040"/>
                </a:solidFill>
              </a:defRPr>
            </a:lvl3pPr>
            <a:lvl4pPr>
              <a:buClr>
                <a:srgbClr val="CD831A"/>
              </a:buClr>
              <a:defRPr sz="1400">
                <a:solidFill>
                  <a:srgbClr val="404040"/>
                </a:solidFill>
              </a:defRPr>
            </a:lvl4pPr>
            <a:lvl5pPr>
              <a:buClr>
                <a:srgbClr val="CD831A"/>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mp; Text Content Page Blue">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2A89B4"/>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2A89B4"/>
              </a:buClr>
              <a:buFont typeface="Arial"/>
              <a:buChar char="•"/>
              <a:defRPr sz="2000">
                <a:solidFill>
                  <a:srgbClr val="404040"/>
                </a:solidFill>
              </a:defRPr>
            </a:lvl1pPr>
            <a:lvl2pPr>
              <a:buClr>
                <a:srgbClr val="2A89B4"/>
              </a:buClr>
              <a:defRPr sz="1800">
                <a:solidFill>
                  <a:srgbClr val="404040"/>
                </a:solidFill>
              </a:defRPr>
            </a:lvl2pPr>
            <a:lvl3pPr marL="1143000" indent="-228600">
              <a:buClr>
                <a:srgbClr val="2A89B4"/>
              </a:buClr>
              <a:buFont typeface="Arial"/>
              <a:buChar char="•"/>
              <a:defRPr sz="1600">
                <a:solidFill>
                  <a:srgbClr val="404040"/>
                </a:solidFill>
              </a:defRPr>
            </a:lvl3pPr>
            <a:lvl4pPr>
              <a:buClr>
                <a:srgbClr val="2A89B4"/>
              </a:buClr>
              <a:defRPr sz="1400">
                <a:solidFill>
                  <a:srgbClr val="404040"/>
                </a:solidFill>
              </a:defRPr>
            </a:lvl4pPr>
            <a:lvl5pPr>
              <a:buClr>
                <a:srgbClr val="2A89B4"/>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mp; Text Content Page Purple">
    <p:spTree>
      <p:nvGrpSpPr>
        <p:cNvPr id="1" name=""/>
        <p:cNvGrpSpPr/>
        <p:nvPr/>
      </p:nvGrpSpPr>
      <p:grpSpPr>
        <a:xfrm>
          <a:off x="0" y="0"/>
          <a:ext cx="0" cy="0"/>
          <a:chOff x="0" y="0"/>
          <a:chExt cx="0" cy="0"/>
        </a:xfrm>
      </p:grpSpPr>
      <p:sp>
        <p:nvSpPr>
          <p:cNvPr id="11" name="Rectangle 10"/>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4B004B"/>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4B004B"/>
              </a:buClr>
              <a:buFont typeface="Arial"/>
              <a:buChar char="•"/>
              <a:defRPr sz="2000">
                <a:solidFill>
                  <a:srgbClr val="404040"/>
                </a:solidFill>
              </a:defRPr>
            </a:lvl1pPr>
            <a:lvl2pPr>
              <a:buClr>
                <a:srgbClr val="4B004B"/>
              </a:buClr>
              <a:defRPr sz="1800">
                <a:solidFill>
                  <a:srgbClr val="404040"/>
                </a:solidFill>
              </a:defRPr>
            </a:lvl2pPr>
            <a:lvl3pPr marL="1143000" indent="-228600">
              <a:buClr>
                <a:srgbClr val="4B004B"/>
              </a:buClr>
              <a:buFont typeface="Arial"/>
              <a:buChar char="•"/>
              <a:defRPr sz="1600">
                <a:solidFill>
                  <a:srgbClr val="404040"/>
                </a:solidFill>
              </a:defRPr>
            </a:lvl3pPr>
            <a:lvl4pPr>
              <a:buClr>
                <a:srgbClr val="4B004B"/>
              </a:buClr>
              <a:defRPr sz="1400">
                <a:solidFill>
                  <a:srgbClr val="404040"/>
                </a:solidFill>
              </a:defRPr>
            </a:lvl4pPr>
            <a:lvl5pPr>
              <a:buClr>
                <a:srgbClr val="4B004B"/>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mp; Text Content Page Green">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75B52F"/>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75B52F"/>
              </a:buClr>
              <a:buFont typeface="Arial"/>
              <a:buChar char="•"/>
              <a:defRPr sz="2000">
                <a:solidFill>
                  <a:srgbClr val="404040"/>
                </a:solidFill>
              </a:defRPr>
            </a:lvl1pPr>
            <a:lvl2pPr>
              <a:buClr>
                <a:srgbClr val="75B52F"/>
              </a:buClr>
              <a:defRPr sz="1800">
                <a:solidFill>
                  <a:srgbClr val="404040"/>
                </a:solidFill>
              </a:defRPr>
            </a:lvl2pPr>
            <a:lvl3pPr marL="1143000" indent="-228600">
              <a:buClr>
                <a:srgbClr val="75B52F"/>
              </a:buClr>
              <a:buFont typeface="Arial"/>
              <a:buChar char="•"/>
              <a:defRPr sz="1600">
                <a:solidFill>
                  <a:srgbClr val="404040"/>
                </a:solidFill>
              </a:defRPr>
            </a:lvl3pPr>
            <a:lvl4pPr>
              <a:buClr>
                <a:srgbClr val="75B52F"/>
              </a:buClr>
              <a:defRPr sz="1400">
                <a:solidFill>
                  <a:srgbClr val="404040"/>
                </a:solidFill>
              </a:defRPr>
            </a:lvl4pPr>
            <a:lvl5pPr>
              <a:buClr>
                <a:srgbClr val="75B52F"/>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mp; Text Content Page Cerise">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99006B"/>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99006B"/>
              </a:buClr>
              <a:buFont typeface="Arial"/>
              <a:buChar char="•"/>
              <a:defRPr sz="2000">
                <a:solidFill>
                  <a:srgbClr val="404040"/>
                </a:solidFill>
              </a:defRPr>
            </a:lvl1pPr>
            <a:lvl2pPr>
              <a:buClr>
                <a:srgbClr val="99006B"/>
              </a:buClr>
              <a:defRPr sz="1800">
                <a:solidFill>
                  <a:srgbClr val="404040"/>
                </a:solidFill>
              </a:defRPr>
            </a:lvl2pPr>
            <a:lvl3pPr marL="1143000" indent="-228600">
              <a:buClr>
                <a:srgbClr val="99006B"/>
              </a:buClr>
              <a:buFont typeface="Arial"/>
              <a:buChar char="•"/>
              <a:defRPr sz="1600">
                <a:solidFill>
                  <a:srgbClr val="404040"/>
                </a:solidFill>
              </a:defRPr>
            </a:lvl3pPr>
            <a:lvl4pPr>
              <a:buClr>
                <a:srgbClr val="99006B"/>
              </a:buClr>
              <a:defRPr sz="1400">
                <a:solidFill>
                  <a:srgbClr val="404040"/>
                </a:solidFill>
              </a:defRPr>
            </a:lvl4pPr>
            <a:lvl5pPr>
              <a:buClr>
                <a:srgbClr val="99006B"/>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age Red">
    <p:spTree>
      <p:nvGrpSpPr>
        <p:cNvPr id="1" name=""/>
        <p:cNvGrpSpPr/>
        <p:nvPr/>
      </p:nvGrpSpPr>
      <p:grpSpPr>
        <a:xfrm>
          <a:off x="0" y="0"/>
          <a:ext cx="0" cy="0"/>
          <a:chOff x="0" y="0"/>
          <a:chExt cx="0" cy="0"/>
        </a:xfrm>
      </p:grpSpPr>
      <p:sp>
        <p:nvSpPr>
          <p:cNvPr id="22" name="Rectangle 21"/>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C02030"/>
              </a:buClr>
              <a:buFont typeface="Arial"/>
              <a:buChar char="•"/>
              <a:defRPr sz="2000">
                <a:solidFill>
                  <a:schemeClr val="tx1">
                    <a:lumMod val="75000"/>
                    <a:lumOff val="25000"/>
                  </a:schemeClr>
                </a:solidFill>
              </a:defRPr>
            </a:lvl1pPr>
            <a:lvl2pPr marL="742950" indent="-285750">
              <a:buClr>
                <a:srgbClr val="C00000"/>
              </a:buClr>
              <a:buFont typeface="Arial"/>
              <a:buChar char="–"/>
              <a:defRPr sz="1800">
                <a:solidFill>
                  <a:schemeClr val="tx1">
                    <a:lumMod val="75000"/>
                    <a:lumOff val="25000"/>
                  </a:schemeClr>
                </a:solidFill>
              </a:defRPr>
            </a:lvl2pPr>
            <a:lvl3pPr marL="1143000" indent="-228600">
              <a:buClr>
                <a:srgbClr val="C00000"/>
              </a:buClr>
              <a:buFont typeface="Arial"/>
              <a:buChar char="•"/>
              <a:defRPr sz="1600">
                <a:solidFill>
                  <a:schemeClr val="tx1">
                    <a:lumMod val="75000"/>
                    <a:lumOff val="25000"/>
                  </a:schemeClr>
                </a:solidFill>
              </a:defRPr>
            </a:lvl3pPr>
            <a:lvl4pPr marL="1600200" indent="-228600">
              <a:buClr>
                <a:srgbClr val="C00000"/>
              </a:buClr>
              <a:buFont typeface="Arial"/>
              <a:buChar char="–"/>
              <a:defRPr sz="1400">
                <a:solidFill>
                  <a:schemeClr val="tx1">
                    <a:lumMod val="75000"/>
                    <a:lumOff val="25000"/>
                  </a:schemeClr>
                </a:solidFill>
              </a:defRPr>
            </a:lvl4pPr>
            <a:lvl5pPr marL="2057400" indent="-228600">
              <a:buClr>
                <a:srgbClr val="C00000"/>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565902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mp; Text Content Page Yellow">
    <p:spTree>
      <p:nvGrpSpPr>
        <p:cNvPr id="1" name=""/>
        <p:cNvGrpSpPr/>
        <p:nvPr/>
      </p:nvGrpSpPr>
      <p:grpSpPr>
        <a:xfrm>
          <a:off x="0" y="0"/>
          <a:ext cx="0" cy="0"/>
          <a:chOff x="0" y="0"/>
          <a:chExt cx="0" cy="0"/>
        </a:xfrm>
      </p:grpSpPr>
      <p:sp>
        <p:nvSpPr>
          <p:cNvPr id="6" name="Rectangle 5"/>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349300" y="1497573"/>
            <a:ext cx="3956696" cy="3373040"/>
          </a:xfrm>
          <a:prstGeom prst="rect">
            <a:avLst/>
          </a:prstGeom>
        </p:spPr>
        <p:txBody>
          <a:bodyPr vert="horz"/>
          <a:lstStyle>
            <a:lvl1pPr marL="342900" indent="-342900">
              <a:buClr>
                <a:srgbClr val="E3C227"/>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4528514" y="1496769"/>
            <a:ext cx="4050387" cy="3311129"/>
          </a:xfrm>
          <a:prstGeom prst="rect">
            <a:avLst/>
          </a:prstGeom>
        </p:spPr>
        <p:txBody>
          <a:bodyPr vert="horz"/>
          <a:lstStyle>
            <a:lvl1pPr marL="342900" indent="-342900">
              <a:buClr>
                <a:srgbClr val="E3C227"/>
              </a:buClr>
              <a:buFont typeface="Arial"/>
              <a:buChar char="•"/>
              <a:defRPr sz="2000">
                <a:solidFill>
                  <a:srgbClr val="404040"/>
                </a:solidFill>
              </a:defRPr>
            </a:lvl1pPr>
            <a:lvl2pPr>
              <a:buClr>
                <a:srgbClr val="E3C227"/>
              </a:buClr>
              <a:defRPr sz="1800">
                <a:solidFill>
                  <a:srgbClr val="404040"/>
                </a:solidFill>
              </a:defRPr>
            </a:lvl2pPr>
            <a:lvl3pPr marL="1143000" indent="-228600">
              <a:buClr>
                <a:srgbClr val="E3C227"/>
              </a:buClr>
              <a:buFont typeface="Arial"/>
              <a:buChar char="•"/>
              <a:defRPr sz="1600">
                <a:solidFill>
                  <a:srgbClr val="404040"/>
                </a:solidFill>
              </a:defRPr>
            </a:lvl3pPr>
            <a:lvl4pPr>
              <a:buClr>
                <a:srgbClr val="E3C227"/>
              </a:buClr>
              <a:defRPr sz="1400">
                <a:solidFill>
                  <a:srgbClr val="404040"/>
                </a:solidFill>
              </a:defRPr>
            </a:lvl4pPr>
            <a:lvl5pPr>
              <a:buClr>
                <a:srgbClr val="E3C227"/>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Content Page Red">
    <p:spTree>
      <p:nvGrpSpPr>
        <p:cNvPr id="1" name=""/>
        <p:cNvGrpSpPr/>
        <p:nvPr/>
      </p:nvGrpSpPr>
      <p:grpSpPr>
        <a:xfrm>
          <a:off x="0" y="0"/>
          <a:ext cx="0" cy="0"/>
          <a:chOff x="0" y="0"/>
          <a:chExt cx="0" cy="0"/>
        </a:xfrm>
      </p:grpSpPr>
      <p:sp>
        <p:nvSpPr>
          <p:cNvPr id="11" name="Rectangle 10"/>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C02030"/>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567224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Content Page Orang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CD831A"/>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Content Page Blu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2A89B4"/>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Content Page Purpl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660066"/>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Content Page Green">
    <p:spTree>
      <p:nvGrpSpPr>
        <p:cNvPr id="1" name=""/>
        <p:cNvGrpSpPr/>
        <p:nvPr/>
      </p:nvGrpSpPr>
      <p:grpSpPr>
        <a:xfrm>
          <a:off x="0" y="0"/>
          <a:ext cx="0" cy="0"/>
          <a:chOff x="0" y="0"/>
          <a:chExt cx="0" cy="0"/>
        </a:xfrm>
      </p:grpSpPr>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75B52F"/>
              </a:buClr>
              <a:buFont typeface="Arial"/>
              <a:buChar char="•"/>
              <a:defRPr sz="2000">
                <a:solidFill>
                  <a:srgbClr val="404040"/>
                </a:solidFill>
              </a:defRPr>
            </a:lvl1pPr>
          </a:lstStyle>
          <a:p>
            <a:pPr lvl="0"/>
            <a:r>
              <a:rPr lang="en-GB" noProof="0" dirty="0"/>
              <a:t>Click to add table</a:t>
            </a:r>
            <a:endParaRPr lang="en-US" noProof="0" dirty="0"/>
          </a:p>
        </p:txBody>
      </p:sp>
      <p:sp>
        <p:nvSpPr>
          <p:cNvPr id="7" name="Rectangle 6"/>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Content Page Ceris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99006B"/>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Content Page Yellow">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345440" y="1496769"/>
            <a:ext cx="8229599" cy="3338216"/>
          </a:xfrm>
          <a:prstGeom prst="rect">
            <a:avLst/>
          </a:prstGeom>
        </p:spPr>
        <p:txBody>
          <a:bodyPr vert="horz"/>
          <a:lstStyle>
            <a:lvl1pPr marL="342900" indent="-342900">
              <a:buClr>
                <a:srgbClr val="E3C227"/>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gram Content Page Red">
    <p:spTree>
      <p:nvGrpSpPr>
        <p:cNvPr id="1" name=""/>
        <p:cNvGrpSpPr/>
        <p:nvPr/>
      </p:nvGrpSpPr>
      <p:grpSpPr>
        <a:xfrm>
          <a:off x="0" y="0"/>
          <a:ext cx="0" cy="0"/>
          <a:chOff x="0" y="0"/>
          <a:chExt cx="0" cy="0"/>
        </a:xfrm>
      </p:grpSpPr>
      <p:sp>
        <p:nvSpPr>
          <p:cNvPr id="10" name="Rectangle 9"/>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C02030"/>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251028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 Content Page Orang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CD831A"/>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ontent Page Orang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CD831A"/>
              </a:buClr>
              <a:buFont typeface="Arial"/>
              <a:buChar char="•"/>
              <a:defRPr sz="2000">
                <a:solidFill>
                  <a:schemeClr val="tx1">
                    <a:lumMod val="75000"/>
                    <a:lumOff val="25000"/>
                  </a:schemeClr>
                </a:solidFill>
              </a:defRPr>
            </a:lvl1pPr>
            <a:lvl2pPr marL="742950" indent="-285750">
              <a:buClr>
                <a:srgbClr val="CD831A"/>
              </a:buClr>
              <a:buFont typeface="Arial"/>
              <a:buChar char="–"/>
              <a:defRPr sz="1800">
                <a:solidFill>
                  <a:schemeClr val="tx1">
                    <a:lumMod val="75000"/>
                    <a:lumOff val="25000"/>
                  </a:schemeClr>
                </a:solidFill>
              </a:defRPr>
            </a:lvl2pPr>
            <a:lvl3pPr marL="1143000" indent="-228600">
              <a:buClr>
                <a:srgbClr val="CD831A"/>
              </a:buClr>
              <a:buFont typeface="Arial"/>
              <a:buChar char="•"/>
              <a:defRPr sz="1600">
                <a:solidFill>
                  <a:schemeClr val="tx1">
                    <a:lumMod val="75000"/>
                    <a:lumOff val="25000"/>
                  </a:schemeClr>
                </a:solidFill>
              </a:defRPr>
            </a:lvl3pPr>
            <a:lvl4pPr marL="1600200" indent="-228600">
              <a:buClr>
                <a:srgbClr val="CD831A"/>
              </a:buClr>
              <a:buFont typeface="Arial"/>
              <a:buChar char="–"/>
              <a:defRPr sz="1400">
                <a:solidFill>
                  <a:schemeClr val="tx1">
                    <a:lumMod val="75000"/>
                    <a:lumOff val="25000"/>
                  </a:schemeClr>
                </a:solidFill>
              </a:defRPr>
            </a:lvl4pPr>
            <a:lvl5pPr marL="2057400" indent="-228600">
              <a:buClr>
                <a:srgbClr val="CD831A"/>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gram Content Page Blu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2A89B4"/>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 Content Page Purpl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660066"/>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 Content Page Green">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75B52F"/>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gram Content Page Cerise">
    <p:spTree>
      <p:nvGrpSpPr>
        <p:cNvPr id="1" name=""/>
        <p:cNvGrpSpPr/>
        <p:nvPr/>
      </p:nvGrpSpPr>
      <p:grpSpPr>
        <a:xfrm>
          <a:off x="0" y="0"/>
          <a:ext cx="0" cy="0"/>
          <a:chOff x="0" y="0"/>
          <a:chExt cx="0" cy="0"/>
        </a:xfrm>
      </p:grpSpPr>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99006B"/>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6" name="Rectangle 5"/>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Content Page Yellow">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345440" y="1496769"/>
            <a:ext cx="8229600" cy="3386509"/>
          </a:xfrm>
          <a:prstGeom prst="rect">
            <a:avLst/>
          </a:prstGeom>
        </p:spPr>
        <p:txBody>
          <a:bodyPr vert="horz"/>
          <a:lstStyle>
            <a:lvl1pPr marL="342900" indent="-342900">
              <a:buClr>
                <a:srgbClr val="E3C227"/>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chemeClr val="tx1">
                    <a:lumMod val="95000"/>
                    <a:lumOff val="5000"/>
                  </a:schemeClr>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Content Page Red">
    <p:spTree>
      <p:nvGrpSpPr>
        <p:cNvPr id="1" name=""/>
        <p:cNvGrpSpPr/>
        <p:nvPr/>
      </p:nvGrpSpPr>
      <p:grpSpPr>
        <a:xfrm>
          <a:off x="0" y="0"/>
          <a:ext cx="0" cy="0"/>
          <a:chOff x="0" y="0"/>
          <a:chExt cx="0" cy="0"/>
        </a:xfrm>
      </p:grpSpPr>
      <p:sp>
        <p:nvSpPr>
          <p:cNvPr id="9" name="Rectangle 8"/>
          <p:cNvSpPr/>
          <p:nvPr userDrawn="1"/>
        </p:nvSpPr>
        <p:spPr>
          <a:xfrm>
            <a:off x="0" y="767799"/>
            <a:ext cx="9144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C02030"/>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7849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Content Page Orang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CD831A"/>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chemeClr val="tx1">
                    <a:lumMod val="85000"/>
                    <a:lumOff val="15000"/>
                  </a:schemeClr>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Content Page Blu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2A89B4"/>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chemeClr val="tx1">
                    <a:lumMod val="85000"/>
                    <a:lumOff val="15000"/>
                  </a:schemeClr>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Content Page Purpl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660066"/>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Content Page Green">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75B52F"/>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Content Page Blu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2A89B4"/>
              </a:buClr>
              <a:buFont typeface="Arial"/>
              <a:buChar char="•"/>
              <a:defRPr sz="2000">
                <a:solidFill>
                  <a:schemeClr val="tx1">
                    <a:lumMod val="75000"/>
                    <a:lumOff val="25000"/>
                  </a:schemeClr>
                </a:solidFill>
              </a:defRPr>
            </a:lvl1pPr>
            <a:lvl2pPr marL="742950" indent="-285750">
              <a:buClr>
                <a:srgbClr val="2A89B4"/>
              </a:buClr>
              <a:buFont typeface="Arial"/>
              <a:buChar char="–"/>
              <a:defRPr sz="1800">
                <a:solidFill>
                  <a:schemeClr val="tx1">
                    <a:lumMod val="75000"/>
                    <a:lumOff val="25000"/>
                  </a:schemeClr>
                </a:solidFill>
              </a:defRPr>
            </a:lvl2pPr>
            <a:lvl3pPr marL="1143000" indent="-228600">
              <a:buClr>
                <a:srgbClr val="2A89B4"/>
              </a:buClr>
              <a:buFont typeface="Arial"/>
              <a:buChar char="•"/>
              <a:defRPr sz="1600">
                <a:solidFill>
                  <a:schemeClr val="tx1">
                    <a:lumMod val="75000"/>
                    <a:lumOff val="25000"/>
                  </a:schemeClr>
                </a:solidFill>
              </a:defRPr>
            </a:lvl3pPr>
            <a:lvl4pPr marL="1600200" indent="-228600">
              <a:buClr>
                <a:srgbClr val="2A89B4"/>
              </a:buClr>
              <a:buFont typeface="Arial"/>
              <a:buChar char="–"/>
              <a:defRPr sz="1400">
                <a:solidFill>
                  <a:schemeClr val="tx1">
                    <a:lumMod val="75000"/>
                    <a:lumOff val="25000"/>
                  </a:schemeClr>
                </a:solidFill>
              </a:defRPr>
            </a:lvl4pPr>
            <a:lvl5pPr marL="2057400" indent="-228600">
              <a:buClr>
                <a:srgbClr val="2A89B4"/>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Content Page Ceris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99006B"/>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Content Page Yellow">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a:xfrm>
            <a:off x="345440" y="1496769"/>
            <a:ext cx="8229600" cy="3415053"/>
          </a:xfrm>
          <a:prstGeom prst="rect">
            <a:avLst/>
          </a:prstGeom>
        </p:spPr>
        <p:txBody>
          <a:bodyPr vert="horz"/>
          <a:lstStyle>
            <a:lvl1pPr marL="342900" indent="-342900">
              <a:buClr>
                <a:srgbClr val="E3C227"/>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7" name="Rectangle 6"/>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chemeClr val="tx1">
                    <a:lumMod val="85000"/>
                    <a:lumOff val="15000"/>
                  </a:schemeClr>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Red">
    <p:spTree>
      <p:nvGrpSpPr>
        <p:cNvPr id="1" name=""/>
        <p:cNvGrpSpPr/>
        <p:nvPr/>
      </p:nvGrpSpPr>
      <p:grpSpPr>
        <a:xfrm>
          <a:off x="0" y="0"/>
          <a:ext cx="0" cy="0"/>
          <a:chOff x="0" y="0"/>
          <a:chExt cx="0" cy="0"/>
        </a:xfrm>
      </p:grpSpPr>
      <p:sp>
        <p:nvSpPr>
          <p:cNvPr id="15" name="Rectangle 14"/>
          <p:cNvSpPr/>
          <p:nvPr userDrawn="1"/>
        </p:nvSpPr>
        <p:spPr>
          <a:xfrm>
            <a:off x="0" y="3477674"/>
            <a:ext cx="9144000" cy="1665826"/>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75106"/>
            <a:ext cx="9144000" cy="1802568"/>
          </a:xfrm>
          <a:prstGeom prst="rect">
            <a:avLst/>
          </a:prstGeom>
        </p:spPr>
      </p:pic>
      <p:sp>
        <p:nvSpPr>
          <p:cNvPr id="12"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7"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8"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000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Orange">
    <p:spTree>
      <p:nvGrpSpPr>
        <p:cNvPr id="1" name=""/>
        <p:cNvGrpSpPr/>
        <p:nvPr/>
      </p:nvGrpSpPr>
      <p:grpSpPr>
        <a:xfrm>
          <a:off x="0" y="0"/>
          <a:ext cx="0" cy="0"/>
          <a:chOff x="0" y="0"/>
          <a:chExt cx="0" cy="0"/>
        </a:xfrm>
      </p:grpSpPr>
      <p:sp>
        <p:nvSpPr>
          <p:cNvPr id="15" name="Rectangle 14"/>
          <p:cNvSpPr/>
          <p:nvPr userDrawn="1"/>
        </p:nvSpPr>
        <p:spPr>
          <a:xfrm>
            <a:off x="0" y="3477674"/>
            <a:ext cx="9144000" cy="1665826"/>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486176" y="1865529"/>
            <a:ext cx="4604750" cy="852028"/>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486177" y="2817946"/>
            <a:ext cx="4604750"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0" y="1675106"/>
            <a:ext cx="9144000" cy="1802568"/>
          </a:xfrm>
          <a:prstGeom prst="rect">
            <a:avLst/>
          </a:prstGeom>
        </p:spPr>
      </p:pic>
      <p:sp>
        <p:nvSpPr>
          <p:cNvPr id="12"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4" name="TextBox 13"/>
          <p:cNvSpPr txBox="1"/>
          <p:nvPr userDrawn="1"/>
        </p:nvSpPr>
        <p:spPr>
          <a:xfrm>
            <a:off x="8788128" y="323866"/>
            <a:ext cx="184666" cy="369332"/>
          </a:xfrm>
          <a:prstGeom prst="rect">
            <a:avLst/>
          </a:prstGeom>
          <a:noFill/>
        </p:spPr>
        <p:txBody>
          <a:bodyPr wrap="none" rtlCol="0">
            <a:spAutoFit/>
          </a:bodyPr>
          <a:lstStyle/>
          <a:p>
            <a:endParaRPr lang="en-US" dirty="0"/>
          </a:p>
        </p:txBody>
      </p:sp>
      <p:sp>
        <p:nvSpPr>
          <p:cNvPr id="10"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1"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83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Blue">
    <p:spTree>
      <p:nvGrpSpPr>
        <p:cNvPr id="1" name=""/>
        <p:cNvGrpSpPr/>
        <p:nvPr/>
      </p:nvGrpSpPr>
      <p:grpSpPr>
        <a:xfrm>
          <a:off x="0" y="0"/>
          <a:ext cx="0" cy="0"/>
          <a:chOff x="0" y="0"/>
          <a:chExt cx="0" cy="0"/>
        </a:xfrm>
      </p:grpSpPr>
      <p:sp>
        <p:nvSpPr>
          <p:cNvPr id="14" name="Rectangle 13"/>
          <p:cNvSpPr/>
          <p:nvPr userDrawn="1"/>
        </p:nvSpPr>
        <p:spPr>
          <a:xfrm>
            <a:off x="0" y="3477674"/>
            <a:ext cx="9144000" cy="1665826"/>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486176" y="1865529"/>
            <a:ext cx="4604750" cy="852028"/>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486177" y="2817946"/>
            <a:ext cx="4604750"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75106"/>
            <a:ext cx="9144000" cy="1802568"/>
          </a:xfrm>
          <a:prstGeom prst="rect">
            <a:avLst/>
          </a:prstGeom>
        </p:spPr>
      </p:pic>
      <p:sp>
        <p:nvSpPr>
          <p:cNvPr id="11"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3" name="TextBox 12"/>
          <p:cNvSpPr txBox="1"/>
          <p:nvPr userDrawn="1"/>
        </p:nvSpPr>
        <p:spPr>
          <a:xfrm>
            <a:off x="8788128" y="323866"/>
            <a:ext cx="184666" cy="369332"/>
          </a:xfrm>
          <a:prstGeom prst="rect">
            <a:avLst/>
          </a:prstGeom>
          <a:noFill/>
        </p:spPr>
        <p:txBody>
          <a:bodyPr wrap="none" rtlCol="0">
            <a:spAutoFit/>
          </a:bodyPr>
          <a:lstStyle/>
          <a:p>
            <a:endParaRPr lang="en-US" dirty="0"/>
          </a:p>
        </p:txBody>
      </p:sp>
      <p:sp>
        <p:nvSpPr>
          <p:cNvPr id="10"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5"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18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Purple">
    <p:spTree>
      <p:nvGrpSpPr>
        <p:cNvPr id="1" name=""/>
        <p:cNvGrpSpPr/>
        <p:nvPr/>
      </p:nvGrpSpPr>
      <p:grpSpPr>
        <a:xfrm>
          <a:off x="0" y="0"/>
          <a:ext cx="0" cy="0"/>
          <a:chOff x="0" y="0"/>
          <a:chExt cx="0" cy="0"/>
        </a:xfrm>
      </p:grpSpPr>
      <p:sp>
        <p:nvSpPr>
          <p:cNvPr id="14" name="Rectangle 13"/>
          <p:cNvSpPr/>
          <p:nvPr userDrawn="1"/>
        </p:nvSpPr>
        <p:spPr>
          <a:xfrm>
            <a:off x="0" y="3477674"/>
            <a:ext cx="9144000" cy="1665826"/>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486176" y="1865529"/>
            <a:ext cx="4604750" cy="852028"/>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486177" y="2817946"/>
            <a:ext cx="4604750"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75106"/>
            <a:ext cx="9143999" cy="1802568"/>
          </a:xfrm>
          <a:prstGeom prst="rect">
            <a:avLst/>
          </a:prstGeom>
        </p:spPr>
      </p:pic>
      <p:sp>
        <p:nvSpPr>
          <p:cNvPr id="10"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3" name="TextBox 12"/>
          <p:cNvSpPr txBox="1"/>
          <p:nvPr userDrawn="1"/>
        </p:nvSpPr>
        <p:spPr>
          <a:xfrm>
            <a:off x="8788128" y="323866"/>
            <a:ext cx="184666" cy="369332"/>
          </a:xfrm>
          <a:prstGeom prst="rect">
            <a:avLst/>
          </a:prstGeom>
          <a:noFill/>
        </p:spPr>
        <p:txBody>
          <a:bodyPr wrap="none" rtlCol="0">
            <a:spAutoFit/>
          </a:bodyPr>
          <a:lstStyle/>
          <a:p>
            <a:endParaRPr lang="en-US" dirty="0"/>
          </a:p>
        </p:txBody>
      </p:sp>
      <p:sp>
        <p:nvSpPr>
          <p:cNvPr id="11"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5"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96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Green">
    <p:spTree>
      <p:nvGrpSpPr>
        <p:cNvPr id="1" name=""/>
        <p:cNvGrpSpPr/>
        <p:nvPr/>
      </p:nvGrpSpPr>
      <p:grpSpPr>
        <a:xfrm>
          <a:off x="0" y="0"/>
          <a:ext cx="0" cy="0"/>
          <a:chOff x="0" y="0"/>
          <a:chExt cx="0" cy="0"/>
        </a:xfrm>
      </p:grpSpPr>
      <p:sp>
        <p:nvSpPr>
          <p:cNvPr id="6" name="Rectangle 5"/>
          <p:cNvSpPr/>
          <p:nvPr userDrawn="1"/>
        </p:nvSpPr>
        <p:spPr>
          <a:xfrm>
            <a:off x="0" y="3477674"/>
            <a:ext cx="9144000" cy="1665826"/>
          </a:xfrm>
          <a:prstGeom prst="rect">
            <a:avLst/>
          </a:prstGeom>
          <a:gradFill flip="none" rotWithShape="1">
            <a:gsLst>
              <a:gs pos="0">
                <a:srgbClr val="76A836"/>
              </a:gs>
              <a:gs pos="25000">
                <a:srgbClr val="86BE3D"/>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486176" y="1865529"/>
            <a:ext cx="4604750" cy="852028"/>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486177" y="2817946"/>
            <a:ext cx="4604750"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10" name="Picture 9" descr="shutterstock_117029116 BOSTON.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675106"/>
            <a:ext cx="9144001" cy="1802568"/>
          </a:xfrm>
          <a:prstGeom prst="rect">
            <a:avLst/>
          </a:prstGeom>
        </p:spPr>
      </p:pic>
      <p:sp>
        <p:nvSpPr>
          <p:cNvPr id="3"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4" name="TextBox 3"/>
          <p:cNvSpPr txBox="1"/>
          <p:nvPr userDrawn="1"/>
        </p:nvSpPr>
        <p:spPr>
          <a:xfrm>
            <a:off x="8788128" y="323866"/>
            <a:ext cx="184666" cy="369332"/>
          </a:xfrm>
          <a:prstGeom prst="rect">
            <a:avLst/>
          </a:prstGeom>
          <a:noFill/>
        </p:spPr>
        <p:txBody>
          <a:bodyPr wrap="none" rtlCol="0">
            <a:spAutoFit/>
          </a:bodyPr>
          <a:lstStyle/>
          <a:p>
            <a:endParaRPr lang="en-US" dirty="0"/>
          </a:p>
        </p:txBody>
      </p:sp>
      <p:sp>
        <p:nvSpPr>
          <p:cNvPr id="11"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3"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19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Cerise">
    <p:spTree>
      <p:nvGrpSpPr>
        <p:cNvPr id="1" name=""/>
        <p:cNvGrpSpPr/>
        <p:nvPr/>
      </p:nvGrpSpPr>
      <p:grpSpPr>
        <a:xfrm>
          <a:off x="0" y="0"/>
          <a:ext cx="0" cy="0"/>
          <a:chOff x="0" y="0"/>
          <a:chExt cx="0" cy="0"/>
        </a:xfrm>
      </p:grpSpPr>
      <p:sp>
        <p:nvSpPr>
          <p:cNvPr id="14" name="Rectangle 13"/>
          <p:cNvSpPr/>
          <p:nvPr userDrawn="1"/>
        </p:nvSpPr>
        <p:spPr>
          <a:xfrm>
            <a:off x="0" y="3477674"/>
            <a:ext cx="9144000" cy="1665826"/>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486176" y="1865529"/>
            <a:ext cx="4604750" cy="852028"/>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486177" y="2817946"/>
            <a:ext cx="4604750"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75106"/>
            <a:ext cx="9144000" cy="1802568"/>
          </a:xfrm>
          <a:prstGeom prst="rect">
            <a:avLst/>
          </a:prstGeom>
        </p:spPr>
      </p:pic>
      <p:sp>
        <p:nvSpPr>
          <p:cNvPr id="11"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3" name="TextBox 12"/>
          <p:cNvSpPr txBox="1"/>
          <p:nvPr userDrawn="1"/>
        </p:nvSpPr>
        <p:spPr>
          <a:xfrm>
            <a:off x="8788128" y="323866"/>
            <a:ext cx="184666" cy="369332"/>
          </a:xfrm>
          <a:prstGeom prst="rect">
            <a:avLst/>
          </a:prstGeom>
          <a:noFill/>
        </p:spPr>
        <p:txBody>
          <a:bodyPr wrap="none" rtlCol="0">
            <a:spAutoFit/>
          </a:bodyPr>
          <a:lstStyle/>
          <a:p>
            <a:endParaRPr lang="en-US" dirty="0"/>
          </a:p>
        </p:txBody>
      </p:sp>
      <p:sp>
        <p:nvSpPr>
          <p:cNvPr id="10"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5"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54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Yellow">
    <p:spTree>
      <p:nvGrpSpPr>
        <p:cNvPr id="1" name=""/>
        <p:cNvGrpSpPr/>
        <p:nvPr/>
      </p:nvGrpSpPr>
      <p:grpSpPr>
        <a:xfrm>
          <a:off x="0" y="0"/>
          <a:ext cx="0" cy="0"/>
          <a:chOff x="0" y="0"/>
          <a:chExt cx="0" cy="0"/>
        </a:xfrm>
      </p:grpSpPr>
      <p:sp>
        <p:nvSpPr>
          <p:cNvPr id="15" name="Rectangle 14"/>
          <p:cNvSpPr/>
          <p:nvPr userDrawn="1"/>
        </p:nvSpPr>
        <p:spPr>
          <a:xfrm>
            <a:off x="0" y="3477674"/>
            <a:ext cx="9144000" cy="1665826"/>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486176" y="1865529"/>
            <a:ext cx="4604750" cy="852028"/>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9" name="TextBox 8"/>
          <p:cNvSpPr txBox="1"/>
          <p:nvPr userDrawn="1"/>
        </p:nvSpPr>
        <p:spPr>
          <a:xfrm>
            <a:off x="486177" y="2817946"/>
            <a:ext cx="4604750"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75106"/>
            <a:ext cx="9144000" cy="1802568"/>
          </a:xfrm>
          <a:prstGeom prst="rect">
            <a:avLst/>
          </a:prstGeom>
        </p:spPr>
      </p:pic>
      <p:sp>
        <p:nvSpPr>
          <p:cNvPr id="12" name="Text Placeholder 2"/>
          <p:cNvSpPr>
            <a:spLocks noGrp="1"/>
          </p:cNvSpPr>
          <p:nvPr>
            <p:ph type="body" sz="quarter" idx="11" hasCustomPrompt="1"/>
          </p:nvPr>
        </p:nvSpPr>
        <p:spPr>
          <a:xfrm>
            <a:off x="486176" y="4031444"/>
            <a:ext cx="5131065" cy="521083"/>
          </a:xfrm>
          <a:prstGeom prst="rect">
            <a:avLst/>
          </a:prstGeom>
        </p:spPr>
        <p:txBody>
          <a:bodyPr vert="horz" wrap="square">
            <a:spAutoFit/>
          </a:bodyPr>
          <a:lstStyle>
            <a:lvl1pPr marL="0" indent="0">
              <a:lnSpc>
                <a:spcPts val="3340"/>
              </a:lnSpc>
              <a:buNone/>
              <a:defRPr sz="2800" spc="-70">
                <a:solidFill>
                  <a:srgbClr val="0D0D0D"/>
                </a:solidFill>
              </a:defRPr>
            </a:lvl1pPr>
          </a:lstStyle>
          <a:p>
            <a:pPr lvl="0"/>
            <a:r>
              <a:rPr lang="en-GB" dirty="0"/>
              <a:t>Click To Edit Text Styles</a:t>
            </a:r>
          </a:p>
        </p:txBody>
      </p:sp>
      <p:sp>
        <p:nvSpPr>
          <p:cNvPr id="14" name="TextBox 13"/>
          <p:cNvSpPr txBox="1"/>
          <p:nvPr userDrawn="1"/>
        </p:nvSpPr>
        <p:spPr>
          <a:xfrm>
            <a:off x="8788128" y="323866"/>
            <a:ext cx="184666" cy="369332"/>
          </a:xfrm>
          <a:prstGeom prst="rect">
            <a:avLst/>
          </a:prstGeom>
          <a:noFill/>
        </p:spPr>
        <p:txBody>
          <a:bodyPr wrap="none" rtlCol="0">
            <a:spAutoFit/>
          </a:bodyPr>
          <a:lstStyle/>
          <a:p>
            <a:endParaRPr lang="en-US" dirty="0"/>
          </a:p>
        </p:txBody>
      </p:sp>
      <p:sp>
        <p:nvSpPr>
          <p:cNvPr id="10"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6" name="Picture 3" descr="C:\Users\User\Desktop\jobs\Nicola\PKF logo.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36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Divider Red">
    <p:spTree>
      <p:nvGrpSpPr>
        <p:cNvPr id="1" name=""/>
        <p:cNvGrpSpPr/>
        <p:nvPr/>
      </p:nvGrpSpPr>
      <p:grpSpPr>
        <a:xfrm>
          <a:off x="0" y="0"/>
          <a:ext cx="0" cy="0"/>
          <a:chOff x="0" y="0"/>
          <a:chExt cx="0" cy="0"/>
        </a:xfrm>
      </p:grpSpPr>
      <p:sp>
        <p:nvSpPr>
          <p:cNvPr id="10" name="Rectangle 9"/>
          <p:cNvSpPr/>
          <p:nvPr userDrawn="1"/>
        </p:nvSpPr>
        <p:spPr>
          <a:xfrm>
            <a:off x="0" y="1675106"/>
            <a:ext cx="9144000" cy="3468394"/>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1"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87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ntent Page Purpl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4B004B"/>
              </a:buClr>
              <a:buFont typeface="Arial"/>
              <a:buChar char="•"/>
              <a:defRPr sz="2000">
                <a:solidFill>
                  <a:schemeClr val="tx1">
                    <a:lumMod val="75000"/>
                    <a:lumOff val="25000"/>
                  </a:schemeClr>
                </a:solidFill>
              </a:defRPr>
            </a:lvl1pPr>
            <a:lvl2pPr marL="742950" indent="-285750">
              <a:buClr>
                <a:srgbClr val="4B004B"/>
              </a:buClr>
              <a:buFont typeface="Arial"/>
              <a:buChar char="–"/>
              <a:defRPr sz="1800">
                <a:solidFill>
                  <a:schemeClr val="tx1">
                    <a:lumMod val="75000"/>
                    <a:lumOff val="25000"/>
                  </a:schemeClr>
                </a:solidFill>
              </a:defRPr>
            </a:lvl2pPr>
            <a:lvl3pPr marL="1143000" indent="-228600">
              <a:buClr>
                <a:srgbClr val="4B004B"/>
              </a:buClr>
              <a:buFont typeface="Arial"/>
              <a:buChar char="•"/>
              <a:defRPr sz="1600">
                <a:solidFill>
                  <a:schemeClr val="tx1">
                    <a:lumMod val="75000"/>
                    <a:lumOff val="25000"/>
                  </a:schemeClr>
                </a:solidFill>
              </a:defRPr>
            </a:lvl3pPr>
            <a:lvl4pPr marL="1600200" indent="-228600">
              <a:buClr>
                <a:srgbClr val="4B004B"/>
              </a:buClr>
              <a:buFont typeface="Arial"/>
              <a:buChar char="–"/>
              <a:defRPr sz="1400">
                <a:solidFill>
                  <a:schemeClr val="tx1">
                    <a:lumMod val="75000"/>
                    <a:lumOff val="25000"/>
                  </a:schemeClr>
                </a:solidFill>
              </a:defRPr>
            </a:lvl4pPr>
            <a:lvl5pPr marL="2057400" indent="-228600">
              <a:buClr>
                <a:srgbClr val="4B004B"/>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hapter Divider Orange">
    <p:spTree>
      <p:nvGrpSpPr>
        <p:cNvPr id="1" name=""/>
        <p:cNvGrpSpPr/>
        <p:nvPr/>
      </p:nvGrpSpPr>
      <p:grpSpPr>
        <a:xfrm>
          <a:off x="0" y="0"/>
          <a:ext cx="0" cy="0"/>
          <a:chOff x="0" y="0"/>
          <a:chExt cx="0" cy="0"/>
        </a:xfrm>
      </p:grpSpPr>
      <p:sp>
        <p:nvSpPr>
          <p:cNvPr id="5" name="Rectangle 4"/>
          <p:cNvSpPr/>
          <p:nvPr userDrawn="1"/>
        </p:nvSpPr>
        <p:spPr>
          <a:xfrm>
            <a:off x="0" y="1675106"/>
            <a:ext cx="9144000" cy="3468394"/>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9"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39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ter Divider Blue">
    <p:spTree>
      <p:nvGrpSpPr>
        <p:cNvPr id="1" name=""/>
        <p:cNvGrpSpPr/>
        <p:nvPr/>
      </p:nvGrpSpPr>
      <p:grpSpPr>
        <a:xfrm>
          <a:off x="0" y="0"/>
          <a:ext cx="0" cy="0"/>
          <a:chOff x="0" y="0"/>
          <a:chExt cx="0" cy="0"/>
        </a:xfrm>
      </p:grpSpPr>
      <p:sp>
        <p:nvSpPr>
          <p:cNvPr id="10" name="Rectangle 9"/>
          <p:cNvSpPr/>
          <p:nvPr userDrawn="1"/>
        </p:nvSpPr>
        <p:spPr>
          <a:xfrm>
            <a:off x="0" y="1675106"/>
            <a:ext cx="9144000" cy="3468394"/>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1"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4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pter Divider Purple">
    <p:spTree>
      <p:nvGrpSpPr>
        <p:cNvPr id="1" name=""/>
        <p:cNvGrpSpPr/>
        <p:nvPr/>
      </p:nvGrpSpPr>
      <p:grpSpPr>
        <a:xfrm>
          <a:off x="0" y="0"/>
          <a:ext cx="0" cy="0"/>
          <a:chOff x="0" y="0"/>
          <a:chExt cx="0" cy="0"/>
        </a:xfrm>
      </p:grpSpPr>
      <p:sp>
        <p:nvSpPr>
          <p:cNvPr id="9" name="Rectangle 8"/>
          <p:cNvSpPr/>
          <p:nvPr userDrawn="1"/>
        </p:nvSpPr>
        <p:spPr>
          <a:xfrm>
            <a:off x="0" y="1675106"/>
            <a:ext cx="9144000" cy="3468394"/>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1"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39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en">
    <p:spTree>
      <p:nvGrpSpPr>
        <p:cNvPr id="1" name=""/>
        <p:cNvGrpSpPr/>
        <p:nvPr/>
      </p:nvGrpSpPr>
      <p:grpSpPr>
        <a:xfrm>
          <a:off x="0" y="0"/>
          <a:ext cx="0" cy="0"/>
          <a:chOff x="0" y="0"/>
          <a:chExt cx="0" cy="0"/>
        </a:xfrm>
      </p:grpSpPr>
      <p:sp>
        <p:nvSpPr>
          <p:cNvPr id="5" name="Rectangle 4"/>
          <p:cNvSpPr/>
          <p:nvPr userDrawn="1"/>
        </p:nvSpPr>
        <p:spPr>
          <a:xfrm>
            <a:off x="0" y="1675106"/>
            <a:ext cx="9144000" cy="3468394"/>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9"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82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hapter Divider Cerise">
    <p:spTree>
      <p:nvGrpSpPr>
        <p:cNvPr id="1" name=""/>
        <p:cNvGrpSpPr/>
        <p:nvPr/>
      </p:nvGrpSpPr>
      <p:grpSpPr>
        <a:xfrm>
          <a:off x="0" y="0"/>
          <a:ext cx="0" cy="0"/>
          <a:chOff x="0" y="0"/>
          <a:chExt cx="0" cy="0"/>
        </a:xfrm>
      </p:grpSpPr>
      <p:sp>
        <p:nvSpPr>
          <p:cNvPr id="5" name="Rectangle 4"/>
          <p:cNvSpPr/>
          <p:nvPr userDrawn="1"/>
        </p:nvSpPr>
        <p:spPr>
          <a:xfrm>
            <a:off x="0" y="1675107"/>
            <a:ext cx="9144000" cy="3468394"/>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11"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2"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82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spTree>
      <p:nvGrpSpPr>
        <p:cNvPr id="1" name=""/>
        <p:cNvGrpSpPr/>
        <p:nvPr/>
      </p:nvGrpSpPr>
      <p:grpSpPr>
        <a:xfrm>
          <a:off x="0" y="0"/>
          <a:ext cx="0" cy="0"/>
          <a:chOff x="0" y="0"/>
          <a:chExt cx="0" cy="0"/>
        </a:xfrm>
      </p:grpSpPr>
      <p:sp>
        <p:nvSpPr>
          <p:cNvPr id="7" name="Rectangle 6"/>
          <p:cNvSpPr/>
          <p:nvPr userDrawn="1"/>
        </p:nvSpPr>
        <p:spPr>
          <a:xfrm>
            <a:off x="0" y="1675106"/>
            <a:ext cx="9144000" cy="3468394"/>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4"/>
          <p:cNvSpPr>
            <a:spLocks noGrp="1"/>
          </p:cNvSpPr>
          <p:nvPr>
            <p:ph type="title" hasCustomPrompt="1"/>
          </p:nvPr>
        </p:nvSpPr>
        <p:spPr>
          <a:xfrm>
            <a:off x="480271" y="2028065"/>
            <a:ext cx="5291604"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sp>
        <p:nvSpPr>
          <p:cNvPr id="3"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pic>
        <p:nvPicPr>
          <p:cNvPr id="10"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001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ack Page Blue">
    <p:spTree>
      <p:nvGrpSpPr>
        <p:cNvPr id="1" name=""/>
        <p:cNvGrpSpPr/>
        <p:nvPr/>
      </p:nvGrpSpPr>
      <p:grpSpPr>
        <a:xfrm>
          <a:off x="0" y="0"/>
          <a:ext cx="0" cy="0"/>
          <a:chOff x="0" y="0"/>
          <a:chExt cx="0" cy="0"/>
        </a:xfrm>
      </p:grpSpPr>
      <p:sp>
        <p:nvSpPr>
          <p:cNvPr id="9" name="Rectangle 8"/>
          <p:cNvSpPr/>
          <p:nvPr userDrawn="1"/>
        </p:nvSpPr>
        <p:spPr>
          <a:xfrm>
            <a:off x="0" y="1675106"/>
            <a:ext cx="9144000" cy="3468394"/>
          </a:xfrm>
          <a:prstGeom prst="rect">
            <a:avLst/>
          </a:prstGeom>
          <a:solidFill>
            <a:srgbClr val="0740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6"/>
          <p:cNvSpPr>
            <a:spLocks noGrp="1"/>
          </p:cNvSpPr>
          <p:nvPr>
            <p:ph type="body" sz="quarter" idx="11" hasCustomPrompt="1"/>
          </p:nvPr>
        </p:nvSpPr>
        <p:spPr>
          <a:xfrm>
            <a:off x="480271" y="2834957"/>
            <a:ext cx="4663440" cy="258296"/>
          </a:xfrm>
          <a:prstGeom prst="rect">
            <a:avLst/>
          </a:prstGeom>
        </p:spPr>
        <p:txBody>
          <a:bodyPr vert="horz">
            <a:normAutofit/>
          </a:bodyPr>
          <a:lstStyle>
            <a:lvl1pPr marL="0" indent="0">
              <a:buNone/>
              <a:defRPr sz="1600">
                <a:solidFill>
                  <a:schemeClr val="bg1"/>
                </a:solidFill>
              </a:defRPr>
            </a:lvl1pPr>
          </a:lstStyle>
          <a:p>
            <a:pPr lvl="0"/>
            <a:r>
              <a:rPr lang="en-GB" dirty="0"/>
              <a:t>Click to edit master Subtitle style</a:t>
            </a:r>
          </a:p>
        </p:txBody>
      </p:sp>
      <p:sp>
        <p:nvSpPr>
          <p:cNvPr id="8" name="Title 4"/>
          <p:cNvSpPr txBox="1">
            <a:spLocks/>
          </p:cNvSpPr>
          <p:nvPr userDrawn="1"/>
        </p:nvSpPr>
        <p:spPr>
          <a:xfrm>
            <a:off x="480271" y="2028065"/>
            <a:ext cx="5291604" cy="715580"/>
          </a:xfrm>
          <a:prstGeom prst="rect">
            <a:avLst/>
          </a:prstGeom>
        </p:spPr>
        <p:txBody>
          <a:bodyPr vert="horz" anchor="ctr" anchorCtr="0">
            <a:normAutofit/>
          </a:bodyPr>
          <a:lstStyle>
            <a:lvl1pPr algn="l" defTabSz="457200" rtl="0" eaLnBrk="1" fontAlgn="base" hangingPunct="1">
              <a:spcBef>
                <a:spcPct val="0"/>
              </a:spcBef>
              <a:spcAft>
                <a:spcPct val="0"/>
              </a:spcAft>
              <a:defRPr sz="2800" b="0" kern="1200" cap="none">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2pPr>
            <a:lvl3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3pPr>
            <a:lvl4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4pPr>
            <a:lvl5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3600" b="1">
                <a:solidFill>
                  <a:srgbClr val="2563AF"/>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2563AF"/>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2563AF"/>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2563AF"/>
                </a:solidFill>
                <a:latin typeface="Arial" charset="0"/>
                <a:ea typeface="ＭＳ Ｐゴシック" charset="0"/>
              </a:defRPr>
            </a:lvl9pPr>
          </a:lstStyle>
          <a:p>
            <a:r>
              <a:rPr lang="en-GB" dirty="0"/>
              <a:t>Click to edit end</a:t>
            </a:r>
            <a:r>
              <a:rPr lang="en-GB" baseline="0" dirty="0"/>
              <a:t> page title</a:t>
            </a:r>
            <a:endParaRPr lang="en-US" dirty="0"/>
          </a:p>
        </p:txBody>
      </p:sp>
      <p:pic>
        <p:nvPicPr>
          <p:cNvPr id="10"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7159715" y="310867"/>
            <a:ext cx="1628000" cy="80194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sz="quarter" idx="10" hasCustomPrompt="1"/>
          </p:nvPr>
        </p:nvSpPr>
        <p:spPr>
          <a:xfrm>
            <a:off x="345600" y="313200"/>
            <a:ext cx="2966130" cy="268940"/>
          </a:xfrm>
          <a:prstGeom prst="rect">
            <a:avLst/>
          </a:prstGeom>
        </p:spPr>
        <p:txBody>
          <a:bodyPr vert="horz" anchor="ctr"/>
          <a:lstStyle>
            <a:lvl1pPr marL="0" indent="0">
              <a:buNone/>
              <a:defRPr sz="1400" baseline="0">
                <a:solidFill>
                  <a:srgbClr val="07409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firm name</a:t>
            </a:r>
          </a:p>
        </p:txBody>
      </p:sp>
    </p:spTree>
    <p:extLst>
      <p:ext uri="{BB962C8B-B14F-4D97-AF65-F5344CB8AC3E}">
        <p14:creationId xmlns:p14="http://schemas.microsoft.com/office/powerpoint/2010/main" val="329821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ntent Page Green">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649B28"/>
              </a:buClr>
              <a:buFont typeface="Arial"/>
              <a:buChar char="•"/>
              <a:defRPr sz="2000">
                <a:solidFill>
                  <a:schemeClr val="tx1">
                    <a:lumMod val="75000"/>
                    <a:lumOff val="25000"/>
                  </a:schemeClr>
                </a:solidFill>
              </a:defRPr>
            </a:lvl1pPr>
            <a:lvl2pPr marL="742950" indent="-285750">
              <a:buClr>
                <a:srgbClr val="649B28"/>
              </a:buClr>
              <a:buFont typeface="Arial"/>
              <a:buChar char="–"/>
              <a:defRPr sz="1800">
                <a:solidFill>
                  <a:schemeClr val="tx1">
                    <a:lumMod val="75000"/>
                    <a:lumOff val="25000"/>
                  </a:schemeClr>
                </a:solidFill>
              </a:defRPr>
            </a:lvl2pPr>
            <a:lvl3pPr marL="1143000" indent="-228600">
              <a:buClr>
                <a:srgbClr val="649B28"/>
              </a:buClr>
              <a:buFont typeface="Arial"/>
              <a:buChar char="•"/>
              <a:defRPr sz="1600">
                <a:solidFill>
                  <a:schemeClr val="tx1">
                    <a:lumMod val="75000"/>
                    <a:lumOff val="25000"/>
                  </a:schemeClr>
                </a:solidFill>
              </a:defRPr>
            </a:lvl3pPr>
            <a:lvl4pPr marL="1600200" indent="-228600">
              <a:buClr>
                <a:srgbClr val="649B28"/>
              </a:buClr>
              <a:buFont typeface="Arial"/>
              <a:buChar char="–"/>
              <a:defRPr sz="1400">
                <a:solidFill>
                  <a:schemeClr val="tx1">
                    <a:lumMod val="75000"/>
                    <a:lumOff val="25000"/>
                  </a:schemeClr>
                </a:solidFill>
              </a:defRPr>
            </a:lvl4pPr>
            <a:lvl5pPr marL="2057400" indent="-228600">
              <a:buClr>
                <a:srgbClr val="649B28"/>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ontent Page Cerise">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99006B"/>
              </a:buClr>
              <a:buFont typeface="Arial"/>
              <a:buChar char="•"/>
              <a:defRPr sz="2000">
                <a:solidFill>
                  <a:schemeClr val="tx1">
                    <a:lumMod val="75000"/>
                    <a:lumOff val="25000"/>
                  </a:schemeClr>
                </a:solidFill>
              </a:defRPr>
            </a:lvl1pPr>
            <a:lvl2pPr marL="742950" indent="-285750">
              <a:buClr>
                <a:srgbClr val="99006B"/>
              </a:buClr>
              <a:buFont typeface="Arial"/>
              <a:buChar char="–"/>
              <a:defRPr sz="1800">
                <a:solidFill>
                  <a:schemeClr val="tx1">
                    <a:lumMod val="75000"/>
                    <a:lumOff val="25000"/>
                  </a:schemeClr>
                </a:solidFill>
              </a:defRPr>
            </a:lvl2pPr>
            <a:lvl3pPr marL="1143000" indent="-228600">
              <a:buClr>
                <a:srgbClr val="99006B"/>
              </a:buClr>
              <a:buFont typeface="Arial"/>
              <a:buChar char="•"/>
              <a:defRPr sz="1600">
                <a:solidFill>
                  <a:schemeClr val="tx1">
                    <a:lumMod val="75000"/>
                    <a:lumOff val="25000"/>
                  </a:schemeClr>
                </a:solidFill>
              </a:defRPr>
            </a:lvl3pPr>
            <a:lvl4pPr marL="1600200" indent="-228600">
              <a:buClr>
                <a:srgbClr val="99006B"/>
              </a:buClr>
              <a:buFont typeface="Arial"/>
              <a:buChar char="–"/>
              <a:defRPr sz="1400">
                <a:solidFill>
                  <a:schemeClr val="tx1">
                    <a:lumMod val="75000"/>
                    <a:lumOff val="25000"/>
                  </a:schemeClr>
                </a:solidFill>
              </a:defRPr>
            </a:lvl4pPr>
            <a:lvl5pPr marL="2057400" indent="-228600">
              <a:buClr>
                <a:srgbClr val="99006B"/>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Content Page Yellow">
    <p:spTree>
      <p:nvGrpSpPr>
        <p:cNvPr id="1" name=""/>
        <p:cNvGrpSpPr/>
        <p:nvPr/>
      </p:nvGrpSpPr>
      <p:grpSpPr>
        <a:xfrm>
          <a:off x="0" y="0"/>
          <a:ext cx="0" cy="0"/>
          <a:chOff x="0" y="0"/>
          <a:chExt cx="0" cy="0"/>
        </a:xfrm>
      </p:grpSpPr>
      <p:sp>
        <p:nvSpPr>
          <p:cNvPr id="5" name="Rectangle 4"/>
          <p:cNvSpPr/>
          <p:nvPr userDrawn="1"/>
        </p:nvSpPr>
        <p:spPr>
          <a:xfrm>
            <a:off x="0" y="767799"/>
            <a:ext cx="9144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45440" y="1494179"/>
            <a:ext cx="8229600" cy="3245686"/>
          </a:xfrm>
          <a:prstGeom prst="rect">
            <a:avLst/>
          </a:prstGeom>
        </p:spPr>
        <p:txBody>
          <a:bodyPr/>
          <a:lstStyle>
            <a:lvl1pPr marL="342900" indent="-342900">
              <a:buClr>
                <a:srgbClr val="E3C227"/>
              </a:buClr>
              <a:buFont typeface="Arial"/>
              <a:buChar char="•"/>
              <a:defRPr sz="2000">
                <a:solidFill>
                  <a:schemeClr val="tx1">
                    <a:lumMod val="75000"/>
                    <a:lumOff val="25000"/>
                  </a:schemeClr>
                </a:solidFill>
              </a:defRPr>
            </a:lvl1pPr>
            <a:lvl2pPr marL="742950" indent="-285750">
              <a:buClr>
                <a:srgbClr val="E3C227"/>
              </a:buClr>
              <a:buFont typeface="Arial"/>
              <a:buChar char="–"/>
              <a:defRPr sz="1800">
                <a:solidFill>
                  <a:schemeClr val="tx1">
                    <a:lumMod val="75000"/>
                    <a:lumOff val="25000"/>
                  </a:schemeClr>
                </a:solidFill>
              </a:defRPr>
            </a:lvl2pPr>
            <a:lvl3pPr marL="1143000" indent="-228600">
              <a:buClr>
                <a:srgbClr val="E3C227"/>
              </a:buClr>
              <a:buFont typeface="Arial"/>
              <a:buChar char="•"/>
              <a:defRPr sz="1600">
                <a:solidFill>
                  <a:schemeClr val="tx1">
                    <a:lumMod val="75000"/>
                    <a:lumOff val="25000"/>
                  </a:schemeClr>
                </a:solidFill>
              </a:defRPr>
            </a:lvl3pPr>
            <a:lvl4pPr marL="1600200" indent="-228600">
              <a:buClr>
                <a:srgbClr val="E3C227"/>
              </a:buClr>
              <a:buFont typeface="Arial"/>
              <a:buChar char="–"/>
              <a:defRPr sz="1400">
                <a:solidFill>
                  <a:schemeClr val="tx1">
                    <a:lumMod val="75000"/>
                    <a:lumOff val="25000"/>
                  </a:schemeClr>
                </a:solidFill>
              </a:defRPr>
            </a:lvl4pPr>
            <a:lvl5pPr marL="2057400" indent="-228600">
              <a:buClr>
                <a:srgbClr val="E3C227"/>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345440" y="792702"/>
            <a:ext cx="82296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C:\Users\User\Desktop\jobs\Nicola\PKF logo.png"/>
          <p:cNvPicPr>
            <a:picLocks noChangeAspect="1" noChangeArrowheads="1"/>
          </p:cNvPicPr>
          <p:nvPr userDrawn="1"/>
        </p:nvPicPr>
        <p:blipFill rotWithShape="1">
          <a:blip r:embed="rId68" cstate="email">
            <a:extLst>
              <a:ext uri="{28A0092B-C50C-407E-A947-70E740481C1C}">
                <a14:useLocalDpi xmlns:a14="http://schemas.microsoft.com/office/drawing/2010/main"/>
              </a:ext>
            </a:extLst>
          </a:blip>
          <a:srcRect/>
          <a:stretch/>
        </p:blipFill>
        <p:spPr bwMode="auto">
          <a:xfrm>
            <a:off x="8281580" y="232253"/>
            <a:ext cx="657225" cy="32374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00" r:id="rId1"/>
    <p:sldLayoutId id="2147483923" r:id="rId2"/>
    <p:sldLayoutId id="2147483922" r:id="rId3"/>
    <p:sldLayoutId id="2147483924" r:id="rId4"/>
    <p:sldLayoutId id="2147483925" r:id="rId5"/>
    <p:sldLayoutId id="2147483926" r:id="rId6"/>
    <p:sldLayoutId id="2147483927" r:id="rId7"/>
    <p:sldLayoutId id="2147483928" r:id="rId8"/>
    <p:sldLayoutId id="2147483929" r:id="rId9"/>
    <p:sldLayoutId id="2147483901" r:id="rId10"/>
    <p:sldLayoutId id="2147483930" r:id="rId11"/>
    <p:sldLayoutId id="2147483931" r:id="rId12"/>
    <p:sldLayoutId id="2147483932" r:id="rId13"/>
    <p:sldLayoutId id="2147483933" r:id="rId14"/>
    <p:sldLayoutId id="2147483934" r:id="rId15"/>
    <p:sldLayoutId id="2147483935" r:id="rId16"/>
    <p:sldLayoutId id="2147483902" r:id="rId17"/>
    <p:sldLayoutId id="2147483936" r:id="rId18"/>
    <p:sldLayoutId id="2147483937" r:id="rId19"/>
    <p:sldLayoutId id="2147483938" r:id="rId20"/>
    <p:sldLayoutId id="2147483939" r:id="rId21"/>
    <p:sldLayoutId id="2147483940" r:id="rId22"/>
    <p:sldLayoutId id="2147483941" r:id="rId23"/>
    <p:sldLayoutId id="2147483903" r:id="rId24"/>
    <p:sldLayoutId id="2147483942" r:id="rId25"/>
    <p:sldLayoutId id="2147483943" r:id="rId26"/>
    <p:sldLayoutId id="2147483944" r:id="rId27"/>
    <p:sldLayoutId id="2147483945" r:id="rId28"/>
    <p:sldLayoutId id="2147483946" r:id="rId29"/>
    <p:sldLayoutId id="2147483947" r:id="rId30"/>
    <p:sldLayoutId id="2147483904" r:id="rId31"/>
    <p:sldLayoutId id="2147483948" r:id="rId32"/>
    <p:sldLayoutId id="2147483949" r:id="rId33"/>
    <p:sldLayoutId id="2147483950" r:id="rId34"/>
    <p:sldLayoutId id="2147483951" r:id="rId35"/>
    <p:sldLayoutId id="2147483952" r:id="rId36"/>
    <p:sldLayoutId id="2147483953" r:id="rId37"/>
    <p:sldLayoutId id="2147483905" r:id="rId38"/>
    <p:sldLayoutId id="2147483954" r:id="rId39"/>
    <p:sldLayoutId id="2147483955" r:id="rId40"/>
    <p:sldLayoutId id="2147483956" r:id="rId41"/>
    <p:sldLayoutId id="2147483957" r:id="rId42"/>
    <p:sldLayoutId id="2147483958" r:id="rId43"/>
    <p:sldLayoutId id="2147483959" r:id="rId44"/>
    <p:sldLayoutId id="2147483906" r:id="rId45"/>
    <p:sldLayoutId id="2147483960" r:id="rId46"/>
    <p:sldLayoutId id="2147483961" r:id="rId47"/>
    <p:sldLayoutId id="2147483962" r:id="rId48"/>
    <p:sldLayoutId id="2147483963" r:id="rId49"/>
    <p:sldLayoutId id="2147483964" r:id="rId50"/>
    <p:sldLayoutId id="2147483965" r:id="rId51"/>
    <p:sldLayoutId id="2147483910" r:id="rId52"/>
    <p:sldLayoutId id="2147483918" r:id="rId53"/>
    <p:sldLayoutId id="2147483911" r:id="rId54"/>
    <p:sldLayoutId id="2147483915" r:id="rId55"/>
    <p:sldLayoutId id="2147483908" r:id="rId56"/>
    <p:sldLayoutId id="2147483916" r:id="rId57"/>
    <p:sldLayoutId id="2147483917" r:id="rId58"/>
    <p:sldLayoutId id="2147483914" r:id="rId59"/>
    <p:sldLayoutId id="2147483966" r:id="rId60"/>
    <p:sldLayoutId id="2147483912" r:id="rId61"/>
    <p:sldLayoutId id="2147483967" r:id="rId62"/>
    <p:sldLayoutId id="2147483968" r:id="rId63"/>
    <p:sldLayoutId id="2147483969" r:id="rId64"/>
    <p:sldLayoutId id="2147483913" r:id="rId65"/>
    <p:sldLayoutId id="2147483909" r:id="rId66"/>
  </p:sldLayoutIdLst>
  <p:hf hdr="0" ftr="0" dt="0"/>
  <p:txStyles>
    <p:titleStyle>
      <a:lvl1pPr algn="l" defTabSz="457200" rtl="0" eaLnBrk="1" fontAlgn="base" hangingPunct="1">
        <a:spcBef>
          <a:spcPct val="0"/>
        </a:spcBef>
        <a:spcAft>
          <a:spcPct val="0"/>
        </a:spcAft>
        <a:defRPr sz="1600" b="0" kern="1200">
          <a:solidFill>
            <a:srgbClr val="2563AF"/>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2pPr>
      <a:lvl3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3pPr>
      <a:lvl4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4pPr>
      <a:lvl5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3600" b="1">
          <a:solidFill>
            <a:srgbClr val="2563AF"/>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2563AF"/>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2563AF"/>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2563AF"/>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Clr>
          <a:srgbClr val="C1D62E"/>
        </a:buClr>
        <a:buFont typeface="Wingdings" charset="0"/>
        <a:buChar char="§"/>
        <a:defRPr sz="32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Clr>
          <a:srgbClr val="2563AF"/>
        </a:buClr>
        <a:buFont typeface="Arial" charset="0"/>
        <a:buChar char="–"/>
        <a:defRPr sz="28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Clr>
          <a:srgbClr val="2563AF"/>
        </a:buClr>
        <a:buSzPct val="80000"/>
        <a:buFont typeface="Wingdings" charset="0"/>
        <a:buChar char="§"/>
        <a:defRPr sz="24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Clr>
          <a:srgbClr val="C1D62E"/>
        </a:buClr>
        <a:buFont typeface="Arial" charset="0"/>
        <a:buChar char="–"/>
        <a:defRPr sz="20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kfizmir.com/" TargetMode="External"/><Relationship Id="rId1" Type="http://schemas.openxmlformats.org/officeDocument/2006/relationships/slideLayout" Target="../slideLayouts/slideLayout1.xml"/><Relationship Id="rId4" Type="http://schemas.openxmlformats.org/officeDocument/2006/relationships/hyperlink" Target="mailto:fatihozpercin@pkfizmir.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0A073F4D-EA37-4F84-B3C0-61141D6F0DA6}"/>
              </a:ext>
            </a:extLst>
          </p:cNvPr>
          <p:cNvSpPr>
            <a:spLocks noGrp="1"/>
          </p:cNvSpPr>
          <p:nvPr>
            <p:ph type="body" sz="quarter" idx="10"/>
          </p:nvPr>
        </p:nvSpPr>
        <p:spPr>
          <a:xfrm>
            <a:off x="1488896" y="2069305"/>
            <a:ext cx="6133153" cy="1004890"/>
          </a:xfrm>
        </p:spPr>
        <p:txBody>
          <a:bodyPr/>
          <a:lstStyle/>
          <a:p>
            <a:pPr algn="ctr"/>
            <a:r>
              <a:rPr lang="tr-TR" sz="3200" dirty="0">
                <a:latin typeface="Calibri" panose="020F0502020204030204" pitchFamily="34" charset="0"/>
                <a:cs typeface="Calibri" panose="020F0502020204030204" pitchFamily="34" charset="0"/>
              </a:rPr>
              <a:t>YENİDEN DEĞERLEME UYGULAMASI</a:t>
            </a:r>
          </a:p>
          <a:p>
            <a:pPr algn="ctr"/>
            <a:r>
              <a:rPr lang="tr-TR" sz="2400" dirty="0">
                <a:latin typeface="Calibri" panose="020F0502020204030204" pitchFamily="34" charset="0"/>
                <a:cs typeface="Calibri" panose="020F0502020204030204" pitchFamily="34" charset="0"/>
              </a:rPr>
              <a:t>17 OCAK 2023</a:t>
            </a:r>
          </a:p>
        </p:txBody>
      </p:sp>
      <p:sp>
        <p:nvSpPr>
          <p:cNvPr id="4" name="Metin Yer Tutucusu 3">
            <a:extLst>
              <a:ext uri="{FF2B5EF4-FFF2-40B4-BE49-F238E27FC236}">
                <a16:creationId xmlns:a16="http://schemas.microsoft.com/office/drawing/2014/main" id="{6AD156AB-0E30-4D75-A412-B8D5CABEDFBB}"/>
              </a:ext>
            </a:extLst>
          </p:cNvPr>
          <p:cNvSpPr>
            <a:spLocks noGrp="1"/>
          </p:cNvSpPr>
          <p:nvPr>
            <p:ph type="body" sz="quarter" idx="12"/>
          </p:nvPr>
        </p:nvSpPr>
        <p:spPr>
          <a:xfrm>
            <a:off x="6505304" y="1188719"/>
            <a:ext cx="2573588" cy="439783"/>
          </a:xfrm>
        </p:spPr>
        <p:txBody>
          <a:bodyPr/>
          <a:lstStyle/>
          <a:p>
            <a:pPr algn="ctr"/>
            <a:r>
              <a:rPr lang="tr-TR" sz="1200" dirty="0"/>
              <a:t>PKF İZMİR</a:t>
            </a:r>
          </a:p>
          <a:p>
            <a:pPr algn="ctr"/>
            <a:r>
              <a:rPr lang="tr-TR" sz="1200" dirty="0"/>
              <a:t>Sun Bağımsız Denetim YMM A.Ş.</a:t>
            </a:r>
          </a:p>
        </p:txBody>
      </p:sp>
      <p:pic>
        <p:nvPicPr>
          <p:cNvPr id="5" name="Resim 4">
            <a:extLst>
              <a:ext uri="{FF2B5EF4-FFF2-40B4-BE49-F238E27FC236}">
                <a16:creationId xmlns:a16="http://schemas.microsoft.com/office/drawing/2014/main" id="{71933FC8-53FD-9116-A985-DE5CA4CFE7FA}"/>
              </a:ext>
            </a:extLst>
          </p:cNvPr>
          <p:cNvPicPr>
            <a:picLocks noChangeAspect="1"/>
          </p:cNvPicPr>
          <p:nvPr/>
        </p:nvPicPr>
        <p:blipFill>
          <a:blip r:embed="rId2"/>
          <a:stretch>
            <a:fillRect/>
          </a:stretch>
        </p:blipFill>
        <p:spPr>
          <a:xfrm>
            <a:off x="158060" y="81785"/>
            <a:ext cx="1122100" cy="1327363"/>
          </a:xfrm>
          <a:prstGeom prst="rect">
            <a:avLst/>
          </a:prstGeom>
        </p:spPr>
      </p:pic>
      <p:sp>
        <p:nvSpPr>
          <p:cNvPr id="6" name="Metin Yer Tutucusu 3">
            <a:extLst>
              <a:ext uri="{FF2B5EF4-FFF2-40B4-BE49-F238E27FC236}">
                <a16:creationId xmlns:a16="http://schemas.microsoft.com/office/drawing/2014/main" id="{1AEC627D-8D6F-1E65-C60E-B5DA566B4F5F}"/>
              </a:ext>
            </a:extLst>
          </p:cNvPr>
          <p:cNvSpPr txBox="1">
            <a:spLocks/>
          </p:cNvSpPr>
          <p:nvPr/>
        </p:nvSpPr>
        <p:spPr>
          <a:xfrm>
            <a:off x="-24255" y="1318189"/>
            <a:ext cx="2573588" cy="439783"/>
          </a:xfrm>
          <a:prstGeom prst="rect">
            <a:avLst/>
          </a:prstGeom>
        </p:spPr>
        <p:txBody>
          <a:bodyPr vert="horz" anchor="ctr"/>
          <a:lstStyle>
            <a:lvl1pPr marL="0" indent="0" algn="l" defTabSz="457200" rtl="0" eaLnBrk="1" fontAlgn="base" hangingPunct="1">
              <a:spcBef>
                <a:spcPct val="20000"/>
              </a:spcBef>
              <a:spcAft>
                <a:spcPct val="0"/>
              </a:spcAft>
              <a:buClr>
                <a:srgbClr val="C1D62E"/>
              </a:buClr>
              <a:buFont typeface="Wingdings" charset="0"/>
              <a:buNone/>
              <a:defRPr sz="1400" kern="1200" baseline="0">
                <a:solidFill>
                  <a:srgbClr val="074094"/>
                </a:solidFill>
                <a:latin typeface="Arial"/>
                <a:ea typeface="ＭＳ Ｐゴシック" charset="0"/>
                <a:cs typeface="Arial"/>
              </a:defRPr>
            </a:lvl1pPr>
            <a:lvl2pPr marL="457200" indent="0" algn="l" defTabSz="457200" rtl="0" eaLnBrk="1" fontAlgn="base" hangingPunct="1">
              <a:spcBef>
                <a:spcPct val="20000"/>
              </a:spcBef>
              <a:spcAft>
                <a:spcPct val="0"/>
              </a:spcAft>
              <a:buClr>
                <a:srgbClr val="2563AF"/>
              </a:buClr>
              <a:buFont typeface="Arial" charset="0"/>
              <a:buNone/>
              <a:defRPr sz="1200" kern="1200">
                <a:solidFill>
                  <a:schemeClr val="tx1"/>
                </a:solidFill>
                <a:latin typeface="Arial"/>
                <a:ea typeface="ＭＳ Ｐゴシック" charset="0"/>
                <a:cs typeface="Arial"/>
              </a:defRPr>
            </a:lvl2pPr>
            <a:lvl3pPr marL="914400" indent="0" algn="l" defTabSz="457200" rtl="0" eaLnBrk="1" fontAlgn="base" hangingPunct="1">
              <a:spcBef>
                <a:spcPct val="20000"/>
              </a:spcBef>
              <a:spcAft>
                <a:spcPct val="0"/>
              </a:spcAft>
              <a:buClr>
                <a:srgbClr val="2563AF"/>
              </a:buClr>
              <a:buSzPct val="80000"/>
              <a:buFont typeface="Wingdings" charset="0"/>
              <a:buNone/>
              <a:defRPr sz="1200" kern="1200">
                <a:solidFill>
                  <a:schemeClr val="tx1"/>
                </a:solidFill>
                <a:latin typeface="Arial"/>
                <a:ea typeface="ＭＳ Ｐゴシック" charset="0"/>
                <a:cs typeface="Arial"/>
              </a:defRPr>
            </a:lvl3pPr>
            <a:lvl4pPr marL="1371600" indent="0" algn="l" defTabSz="457200" rtl="0" eaLnBrk="1" fontAlgn="base" hangingPunct="1">
              <a:spcBef>
                <a:spcPct val="20000"/>
              </a:spcBef>
              <a:spcAft>
                <a:spcPct val="0"/>
              </a:spcAft>
              <a:buClr>
                <a:srgbClr val="C1D62E"/>
              </a:buClr>
              <a:buFont typeface="Arial" charset="0"/>
              <a:buNone/>
              <a:defRPr sz="1200" kern="1200">
                <a:solidFill>
                  <a:schemeClr val="tx1"/>
                </a:solidFill>
                <a:latin typeface="Arial"/>
                <a:ea typeface="ＭＳ Ｐゴシック" charset="0"/>
                <a:cs typeface="Arial"/>
              </a:defRPr>
            </a:lvl4pPr>
            <a:lvl5pPr marL="1828800" indent="0" algn="l" defTabSz="457200" rtl="0" eaLnBrk="1" fontAlgn="base" hangingPunct="1">
              <a:spcBef>
                <a:spcPct val="20000"/>
              </a:spcBef>
              <a:spcAft>
                <a:spcPct val="0"/>
              </a:spcAft>
              <a:buFont typeface="Arial" charset="0"/>
              <a:buNone/>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tr-TR" sz="1800" b="1" dirty="0">
                <a:solidFill>
                  <a:schemeClr val="bg2">
                    <a:lumMod val="75000"/>
                  </a:schemeClr>
                </a:solidFill>
              </a:rPr>
              <a:t>İzmir SMMM Odası</a:t>
            </a:r>
          </a:p>
        </p:txBody>
      </p:sp>
    </p:spTree>
    <p:extLst>
      <p:ext uri="{BB962C8B-B14F-4D97-AF65-F5344CB8AC3E}">
        <p14:creationId xmlns:p14="http://schemas.microsoft.com/office/powerpoint/2010/main" val="215124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4191660"/>
          </a:xfrm>
          <a:prstGeom prst="rect">
            <a:avLst/>
          </a:prstGeom>
          <a:noFill/>
        </p:spPr>
        <p:txBody>
          <a:bodyPr wrap="square">
            <a:spAutoFit/>
          </a:bodyPr>
          <a:lstStyle/>
          <a:p>
            <a:r>
              <a:rPr lang="tr-TR" sz="2000" b="1" dirty="0">
                <a:solidFill>
                  <a:srgbClr val="3F3F3F"/>
                </a:solidFill>
                <a:effectLst/>
                <a:latin typeface="Arial" panose="020B0604020202020204" pitchFamily="34" charset="0"/>
                <a:ea typeface="Times New Roman" panose="02020603050405020304" pitchFamily="18" charset="0"/>
              </a:rPr>
              <a:t>HANGİ KIYMETLER DEĞERLENEBİLİR ?</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Tek seferlik yeniden değerlemenin yapılacağı tarih itibarıyla aktife kayıtlı bulunan </a:t>
            </a:r>
          </a:p>
          <a:p>
            <a:pPr marL="285750" indent="-285750" algn="just">
              <a:lnSpc>
                <a:spcPct val="107000"/>
              </a:lnSpc>
              <a:spcAft>
                <a:spcPts val="800"/>
              </a:spcAft>
              <a:buFont typeface="Arial" panose="020B0604020202020204" pitchFamily="34" charset="0"/>
              <a:buChar char="•"/>
            </a:pPr>
            <a:r>
              <a:rPr lang="tr-TR" sz="2000" dirty="0">
                <a:solidFill>
                  <a:srgbClr val="FF0000"/>
                </a:solidFill>
                <a:latin typeface="Calibri" panose="020F0502020204030204" pitchFamily="34" charset="0"/>
                <a:cs typeface="Times New Roman" panose="02020603050405020304" pitchFamily="18" charset="0"/>
              </a:rPr>
              <a:t>taşınmazlar ile amortismana </a:t>
            </a:r>
            <a:r>
              <a:rPr lang="tr-TR" sz="2000" dirty="0">
                <a:latin typeface="Calibri" panose="020F0502020204030204" pitchFamily="34" charset="0"/>
                <a:cs typeface="Times New Roman" panose="02020603050405020304" pitchFamily="18" charset="0"/>
              </a:rPr>
              <a:t>tabi diğer iktisadi kıymetler tek seferlik yeniden değerleme uygulamasından yararlanılabilir.</a:t>
            </a:r>
          </a:p>
          <a:p>
            <a:pPr marL="285750" indent="-285750" algn="just">
              <a:lnSpc>
                <a:spcPct val="107000"/>
              </a:lnSpc>
              <a:spcAft>
                <a:spcPts val="800"/>
              </a:spcAft>
              <a:buFont typeface="Arial" panose="020B0604020202020204" pitchFamily="34" charset="0"/>
              <a:buChar char="•"/>
            </a:pPr>
            <a:r>
              <a:rPr lang="tr-TR" sz="2000" dirty="0">
                <a:solidFill>
                  <a:srgbClr val="FF0000"/>
                </a:solidFill>
                <a:latin typeface="Calibri" panose="020F0502020204030204" pitchFamily="34" charset="0"/>
                <a:cs typeface="Times New Roman" panose="02020603050405020304" pitchFamily="18" charset="0"/>
              </a:rPr>
              <a:t>Sürekli yeniden değerlemeden farklı </a:t>
            </a:r>
            <a:r>
              <a:rPr lang="tr-TR" sz="2000" dirty="0">
                <a:latin typeface="Calibri" panose="020F0502020204030204" pitchFamily="34" charset="0"/>
                <a:cs typeface="Times New Roman" panose="02020603050405020304" pitchFamily="18" charset="0"/>
              </a:rPr>
              <a:t>olarak boş arazi ve arsalar tek seferlik yeniden değerlemeye tabi tutulabilir.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Kiraya verilen ATİK </a:t>
            </a:r>
            <a:r>
              <a:rPr lang="tr-TR" sz="2000" dirty="0" err="1">
                <a:latin typeface="Calibri" panose="020F0502020204030204" pitchFamily="34" charset="0"/>
                <a:cs typeface="Times New Roman" panose="02020603050405020304" pitchFamily="18" charset="0"/>
              </a:rPr>
              <a:t>ler</a:t>
            </a:r>
            <a:r>
              <a:rPr lang="tr-TR" sz="2000" dirty="0">
                <a:latin typeface="Calibri" panose="020F0502020204030204" pitchFamily="34" charset="0"/>
                <a:cs typeface="Times New Roman" panose="02020603050405020304" pitchFamily="18" charset="0"/>
              </a:rPr>
              <a:t> emtia niteliğinde olmadığı sürece sürekli yeniden değerlemeye tabi tutulabilir.</a:t>
            </a:r>
          </a:p>
          <a:p>
            <a:pPr marL="285750" indent="-285750" algn="just">
              <a:lnSpc>
                <a:spcPct val="107000"/>
              </a:lnSpc>
              <a:spcAft>
                <a:spcPts val="800"/>
              </a:spcAft>
              <a:buFont typeface="Arial" panose="020B0604020202020204" pitchFamily="34" charset="0"/>
              <a:buChar char="•"/>
            </a:pPr>
            <a:endParaRPr lang="tr-TR" sz="20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tr-TR" sz="2000" dirty="0">
              <a:latin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A31C7D07-6895-6C38-150E-5B3BFEC01047}"/>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3780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2237279"/>
          </a:xfrm>
          <a:prstGeom prst="rect">
            <a:avLst/>
          </a:prstGeom>
          <a:noFill/>
        </p:spPr>
        <p:txBody>
          <a:bodyPr wrap="square">
            <a:spAutoFit/>
          </a:bodyPr>
          <a:lstStyle/>
          <a:p>
            <a:r>
              <a:rPr lang="tr-TR" sz="2000" b="1" dirty="0">
                <a:solidFill>
                  <a:srgbClr val="3F3F3F"/>
                </a:solidFill>
                <a:latin typeface="Arial" panose="020B0604020202020204" pitchFamily="34" charset="0"/>
                <a:ea typeface="Times New Roman" panose="02020603050405020304" pitchFamily="18" charset="0"/>
              </a:rPr>
              <a:t>HANGİ KIYMETLER </a:t>
            </a:r>
            <a:r>
              <a:rPr lang="tr-TR" sz="2000" b="1" i="1" u="sng" dirty="0">
                <a:solidFill>
                  <a:srgbClr val="3F3F3F"/>
                </a:solidFill>
                <a:latin typeface="Arial" panose="020B0604020202020204" pitchFamily="34" charset="0"/>
                <a:ea typeface="Times New Roman" panose="02020603050405020304" pitchFamily="18" charset="0"/>
              </a:rPr>
              <a:t>DEĞERLENEMEZ ?</a:t>
            </a:r>
          </a:p>
          <a:p>
            <a:pPr marL="285743" indent="-285743"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Sat-kirala-geri al işlemine veya kira sertifikası ihracına konu edilen taşınmazlar ve amortismana tabi iktisadi kıymetler,</a:t>
            </a:r>
          </a:p>
          <a:p>
            <a:pPr marL="285743" indent="-285743"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İktisadi </a:t>
            </a:r>
            <a:r>
              <a:rPr lang="tr-TR" sz="2000" dirty="0">
                <a:solidFill>
                  <a:srgbClr val="FF0000"/>
                </a:solidFill>
                <a:latin typeface="Calibri" panose="020F0502020204030204" pitchFamily="34" charset="0"/>
                <a:cs typeface="Times New Roman" panose="02020603050405020304" pitchFamily="18" charset="0"/>
              </a:rPr>
              <a:t>kıymetlerin alım, satım ve inşa işleri </a:t>
            </a:r>
            <a:r>
              <a:rPr lang="tr-TR" sz="2000" dirty="0">
                <a:latin typeface="Calibri" panose="020F0502020204030204" pitchFamily="34" charset="0"/>
                <a:cs typeface="Times New Roman" panose="02020603050405020304" pitchFamily="18" charset="0"/>
              </a:rPr>
              <a:t>ile devamlı olarak uğraşanların bu amaçla aktiflerinde kayıtlı bulunan emtia niteliğindeki kıymetler,</a:t>
            </a:r>
          </a:p>
          <a:p>
            <a:pPr algn="just">
              <a:lnSpc>
                <a:spcPct val="107000"/>
              </a:lnSpc>
              <a:spcAft>
                <a:spcPts val="800"/>
              </a:spcAft>
            </a:pPr>
            <a:r>
              <a:rPr lang="tr-TR" sz="2000" dirty="0">
                <a:latin typeface="Calibri" panose="020F0502020204030204" pitchFamily="34" charset="0"/>
                <a:cs typeface="Times New Roman" panose="02020603050405020304" pitchFamily="18" charset="0"/>
              </a:rPr>
              <a:t>sürekli yeniden değerlemeye tabi </a:t>
            </a:r>
            <a:r>
              <a:rPr lang="tr-TR" sz="2000" b="1" i="1" u="sng" dirty="0">
                <a:latin typeface="Calibri" panose="020F0502020204030204" pitchFamily="34" charset="0"/>
                <a:cs typeface="Times New Roman" panose="02020603050405020304" pitchFamily="18" charset="0"/>
              </a:rPr>
              <a:t>tutulamaz</a:t>
            </a:r>
            <a:r>
              <a:rPr lang="tr-TR" sz="2000" dirty="0">
                <a:latin typeface="Calibri" panose="020F0502020204030204" pitchFamily="34" charset="0"/>
                <a:cs typeface="Times New Roman" panose="02020603050405020304" pitchFamily="18" charset="0"/>
              </a:rPr>
              <a:t>.</a:t>
            </a:r>
          </a:p>
        </p:txBody>
      </p:sp>
      <p:pic>
        <p:nvPicPr>
          <p:cNvPr id="2" name="Resim 1">
            <a:extLst>
              <a:ext uri="{FF2B5EF4-FFF2-40B4-BE49-F238E27FC236}">
                <a16:creationId xmlns:a16="http://schemas.microsoft.com/office/drawing/2014/main" id="{898DF9D0-1A02-88BA-FEE3-47CBA0601D17}"/>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86023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2464008"/>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YENİDEN DEĞERLEMEYE ESAS DEĞER NEDİR ?</a:t>
            </a:r>
          </a:p>
          <a:p>
            <a:pPr marL="285743" indent="-285743" algn="just">
              <a:lnSpc>
                <a:spcPct val="107000"/>
              </a:lnSpc>
              <a:spcAft>
                <a:spcPts val="800"/>
              </a:spcAft>
              <a:buFont typeface="Arial" panose="020B0604020202020204" pitchFamily="34" charset="0"/>
              <a:buChar char="•"/>
            </a:pPr>
            <a:r>
              <a:rPr lang="tr-TR" sz="2000" dirty="0">
                <a:solidFill>
                  <a:srgbClr val="3F3F3F"/>
                </a:solidFill>
                <a:latin typeface="Calibri" panose="020F0502020204030204" pitchFamily="34" charset="0"/>
                <a:ea typeface="Times New Roman" panose="02020603050405020304" pitchFamily="18" charset="0"/>
                <a:cs typeface="Calibri" panose="020F0502020204030204" pitchFamily="34" charset="0"/>
              </a:rPr>
              <a:t>VUK ta yer alan değerleme hükümlerine göre tespit edilen ve değerlemenin yapılacağı dönem sonu itibarıyla yasal defter kayıtlarında yer alan değerleri dikkate alınarak değerleme yapılır.</a:t>
            </a:r>
          </a:p>
          <a:p>
            <a:pPr marL="285743" indent="-285743" algn="just">
              <a:lnSpc>
                <a:spcPct val="107000"/>
              </a:lnSpc>
              <a:spcAft>
                <a:spcPts val="800"/>
              </a:spcAft>
              <a:buFont typeface="Arial" panose="020B0604020202020204" pitchFamily="34" charset="0"/>
              <a:buChar char="•"/>
            </a:pPr>
            <a:r>
              <a:rPr lang="tr-TR" sz="2000" dirty="0">
                <a:solidFill>
                  <a:srgbClr val="3F3F3F"/>
                </a:solidFill>
                <a:latin typeface="Calibri" panose="020F0502020204030204" pitchFamily="34" charset="0"/>
                <a:ea typeface="Times New Roman" panose="02020603050405020304" pitchFamily="18" charset="0"/>
                <a:cs typeface="Calibri" panose="020F0502020204030204" pitchFamily="34" charset="0"/>
              </a:rPr>
              <a:t>Amortismana tabi iktisadi kıymetin maliyet bedeline eklenmiş kur farkları ve kredi faizleri ile bunlara isabet eden amortismanlar yeniden değerlemeye tabi </a:t>
            </a:r>
            <a:r>
              <a:rPr lang="tr-TR" sz="2000" b="1" i="1" u="sng" dirty="0">
                <a:solidFill>
                  <a:srgbClr val="3F3F3F"/>
                </a:solidFill>
                <a:latin typeface="Calibri" panose="020F0502020204030204" pitchFamily="34" charset="0"/>
                <a:ea typeface="Times New Roman" panose="02020603050405020304" pitchFamily="18" charset="0"/>
                <a:cs typeface="Calibri" panose="020F0502020204030204" pitchFamily="34" charset="0"/>
              </a:rPr>
              <a:t>tutulacaktır.</a:t>
            </a:r>
          </a:p>
        </p:txBody>
      </p:sp>
      <p:pic>
        <p:nvPicPr>
          <p:cNvPr id="2" name="Resim 1">
            <a:extLst>
              <a:ext uri="{FF2B5EF4-FFF2-40B4-BE49-F238E27FC236}">
                <a16:creationId xmlns:a16="http://schemas.microsoft.com/office/drawing/2014/main" id="{94697BDC-8793-49CF-C35D-39FEC839BADB}"/>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86863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1805366"/>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YENİDEN DEĞERLEMEYE ESAS DEĞER NEDİR ?</a:t>
            </a:r>
          </a:p>
          <a:p>
            <a:pPr marL="285743" indent="-285743" algn="just">
              <a:lnSpc>
                <a:spcPct val="107000"/>
              </a:lnSpc>
              <a:spcAft>
                <a:spcPts val="800"/>
              </a:spcAft>
              <a:buFont typeface="Arial" panose="020B0604020202020204" pitchFamily="34" charset="0"/>
              <a:buChar char="•"/>
            </a:pPr>
            <a:r>
              <a:rPr lang="tr-TR" sz="2000" dirty="0">
                <a:solidFill>
                  <a:srgbClr val="3F3F3F"/>
                </a:solidFill>
                <a:latin typeface="Calibri" panose="020F0502020204030204" pitchFamily="34" charset="0"/>
                <a:ea typeface="Times New Roman" panose="02020603050405020304" pitchFamily="18" charset="0"/>
                <a:cs typeface="Calibri" panose="020F0502020204030204" pitchFamily="34" charset="0"/>
              </a:rPr>
              <a:t>İktisadi kıymetlerin amortismanının herhangi bir yılda eksik ayrılması veya hiç ayrılmamış olması durumunda, yeniden değerlemeye esas alınacak değer, bu amortismanlar tam olarak ayrılmış varsayılarak belirlenir.</a:t>
            </a:r>
          </a:p>
          <a:p>
            <a:pPr marL="285743" indent="-285743" algn="just">
              <a:lnSpc>
                <a:spcPct val="107000"/>
              </a:lnSpc>
              <a:spcAft>
                <a:spcPts val="800"/>
              </a:spcAft>
              <a:buFont typeface="Arial" panose="020B0604020202020204" pitchFamily="34" charset="0"/>
              <a:buChar char="•"/>
            </a:pPr>
            <a:endParaRPr lang="tr-TR" sz="2000" dirty="0">
              <a:latin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3AA23072-DE4E-8CDB-E31F-F1AC87B6BAA4}"/>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60657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2951321"/>
          </a:xfrm>
          <a:prstGeom prst="rect">
            <a:avLst/>
          </a:prstGeom>
          <a:noFill/>
        </p:spPr>
        <p:txBody>
          <a:bodyPr wrap="square">
            <a:spAutoFit/>
          </a:bodyPr>
          <a:lstStyle/>
          <a:p>
            <a:pPr algn="just"/>
            <a:r>
              <a:rPr lang="tr-TR" sz="2000" b="1" dirty="0">
                <a:solidFill>
                  <a:srgbClr val="3F3F3F"/>
                </a:solidFill>
                <a:latin typeface="Arial" panose="020B0604020202020204" pitchFamily="34" charset="0"/>
                <a:ea typeface="Times New Roman" panose="02020603050405020304" pitchFamily="18" charset="0"/>
              </a:rPr>
              <a:t>TEK SEFERLİK YENİDEN DEĞERLEME ZORUNLUMUDUR?</a:t>
            </a:r>
          </a:p>
          <a:p>
            <a:pPr algn="just"/>
            <a:endParaRPr lang="tr-TR" sz="2000" b="1" dirty="0">
              <a:solidFill>
                <a:srgbClr val="3F3F3F"/>
              </a:solidFill>
              <a:latin typeface="Arial" panose="020B0604020202020204" pitchFamily="34" charset="0"/>
              <a:ea typeface="Times New Roman" panose="02020603050405020304" pitchFamily="18" charset="0"/>
            </a:endParaRP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Tek seferlik yeniden değerleme yapması zorunlu olmayıp, bu karar mükelleflerin tercihine bırakılmıştır.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Mükellefler tek seferlik yeniden değerleme yapılabilecek tüm taşınmaz ve ATİK </a:t>
            </a:r>
            <a:r>
              <a:rPr lang="tr-TR" sz="2000" dirty="0" err="1">
                <a:latin typeface="Calibri" panose="020F0502020204030204" pitchFamily="34" charset="0"/>
                <a:cs typeface="Times New Roman" panose="02020603050405020304" pitchFamily="18" charset="0"/>
              </a:rPr>
              <a:t>lere</a:t>
            </a:r>
            <a:r>
              <a:rPr lang="tr-TR" sz="2000" dirty="0">
                <a:latin typeface="Calibri" panose="020F0502020204030204" pitchFamily="34" charset="0"/>
                <a:cs typeface="Times New Roman" panose="02020603050405020304" pitchFamily="18" charset="0"/>
              </a:rPr>
              <a:t> değerleme yapabilecekleri gibi bir kısmına da tek seferlik yeniden değerleme  yapabilirler.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Tek şart 298/Ç den önce olmalı. </a:t>
            </a:r>
          </a:p>
        </p:txBody>
      </p:sp>
      <p:pic>
        <p:nvPicPr>
          <p:cNvPr id="2" name="Resim 1">
            <a:extLst>
              <a:ext uri="{FF2B5EF4-FFF2-40B4-BE49-F238E27FC236}">
                <a16:creationId xmlns:a16="http://schemas.microsoft.com/office/drawing/2014/main" id="{601E8E80-CC3A-F35D-F602-515297CBB66E}"/>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9073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609963"/>
          </a:xfrm>
          <a:prstGeom prst="rect">
            <a:avLst/>
          </a:prstGeom>
          <a:noFill/>
        </p:spPr>
        <p:txBody>
          <a:bodyPr wrap="square">
            <a:spAutoFit/>
          </a:bodyPr>
          <a:lstStyle/>
          <a:p>
            <a:pPr algn="just"/>
            <a:r>
              <a:rPr lang="tr-TR" sz="2000" b="1" dirty="0">
                <a:solidFill>
                  <a:srgbClr val="3F3F3F"/>
                </a:solidFill>
                <a:latin typeface="Arial" panose="020B0604020202020204" pitchFamily="34" charset="0"/>
                <a:ea typeface="Times New Roman" panose="02020603050405020304" pitchFamily="18" charset="0"/>
              </a:rPr>
              <a:t>TEK SEFERLİK YENİDEN DEĞERLEME NE ZAMAN YAPILABİLİR?</a:t>
            </a:r>
          </a:p>
          <a:p>
            <a:pPr algn="just"/>
            <a:endParaRPr lang="tr-TR" sz="2000" b="1" dirty="0">
              <a:solidFill>
                <a:srgbClr val="3F3F3F"/>
              </a:solidFill>
              <a:latin typeface="Arial" panose="020B0604020202020204" pitchFamily="34" charset="0"/>
              <a:ea typeface="Times New Roman" panose="02020603050405020304" pitchFamily="18" charset="0"/>
            </a:endParaRPr>
          </a:p>
          <a:p>
            <a:pPr marL="380990" indent="-380990" algn="just">
              <a:lnSpc>
                <a:spcPct val="107000"/>
              </a:lnSpc>
              <a:spcAft>
                <a:spcPts val="1067"/>
              </a:spcAft>
              <a:buFont typeface="Arial" panose="020B0604020202020204" pitchFamily="34" charset="0"/>
              <a:buChar char="•"/>
            </a:pPr>
            <a:r>
              <a:rPr lang="tr-TR" sz="2000" b="1" i="1" u="sng" dirty="0">
                <a:latin typeface="Calibri" panose="020F0502020204030204" pitchFamily="34" charset="0"/>
                <a:cs typeface="Times New Roman" panose="02020603050405020304" pitchFamily="18" charset="0"/>
              </a:rPr>
              <a:t>Tek seferlik yeniden değerleme, ilk kez yapılacak sürekli yeniden değerleme öncesinde olmak kaydıyla, yalnızca bir defa yapılabilir.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Tek seferlik yeniden değerleme yapmakla birlikte, yeniden değerlemenin ilgili olduğu hesap döneminden sonraki hesap dönemi için sürekli yeniden değerleme yapmayan mükellefler, daha sonraki dönemlerde ilk kez sürekli yeniden değerleme yapmak istemeleri halinde, aynı iktisadi kıymet için tekrar tek seferlik yeniden değerleme yapamazlar.</a:t>
            </a:r>
          </a:p>
          <a:p>
            <a:pPr marL="380990" indent="-380990" algn="just">
              <a:lnSpc>
                <a:spcPct val="107000"/>
              </a:lnSpc>
              <a:spcAft>
                <a:spcPts val="1067"/>
              </a:spcAft>
              <a:buFont typeface="Arial" panose="020B0604020202020204" pitchFamily="34" charset="0"/>
              <a:buChar char="•"/>
            </a:pPr>
            <a:endParaRPr lang="tr-TR" sz="2000" dirty="0">
              <a:latin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C0916287-5AFB-D396-2753-16E6B8E93ECB}"/>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15363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490443"/>
          </a:xfrm>
          <a:prstGeom prst="rect">
            <a:avLst/>
          </a:prstGeom>
          <a:noFill/>
        </p:spPr>
        <p:txBody>
          <a:bodyPr wrap="square">
            <a:spAutoFit/>
          </a:bodyPr>
          <a:lstStyle/>
          <a:p>
            <a:pPr algn="just"/>
            <a:r>
              <a:rPr lang="tr-TR" sz="2000" b="1" dirty="0">
                <a:solidFill>
                  <a:srgbClr val="3F3F3F"/>
                </a:solidFill>
                <a:latin typeface="Arial" panose="020B0604020202020204" pitchFamily="34" charset="0"/>
                <a:ea typeface="Times New Roman" panose="02020603050405020304" pitchFamily="18" charset="0"/>
              </a:rPr>
              <a:t>TEK SEFERLİK YENİDEN DEĞERLEME NE ZAMAN YAPILABİLİR?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Tek seferlik yeniden  değerleme </a:t>
            </a:r>
            <a:r>
              <a:rPr lang="tr-TR" sz="2000" u="sng" dirty="0">
                <a:latin typeface="Calibri" panose="020F0502020204030204" pitchFamily="34" charset="0"/>
                <a:cs typeface="Times New Roman" panose="02020603050405020304" pitchFamily="18" charset="0"/>
              </a:rPr>
              <a:t>yapılmadan</a:t>
            </a:r>
            <a:r>
              <a:rPr lang="tr-TR" sz="2000" dirty="0">
                <a:latin typeface="Calibri" panose="020F0502020204030204" pitchFamily="34" charset="0"/>
                <a:cs typeface="Times New Roman" panose="02020603050405020304" pitchFamily="18" charset="0"/>
              </a:rPr>
              <a:t> ve ilk kez sürekli yeniden değerleme </a:t>
            </a:r>
            <a:r>
              <a:rPr lang="tr-TR" sz="2000" u="sng" dirty="0">
                <a:latin typeface="Calibri" panose="020F0502020204030204" pitchFamily="34" charset="0"/>
                <a:cs typeface="Times New Roman" panose="02020603050405020304" pitchFamily="18" charset="0"/>
              </a:rPr>
              <a:t>yapılmadan</a:t>
            </a:r>
            <a:r>
              <a:rPr lang="tr-TR" sz="2000" dirty="0">
                <a:latin typeface="Calibri" panose="020F0502020204030204" pitchFamily="34" charset="0"/>
                <a:cs typeface="Times New Roman" panose="02020603050405020304" pitchFamily="18" charset="0"/>
              </a:rPr>
              <a:t>, enflasyon düzeltmesi yapılması ve enflasyon düzeltmesinin yapıldığı hesap dönemini müteakip hesap döneminde enflasyon düzeltmesi yapma şartlarının tekrar oluşmamasına rağmen, ilk kez sürekli yeniden değerlemenin </a:t>
            </a:r>
            <a:r>
              <a:rPr lang="tr-TR" sz="2000" u="sng" dirty="0">
                <a:latin typeface="Calibri" panose="020F0502020204030204" pitchFamily="34" charset="0"/>
                <a:cs typeface="Times New Roman" panose="02020603050405020304" pitchFamily="18" charset="0"/>
              </a:rPr>
              <a:t>yapılmaması </a:t>
            </a:r>
            <a:r>
              <a:rPr lang="tr-TR" sz="2000" dirty="0">
                <a:latin typeface="Calibri" panose="020F0502020204030204" pitchFamily="34" charset="0"/>
                <a:cs typeface="Times New Roman" panose="02020603050405020304" pitchFamily="18" charset="0"/>
              </a:rPr>
              <a:t>halinde, sonraki dönemlerde ilk kez yapılacak sürekli yeniden değerleme öncesinde, önceki hesap dönemi sonu itibarıyla tek seferlik yeniden değerleme yapılabilir.</a:t>
            </a:r>
          </a:p>
          <a:p>
            <a:pPr marL="380990" indent="-380990" algn="just">
              <a:lnSpc>
                <a:spcPct val="107000"/>
              </a:lnSpc>
              <a:spcAft>
                <a:spcPts val="1067"/>
              </a:spcAft>
              <a:buFont typeface="Arial" panose="020B0604020202020204" pitchFamily="34" charset="0"/>
              <a:buChar char="•"/>
            </a:pPr>
            <a:r>
              <a:rPr lang="tr-TR" sz="2000" b="1" dirty="0">
                <a:solidFill>
                  <a:srgbClr val="FF0000"/>
                </a:solidFill>
                <a:latin typeface="Calibri" panose="020F0502020204030204" pitchFamily="34" charset="0"/>
                <a:cs typeface="Times New Roman" panose="02020603050405020304" pitchFamily="18" charset="0"/>
              </a:rPr>
              <a:t>Kısmen yada tamamen ilk kez yapılan sürekli yeniden değerleme sonrasında, tek seferlik yeniden değerleme </a:t>
            </a:r>
            <a:r>
              <a:rPr lang="tr-TR" sz="2000" b="1" i="1" u="sng" dirty="0">
                <a:solidFill>
                  <a:srgbClr val="FF0000"/>
                </a:solidFill>
                <a:latin typeface="Calibri" panose="020F0502020204030204" pitchFamily="34" charset="0"/>
                <a:cs typeface="Times New Roman" panose="02020603050405020304" pitchFamily="18" charset="0"/>
              </a:rPr>
              <a:t>yapılamaz</a:t>
            </a:r>
            <a:r>
              <a:rPr lang="tr-TR" sz="2000" b="1" dirty="0">
                <a:solidFill>
                  <a:srgbClr val="FF0000"/>
                </a:solidFill>
                <a:latin typeface="Calibri" panose="020F0502020204030204" pitchFamily="34" charset="0"/>
                <a:cs typeface="Times New Roman" panose="02020603050405020304" pitchFamily="18" charset="0"/>
              </a:rPr>
              <a:t>. </a:t>
            </a:r>
          </a:p>
        </p:txBody>
      </p:sp>
      <p:pic>
        <p:nvPicPr>
          <p:cNvPr id="2" name="Resim 1">
            <a:extLst>
              <a:ext uri="{FF2B5EF4-FFF2-40B4-BE49-F238E27FC236}">
                <a16:creationId xmlns:a16="http://schemas.microsoft.com/office/drawing/2014/main" id="{00A6A08B-AD01-375F-5561-DD05225EEF9A}"/>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418053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1702774"/>
          </a:xfrm>
          <a:prstGeom prst="rect">
            <a:avLst/>
          </a:prstGeom>
          <a:noFill/>
        </p:spPr>
        <p:txBody>
          <a:bodyPr wrap="square">
            <a:spAutoFit/>
          </a:bodyPr>
          <a:lstStyle/>
          <a:p>
            <a:pPr algn="just"/>
            <a:r>
              <a:rPr lang="tr-TR" sz="2000" b="1" dirty="0">
                <a:solidFill>
                  <a:srgbClr val="3F3F3F"/>
                </a:solidFill>
                <a:latin typeface="Arial" panose="020B0604020202020204" pitchFamily="34" charset="0"/>
                <a:ea typeface="Times New Roman" panose="02020603050405020304" pitchFamily="18" charset="0"/>
              </a:rPr>
              <a:t>TEK SEFERLİK YENİDEN DEĞERLEME NE ZAMAN YAPILABİLİR?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İlk kez yapılacak sürekli yeniden değerleme öncesinde olmak kaydıyla; kapsama giren iktisadi kıymetler bakımından tek seferlik yeniden değerleme </a:t>
            </a:r>
            <a:r>
              <a:rPr lang="tr-TR" sz="2000" dirty="0">
                <a:solidFill>
                  <a:srgbClr val="FF0000"/>
                </a:solidFill>
                <a:latin typeface="Calibri" panose="020F0502020204030204" pitchFamily="34" charset="0"/>
                <a:cs typeface="Times New Roman" panose="02020603050405020304" pitchFamily="18" charset="0"/>
              </a:rPr>
              <a:t>kısım kısım olarak, </a:t>
            </a:r>
            <a:r>
              <a:rPr lang="tr-TR" sz="2000" dirty="0">
                <a:latin typeface="Calibri" panose="020F0502020204030204" pitchFamily="34" charset="0"/>
                <a:cs typeface="Times New Roman" panose="02020603050405020304" pitchFamily="18" charset="0"/>
              </a:rPr>
              <a:t>diğer bir ifade ile farklı zamanlarda farklı iktisadi kıymetler bakımından yapılabilir. </a:t>
            </a:r>
          </a:p>
        </p:txBody>
      </p:sp>
      <p:pic>
        <p:nvPicPr>
          <p:cNvPr id="2" name="Resim 1">
            <a:extLst>
              <a:ext uri="{FF2B5EF4-FFF2-40B4-BE49-F238E27FC236}">
                <a16:creationId xmlns:a16="http://schemas.microsoft.com/office/drawing/2014/main" id="{45E5EFCF-6950-CB9A-FC2E-A1B29BDDD3DF}"/>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39578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709734"/>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HANGİ ORAN İLE DEĞERLEME YAPILACAKTIR?</a:t>
            </a:r>
          </a:p>
          <a:p>
            <a:pPr marL="380990" indent="-380990" algn="just">
              <a:lnSpc>
                <a:spcPct val="107000"/>
              </a:lnSpc>
              <a:spcAft>
                <a:spcPts val="1067"/>
              </a:spcAft>
              <a:buFont typeface="Arial" panose="020B0604020202020204" pitchFamily="34" charset="0"/>
              <a:buChar char="•"/>
            </a:pPr>
            <a:r>
              <a:rPr lang="tr-TR" sz="1600" dirty="0">
                <a:latin typeface="Calibri" panose="020F0502020204030204" pitchFamily="34" charset="0"/>
                <a:cs typeface="Times New Roman" panose="02020603050405020304" pitchFamily="18" charset="0"/>
              </a:rPr>
              <a:t>Taşınmazlar ve ATİK le için yapılacak tek seferlik yeniden değerlemede esas alınacak yeniden değerleme oranı aşağıdaki gibi tespit edilecektir.</a:t>
            </a:r>
          </a:p>
          <a:p>
            <a:pPr marL="380990" indent="-380990" algn="just">
              <a:lnSpc>
                <a:spcPct val="107000"/>
              </a:lnSpc>
              <a:spcAft>
                <a:spcPts val="1067"/>
              </a:spcAft>
              <a:buFont typeface="Arial" panose="020B0604020202020204" pitchFamily="34" charset="0"/>
              <a:buChar char="•"/>
            </a:pPr>
            <a:r>
              <a:rPr lang="tr-TR" sz="1600" dirty="0">
                <a:latin typeface="Calibri" panose="020F0502020204030204" pitchFamily="34" charset="0"/>
                <a:cs typeface="Times New Roman" panose="02020603050405020304" pitchFamily="18" charset="0"/>
              </a:rPr>
              <a:t>enflasyon düzeltmesine tabi tutulanlar için;</a:t>
            </a:r>
          </a:p>
          <a:p>
            <a:pPr marL="838190" lvl="1" indent="-380990" algn="just">
              <a:lnSpc>
                <a:spcPct val="107000"/>
              </a:lnSpc>
              <a:spcAft>
                <a:spcPts val="1067"/>
              </a:spcAft>
              <a:buFont typeface="Arial" panose="020B0604020202020204" pitchFamily="34" charset="0"/>
              <a:buChar char="•"/>
            </a:pPr>
            <a:r>
              <a:rPr lang="tr-TR" sz="1600" dirty="0">
                <a:latin typeface="Calibri" panose="020F0502020204030204" pitchFamily="34" charset="0"/>
                <a:cs typeface="Times New Roman" panose="02020603050405020304" pitchFamily="18" charset="0"/>
              </a:rPr>
              <a:t>En son bilançoda (31.12.2004) yer alan değerlenecek kıymetler için, ilk kez yapılacak sürekli yeniden değerlemenin ilgili olduğu hesap döneminden önceki hesap döneminin son ayına ilişkin Yİ-ÜFE değerinin, söz konusu bilançonun ait olduğu tarihi takip eden aya ilişkin Yİ-ÜFE değerine bölünmesi ile bulunan oran,</a:t>
            </a:r>
          </a:p>
          <a:p>
            <a:pPr marL="838190" lvl="1" indent="-380990" algn="just">
              <a:lnSpc>
                <a:spcPct val="107000"/>
              </a:lnSpc>
              <a:spcAft>
                <a:spcPts val="1067"/>
              </a:spcAft>
              <a:buFont typeface="Arial" panose="020B0604020202020204" pitchFamily="34" charset="0"/>
              <a:buChar char="•"/>
            </a:pPr>
            <a:r>
              <a:rPr lang="tr-TR" sz="1600" dirty="0">
                <a:latin typeface="Calibri" panose="020F0502020204030204" pitchFamily="34" charset="0"/>
                <a:cs typeface="Times New Roman" panose="02020603050405020304" pitchFamily="18" charset="0"/>
              </a:rPr>
              <a:t>En son bilanço tarihinden (31.12.2004) sonra iktisap edilen değerlenecek kıymetler için, ilk kez yapılacak sürekli yeniden değerlemenin ilgili olduğu hesap döneminden önceki hesap döneminin son ayına ilişkin Yİ-ÜFE değerinin, bunların </a:t>
            </a:r>
            <a:r>
              <a:rPr lang="tr-TR" sz="1600" dirty="0">
                <a:solidFill>
                  <a:srgbClr val="FF0000"/>
                </a:solidFill>
                <a:latin typeface="Calibri" panose="020F0502020204030204" pitchFamily="34" charset="0"/>
                <a:cs typeface="Times New Roman" panose="02020603050405020304" pitchFamily="18" charset="0"/>
              </a:rPr>
              <a:t>iktisap edildiği ayı izleyen aya ilişkin </a:t>
            </a:r>
            <a:r>
              <a:rPr lang="tr-TR" sz="1600" dirty="0">
                <a:latin typeface="Calibri" panose="020F0502020204030204" pitchFamily="34" charset="0"/>
                <a:cs typeface="Times New Roman" panose="02020603050405020304" pitchFamily="18" charset="0"/>
              </a:rPr>
              <a:t>Yİ-ÜFE değerine bölünmesi ile bulunan oran,</a:t>
            </a:r>
          </a:p>
        </p:txBody>
      </p:sp>
      <p:pic>
        <p:nvPicPr>
          <p:cNvPr id="2" name="Resim 1">
            <a:extLst>
              <a:ext uri="{FF2B5EF4-FFF2-40B4-BE49-F238E27FC236}">
                <a16:creationId xmlns:a16="http://schemas.microsoft.com/office/drawing/2014/main" id="{1DBF75F8-6B43-B3C0-9002-1BA7AA4DF470}"/>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22840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468898"/>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HANGİ ORAN İLE DEĞERLEME YAPILACAKTIR?</a:t>
            </a:r>
          </a:p>
          <a:p>
            <a:endPar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VUK Geçici </a:t>
            </a:r>
            <a:r>
              <a:rPr lang="tr-TR" sz="2000" dirty="0">
                <a:solidFill>
                  <a:srgbClr val="FF0000"/>
                </a:solidFill>
                <a:latin typeface="Calibri" panose="020F0502020204030204" pitchFamily="34" charset="0"/>
                <a:cs typeface="Times New Roman" panose="02020603050405020304" pitchFamily="18" charset="0"/>
              </a:rPr>
              <a:t>31 inci maddenin </a:t>
            </a:r>
            <a:r>
              <a:rPr lang="tr-TR" sz="2000" b="1" dirty="0">
                <a:solidFill>
                  <a:srgbClr val="FF0000"/>
                </a:solidFill>
                <a:latin typeface="Calibri" panose="020F0502020204030204" pitchFamily="34" charset="0"/>
                <a:cs typeface="Times New Roman" panose="02020603050405020304" pitchFamily="18" charset="0"/>
              </a:rPr>
              <a:t>birinci</a:t>
            </a:r>
            <a:r>
              <a:rPr lang="tr-TR" sz="2000" dirty="0">
                <a:solidFill>
                  <a:srgbClr val="FF0000"/>
                </a:solidFill>
                <a:latin typeface="Calibri" panose="020F0502020204030204" pitchFamily="34" charset="0"/>
                <a:cs typeface="Times New Roman" panose="02020603050405020304" pitchFamily="18" charset="0"/>
              </a:rPr>
              <a:t> fıkrası </a:t>
            </a:r>
            <a:r>
              <a:rPr lang="tr-TR" sz="2000" dirty="0">
                <a:latin typeface="Calibri" panose="020F0502020204030204" pitchFamily="34" charset="0"/>
                <a:cs typeface="Times New Roman" panose="02020603050405020304" pitchFamily="18" charset="0"/>
              </a:rPr>
              <a:t>kapsamında değerlenenler için, ilk kez yapılacak sürekli yeniden değerlemenin ilgili olduğu hesap döneminden önceki hesap döneminin son ayına ilişkin Yİ-ÜFE değerinin, 2018 yılı Mayıs ayına ilişkin Yİ-ÜFE değerine bölünmesi ile bulunan oran,</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VUK Geçici </a:t>
            </a:r>
            <a:r>
              <a:rPr lang="tr-TR" sz="2000" dirty="0">
                <a:solidFill>
                  <a:srgbClr val="FF0000"/>
                </a:solidFill>
                <a:latin typeface="Calibri" panose="020F0502020204030204" pitchFamily="34" charset="0"/>
                <a:cs typeface="Times New Roman" panose="02020603050405020304" pitchFamily="18" charset="0"/>
              </a:rPr>
              <a:t>31 inci maddenin </a:t>
            </a:r>
            <a:r>
              <a:rPr lang="tr-TR" sz="2000" b="1" dirty="0">
                <a:solidFill>
                  <a:srgbClr val="FF0000"/>
                </a:solidFill>
                <a:latin typeface="Calibri" panose="020F0502020204030204" pitchFamily="34" charset="0"/>
                <a:cs typeface="Times New Roman" panose="02020603050405020304" pitchFamily="18" charset="0"/>
              </a:rPr>
              <a:t>yedinci </a:t>
            </a:r>
            <a:r>
              <a:rPr lang="tr-TR" sz="2000" dirty="0">
                <a:solidFill>
                  <a:srgbClr val="FF0000"/>
                </a:solidFill>
                <a:latin typeface="Calibri" panose="020F0502020204030204" pitchFamily="34" charset="0"/>
                <a:cs typeface="Times New Roman" panose="02020603050405020304" pitchFamily="18" charset="0"/>
              </a:rPr>
              <a:t>fıkrası </a:t>
            </a:r>
            <a:r>
              <a:rPr lang="tr-TR" sz="2000" dirty="0">
                <a:latin typeface="Calibri" panose="020F0502020204030204" pitchFamily="34" charset="0"/>
                <a:cs typeface="Times New Roman" panose="02020603050405020304" pitchFamily="18" charset="0"/>
              </a:rPr>
              <a:t>kapsamında değerlenenler için, ilk kez yapılacak sürekli yeniden değerlemenin ilgili olduğu hesap döneminden önceki hesap döneminin son ayına ilişkin Yİ-ÜFE değerinin, 2021 yılı Haziran ayına ilişkin Yİ-ÜFE değerine bölünmesi ile bulunan oran,</a:t>
            </a:r>
          </a:p>
        </p:txBody>
      </p:sp>
      <p:pic>
        <p:nvPicPr>
          <p:cNvPr id="2" name="Resim 1">
            <a:extLst>
              <a:ext uri="{FF2B5EF4-FFF2-40B4-BE49-F238E27FC236}">
                <a16:creationId xmlns:a16="http://schemas.microsoft.com/office/drawing/2014/main" id="{AE7476CB-6552-904E-5F31-B534211D2C7E}"/>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56020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461665"/>
          </a:xfrm>
          <a:prstGeom prst="rect">
            <a:avLst/>
          </a:prstGeom>
        </p:spPr>
        <p:txBody>
          <a:bodyPr wrap="square">
            <a:spAutoFit/>
          </a:bodyPr>
          <a:lstStyle/>
          <a:p>
            <a:pPr algn="ctr"/>
            <a:r>
              <a:rPr lang="tr-TR" sz="2400" b="1" dirty="0">
                <a:solidFill>
                  <a:schemeClr val="tx1">
                    <a:lumMod val="95000"/>
                    <a:lumOff val="5000"/>
                  </a:schemeClr>
                </a:solidFill>
                <a:latin typeface="Calibri" panose="020F0502020204030204" pitchFamily="34" charset="0"/>
                <a:cs typeface="Calibri" panose="020F0502020204030204" pitchFamily="34" charset="0"/>
              </a:rPr>
              <a:t>GİRİŞ</a:t>
            </a:r>
            <a:endParaRPr lang="tr-TR"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Metin kutusu 2">
            <a:extLst>
              <a:ext uri="{FF2B5EF4-FFF2-40B4-BE49-F238E27FC236}">
                <a16:creationId xmlns:a16="http://schemas.microsoft.com/office/drawing/2014/main" id="{65DD9235-1C77-3C29-7923-DA96FF5D6AA7}"/>
              </a:ext>
            </a:extLst>
          </p:cNvPr>
          <p:cNvSpPr txBox="1"/>
          <p:nvPr/>
        </p:nvSpPr>
        <p:spPr>
          <a:xfrm>
            <a:off x="155358" y="1364871"/>
            <a:ext cx="8890987" cy="2053639"/>
          </a:xfrm>
          <a:prstGeom prst="rect">
            <a:avLst/>
          </a:prstGeom>
          <a:noFill/>
        </p:spPr>
        <p:txBody>
          <a:bodyPr wrap="square">
            <a:spAutoFit/>
          </a:bodyPr>
          <a:lstStyle/>
          <a:p>
            <a:pPr algn="just">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Yüksek enflasyonlu ekonomiler işletmelerin finansal tablolarına ve mali yapılarına zararlar vermektedir. Bu zararların önlenmesi açısından yıllar boyunca kanun koyucu tarafından bir takım düzenlemeler yapılmıştır, yapılmaktadır. Bu kapsamda Vergi Usul Kanunu (VUK)’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nun</a:t>
            </a:r>
            <a:r>
              <a:rPr lang="tr-TR" sz="2000" dirty="0">
                <a:effectLst/>
                <a:latin typeface="Calibri" panose="020F0502020204030204" pitchFamily="34" charset="0"/>
                <a:ea typeface="Calibri" panose="020F0502020204030204" pitchFamily="34" charset="0"/>
                <a:cs typeface="Times New Roman" panose="02020603050405020304" pitchFamily="18" charset="0"/>
              </a:rPr>
              <a:t> Mükerrer 298/A maddesinde düzenlenen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ENFLASYON DÜZELTMESİ</a:t>
            </a:r>
            <a:r>
              <a:rPr lang="tr-TR" sz="2000" dirty="0">
                <a:effectLst/>
                <a:latin typeface="Calibri" panose="020F0502020204030204" pitchFamily="34" charset="0"/>
                <a:ea typeface="Calibri" panose="020F0502020204030204" pitchFamily="34" charset="0"/>
                <a:cs typeface="Times New Roman" panose="02020603050405020304" pitchFamily="18" charset="0"/>
              </a:rPr>
              <a:t>, VUK 298/Ç maddesinde düzenlenen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SÜREKLİ YENİDEN DEĞERLEME</a:t>
            </a:r>
            <a:r>
              <a:rPr lang="tr-TR" sz="2000" dirty="0">
                <a:effectLst/>
                <a:latin typeface="Calibri" panose="020F0502020204030204" pitchFamily="34" charset="0"/>
                <a:ea typeface="Calibri" panose="020F0502020204030204" pitchFamily="34" charset="0"/>
                <a:cs typeface="Times New Roman" panose="02020603050405020304" pitchFamily="18" charset="0"/>
              </a:rPr>
              <a:t> ve VUK Geçici Madde 32 de düzenlenen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TEK SEFERLİK YENİDEN DEĞERLEME </a:t>
            </a:r>
            <a:r>
              <a:rPr lang="tr-TR" sz="2000" dirty="0">
                <a:effectLst/>
                <a:latin typeface="Calibri" panose="020F0502020204030204" pitchFamily="34" charset="0"/>
                <a:ea typeface="Calibri" panose="020F0502020204030204" pitchFamily="34" charset="0"/>
                <a:cs typeface="Times New Roman" panose="02020603050405020304" pitchFamily="18" charset="0"/>
              </a:rPr>
              <a:t>sayılabilir.</a:t>
            </a:r>
          </a:p>
        </p:txBody>
      </p:sp>
      <p:pic>
        <p:nvPicPr>
          <p:cNvPr id="5" name="Resim 4">
            <a:extLst>
              <a:ext uri="{FF2B5EF4-FFF2-40B4-BE49-F238E27FC236}">
                <a16:creationId xmlns:a16="http://schemas.microsoft.com/office/drawing/2014/main" id="{D86B33CA-1DF8-D43B-7742-D01043D56472}"/>
              </a:ext>
            </a:extLst>
          </p:cNvPr>
          <p:cNvPicPr>
            <a:picLocks noChangeAspect="1"/>
          </p:cNvPicPr>
          <p:nvPr/>
        </p:nvPicPr>
        <p:blipFill>
          <a:blip r:embed="rId3"/>
          <a:stretch>
            <a:fillRect/>
          </a:stretch>
        </p:blipFill>
        <p:spPr>
          <a:xfrm>
            <a:off x="2844967" y="3446397"/>
            <a:ext cx="2658430" cy="1610187"/>
          </a:xfrm>
          <a:prstGeom prst="rect">
            <a:avLst/>
          </a:prstGeom>
        </p:spPr>
      </p:pic>
      <p:pic>
        <p:nvPicPr>
          <p:cNvPr id="2" name="Resim 1">
            <a:extLst>
              <a:ext uri="{FF2B5EF4-FFF2-40B4-BE49-F238E27FC236}">
                <a16:creationId xmlns:a16="http://schemas.microsoft.com/office/drawing/2014/main" id="{CD9E1A1C-9690-F94A-E3B3-71B7A130679D}"/>
              </a:ext>
            </a:extLst>
          </p:cNvPr>
          <p:cNvPicPr>
            <a:picLocks noChangeAspect="1"/>
          </p:cNvPicPr>
          <p:nvPr/>
        </p:nvPicPr>
        <p:blipFill>
          <a:blip r:embed="rId4"/>
          <a:stretch>
            <a:fillRect/>
          </a:stretch>
        </p:blipFill>
        <p:spPr>
          <a:xfrm>
            <a:off x="73929" y="44476"/>
            <a:ext cx="577327" cy="682935"/>
          </a:xfrm>
          <a:prstGeom prst="rect">
            <a:avLst/>
          </a:prstGeom>
        </p:spPr>
      </p:pic>
    </p:spTree>
    <p:extLst>
      <p:ext uri="{BB962C8B-B14F-4D97-AF65-F5344CB8AC3E}">
        <p14:creationId xmlns:p14="http://schemas.microsoft.com/office/powerpoint/2010/main" val="667667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725379"/>
          </a:xfrm>
          <a:prstGeom prst="rect">
            <a:avLst/>
          </a:prstGeom>
          <a:noFill/>
        </p:spPr>
        <p:txBody>
          <a:bodyPr wrap="square">
            <a:spAutoFit/>
          </a:bodyPr>
          <a:lstStyle/>
          <a:p>
            <a:pPr algn="ctr"/>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HANGİ ORAN İLE DEĞERLEME YAPILACAKTIR? </a:t>
            </a:r>
            <a:r>
              <a:rPr lang="tr-TR"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(ÖZET)</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Hesap dönemi takvim yılı olan mükellefler için 2022 hesap döneminde yapılacak tek seferlik yeniden değerleme baz alındığında</a:t>
            </a:r>
          </a:p>
          <a:p>
            <a:pPr marL="838190" lvl="1" indent="-380990" algn="just">
              <a:lnSpc>
                <a:spcPct val="107000"/>
              </a:lnSpc>
              <a:spcAft>
                <a:spcPts val="1067"/>
              </a:spcAft>
              <a:buFont typeface="Arial" panose="020B0604020202020204" pitchFamily="34" charset="0"/>
              <a:buChar char="•"/>
            </a:pPr>
            <a:r>
              <a:rPr lang="tr-TR" sz="2000" b="0" i="0" u="none" strike="noStrike" baseline="0" dirty="0">
                <a:solidFill>
                  <a:srgbClr val="000000"/>
                </a:solidFill>
                <a:latin typeface="Calibri" panose="020F0502020204030204" pitchFamily="34" charset="0"/>
              </a:rPr>
              <a:t>Enflasyon düzeltmesi yapılanlar için :31.12.2021</a:t>
            </a:r>
            <a:r>
              <a:rPr lang="tr-TR" sz="2000" dirty="0">
                <a:latin typeface="Calibri" panose="020F0502020204030204" pitchFamily="34" charset="0"/>
                <a:cs typeface="Times New Roman" panose="02020603050405020304" pitchFamily="18" charset="0"/>
              </a:rPr>
              <a:t> Yİ-ÜFE </a:t>
            </a:r>
            <a:r>
              <a:rPr lang="tr-TR" sz="2000" b="0" i="0" u="none" strike="noStrike" baseline="0" dirty="0">
                <a:solidFill>
                  <a:srgbClr val="000000"/>
                </a:solidFill>
                <a:latin typeface="Calibri" panose="020F0502020204030204" pitchFamily="34" charset="0"/>
              </a:rPr>
              <a:t>/1.01.2005 </a:t>
            </a:r>
            <a:r>
              <a:rPr lang="tr-TR" sz="2000" dirty="0">
                <a:latin typeface="Calibri" panose="020F0502020204030204" pitchFamily="34" charset="0"/>
                <a:cs typeface="Times New Roman" panose="02020603050405020304" pitchFamily="18" charset="0"/>
              </a:rPr>
              <a:t>Yİ-ÜFE </a:t>
            </a:r>
          </a:p>
          <a:p>
            <a:pPr marL="838190" lvl="1" indent="-380990" algn="just">
              <a:lnSpc>
                <a:spcPct val="107000"/>
              </a:lnSpc>
              <a:spcAft>
                <a:spcPts val="1067"/>
              </a:spcAft>
              <a:buFont typeface="Arial" panose="020B0604020202020204" pitchFamily="34" charset="0"/>
              <a:buChar char="•"/>
            </a:pPr>
            <a:r>
              <a:rPr lang="tr-TR" sz="2000" b="0" i="0" u="none" strike="noStrike" baseline="0" dirty="0">
                <a:solidFill>
                  <a:srgbClr val="000000"/>
                </a:solidFill>
                <a:latin typeface="Calibri" panose="020F0502020204030204" pitchFamily="34" charset="0"/>
              </a:rPr>
              <a:t>Enflasyon düzeltmesi sonrası alınanlar için: 31.12.2021</a:t>
            </a:r>
            <a:r>
              <a:rPr lang="tr-TR" sz="2000" dirty="0">
                <a:latin typeface="Calibri" panose="020F0502020204030204" pitchFamily="34" charset="0"/>
                <a:cs typeface="Times New Roman" panose="02020603050405020304" pitchFamily="18" charset="0"/>
              </a:rPr>
              <a:t> Yİ-ÜFE </a:t>
            </a:r>
            <a:r>
              <a:rPr lang="tr-TR" sz="2000" b="0" i="0" u="none" strike="noStrike" baseline="0" dirty="0">
                <a:solidFill>
                  <a:srgbClr val="000000"/>
                </a:solidFill>
                <a:latin typeface="Calibri" panose="020F0502020204030204" pitchFamily="34" charset="0"/>
              </a:rPr>
              <a:t>/iktisap tarihinden bir sonraki aya ait </a:t>
            </a:r>
            <a:r>
              <a:rPr lang="tr-TR" sz="2000" dirty="0">
                <a:latin typeface="Calibri" panose="020F0502020204030204" pitchFamily="34" charset="0"/>
                <a:cs typeface="Times New Roman" panose="02020603050405020304" pitchFamily="18" charset="0"/>
              </a:rPr>
              <a:t>Yİ-ÜFE</a:t>
            </a:r>
          </a:p>
          <a:p>
            <a:pPr marL="838190" lvl="1"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VUK Geç. 31 /1 uygulananlar için: </a:t>
            </a:r>
            <a:r>
              <a:rPr lang="tr-TR" sz="2000" b="0" i="0" u="none" strike="noStrike" baseline="0" dirty="0">
                <a:solidFill>
                  <a:srgbClr val="000000"/>
                </a:solidFill>
                <a:latin typeface="Calibri" panose="020F0502020204030204" pitchFamily="34" charset="0"/>
              </a:rPr>
              <a:t>31.12.2021</a:t>
            </a:r>
            <a:r>
              <a:rPr lang="tr-TR" sz="2000" dirty="0">
                <a:latin typeface="Calibri" panose="020F0502020204030204" pitchFamily="34" charset="0"/>
                <a:cs typeface="Times New Roman" panose="02020603050405020304" pitchFamily="18" charset="0"/>
              </a:rPr>
              <a:t> Yİ-ÜFE </a:t>
            </a:r>
            <a:r>
              <a:rPr lang="tr-TR" sz="2000" b="0" i="0" u="none" strike="noStrike" baseline="0" dirty="0">
                <a:solidFill>
                  <a:srgbClr val="000000"/>
                </a:solidFill>
                <a:latin typeface="Calibri" panose="020F0502020204030204" pitchFamily="34" charset="0"/>
              </a:rPr>
              <a:t>/1.05.2018 </a:t>
            </a:r>
            <a:r>
              <a:rPr lang="tr-TR" sz="2000" dirty="0">
                <a:latin typeface="Calibri" panose="020F0502020204030204" pitchFamily="34" charset="0"/>
                <a:cs typeface="Times New Roman" panose="02020603050405020304" pitchFamily="18" charset="0"/>
              </a:rPr>
              <a:t>Yİ-ÜFE </a:t>
            </a:r>
          </a:p>
          <a:p>
            <a:pPr marL="838190" lvl="1"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VUK Geç. 31 /7 uygulananlar için: </a:t>
            </a:r>
            <a:r>
              <a:rPr lang="tr-TR" sz="2000" b="0" i="0" u="none" strike="noStrike" baseline="0" dirty="0">
                <a:solidFill>
                  <a:srgbClr val="000000"/>
                </a:solidFill>
                <a:latin typeface="Calibri" panose="020F0502020204030204" pitchFamily="34" charset="0"/>
              </a:rPr>
              <a:t>31.12.2021</a:t>
            </a:r>
            <a:r>
              <a:rPr lang="tr-TR" sz="2000" dirty="0">
                <a:latin typeface="Calibri" panose="020F0502020204030204" pitchFamily="34" charset="0"/>
                <a:cs typeface="Times New Roman" panose="02020603050405020304" pitchFamily="18" charset="0"/>
              </a:rPr>
              <a:t> Yİ-ÜFE </a:t>
            </a:r>
            <a:r>
              <a:rPr lang="tr-TR" sz="2000" b="0" i="0" u="none" strike="noStrike" baseline="0" dirty="0">
                <a:solidFill>
                  <a:srgbClr val="000000"/>
                </a:solidFill>
                <a:latin typeface="Calibri" panose="020F0502020204030204" pitchFamily="34" charset="0"/>
              </a:rPr>
              <a:t>/1.06.2021 </a:t>
            </a:r>
            <a:r>
              <a:rPr lang="tr-TR" sz="2000" dirty="0">
                <a:latin typeface="Calibri" panose="020F0502020204030204" pitchFamily="34" charset="0"/>
                <a:cs typeface="Times New Roman" panose="02020603050405020304" pitchFamily="18" charset="0"/>
              </a:rPr>
              <a:t>Yİ-ÜFE </a:t>
            </a:r>
          </a:p>
          <a:p>
            <a:pPr marL="838190" lvl="1"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Oranı kullanılacaktır.</a:t>
            </a:r>
          </a:p>
        </p:txBody>
      </p:sp>
      <p:pic>
        <p:nvPicPr>
          <p:cNvPr id="2" name="Resim 1">
            <a:extLst>
              <a:ext uri="{FF2B5EF4-FFF2-40B4-BE49-F238E27FC236}">
                <a16:creationId xmlns:a16="http://schemas.microsoft.com/office/drawing/2014/main" id="{8F94AE4D-30B6-3D64-4795-02F84AB9762C}"/>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91765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490443"/>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HANGİ ORAN İLE DEĞERLEME YAPILACAKTIR?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Yİ-ÜFE değerlerine göre bulunacak ve yeniden değerlemeye esas olacak katsayının hesabında, kesirli (virgülden sonraki) kısım 5 (beş) hane olarak dikkate alınacaktır.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GVK ve KVK kapsamında </a:t>
            </a:r>
            <a:r>
              <a:rPr lang="tr-TR" sz="2000" dirty="0">
                <a:solidFill>
                  <a:srgbClr val="FF0000"/>
                </a:solidFill>
                <a:latin typeface="Calibri" panose="020F0502020204030204" pitchFamily="34" charset="0"/>
                <a:cs typeface="Times New Roman" panose="02020603050405020304" pitchFamily="18" charset="0"/>
              </a:rPr>
              <a:t>yapılan devir, tür değiştirme ve bölünme hallerinde</a:t>
            </a:r>
            <a:r>
              <a:rPr lang="tr-TR" sz="2000" dirty="0">
                <a:latin typeface="Calibri" panose="020F0502020204030204" pitchFamily="34" charset="0"/>
                <a:cs typeface="Times New Roman" panose="02020603050405020304" pitchFamily="18" charset="0"/>
              </a:rPr>
              <a:t>, devrolunan veya bölünen işletmeler/şirketler tarafından iktisap edilen iktisadi kıymetlerin devralanlar tarafından yeniden değerlenmesinde kullanılacak yeniden değerleme oranının hesabında, söz konusu iktisadi kıymetlerin devir eden, tür değiştiren veya bölünen işletme/şirket tarafından iktisap edildiği tarih esas alınacaktır.</a:t>
            </a:r>
          </a:p>
        </p:txBody>
      </p:sp>
      <p:pic>
        <p:nvPicPr>
          <p:cNvPr id="2" name="Resim 1">
            <a:extLst>
              <a:ext uri="{FF2B5EF4-FFF2-40B4-BE49-F238E27FC236}">
                <a16:creationId xmlns:a16="http://schemas.microsoft.com/office/drawing/2014/main" id="{FF58F751-2041-F17A-B1AA-AC8F38144405}"/>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99050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490443"/>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HANGİ ORAN İLE DEĞERLEME YAPILACAKTIR?</a:t>
            </a:r>
          </a:p>
          <a:p>
            <a:pPr marL="380990" indent="-380990" algn="just">
              <a:lnSpc>
                <a:spcPct val="107000"/>
              </a:lnSpc>
              <a:spcAft>
                <a:spcPts val="1067"/>
              </a:spcAft>
              <a:buFont typeface="Arial" panose="020B0604020202020204" pitchFamily="34" charset="0"/>
              <a:buChar char="•"/>
            </a:pPr>
            <a:r>
              <a:rPr lang="tr-TR" sz="2000" dirty="0">
                <a:solidFill>
                  <a:srgbClr val="FF0000"/>
                </a:solidFill>
                <a:latin typeface="Calibri" panose="020F0502020204030204" pitchFamily="34" charset="0"/>
                <a:cs typeface="Times New Roman" panose="02020603050405020304" pitchFamily="18" charset="0"/>
              </a:rPr>
              <a:t>Finansal kiralama </a:t>
            </a:r>
            <a:r>
              <a:rPr lang="tr-TR" sz="2000" dirty="0">
                <a:latin typeface="Calibri" panose="020F0502020204030204" pitchFamily="34" charset="0"/>
                <a:cs typeface="Times New Roman" panose="02020603050405020304" pitchFamily="18" charset="0"/>
              </a:rPr>
              <a:t>yoluyla iktisap edilen ve mülkiyeti devredilmemiş/devredilmiş tek seferlik yeniden değerleme yapılacak kıymetler için yeniden değerleme oranının belirlenmesinde iktisap tarihi olarak, daha önce enflasyon düzeltmesi ve geçici 31 inci madde kapsamında yeniden değerleme yapılmamış olması kaydıyla</a:t>
            </a:r>
            <a:r>
              <a:rPr lang="tr-TR" sz="2000" dirty="0">
                <a:solidFill>
                  <a:srgbClr val="FF0000"/>
                </a:solidFill>
                <a:latin typeface="Calibri" panose="020F0502020204030204" pitchFamily="34" charset="0"/>
                <a:cs typeface="Times New Roman" panose="02020603050405020304" pitchFamily="18" charset="0"/>
              </a:rPr>
              <a:t>, kiracının kullanma hakkını aktifleştirdiği</a:t>
            </a:r>
            <a:r>
              <a:rPr lang="tr-TR" sz="2000" dirty="0">
                <a:latin typeface="Calibri" panose="020F0502020204030204" pitchFamily="34" charset="0"/>
                <a:cs typeface="Times New Roman" panose="02020603050405020304" pitchFamily="18" charset="0"/>
              </a:rPr>
              <a:t> tarih esas alınır.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Kullanım hakkı bu kapsamda tek seferlik yeniden değerlemeye tabi tutulan kıymetler, mülkiyetinin devralınmasını müteakiben tekrar tek seferlik yeniden değerlemeye tabi tutulamaz.</a:t>
            </a:r>
          </a:p>
        </p:txBody>
      </p:sp>
      <p:pic>
        <p:nvPicPr>
          <p:cNvPr id="2" name="Resim 1">
            <a:extLst>
              <a:ext uri="{FF2B5EF4-FFF2-40B4-BE49-F238E27FC236}">
                <a16:creationId xmlns:a16="http://schemas.microsoft.com/office/drawing/2014/main" id="{186908A2-967F-33EC-5B27-82CA9CDCCAD4}"/>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62750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544756" cy="3425361"/>
          </a:xfrm>
          <a:prstGeom prst="rect">
            <a:avLst/>
          </a:prstGeom>
          <a:noFill/>
        </p:spPr>
        <p:txBody>
          <a:bodyPr wrap="square">
            <a:spAutoFit/>
          </a:bodyPr>
          <a:lstStyle/>
          <a:p>
            <a:r>
              <a:rPr lang="tr-TR" sz="2000"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HANGİ ORAN İLE DEĞERLEME YAPILACAKTIR?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En son enflasyon düzeltmesi yapılan bilanço tarihinden (31.12.2004) sonra inşa edilerek aktifleştirilen binaların tek seferlik yeniden değerlemeye tabi tutulmasında, </a:t>
            </a:r>
            <a:r>
              <a:rPr lang="tr-TR" sz="2000" dirty="0">
                <a:solidFill>
                  <a:srgbClr val="FF0000"/>
                </a:solidFill>
                <a:latin typeface="Calibri" panose="020F0502020204030204" pitchFamily="34" charset="0"/>
                <a:cs typeface="Times New Roman" panose="02020603050405020304" pitchFamily="18" charset="0"/>
              </a:rPr>
              <a:t>mükelleflerce bina maliyet bedeline dahil edilen arsa payı bedeli ile diğer maliyet unsurları ayrıştırılmak sureti ile tek seferlik yeniden değerleme sonrası tutar hesaplanır.</a:t>
            </a:r>
          </a:p>
          <a:p>
            <a:pPr marL="380990" indent="-380990" algn="just">
              <a:lnSpc>
                <a:spcPct val="107000"/>
              </a:lnSpc>
              <a:spcAft>
                <a:spcPts val="1067"/>
              </a:spcAft>
              <a:buFont typeface="Arial" panose="020B0604020202020204" pitchFamily="34" charset="0"/>
              <a:buChar char="•"/>
            </a:pPr>
            <a:r>
              <a:rPr lang="tr-TR" sz="1900" dirty="0">
                <a:latin typeface="Calibri" panose="020F0502020204030204" pitchFamily="34" charset="0"/>
                <a:cs typeface="Times New Roman" panose="02020603050405020304" pitchFamily="18" charset="0"/>
              </a:rPr>
              <a:t>Amortismana tabi olup faydalı ömür süresini tamamlayan iktisadi kıymetler de tek seferlik yeniden değerleme uygulamasından yararlanılabilir. Ancak değer artış fonu oluşmayacaktır. (eksik amortisman ayrılsa bile ayrılmış kabul edilerek hesaplama yapılacağından)</a:t>
            </a:r>
          </a:p>
        </p:txBody>
      </p:sp>
      <p:pic>
        <p:nvPicPr>
          <p:cNvPr id="2" name="Resim 1">
            <a:extLst>
              <a:ext uri="{FF2B5EF4-FFF2-40B4-BE49-F238E27FC236}">
                <a16:creationId xmlns:a16="http://schemas.microsoft.com/office/drawing/2014/main" id="{0C9DD7B9-4821-9D52-9E63-32E2A08ED8AA}"/>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921725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763081"/>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UYGULAMA NASIL YAPILACAKTIR?</a:t>
            </a:r>
          </a:p>
          <a:p>
            <a:pPr marL="380990" indent="-380990" algn="just">
              <a:lnSpc>
                <a:spcPct val="107000"/>
              </a:lnSpc>
              <a:spcAft>
                <a:spcPts val="1067"/>
              </a:spcAft>
              <a:buFont typeface="Arial" panose="020B0604020202020204" pitchFamily="34" charset="0"/>
              <a:buChar char="•"/>
            </a:pPr>
            <a:r>
              <a:rPr lang="tr-TR" dirty="0">
                <a:latin typeface="Calibri" panose="020F0502020204030204" pitchFamily="34" charset="0"/>
                <a:cs typeface="Times New Roman" panose="02020603050405020304" pitchFamily="18" charset="0"/>
              </a:rPr>
              <a:t>Tek seferlik yeniden değerlemeye esas alınan değerlerin, yeniden değerlemeden önceki ve yeniden değerlemeye tabi tutulduktan sonraki tutarları dikkate alınarak hesaplanan net bilanço aktif değerlerinin tespiti gerekmektedir.</a:t>
            </a:r>
          </a:p>
          <a:p>
            <a:pPr marL="380990" indent="-380990" algn="just">
              <a:lnSpc>
                <a:spcPct val="107000"/>
              </a:lnSpc>
              <a:spcAft>
                <a:spcPts val="1067"/>
              </a:spcAft>
              <a:buFont typeface="Arial" panose="020B0604020202020204" pitchFamily="34" charset="0"/>
              <a:buChar char="•"/>
            </a:pPr>
            <a:r>
              <a:rPr lang="tr-TR" dirty="0">
                <a:latin typeface="Calibri" panose="020F0502020204030204" pitchFamily="34" charset="0"/>
                <a:cs typeface="Times New Roman" panose="02020603050405020304" pitchFamily="18" charset="0"/>
              </a:rPr>
              <a:t>Bu kapsamda amortismanların yeniden değerlenmiş tutarlarının belirlenmesinde, amortismanın herhangi bir yılda yapılmamış olması durumunda, amortismanlar tam olarak ayrılmış varsayılır.</a:t>
            </a:r>
          </a:p>
          <a:p>
            <a:pPr marL="380990" indent="-380990" algn="just">
              <a:lnSpc>
                <a:spcPct val="107000"/>
              </a:lnSpc>
              <a:spcAft>
                <a:spcPts val="1067"/>
              </a:spcAft>
              <a:buFont typeface="Arial" panose="020B0604020202020204" pitchFamily="34" charset="0"/>
              <a:buChar char="•"/>
            </a:pPr>
            <a:r>
              <a:rPr lang="tr-TR" sz="2000" b="1" dirty="0">
                <a:latin typeface="Calibri" panose="020F0502020204030204" pitchFamily="34" charset="0"/>
                <a:cs typeface="Times New Roman" panose="02020603050405020304" pitchFamily="18" charset="0"/>
              </a:rPr>
              <a:t>Tek seferlik yeniden değerleme yapılan kıymetlerin satışı veya herhangi bir nedenle elden çıkarılması halinde, yapılan tek seferlik yeniden değerleme </a:t>
            </a:r>
            <a:r>
              <a:rPr lang="tr-TR" sz="2000" b="1" dirty="0">
                <a:solidFill>
                  <a:srgbClr val="FF0000"/>
                </a:solidFill>
                <a:latin typeface="Calibri" panose="020F0502020204030204" pitchFamily="34" charset="0"/>
                <a:cs typeface="Times New Roman" panose="02020603050405020304" pitchFamily="18" charset="0"/>
              </a:rPr>
              <a:t>sonrası hesaplanan ve pasifte fon hesabına alınan değer artışı kazancın tespitinde dikkate alınmaz</a:t>
            </a:r>
            <a:r>
              <a:rPr lang="tr-TR" sz="2000" b="1" dirty="0">
                <a:latin typeface="Calibri" panose="020F0502020204030204" pitchFamily="34" charset="0"/>
                <a:cs typeface="Times New Roman" panose="02020603050405020304" pitchFamily="18" charset="0"/>
              </a:rPr>
              <a:t>.</a:t>
            </a:r>
          </a:p>
        </p:txBody>
      </p:sp>
      <p:pic>
        <p:nvPicPr>
          <p:cNvPr id="2" name="Resim 1">
            <a:extLst>
              <a:ext uri="{FF2B5EF4-FFF2-40B4-BE49-F238E27FC236}">
                <a16:creationId xmlns:a16="http://schemas.microsoft.com/office/drawing/2014/main" id="{15954395-5C39-B508-DF8C-BC3144B1E7FC}"/>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89933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93601"/>
            <a:ext cx="8637122" cy="3490443"/>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UYGULAMA NASIL YAPILACAKTIR?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Tek seferlik yeniden değerleme neticesinde, iktisadi kıymetlerin yeniden değerlemeden önceki net bilanço aktif değerinin, yeniden değerleme oranı ile çarpımından sonra bulunacak net bilanço aktif değerinden indirilmesi suretiyle </a:t>
            </a:r>
            <a:r>
              <a:rPr lang="tr-TR" sz="2000" dirty="0">
                <a:solidFill>
                  <a:srgbClr val="FF0000"/>
                </a:solidFill>
                <a:latin typeface="Calibri" panose="020F0502020204030204" pitchFamily="34" charset="0"/>
                <a:cs typeface="Times New Roman" panose="02020603050405020304" pitchFamily="18" charset="0"/>
              </a:rPr>
              <a:t>hesaplanan değer artışı, yeniden değerlemeye tabi tutulan iktisadi kıymetlerin her birine isabet eden değer artışları ayrıntılı olarak gösterilecek şekilde, bilançonun pasifinde özel bir fon hesabına alınır.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Faydalı ömür süresi </a:t>
            </a:r>
            <a:r>
              <a:rPr lang="tr-TR" sz="2000" b="1" i="1" u="sng" dirty="0">
                <a:solidFill>
                  <a:srgbClr val="FF0000"/>
                </a:solidFill>
                <a:latin typeface="Calibri" panose="020F0502020204030204" pitchFamily="34" charset="0"/>
                <a:cs typeface="Times New Roman" panose="02020603050405020304" pitchFamily="18" charset="0"/>
              </a:rPr>
              <a:t>tamamlanmamış</a:t>
            </a:r>
            <a:r>
              <a:rPr lang="tr-TR" sz="2000" dirty="0">
                <a:latin typeface="Calibri" panose="020F0502020204030204" pitchFamily="34" charset="0"/>
                <a:cs typeface="Times New Roman" panose="02020603050405020304" pitchFamily="18" charset="0"/>
              </a:rPr>
              <a:t> amortismana tabi iktisadi kıymetlerin tek seferlik yeniden değerleme sonrasında bulunan değerleri üzerinden amortisman ayrılmaya devam edilir.</a:t>
            </a:r>
          </a:p>
        </p:txBody>
      </p:sp>
      <p:pic>
        <p:nvPicPr>
          <p:cNvPr id="2" name="Resim 1">
            <a:extLst>
              <a:ext uri="{FF2B5EF4-FFF2-40B4-BE49-F238E27FC236}">
                <a16:creationId xmlns:a16="http://schemas.microsoft.com/office/drawing/2014/main" id="{A718C80B-E505-10DF-74AE-CFB063291488}"/>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06760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graphicFrame>
        <p:nvGraphicFramePr>
          <p:cNvPr id="13" name="Tablo 12">
            <a:extLst>
              <a:ext uri="{FF2B5EF4-FFF2-40B4-BE49-F238E27FC236}">
                <a16:creationId xmlns:a16="http://schemas.microsoft.com/office/drawing/2014/main" id="{4C019CDC-BD3E-6B28-6343-FCC99352899B}"/>
              </a:ext>
            </a:extLst>
          </p:cNvPr>
          <p:cNvGraphicFramePr>
            <a:graphicFrameLocks noGrp="1"/>
          </p:cNvGraphicFramePr>
          <p:nvPr/>
        </p:nvGraphicFramePr>
        <p:xfrm>
          <a:off x="87112" y="1455799"/>
          <a:ext cx="8950354" cy="1545369"/>
        </p:xfrm>
        <a:graphic>
          <a:graphicData uri="http://schemas.openxmlformats.org/drawingml/2006/table">
            <a:tbl>
              <a:tblPr firstRow="1" firstCol="1" bandRow="1">
                <a:tableStyleId>{ED083AE6-46FA-4A59-8FB0-9F97EB10719F}</a:tableStyleId>
              </a:tblPr>
              <a:tblGrid>
                <a:gridCol w="749895">
                  <a:extLst>
                    <a:ext uri="{9D8B030D-6E8A-4147-A177-3AD203B41FA5}">
                      <a16:colId xmlns:a16="http://schemas.microsoft.com/office/drawing/2014/main" val="4055688738"/>
                    </a:ext>
                  </a:extLst>
                </a:gridCol>
                <a:gridCol w="834560">
                  <a:extLst>
                    <a:ext uri="{9D8B030D-6E8A-4147-A177-3AD203B41FA5}">
                      <a16:colId xmlns:a16="http://schemas.microsoft.com/office/drawing/2014/main" val="414433130"/>
                    </a:ext>
                  </a:extLst>
                </a:gridCol>
                <a:gridCol w="834560">
                  <a:extLst>
                    <a:ext uri="{9D8B030D-6E8A-4147-A177-3AD203B41FA5}">
                      <a16:colId xmlns:a16="http://schemas.microsoft.com/office/drawing/2014/main" val="2314863308"/>
                    </a:ext>
                  </a:extLst>
                </a:gridCol>
                <a:gridCol w="870846">
                  <a:extLst>
                    <a:ext uri="{9D8B030D-6E8A-4147-A177-3AD203B41FA5}">
                      <a16:colId xmlns:a16="http://schemas.microsoft.com/office/drawing/2014/main" val="322003993"/>
                    </a:ext>
                  </a:extLst>
                </a:gridCol>
                <a:gridCol w="737800">
                  <a:extLst>
                    <a:ext uri="{9D8B030D-6E8A-4147-A177-3AD203B41FA5}">
                      <a16:colId xmlns:a16="http://schemas.microsoft.com/office/drawing/2014/main" val="3689701755"/>
                    </a:ext>
                  </a:extLst>
                </a:gridCol>
                <a:gridCol w="774085">
                  <a:extLst>
                    <a:ext uri="{9D8B030D-6E8A-4147-A177-3AD203B41FA5}">
                      <a16:colId xmlns:a16="http://schemas.microsoft.com/office/drawing/2014/main" val="369887810"/>
                    </a:ext>
                  </a:extLst>
                </a:gridCol>
                <a:gridCol w="471708">
                  <a:extLst>
                    <a:ext uri="{9D8B030D-6E8A-4147-A177-3AD203B41FA5}">
                      <a16:colId xmlns:a16="http://schemas.microsoft.com/office/drawing/2014/main" val="1019601288"/>
                    </a:ext>
                  </a:extLst>
                </a:gridCol>
                <a:gridCol w="919225">
                  <a:extLst>
                    <a:ext uri="{9D8B030D-6E8A-4147-A177-3AD203B41FA5}">
                      <a16:colId xmlns:a16="http://schemas.microsoft.com/office/drawing/2014/main" val="213559263"/>
                    </a:ext>
                  </a:extLst>
                </a:gridCol>
                <a:gridCol w="919225">
                  <a:extLst>
                    <a:ext uri="{9D8B030D-6E8A-4147-A177-3AD203B41FA5}">
                      <a16:colId xmlns:a16="http://schemas.microsoft.com/office/drawing/2014/main" val="852795015"/>
                    </a:ext>
                  </a:extLst>
                </a:gridCol>
                <a:gridCol w="919225">
                  <a:extLst>
                    <a:ext uri="{9D8B030D-6E8A-4147-A177-3AD203B41FA5}">
                      <a16:colId xmlns:a16="http://schemas.microsoft.com/office/drawing/2014/main" val="2928363678"/>
                    </a:ext>
                  </a:extLst>
                </a:gridCol>
                <a:gridCol w="919225">
                  <a:extLst>
                    <a:ext uri="{9D8B030D-6E8A-4147-A177-3AD203B41FA5}">
                      <a16:colId xmlns:a16="http://schemas.microsoft.com/office/drawing/2014/main" val="702789157"/>
                    </a:ext>
                  </a:extLst>
                </a:gridCol>
              </a:tblGrid>
              <a:tr h="618147">
                <a:tc>
                  <a:txBody>
                    <a:bodyPr/>
                    <a:lstStyle/>
                    <a:p>
                      <a:pPr algn="ctr">
                        <a:lnSpc>
                          <a:spcPct val="107000"/>
                        </a:lnSpc>
                        <a:spcAft>
                          <a:spcPts val="800"/>
                        </a:spcAft>
                      </a:pPr>
                      <a:r>
                        <a:rPr lang="tr-TR" sz="900">
                          <a:effectLst/>
                        </a:rPr>
                        <a:t>Sıra No</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VUK Geç 31/1 Uygulandımı?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VUK Geç 31/7 Uygulandımı?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Alış Tarih</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İtfa Yılı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Amortisman Yöntemi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 Faydalı Ömür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31.12.2021 Sabit Kıymet  Tutarı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31.12.2021 Brk. Amort. Tutarı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31.12.2021 Net Değer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Endeksleme Başlangıç Tarihi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extLst>
                  <a:ext uri="{0D108BD9-81ED-4DB2-BD59-A6C34878D82A}">
                    <a16:rowId xmlns:a16="http://schemas.microsoft.com/office/drawing/2014/main" val="2286487746"/>
                  </a:ext>
                </a:extLst>
              </a:tr>
              <a:tr h="154537">
                <a:tc>
                  <a:txBody>
                    <a:bodyPr/>
                    <a:lstStyle/>
                    <a:p>
                      <a:pPr algn="ctr">
                        <a:lnSpc>
                          <a:spcPct val="107000"/>
                        </a:lnSpc>
                        <a:spcAft>
                          <a:spcPts val="800"/>
                        </a:spcAft>
                      </a:pPr>
                      <a:r>
                        <a:rPr lang="tr-TR" sz="9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EVET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15.03.2021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2030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Normal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      10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90.000,00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r">
                        <a:lnSpc>
                          <a:spcPct val="107000"/>
                        </a:lnSpc>
                        <a:spcAft>
                          <a:spcPts val="800"/>
                        </a:spcAft>
                      </a:pPr>
                      <a:r>
                        <a:rPr lang="tr-TR" sz="900">
                          <a:effectLst/>
                        </a:rPr>
                        <a:t>01.06.2021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extLst>
                  <a:ext uri="{0D108BD9-81ED-4DB2-BD59-A6C34878D82A}">
                    <a16:rowId xmlns:a16="http://schemas.microsoft.com/office/drawing/2014/main" val="1615147604"/>
                  </a:ext>
                </a:extLst>
              </a:tr>
              <a:tr h="154537">
                <a:tc>
                  <a:txBody>
                    <a:bodyPr/>
                    <a:lstStyle/>
                    <a:p>
                      <a:pPr algn="ctr">
                        <a:lnSpc>
                          <a:spcPct val="107000"/>
                        </a:lnSpc>
                        <a:spcAft>
                          <a:spcPts val="800"/>
                        </a:spcAft>
                      </a:pPr>
                      <a:r>
                        <a:rPr lang="tr-TR" sz="9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15.12.2018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Normal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      10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40.000,00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60.000,00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r">
                        <a:lnSpc>
                          <a:spcPct val="107000"/>
                        </a:lnSpc>
                        <a:spcAft>
                          <a:spcPts val="800"/>
                        </a:spcAft>
                      </a:pPr>
                      <a:r>
                        <a:rPr lang="tr-TR" sz="900">
                          <a:effectLst/>
                        </a:rPr>
                        <a:t>1.1.2019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extLst>
                  <a:ext uri="{0D108BD9-81ED-4DB2-BD59-A6C34878D82A}">
                    <a16:rowId xmlns:a16="http://schemas.microsoft.com/office/drawing/2014/main" val="320314416"/>
                  </a:ext>
                </a:extLst>
              </a:tr>
              <a:tr h="154537">
                <a:tc>
                  <a:txBody>
                    <a:bodyPr/>
                    <a:lstStyle/>
                    <a:p>
                      <a:pPr algn="ctr">
                        <a:lnSpc>
                          <a:spcPct val="107000"/>
                        </a:lnSpc>
                        <a:spcAft>
                          <a:spcPts val="800"/>
                        </a:spcAft>
                      </a:pPr>
                      <a:r>
                        <a:rPr lang="tr-TR" sz="9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EVET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EVET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15.03.2021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2030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Normal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      10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90.000,00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r">
                        <a:lnSpc>
                          <a:spcPct val="107000"/>
                        </a:lnSpc>
                        <a:spcAft>
                          <a:spcPts val="800"/>
                        </a:spcAft>
                      </a:pPr>
                      <a:r>
                        <a:rPr lang="tr-TR" sz="900">
                          <a:effectLst/>
                        </a:rPr>
                        <a:t>01.06.2021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extLst>
                  <a:ext uri="{0D108BD9-81ED-4DB2-BD59-A6C34878D82A}">
                    <a16:rowId xmlns:a16="http://schemas.microsoft.com/office/drawing/2014/main" val="2283405172"/>
                  </a:ext>
                </a:extLst>
              </a:tr>
              <a:tr h="154537">
                <a:tc>
                  <a:txBody>
                    <a:bodyPr/>
                    <a:lstStyle/>
                    <a:p>
                      <a:pPr algn="ctr">
                        <a:lnSpc>
                          <a:spcPct val="107000"/>
                        </a:lnSpc>
                        <a:spcAft>
                          <a:spcPts val="800"/>
                        </a:spcAft>
                      </a:pPr>
                      <a:r>
                        <a:rPr lang="tr-TR" sz="9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EVET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15.03.1999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Normal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      30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76.666,67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23.333,33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r">
                        <a:lnSpc>
                          <a:spcPct val="107000"/>
                        </a:lnSpc>
                        <a:spcAft>
                          <a:spcPts val="800"/>
                        </a:spcAft>
                      </a:pPr>
                      <a:r>
                        <a:rPr lang="tr-TR" sz="900">
                          <a:effectLst/>
                        </a:rPr>
                        <a:t>01.05.2018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extLst>
                  <a:ext uri="{0D108BD9-81ED-4DB2-BD59-A6C34878D82A}">
                    <a16:rowId xmlns:a16="http://schemas.microsoft.com/office/drawing/2014/main" val="1208373945"/>
                  </a:ext>
                </a:extLst>
              </a:tr>
              <a:tr h="154537">
                <a:tc>
                  <a:txBody>
                    <a:bodyPr/>
                    <a:lstStyle/>
                    <a:p>
                      <a:pPr algn="ctr">
                        <a:lnSpc>
                          <a:spcPct val="107000"/>
                        </a:lnSpc>
                        <a:spcAft>
                          <a:spcPts val="800"/>
                        </a:spcAft>
                      </a:pPr>
                      <a:r>
                        <a:rPr lang="tr-TR" sz="9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15.07.2021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2030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Normal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      10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90.000,00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r">
                        <a:lnSpc>
                          <a:spcPct val="107000"/>
                        </a:lnSpc>
                        <a:spcAft>
                          <a:spcPts val="800"/>
                        </a:spcAft>
                      </a:pPr>
                      <a:r>
                        <a:rPr lang="tr-TR" sz="900">
                          <a:effectLst/>
                        </a:rPr>
                        <a:t>1.8.2021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extLst>
                  <a:ext uri="{0D108BD9-81ED-4DB2-BD59-A6C34878D82A}">
                    <a16:rowId xmlns:a16="http://schemas.microsoft.com/office/drawing/2014/main" val="627722549"/>
                  </a:ext>
                </a:extLst>
              </a:tr>
              <a:tr h="154537">
                <a:tc>
                  <a:txBody>
                    <a:bodyPr/>
                    <a:lstStyle/>
                    <a:p>
                      <a:pPr algn="ctr">
                        <a:lnSpc>
                          <a:spcPct val="107000"/>
                        </a:lnSpc>
                        <a:spcAft>
                          <a:spcPts val="800"/>
                        </a:spcAft>
                      </a:pPr>
                      <a:r>
                        <a:rPr lang="tr-TR" sz="9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HAYIR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EVET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ctr"/>
                </a:tc>
                <a:tc>
                  <a:txBody>
                    <a:bodyPr/>
                    <a:lstStyle/>
                    <a:p>
                      <a:pPr algn="ctr">
                        <a:lnSpc>
                          <a:spcPct val="107000"/>
                        </a:lnSpc>
                        <a:spcAft>
                          <a:spcPts val="800"/>
                        </a:spcAft>
                      </a:pPr>
                      <a:r>
                        <a:rPr lang="tr-TR" sz="900">
                          <a:effectLst/>
                        </a:rPr>
                        <a:t>1.01.2003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2052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Normal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ctr">
                        <a:lnSpc>
                          <a:spcPct val="107000"/>
                        </a:lnSpc>
                        <a:spcAft>
                          <a:spcPts val="800"/>
                        </a:spcAft>
                      </a:pPr>
                      <a:r>
                        <a:rPr lang="tr-TR" sz="900">
                          <a:effectLst/>
                        </a:rPr>
                        <a:t>      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100.000,00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34.000,00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nSpc>
                          <a:spcPct val="107000"/>
                        </a:lnSpc>
                        <a:spcAft>
                          <a:spcPts val="800"/>
                        </a:spcAft>
                      </a:pPr>
                      <a:r>
                        <a:rPr lang="tr-TR" sz="900">
                          <a:effectLst/>
                        </a:rPr>
                        <a:t>66.000,00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tc>
                  <a:txBody>
                    <a:bodyPr/>
                    <a:lstStyle/>
                    <a:p>
                      <a:pPr algn="r">
                        <a:lnSpc>
                          <a:spcPct val="107000"/>
                        </a:lnSpc>
                        <a:spcAft>
                          <a:spcPts val="800"/>
                        </a:spcAft>
                      </a:pPr>
                      <a:r>
                        <a:rPr lang="tr-TR" sz="900" dirty="0">
                          <a:effectLst/>
                        </a:rPr>
                        <a:t>01.06.2021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302" marR="37302" marT="0" marB="0" anchor="b"/>
                </a:tc>
                <a:extLst>
                  <a:ext uri="{0D108BD9-81ED-4DB2-BD59-A6C34878D82A}">
                    <a16:rowId xmlns:a16="http://schemas.microsoft.com/office/drawing/2014/main" val="2635073940"/>
                  </a:ext>
                </a:extLst>
              </a:tr>
            </a:tbl>
          </a:graphicData>
        </a:graphic>
      </p:graphicFrame>
      <p:graphicFrame>
        <p:nvGraphicFramePr>
          <p:cNvPr id="14" name="Tablo 13">
            <a:extLst>
              <a:ext uri="{FF2B5EF4-FFF2-40B4-BE49-F238E27FC236}">
                <a16:creationId xmlns:a16="http://schemas.microsoft.com/office/drawing/2014/main" id="{A603EB12-461B-DA2B-0BFF-B258C823D0ED}"/>
              </a:ext>
            </a:extLst>
          </p:cNvPr>
          <p:cNvGraphicFramePr>
            <a:graphicFrameLocks noGrp="1"/>
          </p:cNvGraphicFramePr>
          <p:nvPr/>
        </p:nvGraphicFramePr>
        <p:xfrm>
          <a:off x="87112" y="3201689"/>
          <a:ext cx="8950353" cy="1498781"/>
        </p:xfrm>
        <a:graphic>
          <a:graphicData uri="http://schemas.openxmlformats.org/drawingml/2006/table">
            <a:tbl>
              <a:tblPr firstRow="1" firstCol="1" bandRow="1">
                <a:tableStyleId>{ED083AE6-46FA-4A59-8FB0-9F97EB10719F}</a:tableStyleId>
              </a:tblPr>
              <a:tblGrid>
                <a:gridCol w="727290">
                  <a:extLst>
                    <a:ext uri="{9D8B030D-6E8A-4147-A177-3AD203B41FA5}">
                      <a16:colId xmlns:a16="http://schemas.microsoft.com/office/drawing/2014/main" val="3031077035"/>
                    </a:ext>
                  </a:extLst>
                </a:gridCol>
                <a:gridCol w="609985">
                  <a:extLst>
                    <a:ext uri="{9D8B030D-6E8A-4147-A177-3AD203B41FA5}">
                      <a16:colId xmlns:a16="http://schemas.microsoft.com/office/drawing/2014/main" val="3470483876"/>
                    </a:ext>
                  </a:extLst>
                </a:gridCol>
                <a:gridCol w="609985">
                  <a:extLst>
                    <a:ext uri="{9D8B030D-6E8A-4147-A177-3AD203B41FA5}">
                      <a16:colId xmlns:a16="http://schemas.microsoft.com/office/drawing/2014/main" val="913888201"/>
                    </a:ext>
                  </a:extLst>
                </a:gridCol>
                <a:gridCol w="762481">
                  <a:extLst>
                    <a:ext uri="{9D8B030D-6E8A-4147-A177-3AD203B41FA5}">
                      <a16:colId xmlns:a16="http://schemas.microsoft.com/office/drawing/2014/main" val="1710244731"/>
                    </a:ext>
                  </a:extLst>
                </a:gridCol>
                <a:gridCol w="891516">
                  <a:extLst>
                    <a:ext uri="{9D8B030D-6E8A-4147-A177-3AD203B41FA5}">
                      <a16:colId xmlns:a16="http://schemas.microsoft.com/office/drawing/2014/main" val="3260927693"/>
                    </a:ext>
                  </a:extLst>
                </a:gridCol>
                <a:gridCol w="891516">
                  <a:extLst>
                    <a:ext uri="{9D8B030D-6E8A-4147-A177-3AD203B41FA5}">
                      <a16:colId xmlns:a16="http://schemas.microsoft.com/office/drawing/2014/main" val="1220077645"/>
                    </a:ext>
                  </a:extLst>
                </a:gridCol>
                <a:gridCol w="891516">
                  <a:extLst>
                    <a:ext uri="{9D8B030D-6E8A-4147-A177-3AD203B41FA5}">
                      <a16:colId xmlns:a16="http://schemas.microsoft.com/office/drawing/2014/main" val="3461307929"/>
                    </a:ext>
                  </a:extLst>
                </a:gridCol>
                <a:gridCol w="891516">
                  <a:extLst>
                    <a:ext uri="{9D8B030D-6E8A-4147-A177-3AD203B41FA5}">
                      <a16:colId xmlns:a16="http://schemas.microsoft.com/office/drawing/2014/main" val="3579621736"/>
                    </a:ext>
                  </a:extLst>
                </a:gridCol>
                <a:gridCol w="891516">
                  <a:extLst>
                    <a:ext uri="{9D8B030D-6E8A-4147-A177-3AD203B41FA5}">
                      <a16:colId xmlns:a16="http://schemas.microsoft.com/office/drawing/2014/main" val="3175892478"/>
                    </a:ext>
                  </a:extLst>
                </a:gridCol>
                <a:gridCol w="891516">
                  <a:extLst>
                    <a:ext uri="{9D8B030D-6E8A-4147-A177-3AD203B41FA5}">
                      <a16:colId xmlns:a16="http://schemas.microsoft.com/office/drawing/2014/main" val="3280449421"/>
                    </a:ext>
                  </a:extLst>
                </a:gridCol>
                <a:gridCol w="891516">
                  <a:extLst>
                    <a:ext uri="{9D8B030D-6E8A-4147-A177-3AD203B41FA5}">
                      <a16:colId xmlns:a16="http://schemas.microsoft.com/office/drawing/2014/main" val="4189453694"/>
                    </a:ext>
                  </a:extLst>
                </a:gridCol>
              </a:tblGrid>
              <a:tr h="599513">
                <a:tc>
                  <a:txBody>
                    <a:bodyPr/>
                    <a:lstStyle/>
                    <a:p>
                      <a:pPr algn="ctr">
                        <a:lnSpc>
                          <a:spcPct val="107000"/>
                        </a:lnSpc>
                        <a:spcAft>
                          <a:spcPts val="800"/>
                        </a:spcAft>
                      </a:pPr>
                      <a:r>
                        <a:rPr lang="tr-TR" sz="900">
                          <a:effectLst/>
                        </a:rPr>
                        <a:t>Sıra No</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Başlangıç Üfe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Bitiş Üfe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Endeksleme Katsayısı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dirty="0">
                          <a:effectLst/>
                        </a:rPr>
                        <a:t>Endekslenmiş 31.12.2021 Sabit Kıymet  Tutarı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dirty="0">
                          <a:effectLst/>
                        </a:rPr>
                        <a:t>Endekslenmiş 31.12.2021 </a:t>
                      </a:r>
                      <a:r>
                        <a:rPr lang="tr-TR" sz="900" dirty="0" err="1">
                          <a:effectLst/>
                        </a:rPr>
                        <a:t>Brk</a:t>
                      </a:r>
                      <a:r>
                        <a:rPr lang="tr-TR" sz="900" dirty="0">
                          <a:effectLst/>
                        </a:rPr>
                        <a:t>. </a:t>
                      </a:r>
                      <a:r>
                        <a:rPr lang="tr-TR" sz="900" dirty="0" err="1">
                          <a:effectLst/>
                        </a:rPr>
                        <a:t>Amort</a:t>
                      </a:r>
                      <a:r>
                        <a:rPr lang="tr-TR" sz="900" dirty="0">
                          <a:effectLst/>
                        </a:rPr>
                        <a:t>. Tutarı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Endekslenmiş 31.12.2021 31.12.2021 Net Değer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Sabit Kıymet Değer Artışı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Birikmiş Amortisman Değer Artışı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Değer Artış Fonu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gn="ctr">
                        <a:lnSpc>
                          <a:spcPct val="107000"/>
                        </a:lnSpc>
                        <a:spcAft>
                          <a:spcPts val="800"/>
                        </a:spcAft>
                      </a:pPr>
                      <a:r>
                        <a:rPr lang="tr-TR" sz="900">
                          <a:effectLst/>
                        </a:rPr>
                        <a:t>Ödenecek Vergi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2153949205"/>
                  </a:ext>
                </a:extLst>
              </a:tr>
              <a:tr h="149878">
                <a:tc>
                  <a:txBody>
                    <a:bodyPr/>
                    <a:lstStyle/>
                    <a:p>
                      <a:pPr algn="ctr">
                        <a:lnSpc>
                          <a:spcPct val="107000"/>
                        </a:lnSpc>
                        <a:spcAft>
                          <a:spcPts val="800"/>
                        </a:spcAft>
                      </a:pPr>
                      <a:r>
                        <a:rPr lang="tr-TR" sz="9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693,54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1.022,25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gn="r">
                        <a:lnSpc>
                          <a:spcPct val="107000"/>
                        </a:lnSpc>
                        <a:spcAft>
                          <a:spcPts val="800"/>
                        </a:spcAft>
                      </a:pPr>
                      <a:r>
                        <a:rPr lang="tr-TR" sz="900">
                          <a:effectLst/>
                        </a:rPr>
                        <a:t>1,47395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147.395,00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14.739,50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132.655,50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47.395,00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4.739,50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42.655,50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853,11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2086730773"/>
                  </a:ext>
                </a:extLst>
              </a:tr>
              <a:tr h="149878">
                <a:tc>
                  <a:txBody>
                    <a:bodyPr/>
                    <a:lstStyle/>
                    <a:p>
                      <a:pPr algn="ctr">
                        <a:lnSpc>
                          <a:spcPct val="107000"/>
                        </a:lnSpc>
                        <a:spcAft>
                          <a:spcPts val="800"/>
                        </a:spcAft>
                      </a:pPr>
                      <a:r>
                        <a:rPr lang="tr-TR" sz="9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424,86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1.022,25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gn="r">
                        <a:lnSpc>
                          <a:spcPct val="107000"/>
                        </a:lnSpc>
                        <a:spcAft>
                          <a:spcPts val="800"/>
                        </a:spcAft>
                      </a:pPr>
                      <a:r>
                        <a:rPr lang="tr-TR" sz="900">
                          <a:effectLst/>
                        </a:rPr>
                        <a:t>2,40608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240.608,00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96.243,20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144.364,80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140.608,00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56.243,20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84.364,80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1.687,30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3690067445"/>
                  </a:ext>
                </a:extLst>
              </a:tr>
              <a:tr h="149878">
                <a:tc>
                  <a:txBody>
                    <a:bodyPr/>
                    <a:lstStyle/>
                    <a:p>
                      <a:pPr algn="ctr">
                        <a:lnSpc>
                          <a:spcPct val="107000"/>
                        </a:lnSpc>
                        <a:spcAft>
                          <a:spcPts val="800"/>
                        </a:spcAft>
                      </a:pPr>
                      <a:r>
                        <a:rPr lang="tr-TR" sz="9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693,54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1.022,25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gn="r">
                        <a:lnSpc>
                          <a:spcPct val="107000"/>
                        </a:lnSpc>
                        <a:spcAft>
                          <a:spcPts val="800"/>
                        </a:spcAft>
                      </a:pPr>
                      <a:r>
                        <a:rPr lang="tr-TR" sz="900">
                          <a:effectLst/>
                        </a:rPr>
                        <a:t>1,47395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147.395,00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14.739,50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132.655,50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47.395,00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4.739,50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42.655,50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853,11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6717581"/>
                  </a:ext>
                </a:extLst>
              </a:tr>
              <a:tr h="149878">
                <a:tc>
                  <a:txBody>
                    <a:bodyPr/>
                    <a:lstStyle/>
                    <a:p>
                      <a:pPr algn="ctr">
                        <a:lnSpc>
                          <a:spcPct val="107000"/>
                        </a:lnSpc>
                        <a:spcAft>
                          <a:spcPts val="800"/>
                        </a:spcAft>
                      </a:pPr>
                      <a:r>
                        <a:rPr lang="tr-TR" sz="9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354,85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1.022,25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gn="r">
                        <a:lnSpc>
                          <a:spcPct val="107000"/>
                        </a:lnSpc>
                        <a:spcAft>
                          <a:spcPts val="800"/>
                        </a:spcAft>
                      </a:pPr>
                      <a:r>
                        <a:rPr lang="tr-TR" sz="900">
                          <a:effectLst/>
                        </a:rPr>
                        <a:t>2,88079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288.079,00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220.860,57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67.218,43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188.079,00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144.193,90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43.885,10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877,70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3217526442"/>
                  </a:ext>
                </a:extLst>
              </a:tr>
              <a:tr h="149878">
                <a:tc>
                  <a:txBody>
                    <a:bodyPr/>
                    <a:lstStyle/>
                    <a:p>
                      <a:pPr algn="ctr">
                        <a:lnSpc>
                          <a:spcPct val="107000"/>
                        </a:lnSpc>
                        <a:spcAft>
                          <a:spcPts val="800"/>
                        </a:spcAft>
                      </a:pPr>
                      <a:r>
                        <a:rPr lang="tr-TR" sz="9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730,28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1.022,25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gn="r">
                        <a:lnSpc>
                          <a:spcPct val="107000"/>
                        </a:lnSpc>
                        <a:spcAft>
                          <a:spcPts val="800"/>
                        </a:spcAft>
                      </a:pPr>
                      <a:r>
                        <a:rPr lang="tr-TR" sz="900">
                          <a:effectLst/>
                        </a:rPr>
                        <a:t>1,39980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139.980,00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13.998,00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125.982,00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39.980,00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3.998,00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35.982,00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719,64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3091606586"/>
                  </a:ext>
                </a:extLst>
              </a:tr>
              <a:tr h="149878">
                <a:tc>
                  <a:txBody>
                    <a:bodyPr/>
                    <a:lstStyle/>
                    <a:p>
                      <a:pPr algn="ctr">
                        <a:lnSpc>
                          <a:spcPct val="107000"/>
                        </a:lnSpc>
                        <a:spcAft>
                          <a:spcPts val="800"/>
                        </a:spcAft>
                      </a:pPr>
                      <a:r>
                        <a:rPr lang="tr-TR" sz="9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693,54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1.022,25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gn="r">
                        <a:lnSpc>
                          <a:spcPct val="107000"/>
                        </a:lnSpc>
                        <a:spcAft>
                          <a:spcPts val="800"/>
                        </a:spcAft>
                      </a:pPr>
                      <a:r>
                        <a:rPr lang="tr-TR" sz="900">
                          <a:effectLst/>
                        </a:rPr>
                        <a:t>1,47395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b"/>
                </a:tc>
                <a:tc>
                  <a:txBody>
                    <a:bodyPr/>
                    <a:lstStyle/>
                    <a:p>
                      <a:pPr>
                        <a:lnSpc>
                          <a:spcPct val="107000"/>
                        </a:lnSpc>
                        <a:spcAft>
                          <a:spcPts val="800"/>
                        </a:spcAft>
                      </a:pPr>
                      <a:r>
                        <a:rPr lang="tr-TR" sz="900">
                          <a:effectLst/>
                        </a:rPr>
                        <a:t>147.395,00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50.114,30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97.280,70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47.395,00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16.114,30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a:effectLst/>
                        </a:rPr>
                        <a:t>31.280,70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tc>
                  <a:txBody>
                    <a:bodyPr/>
                    <a:lstStyle/>
                    <a:p>
                      <a:pPr>
                        <a:lnSpc>
                          <a:spcPct val="107000"/>
                        </a:lnSpc>
                        <a:spcAft>
                          <a:spcPts val="800"/>
                        </a:spcAft>
                      </a:pPr>
                      <a:r>
                        <a:rPr lang="tr-TR" sz="900" dirty="0">
                          <a:effectLst/>
                        </a:rPr>
                        <a:t>625,61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78" marR="36178" marT="0" marB="0" anchor="ctr"/>
                </a:tc>
                <a:extLst>
                  <a:ext uri="{0D108BD9-81ED-4DB2-BD59-A6C34878D82A}">
                    <a16:rowId xmlns:a16="http://schemas.microsoft.com/office/drawing/2014/main" val="31980828"/>
                  </a:ext>
                </a:extLst>
              </a:tr>
            </a:tbl>
          </a:graphicData>
        </a:graphic>
      </p:graphicFrame>
      <p:sp>
        <p:nvSpPr>
          <p:cNvPr id="15" name="Dikdörtgen 14">
            <a:extLst>
              <a:ext uri="{FF2B5EF4-FFF2-40B4-BE49-F238E27FC236}">
                <a16:creationId xmlns:a16="http://schemas.microsoft.com/office/drawing/2014/main" id="{EDA1CF62-E7A8-E938-7898-54D673653C41}"/>
              </a:ext>
            </a:extLst>
          </p:cNvPr>
          <p:cNvSpPr/>
          <p:nvPr/>
        </p:nvSpPr>
        <p:spPr>
          <a:xfrm>
            <a:off x="8021" y="816175"/>
            <a:ext cx="8637123" cy="461665"/>
          </a:xfrm>
          <a:prstGeom prst="rect">
            <a:avLst/>
          </a:prstGeom>
        </p:spPr>
        <p:txBody>
          <a:bodyPr wrap="square">
            <a:spAutoFit/>
          </a:bodyPr>
          <a:lstStyle/>
          <a:p>
            <a:pPr algn="ctr"/>
            <a:r>
              <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Uygulama</a:t>
            </a:r>
            <a:endParaRPr lang="tr-TR" sz="2400" b="1" dirty="0">
              <a:solidFill>
                <a:schemeClr val="bg1"/>
              </a:solidFill>
            </a:endParaRPr>
          </a:p>
        </p:txBody>
      </p:sp>
      <p:pic>
        <p:nvPicPr>
          <p:cNvPr id="2" name="Resim 1">
            <a:extLst>
              <a:ext uri="{FF2B5EF4-FFF2-40B4-BE49-F238E27FC236}">
                <a16:creationId xmlns:a16="http://schemas.microsoft.com/office/drawing/2014/main" id="{F0FFD58A-B7E0-0CBF-99E4-1572DFEAE1A2}"/>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388888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73307"/>
            <a:ext cx="8491490" cy="3912225"/>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DEĞER ARTIŞININ VERGİLENDİRİLMESİ</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Yapılan tek seferlik yeniden değerleme neticesinde hesaplanan ve pasifte özel bir fon hesabında gösterilen değer artışı tutarı üzerinden </a:t>
            </a:r>
            <a:r>
              <a:rPr lang="tr-TR" sz="2000" b="1" dirty="0">
                <a:solidFill>
                  <a:srgbClr val="FF0000"/>
                </a:solidFill>
                <a:latin typeface="Calibri" panose="020F0502020204030204" pitchFamily="34" charset="0"/>
                <a:cs typeface="Times New Roman" panose="02020603050405020304" pitchFamily="18" charset="0"/>
              </a:rPr>
              <a:t>%2 </a:t>
            </a:r>
            <a:r>
              <a:rPr lang="tr-TR" sz="2000" dirty="0">
                <a:solidFill>
                  <a:srgbClr val="FF0000"/>
                </a:solidFill>
                <a:latin typeface="Calibri" panose="020F0502020204030204" pitchFamily="34" charset="0"/>
                <a:cs typeface="Times New Roman" panose="02020603050405020304" pitchFamily="18" charset="0"/>
              </a:rPr>
              <a:t>oranında hesaplanan vergi, yeniden değerleme işleminin yapıldı</a:t>
            </a:r>
            <a:r>
              <a:rPr lang="tr-TR" sz="2000" dirty="0">
                <a:latin typeface="Calibri" panose="020F0502020204030204" pitchFamily="34" charset="0"/>
                <a:cs typeface="Times New Roman" panose="02020603050405020304" pitchFamily="18" charset="0"/>
              </a:rPr>
              <a:t>ğı tarihi izleyen ayın son günü akşamına kadar gelir veya kurumlar vergisi yönünden bağlı olunan vergi dairesine beyan edilip, üç eşit taksitte ödenir.</a:t>
            </a:r>
          </a:p>
          <a:p>
            <a:pPr marL="380990" indent="-380990" algn="just">
              <a:lnSpc>
                <a:spcPct val="107000"/>
              </a:lnSpc>
              <a:spcAft>
                <a:spcPts val="1067"/>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Bu vergi; gelir ve kurumlar vergilerinden </a:t>
            </a:r>
            <a:r>
              <a:rPr lang="tr-TR" sz="2000" dirty="0">
                <a:solidFill>
                  <a:srgbClr val="FF0000"/>
                </a:solidFill>
                <a:latin typeface="Calibri" panose="020F0502020204030204" pitchFamily="34" charset="0"/>
                <a:cs typeface="Times New Roman" panose="02020603050405020304" pitchFamily="18" charset="0"/>
              </a:rPr>
              <a:t>mahsup edilmeyeceği gibi, gelir ve kurumlar vergileri matrahlarının tespitinde gider olarak da dikkate </a:t>
            </a:r>
            <a:r>
              <a:rPr lang="tr-TR" sz="2000" dirty="0">
                <a:latin typeface="Calibri" panose="020F0502020204030204" pitchFamily="34" charset="0"/>
                <a:cs typeface="Times New Roman" panose="02020603050405020304" pitchFamily="18" charset="0"/>
              </a:rPr>
              <a:t>alınamaz.</a:t>
            </a:r>
          </a:p>
          <a:p>
            <a:pPr marL="380990" indent="-380990" algn="just">
              <a:lnSpc>
                <a:spcPct val="107000"/>
              </a:lnSpc>
              <a:spcAft>
                <a:spcPts val="1067"/>
              </a:spcAft>
              <a:buFont typeface="Arial" panose="020B0604020202020204" pitchFamily="34" charset="0"/>
              <a:buChar char="•"/>
            </a:pPr>
            <a:r>
              <a:rPr lang="tr-TR" sz="1900" b="1" dirty="0">
                <a:latin typeface="Calibri" panose="020F0502020204030204" pitchFamily="34" charset="0"/>
                <a:cs typeface="Times New Roman" panose="02020603050405020304" pitchFamily="18" charset="0"/>
              </a:rPr>
              <a:t>Hesaplanan verginin zamanında beyan edilmemesi veya tahakkuk eden verginin taksitlerinin </a:t>
            </a:r>
            <a:r>
              <a:rPr lang="tr-TR" sz="1900" b="1" dirty="0">
                <a:solidFill>
                  <a:srgbClr val="FF0000"/>
                </a:solidFill>
                <a:latin typeface="Calibri" panose="020F0502020204030204" pitchFamily="34" charset="0"/>
                <a:cs typeface="Times New Roman" panose="02020603050405020304" pitchFamily="18" charset="0"/>
              </a:rPr>
              <a:t>sürelerinde ödenmemesi ya da kısmen ödenmesi halinde tek seferlik yeniden değerlemeden faydalanılamaz.</a:t>
            </a:r>
          </a:p>
        </p:txBody>
      </p:sp>
      <p:pic>
        <p:nvPicPr>
          <p:cNvPr id="2" name="Resim 1">
            <a:extLst>
              <a:ext uri="{FF2B5EF4-FFF2-40B4-BE49-F238E27FC236}">
                <a16:creationId xmlns:a16="http://schemas.microsoft.com/office/drawing/2014/main" id="{BCE39BD4-49F8-4742-321E-3B56334A098D}"/>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428902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73307"/>
            <a:ext cx="8491490" cy="3739485"/>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TEK SEFERLİK YENİDEN DEĞERLEMEYE TABİ KIYMETLERİN ELDEN ÇIKARTILMASI</a:t>
            </a:r>
          </a:p>
          <a:p>
            <a:pPr marL="342900" indent="-342900" algn="just">
              <a:buFont typeface="Arial" panose="020B0604020202020204" pitchFamily="34" charset="0"/>
              <a:buChar char="•"/>
            </a:pPr>
            <a:r>
              <a:rPr lang="tr-TR" dirty="0">
                <a:solidFill>
                  <a:srgbClr val="FF0000"/>
                </a:solidFill>
                <a:latin typeface="Calibri" panose="020F0502020204030204" pitchFamily="34" charset="0"/>
                <a:cs typeface="Times New Roman" panose="02020603050405020304" pitchFamily="18" charset="0"/>
              </a:rPr>
              <a:t>Tek Seferlik yeniden değerlemeye </a:t>
            </a:r>
            <a:r>
              <a:rPr lang="tr-TR" dirty="0">
                <a:latin typeface="Calibri" panose="020F0502020204030204" pitchFamily="34" charset="0"/>
                <a:cs typeface="Times New Roman" panose="02020603050405020304" pitchFamily="18" charset="0"/>
              </a:rPr>
              <a:t>tabi tutulan iktisadi kıymetlerin satış, devir, işletmeden çekiş, tasfiye gibi nedenlerle elden çıkarılması halinde, bunlara isabet eden ve pasifte özel bir fon hesabında gösterilen değer artışı tutarları, </a:t>
            </a:r>
            <a:r>
              <a:rPr lang="tr-TR" dirty="0">
                <a:solidFill>
                  <a:srgbClr val="FF0000"/>
                </a:solidFill>
                <a:latin typeface="Calibri" panose="020F0502020204030204" pitchFamily="34" charset="0"/>
                <a:cs typeface="Times New Roman" panose="02020603050405020304" pitchFamily="18" charset="0"/>
              </a:rPr>
              <a:t>kazancın tespitinde dikkate </a:t>
            </a:r>
            <a:r>
              <a:rPr lang="tr-TR" b="1" i="1" u="sng" dirty="0">
                <a:solidFill>
                  <a:srgbClr val="FF0000"/>
                </a:solidFill>
                <a:latin typeface="Calibri" panose="020F0502020204030204" pitchFamily="34" charset="0"/>
                <a:cs typeface="Times New Roman" panose="02020603050405020304" pitchFamily="18" charset="0"/>
              </a:rPr>
              <a:t>alınmaz</a:t>
            </a:r>
            <a:r>
              <a:rPr lang="tr-TR" dirty="0">
                <a:solidFill>
                  <a:srgbClr val="FF0000"/>
                </a:solidFill>
                <a:latin typeface="Calibri" panose="020F0502020204030204" pitchFamily="34" charset="0"/>
                <a:cs typeface="Times New Roman" panose="02020603050405020304" pitchFamily="18" charset="0"/>
              </a:rPr>
              <a:t> ve fon hesabı kayıtlarda kalmaya devam eder.</a:t>
            </a:r>
          </a:p>
          <a:p>
            <a:pPr marL="342900" indent="-342900" algn="just">
              <a:buFont typeface="Arial" panose="020B0604020202020204" pitchFamily="34" charset="0"/>
              <a:buChar char="•"/>
            </a:pPr>
            <a:r>
              <a:rPr lang="tr-TR" dirty="0">
                <a:latin typeface="Calibri" panose="020F0502020204030204" pitchFamily="34" charset="0"/>
                <a:cs typeface="Times New Roman" panose="02020603050405020304" pitchFamily="18" charset="0"/>
              </a:rPr>
              <a:t>Tek Seferlik yeniden değerlemede oluşan değer atış fon hesabındaki tutarların sermayeye ilave edilme dışında herhangi bir şekilde başka bir hesaba nakledilen veya işletmeden çekilen kısmı, bu işlemin yapıldığı </a:t>
            </a:r>
            <a:r>
              <a:rPr lang="tr-TR" dirty="0">
                <a:solidFill>
                  <a:srgbClr val="FF0000"/>
                </a:solidFill>
                <a:latin typeface="Calibri" panose="020F0502020204030204" pitchFamily="34" charset="0"/>
                <a:cs typeface="Times New Roman" panose="02020603050405020304" pitchFamily="18" charset="0"/>
              </a:rPr>
              <a:t>dönem kazancı ile ilişkilendirilmeksizin bu dönemde gelir veya kurumlar</a:t>
            </a:r>
            <a:r>
              <a:rPr lang="tr-TR" dirty="0">
                <a:latin typeface="Calibri" panose="020F0502020204030204" pitchFamily="34" charset="0"/>
                <a:cs typeface="Times New Roman" panose="02020603050405020304" pitchFamily="18" charset="0"/>
              </a:rPr>
              <a:t> vergisine tabi tutulur.</a:t>
            </a:r>
          </a:p>
          <a:p>
            <a:pPr marL="342900" indent="-342900" algn="just">
              <a:buFont typeface="Arial" panose="020B0604020202020204" pitchFamily="34" charset="0"/>
              <a:buChar char="•"/>
            </a:pPr>
            <a:r>
              <a:rPr lang="tr-TR" dirty="0">
                <a:latin typeface="Calibri" panose="020F0502020204030204" pitchFamily="34" charset="0"/>
                <a:cs typeface="Times New Roman" panose="02020603050405020304" pitchFamily="18" charset="0"/>
              </a:rPr>
              <a:t>Yeniden değerlemeye tabi tutulan iktisadi kıymetlerin her birine isabet eden değer artışları (213 sayılı Kanunun geçici 32 </a:t>
            </a:r>
            <a:r>
              <a:rPr lang="tr-TR" dirty="0" err="1">
                <a:latin typeface="Calibri" panose="020F0502020204030204" pitchFamily="34" charset="0"/>
                <a:cs typeface="Times New Roman" panose="02020603050405020304" pitchFamily="18" charset="0"/>
              </a:rPr>
              <a:t>nci</a:t>
            </a:r>
            <a:r>
              <a:rPr lang="tr-TR" dirty="0">
                <a:latin typeface="Calibri" panose="020F0502020204030204" pitchFamily="34" charset="0"/>
                <a:cs typeface="Times New Roman" panose="02020603050405020304" pitchFamily="18" charset="0"/>
              </a:rPr>
              <a:t> maddesi ve mükerrer 298 inci maddesinin Ç fıkrası kapsamında hesaplananlar ayrı ayrı) </a:t>
            </a:r>
            <a:r>
              <a:rPr lang="tr-TR" dirty="0">
                <a:solidFill>
                  <a:srgbClr val="FF0000"/>
                </a:solidFill>
                <a:latin typeface="Calibri" panose="020F0502020204030204" pitchFamily="34" charset="0"/>
                <a:cs typeface="Times New Roman" panose="02020603050405020304" pitchFamily="18" charset="0"/>
              </a:rPr>
              <a:t>ile bunların hesap şekilleri, envanter defterlerinin ayrı bir sayfasında ayrıntılı olarak gösterilir. (her iki değerlemede de)</a:t>
            </a:r>
            <a:endParaRPr lang="tr-TR" sz="1900" dirty="0">
              <a:solidFill>
                <a:srgbClr val="FF0000"/>
              </a:solidFill>
              <a:latin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7F94D314-D02C-092E-5CE1-D14301A1AE72}"/>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478693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4" y="1273307"/>
            <a:ext cx="8384366" cy="4201150"/>
          </a:xfrm>
          <a:prstGeom prst="rect">
            <a:avLst/>
          </a:prstGeom>
          <a:noFill/>
        </p:spPr>
        <p:txBody>
          <a:bodyPr wrap="square">
            <a:spAutoFit/>
          </a:bodyPr>
          <a:lstStyle/>
          <a:p>
            <a:pPr algn="ctr"/>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TEK SEFERLİK YENİDEN DEĞERLEME BEYAN DÜZELTMESİ</a:t>
            </a:r>
          </a:p>
          <a:p>
            <a:pPr marL="342900" indent="-342900" algn="just">
              <a:buFont typeface="Arial" panose="020B0604020202020204" pitchFamily="34" charset="0"/>
              <a:buChar char="•"/>
            </a:pPr>
            <a:r>
              <a:rPr lang="tr-TR" sz="1900" dirty="0">
                <a:latin typeface="Calibri" panose="020F0502020204030204" pitchFamily="34" charset="0"/>
                <a:cs typeface="Times New Roman" panose="02020603050405020304" pitchFamily="18" charset="0"/>
              </a:rPr>
              <a:t>Yeniden değerleme beyannamesiyle ilgili olarak sonradan düzeltme veya pişmanlıkla beyanın ön koşulu, yeniden değerleme beyannamesinin kanuni süresinde </a:t>
            </a:r>
            <a:r>
              <a:rPr lang="tr-TR" sz="1900" b="1" dirty="0">
                <a:latin typeface="Calibri" panose="020F0502020204030204" pitchFamily="34" charset="0"/>
                <a:cs typeface="Times New Roman" panose="02020603050405020304" pitchFamily="18" charset="0"/>
              </a:rPr>
              <a:t>verilmiş</a:t>
            </a:r>
            <a:r>
              <a:rPr lang="tr-TR" sz="1900" dirty="0">
                <a:latin typeface="Calibri" panose="020F0502020204030204" pitchFamily="34" charset="0"/>
                <a:cs typeface="Times New Roman" panose="02020603050405020304" pitchFamily="18" charset="0"/>
              </a:rPr>
              <a:t> olmasıdır. Eğer ilk beyanname kanuni süresinde </a:t>
            </a:r>
            <a:r>
              <a:rPr lang="tr-TR" sz="1900" b="1" u="sng" dirty="0">
                <a:latin typeface="Calibri" panose="020F0502020204030204" pitchFamily="34" charset="0"/>
                <a:cs typeface="Times New Roman" panose="02020603050405020304" pitchFamily="18" charset="0"/>
              </a:rPr>
              <a:t>verilmemişse</a:t>
            </a:r>
            <a:r>
              <a:rPr lang="tr-TR" sz="1900" dirty="0">
                <a:latin typeface="Calibri" panose="020F0502020204030204" pitchFamily="34" charset="0"/>
                <a:cs typeface="Times New Roman" panose="02020603050405020304" pitchFamily="18" charset="0"/>
              </a:rPr>
              <a:t>, zaten yeniden değerlemeden yararlanılamayacaktır. Ancak ilk beyanname kanuni süresinde verilmişse, bu beyanname muhteviyatı hakkında sonradan düzeltme beyannamesi veya pişmanlıkla beyanname verilebilir. </a:t>
            </a:r>
          </a:p>
          <a:p>
            <a:pPr marL="342900" indent="-342900" algn="just">
              <a:buFont typeface="Arial" panose="020B0604020202020204" pitchFamily="34" charset="0"/>
              <a:buChar char="•"/>
            </a:pPr>
            <a:endParaRPr lang="tr-TR" sz="1900" dirty="0">
              <a:latin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tr-TR" sz="1900" dirty="0">
                <a:latin typeface="Calibri" panose="020F0502020204030204" pitchFamily="34" charset="0"/>
                <a:cs typeface="Times New Roman" panose="02020603050405020304" pitchFamily="18" charset="0"/>
              </a:rPr>
              <a:t>Beyanın zamanında yapılmaması veya ödemenin kısmen veya tamamen kanuni sürelerde yapılmaması halinde, madde hükmünden </a:t>
            </a:r>
            <a:r>
              <a:rPr lang="tr-TR" sz="1900" b="1" u="sng" dirty="0">
                <a:latin typeface="Calibri" panose="020F0502020204030204" pitchFamily="34" charset="0"/>
                <a:cs typeface="Times New Roman" panose="02020603050405020304" pitchFamily="18" charset="0"/>
              </a:rPr>
              <a:t>yararlanılamayacaktır</a:t>
            </a:r>
            <a:r>
              <a:rPr lang="tr-TR" sz="1900" dirty="0">
                <a:latin typeface="Calibri" panose="020F0502020204030204" pitchFamily="34" charset="0"/>
                <a:cs typeface="Times New Roman" panose="02020603050405020304" pitchFamily="18" charset="0"/>
              </a:rPr>
              <a:t>.  Ödemenin süresinde yapılmaması nedeniyle düzenlemeden yararlanılamayacak olması halinde, önceden ödenen taksitle başvurusu üzerine mükellefe iade edilecektir.</a:t>
            </a:r>
          </a:p>
          <a:p>
            <a:pPr marL="342900" indent="-342900" algn="just">
              <a:buFont typeface="Arial" panose="020B0604020202020204" pitchFamily="34" charset="0"/>
              <a:buChar char="•"/>
            </a:pPr>
            <a:endParaRPr lang="tr-TR" sz="1900" dirty="0">
              <a:latin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7F94D314-D02C-092E-5CE1-D14301A1AE72}"/>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07570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461665"/>
          </a:xfrm>
          <a:prstGeom prst="rect">
            <a:avLst/>
          </a:prstGeom>
        </p:spPr>
        <p:txBody>
          <a:bodyPr wrap="square">
            <a:spAutoFit/>
          </a:bodyPr>
          <a:lstStyle/>
          <a:p>
            <a:pPr algn="ctr"/>
            <a:r>
              <a:rPr lang="tr-TR" sz="2400" b="1" dirty="0">
                <a:solidFill>
                  <a:schemeClr val="tx1">
                    <a:lumMod val="95000"/>
                    <a:lumOff val="5000"/>
                  </a:schemeClr>
                </a:solidFill>
                <a:latin typeface="Calibri" panose="020F0502020204030204" pitchFamily="34" charset="0"/>
                <a:cs typeface="Calibri" panose="020F0502020204030204" pitchFamily="34" charset="0"/>
              </a:rPr>
              <a:t>TÜKETİCİ FİYAT ENDEKSİ DEĞİŞİMİ</a:t>
            </a:r>
          </a:p>
        </p:txBody>
      </p:sp>
      <p:pic>
        <p:nvPicPr>
          <p:cNvPr id="2" name="Resim 1">
            <a:extLst>
              <a:ext uri="{FF2B5EF4-FFF2-40B4-BE49-F238E27FC236}">
                <a16:creationId xmlns:a16="http://schemas.microsoft.com/office/drawing/2014/main" id="{88612913-1107-DBED-D895-ED6CA04D63F0}"/>
              </a:ext>
            </a:extLst>
          </p:cNvPr>
          <p:cNvPicPr>
            <a:picLocks noChangeAspect="1"/>
          </p:cNvPicPr>
          <p:nvPr/>
        </p:nvPicPr>
        <p:blipFill>
          <a:blip r:embed="rId3"/>
          <a:stretch>
            <a:fillRect/>
          </a:stretch>
        </p:blipFill>
        <p:spPr>
          <a:xfrm>
            <a:off x="73929" y="44476"/>
            <a:ext cx="577327" cy="682935"/>
          </a:xfrm>
          <a:prstGeom prst="rect">
            <a:avLst/>
          </a:prstGeom>
        </p:spPr>
      </p:pic>
      <p:pic>
        <p:nvPicPr>
          <p:cNvPr id="1028" name="Picture 4">
            <a:extLst>
              <a:ext uri="{FF2B5EF4-FFF2-40B4-BE49-F238E27FC236}">
                <a16:creationId xmlns:a16="http://schemas.microsoft.com/office/drawing/2014/main" id="{075D7577-284E-824C-4569-717790107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51" y="1589169"/>
            <a:ext cx="7001691" cy="3554331"/>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C1CC9044-495F-F247-E8A9-CB43D3357760}"/>
              </a:ext>
            </a:extLst>
          </p:cNvPr>
          <p:cNvPicPr>
            <a:picLocks noChangeAspect="1"/>
          </p:cNvPicPr>
          <p:nvPr/>
        </p:nvPicPr>
        <p:blipFill>
          <a:blip r:embed="rId5"/>
          <a:stretch>
            <a:fillRect/>
          </a:stretch>
        </p:blipFill>
        <p:spPr>
          <a:xfrm>
            <a:off x="2743057" y="1255494"/>
            <a:ext cx="3292125" cy="327688"/>
          </a:xfrm>
          <a:prstGeom prst="rect">
            <a:avLst/>
          </a:prstGeom>
        </p:spPr>
      </p:pic>
    </p:spTree>
    <p:extLst>
      <p:ext uri="{BB962C8B-B14F-4D97-AF65-F5344CB8AC3E}">
        <p14:creationId xmlns:p14="http://schemas.microsoft.com/office/powerpoint/2010/main" val="510530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423792" y="2110085"/>
            <a:ext cx="8637123" cy="1446550"/>
          </a:xfrm>
          <a:prstGeom prst="rect">
            <a:avLst/>
          </a:prstGeom>
        </p:spPr>
        <p:txBody>
          <a:bodyPr wrap="square">
            <a:spAutoFit/>
          </a:bodyPr>
          <a:lstStyle/>
          <a:p>
            <a:pPr algn="ctr"/>
            <a:r>
              <a:rPr lang="tr-TR" sz="4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a:t>
            </a:r>
          </a:p>
          <a:p>
            <a:pPr algn="ctr"/>
            <a:r>
              <a:rPr lang="tr-TR" sz="4400" b="1" dirty="0">
                <a:effectLst/>
                <a:latin typeface="Calibri" panose="020F0502020204030204" pitchFamily="34" charset="0"/>
                <a:ea typeface="Calibri" panose="020F0502020204030204" pitchFamily="34" charset="0"/>
                <a:cs typeface="Times New Roman" panose="02020603050405020304" pitchFamily="18" charset="0"/>
              </a:rPr>
              <a:t>(VUK MÜK 298/Ç)</a:t>
            </a:r>
            <a:endParaRPr lang="tr-TR" sz="4400" b="1" dirty="0">
              <a:solidFill>
                <a:schemeClr val="tx1">
                  <a:lumMod val="95000"/>
                  <a:lumOff val="5000"/>
                </a:schemeClr>
              </a:solidFill>
            </a:endParaRPr>
          </a:p>
        </p:txBody>
      </p:sp>
      <p:pic>
        <p:nvPicPr>
          <p:cNvPr id="2" name="Resim 1">
            <a:extLst>
              <a:ext uri="{FF2B5EF4-FFF2-40B4-BE49-F238E27FC236}">
                <a16:creationId xmlns:a16="http://schemas.microsoft.com/office/drawing/2014/main" id="{D4BF2AE5-7F5B-F488-CC3E-098C7560365E}"/>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623827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416729"/>
            <a:ext cx="8637122" cy="2677656"/>
          </a:xfrm>
          <a:prstGeom prst="rect">
            <a:avLst/>
          </a:prstGeom>
          <a:noFill/>
        </p:spPr>
        <p:txBody>
          <a:bodyPr wrap="square">
            <a:spAutoFit/>
          </a:bodyPr>
          <a:lstStyle/>
          <a:p>
            <a:pPr algn="just"/>
            <a:r>
              <a:rPr lang="tr-TR" sz="2400" dirty="0">
                <a:solidFill>
                  <a:srgbClr val="3F3F3F"/>
                </a:solidFill>
                <a:latin typeface="Calibri" panose="020F0502020204030204" pitchFamily="34" charset="0"/>
                <a:ea typeface="Times New Roman" panose="02020603050405020304" pitchFamily="18" charset="0"/>
                <a:cs typeface="Calibri" panose="020F0502020204030204" pitchFamily="34" charset="0"/>
              </a:rPr>
              <a:t> 7338 sayılı Kanunun 31 inci maddesiyle 213 sayılı Kanunun mükerrer 298 inci maddesine eklenen (Ç) fıkrasıyla, </a:t>
            </a:r>
            <a:r>
              <a:rPr lang="tr-TR" sz="2400" dirty="0">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enflasyon düzeltmesi şartlarının gerçekleşmediği hesap dönemlerinde</a:t>
            </a:r>
            <a:r>
              <a:rPr lang="tr-TR" sz="2400" dirty="0">
                <a:solidFill>
                  <a:srgbClr val="3F3F3F"/>
                </a:solidFill>
                <a:latin typeface="Calibri" panose="020F0502020204030204" pitchFamily="34" charset="0"/>
                <a:ea typeface="Times New Roman" panose="02020603050405020304" pitchFamily="18" charset="0"/>
                <a:cs typeface="Calibri" panose="020F0502020204030204" pitchFamily="34" charset="0"/>
              </a:rPr>
              <a:t>, fıkrada öngörülen kapsam ve şartlar dahilinde </a:t>
            </a:r>
            <a:r>
              <a:rPr lang="tr-TR"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amortismana tabi iktisadi kıymetlerin</a:t>
            </a:r>
            <a:r>
              <a:rPr lang="tr-TR" sz="2400" dirty="0">
                <a:solidFill>
                  <a:srgbClr val="3F3F3F"/>
                </a:solidFill>
                <a:latin typeface="Calibri" panose="020F0502020204030204" pitchFamily="34" charset="0"/>
                <a:ea typeface="Times New Roman" panose="02020603050405020304" pitchFamily="18" charset="0"/>
                <a:cs typeface="Calibri" panose="020F0502020204030204" pitchFamily="34" charset="0"/>
              </a:rPr>
              <a:t> ve bunlara ait amortismanların yeniden değerlemeye tabi tutulabilmesine imkân sağlanmıştır. Bu uygulamaya Sürekli Yeniden Değerleme denilmektedir.</a:t>
            </a:r>
          </a:p>
        </p:txBody>
      </p:sp>
      <p:pic>
        <p:nvPicPr>
          <p:cNvPr id="2" name="Resim 1">
            <a:extLst>
              <a:ext uri="{FF2B5EF4-FFF2-40B4-BE49-F238E27FC236}">
                <a16:creationId xmlns:a16="http://schemas.microsoft.com/office/drawing/2014/main" id="{73C1F855-F031-7B82-C1ED-C138D2A96D0C}"/>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32333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416729"/>
            <a:ext cx="8637122" cy="2923877"/>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SÜREKLİ YENİDEN DEĞERLEME NE ZAMAN YAPILABİLİR ?</a:t>
            </a:r>
          </a:p>
          <a:p>
            <a:endPar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dirty="0">
                <a:solidFill>
                  <a:srgbClr val="FF0000"/>
                </a:solidFill>
                <a:latin typeface="Calibri" panose="020F0502020204030204" pitchFamily="34" charset="0"/>
                <a:ea typeface="Times New Roman" panose="02020603050405020304" pitchFamily="18" charset="0"/>
                <a:cs typeface="Calibri" panose="020F0502020204030204" pitchFamily="34" charset="0"/>
              </a:rPr>
              <a:t>1/1/2022 tarihinden </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itibaren yapılabilir,</a:t>
            </a:r>
          </a:p>
          <a:p>
            <a:pPr marL="285750" indent="-285750" algn="just">
              <a:buFont typeface="Arial" panose="020B0604020202020204" pitchFamily="34" charset="0"/>
              <a:buChar char="•"/>
            </a:pPr>
            <a:endPar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dirty="0">
                <a:solidFill>
                  <a:srgbClr val="FF0000"/>
                </a:solidFill>
                <a:latin typeface="Calibri" panose="020F0502020204030204" pitchFamily="34" charset="0"/>
                <a:ea typeface="Times New Roman" panose="02020603050405020304" pitchFamily="18" charset="0"/>
                <a:cs typeface="Calibri" panose="020F0502020204030204" pitchFamily="34" charset="0"/>
              </a:rPr>
              <a:t>E</a:t>
            </a:r>
            <a:r>
              <a:rPr lang="tr-TR"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nflasyon düzeltmesi şartlarının </a:t>
            </a:r>
            <a:r>
              <a:rPr lang="tr-TR" sz="1800" b="1" i="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gerçekleşmediği </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hesap dönemlerinde yapılabilir,</a:t>
            </a:r>
          </a:p>
          <a:p>
            <a:pPr marL="285750" indent="-285750" algn="just">
              <a:buFont typeface="Arial" panose="020B0604020202020204" pitchFamily="34" charset="0"/>
              <a:buChar char="•"/>
            </a:pPr>
            <a:endPar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Özel hesap dönemine tabi şirketler 2022 de biten dönem için 298/Ç yapamazlar.</a:t>
            </a: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Enflasyon düzeltmesine ilişkin şartların gerçekleşmediği müteakip ilk hesap döneminden itibaren, sürekli yeniden değerleme uygulamasına devam olunabilir. </a:t>
            </a:r>
          </a:p>
        </p:txBody>
      </p:sp>
      <p:pic>
        <p:nvPicPr>
          <p:cNvPr id="2" name="Resim 1">
            <a:extLst>
              <a:ext uri="{FF2B5EF4-FFF2-40B4-BE49-F238E27FC236}">
                <a16:creationId xmlns:a16="http://schemas.microsoft.com/office/drawing/2014/main" id="{038E5208-F11B-BF20-EADD-A6EFBA8077EE}"/>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29482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416729"/>
            <a:ext cx="8637122" cy="3170099"/>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SÜREKLİ YENİDEN DEĞERLEME NE ZAMAN YAPILABİLİR ?</a:t>
            </a:r>
          </a:p>
          <a:p>
            <a:pPr marL="285750" indent="-285750" algn="just">
              <a:buFont typeface="Arial" panose="020B0604020202020204" pitchFamily="34" charset="0"/>
              <a:buChar char="•"/>
            </a:pPr>
            <a:endPar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Yeniden değerlemenin herhangi bir hesap döneminde yapılmamasından dolayı, daha sonraki hesap dönemlerinde, geçmiş hesap dönemlerine ilişkin yeniden değerleme yapılamaz.</a:t>
            </a:r>
          </a:p>
          <a:p>
            <a:pPr marL="285750" indent="-285750" algn="just">
              <a:buFont typeface="Arial" panose="020B0604020202020204" pitchFamily="34" charset="0"/>
              <a:buChar char="•"/>
            </a:pPr>
            <a:endPar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Aynı hesap dönemi içerisinde; </a:t>
            </a:r>
            <a:r>
              <a:rPr lang="tr-TR" dirty="0">
                <a:solidFill>
                  <a:srgbClr val="FF0000"/>
                </a:solidFill>
                <a:latin typeface="Calibri" panose="020F0502020204030204" pitchFamily="34" charset="0"/>
                <a:ea typeface="Times New Roman" panose="02020603050405020304" pitchFamily="18" charset="0"/>
                <a:cs typeface="Calibri" panose="020F0502020204030204" pitchFamily="34" charset="0"/>
              </a:rPr>
              <a:t>geçici vergi dönemlerinin hiçbirinde ya da herhangi birinde yeniden değerleme </a:t>
            </a:r>
            <a:r>
              <a:rPr lang="tr-T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yapılmaması</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 sonraki geçici vergi döneminde veya ilgili hesap dönemi sonunda yeniden değerleme yapılmasını engellemez. Yada geçici vergi döneminde yeniden değerleme yapılması hesap dönemi sonunda değerleme yapılmasınız zorunlu kılmaz.</a:t>
            </a:r>
          </a:p>
        </p:txBody>
      </p:sp>
      <p:pic>
        <p:nvPicPr>
          <p:cNvPr id="2" name="Resim 1">
            <a:extLst>
              <a:ext uri="{FF2B5EF4-FFF2-40B4-BE49-F238E27FC236}">
                <a16:creationId xmlns:a16="http://schemas.microsoft.com/office/drawing/2014/main" id="{988600C9-FF49-DE71-6917-D39EAE03CEBE}"/>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398536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568673"/>
            <a:ext cx="8637122" cy="2369880"/>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KİMLER YAPABİLİR ?</a:t>
            </a:r>
          </a:p>
          <a:p>
            <a:endPar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Tam mükellefiyete tabi ve </a:t>
            </a:r>
            <a:r>
              <a:rPr lang="tr-TR" sz="1800" b="1" i="1" u="sng"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bilanço esasına göre defter tutan</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kollektif,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adi komandit,</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adi şirketler de dahil olmak üzere,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ferdi işletme sahibi gelir vergisi mükellefleri,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kurumlar vergisi mükellefleri  yapabilir.</a:t>
            </a:r>
            <a:endParaRPr lang="tr-TR" dirty="0">
              <a:latin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35544473-0FCA-F18B-EAD0-A8C1FEE880C2}"/>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840267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568673"/>
            <a:ext cx="8637122" cy="3430426"/>
          </a:xfrm>
          <a:prstGeom prst="rect">
            <a:avLst/>
          </a:prstGeom>
          <a:noFill/>
        </p:spPr>
        <p:txBody>
          <a:bodyPr wrap="square">
            <a:spAutoFit/>
          </a:bodyPr>
          <a:lstStyle/>
          <a:p>
            <a:pPr algn="just"/>
            <a:r>
              <a:rPr lang="tr-TR" sz="2000" b="1" dirty="0">
                <a:solidFill>
                  <a:srgbClr val="3F3F3F"/>
                </a:solidFill>
                <a:effectLst/>
                <a:latin typeface="Arial" panose="020B0604020202020204" pitchFamily="34" charset="0"/>
                <a:ea typeface="Times New Roman" panose="02020603050405020304" pitchFamily="18" charset="0"/>
              </a:rPr>
              <a:t>KİMLER YAPAMAZ ?</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Dar mükellefiyet esasında vergilendirilen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b) İşletme hesabı (zirai işletme hesabı dahil) esasına göre defter tutan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c) Serbest meslek kazanç defteri tutan serbest meslek erbabı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ç) Münhasıran sürekli olarak işlenmiş altın, gümüş alım-satımı ve imali ile iştigal eden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d) Kayıtlarını Türk para birimi dışında başka bir para birimiyle tutmalarına izin verilen mükellefler. </a:t>
            </a:r>
            <a:r>
              <a:rPr lang="tr-TR" sz="2000" b="1" dirty="0">
                <a:latin typeface="Calibri" panose="020F0502020204030204" pitchFamily="34" charset="0"/>
                <a:cs typeface="Times New Roman" panose="02020603050405020304" pitchFamily="18" charset="0"/>
              </a:rPr>
              <a:t>(Serbest bölgede yer alan ve dövizli defter tutanlar)</a:t>
            </a:r>
          </a:p>
        </p:txBody>
      </p:sp>
      <p:pic>
        <p:nvPicPr>
          <p:cNvPr id="2" name="Resim 1">
            <a:extLst>
              <a:ext uri="{FF2B5EF4-FFF2-40B4-BE49-F238E27FC236}">
                <a16:creationId xmlns:a16="http://schemas.microsoft.com/office/drawing/2014/main" id="{0D7C6E7D-C629-91FB-4872-0571FD51A2E3}"/>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866772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568673"/>
            <a:ext cx="8637122" cy="1805366"/>
          </a:xfrm>
          <a:prstGeom prst="rect">
            <a:avLst/>
          </a:prstGeom>
          <a:noFill/>
        </p:spPr>
        <p:txBody>
          <a:bodyPr wrap="square">
            <a:spAutoFit/>
          </a:bodyPr>
          <a:lstStyle/>
          <a:p>
            <a:pPr algn="just"/>
            <a:r>
              <a:rPr lang="tr-TR" sz="2000" b="1" dirty="0">
                <a:solidFill>
                  <a:srgbClr val="3F3F3F"/>
                </a:solidFill>
                <a:effectLst/>
                <a:latin typeface="Arial" panose="020B0604020202020204" pitchFamily="34" charset="0"/>
                <a:ea typeface="Times New Roman" panose="02020603050405020304" pitchFamily="18" charset="0"/>
              </a:rPr>
              <a:t>SÜREKLİ YENİDEN DEĞERLEME ZORUNLUMUDUR?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Sürekli yeniden değerleme yapması zorunlu olmayıp, bu karar mükelleflerin tercihine bırakılmıştır.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Mükellefler sürekli yeniden değerleme yapılabilecek tüm ATİK </a:t>
            </a:r>
            <a:r>
              <a:rPr lang="tr-TR" sz="2000" dirty="0" err="1">
                <a:latin typeface="Calibri" panose="020F0502020204030204" pitchFamily="34" charset="0"/>
                <a:cs typeface="Times New Roman" panose="02020603050405020304" pitchFamily="18" charset="0"/>
              </a:rPr>
              <a:t>lere</a:t>
            </a:r>
            <a:r>
              <a:rPr lang="tr-TR" sz="2000" dirty="0">
                <a:latin typeface="Calibri" panose="020F0502020204030204" pitchFamily="34" charset="0"/>
                <a:cs typeface="Times New Roman" panose="02020603050405020304" pitchFamily="18" charset="0"/>
              </a:rPr>
              <a:t> değerleme yapabilecekleri </a:t>
            </a:r>
            <a:r>
              <a:rPr lang="tr-TR" sz="2000" dirty="0">
                <a:solidFill>
                  <a:srgbClr val="FF0000"/>
                </a:solidFill>
                <a:latin typeface="Calibri" panose="020F0502020204030204" pitchFamily="34" charset="0"/>
                <a:cs typeface="Times New Roman" panose="02020603050405020304" pitchFamily="18" charset="0"/>
              </a:rPr>
              <a:t>gibi bir kısmına da sürekli yeniden değerleme  </a:t>
            </a:r>
            <a:r>
              <a:rPr lang="tr-TR" sz="2000" dirty="0">
                <a:latin typeface="Calibri" panose="020F0502020204030204" pitchFamily="34" charset="0"/>
                <a:cs typeface="Times New Roman" panose="02020603050405020304" pitchFamily="18" charset="0"/>
              </a:rPr>
              <a:t>yapabilirler.</a:t>
            </a:r>
            <a:endParaRPr lang="tr-TR" sz="2000" b="1" dirty="0">
              <a:latin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575838BF-0C01-448A-276C-B319F56DAE58}"/>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783663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3655168"/>
          </a:xfrm>
          <a:prstGeom prst="rect">
            <a:avLst/>
          </a:prstGeom>
          <a:noFill/>
        </p:spPr>
        <p:txBody>
          <a:bodyPr wrap="square">
            <a:spAutoFit/>
          </a:bodyPr>
          <a:lstStyle/>
          <a:p>
            <a:r>
              <a:rPr lang="tr-TR" sz="2000" b="1" dirty="0">
                <a:solidFill>
                  <a:srgbClr val="3F3F3F"/>
                </a:solidFill>
                <a:effectLst/>
                <a:latin typeface="Arial" panose="020B0604020202020204" pitchFamily="34" charset="0"/>
                <a:ea typeface="Times New Roman" panose="02020603050405020304" pitchFamily="18" charset="0"/>
              </a:rPr>
              <a:t>HANGİ KIYMETLER DEĞERLENEBİLİR ?</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1/1/2022 tarihinden itibaren, enflasyon düzeltmesi yapma şartlarının gerçekleşmediği dönem sonları itibarıyla aktife kayıtlı bulunan;</a:t>
            </a:r>
          </a:p>
          <a:p>
            <a:pPr marL="285750" indent="-285750" algn="just">
              <a:lnSpc>
                <a:spcPct val="107000"/>
              </a:lnSpc>
              <a:spcAft>
                <a:spcPts val="800"/>
              </a:spcAft>
              <a:buFont typeface="Arial" panose="020B0604020202020204" pitchFamily="34" charset="0"/>
              <a:buChar char="•"/>
            </a:pPr>
            <a:r>
              <a:rPr lang="tr-TR" sz="2000" b="1" dirty="0">
                <a:latin typeface="Calibri" panose="020F0502020204030204" pitchFamily="34" charset="0"/>
                <a:cs typeface="Times New Roman" panose="02020603050405020304" pitchFamily="18" charset="0"/>
              </a:rPr>
              <a:t>Amortismana tabi iktisadi kıymetler ile buna ait amortismanlar </a:t>
            </a:r>
            <a:r>
              <a:rPr lang="tr-TR" sz="2000" dirty="0">
                <a:latin typeface="Calibri" panose="020F0502020204030204" pitchFamily="34" charset="0"/>
                <a:cs typeface="Times New Roman" panose="02020603050405020304" pitchFamily="18" charset="0"/>
              </a:rPr>
              <a:t>sürekli yeniden değerleme uygulamasından yararlanılabilir.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2022 yılı VUK Geç 33 üncü madde ile enflasyon düzeltmesi yapma şartlarının gerçekleşmediği dönem kabul edildiği için 2022 hesap dönemi için sürekli yeniden değerleme uygulaması yapılabilecektir.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GEÇİCİ VERGİ DÖNEMLERİ İTİBARİYLEDE SÜREKLİ YENİDEN DEĞERLEME YAPILABİLMEKTEDİR.</a:t>
            </a:r>
            <a:endParaRPr lang="tr-TR" sz="1800" dirty="0">
              <a:solidFill>
                <a:srgbClr val="3F3F3F"/>
              </a:solidFill>
              <a:effectLst/>
              <a:latin typeface="Arial" panose="020B0604020202020204" pitchFamily="34" charset="0"/>
              <a:ea typeface="Times New Roman" panose="02020603050405020304" pitchFamily="18" charset="0"/>
            </a:endParaRPr>
          </a:p>
        </p:txBody>
      </p:sp>
      <p:pic>
        <p:nvPicPr>
          <p:cNvPr id="2" name="Resim 1">
            <a:extLst>
              <a:ext uri="{FF2B5EF4-FFF2-40B4-BE49-F238E27FC236}">
                <a16:creationId xmlns:a16="http://schemas.microsoft.com/office/drawing/2014/main" id="{05A974CD-8425-5F76-97D2-C77487B89216}"/>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092621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4357027"/>
          </a:xfrm>
          <a:prstGeom prst="rect">
            <a:avLst/>
          </a:prstGeom>
          <a:noFill/>
        </p:spPr>
        <p:txBody>
          <a:bodyPr wrap="square">
            <a:spAutoFit/>
          </a:bodyPr>
          <a:lstStyle/>
          <a:p>
            <a:r>
              <a:rPr lang="tr-TR" sz="2000" b="1" dirty="0">
                <a:solidFill>
                  <a:srgbClr val="3F3F3F"/>
                </a:solidFill>
                <a:effectLst/>
                <a:latin typeface="Arial" panose="020B0604020202020204" pitchFamily="34" charset="0"/>
                <a:ea typeface="Times New Roman" panose="02020603050405020304" pitchFamily="18" charset="0"/>
              </a:rPr>
              <a:t>HANGİ KIYMETLER DEĞERLENEBİLİR ?</a:t>
            </a:r>
          </a:p>
          <a:p>
            <a:endParaRPr lang="tr-TR" sz="2000" b="1" dirty="0">
              <a:solidFill>
                <a:srgbClr val="3F3F3F"/>
              </a:solidFill>
              <a:effectLst/>
              <a:latin typeface="Arial" panose="020B0604020202020204" pitchFamily="34" charset="0"/>
              <a:ea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Sürekli yeniden değerleme yapılırken Amortismana tabi iktisadi kıymetler ile buna ait amortismanlar değerlemeye tabi tutulacaktır. Ancak amortismanın herhangi bir yılda yapılmamış olması durumunda, yeniden değerlemeye esas alınacak tutar bu amortismanlar tam olarak ayrılmış varsayılarak belirlenir.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Kiraya verilen ATİK </a:t>
            </a:r>
            <a:r>
              <a:rPr lang="tr-TR" sz="2000" dirty="0" err="1">
                <a:latin typeface="Calibri" panose="020F0502020204030204" pitchFamily="34" charset="0"/>
                <a:cs typeface="Times New Roman" panose="02020603050405020304" pitchFamily="18" charset="0"/>
              </a:rPr>
              <a:t>ler</a:t>
            </a:r>
            <a:r>
              <a:rPr lang="tr-TR" sz="2000" dirty="0">
                <a:latin typeface="Calibri" panose="020F0502020204030204" pitchFamily="34" charset="0"/>
                <a:cs typeface="Times New Roman" panose="02020603050405020304" pitchFamily="18" charset="0"/>
              </a:rPr>
              <a:t> emtia niteliğinde olmadığı sürece sürekli yeniden değerlemeye tabi tutulabilir.</a:t>
            </a:r>
            <a:endParaRPr lang="tr-TR" sz="1800" dirty="0">
              <a:solidFill>
                <a:srgbClr val="3F3F3F"/>
              </a:solidFill>
              <a:effectLst/>
              <a:latin typeface="Arial" panose="020B0604020202020204" pitchFamily="34" charset="0"/>
              <a:ea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tr-TR" sz="2000" dirty="0">
                <a:solidFill>
                  <a:srgbClr val="FF0000"/>
                </a:solidFill>
                <a:latin typeface="Calibri" panose="020F0502020204030204" pitchFamily="34" charset="0"/>
                <a:cs typeface="Times New Roman" panose="02020603050405020304" pitchFamily="18" charset="0"/>
              </a:rPr>
              <a:t>Arsa, arazi</a:t>
            </a:r>
            <a:r>
              <a:rPr lang="tr-TR" sz="2000" dirty="0">
                <a:latin typeface="Calibri" panose="020F0502020204030204" pitchFamily="34" charset="0"/>
                <a:cs typeface="Times New Roman" panose="02020603050405020304" pitchFamily="18" charset="0"/>
              </a:rPr>
              <a:t> geçici 32 ye göre ve </a:t>
            </a:r>
            <a:r>
              <a:rPr lang="tr-TR" sz="2000" dirty="0" err="1">
                <a:latin typeface="Calibri" panose="020F0502020204030204" pitchFamily="34" charset="0"/>
                <a:cs typeface="Times New Roman" panose="02020603050405020304" pitchFamily="18" charset="0"/>
              </a:rPr>
              <a:t>enf</a:t>
            </a:r>
            <a:r>
              <a:rPr lang="tr-TR" sz="2000" dirty="0">
                <a:latin typeface="Calibri" panose="020F0502020204030204" pitchFamily="34" charset="0"/>
                <a:cs typeface="Times New Roman" panose="02020603050405020304" pitchFamily="18" charset="0"/>
              </a:rPr>
              <a:t>. düzeltmesine göre değerlenebilirken, </a:t>
            </a:r>
            <a:r>
              <a:rPr lang="tr-TR" sz="2000" dirty="0">
                <a:solidFill>
                  <a:srgbClr val="FF0000"/>
                </a:solidFill>
                <a:latin typeface="Calibri" panose="020F0502020204030204" pitchFamily="34" charset="0"/>
                <a:cs typeface="Times New Roman" panose="02020603050405020304" pitchFamily="18" charset="0"/>
              </a:rPr>
              <a:t>298/Ç de ATİK olmadığı için değerlenmez</a:t>
            </a:r>
            <a:r>
              <a:rPr lang="tr-TR" sz="2000" dirty="0">
                <a:latin typeface="Calibri" panose="020F0502020204030204" pitchFamily="34" charset="0"/>
                <a:cs typeface="Times New Roman" panose="02020603050405020304" pitchFamily="18" charset="0"/>
              </a:rPr>
              <a:t>.</a:t>
            </a:r>
          </a:p>
          <a:p>
            <a:pPr algn="just">
              <a:lnSpc>
                <a:spcPct val="107000"/>
              </a:lnSpc>
              <a:spcAft>
                <a:spcPts val="800"/>
              </a:spcAft>
            </a:pPr>
            <a:endParaRPr lang="tr-TR" sz="20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Arial" panose="020B0604020202020204" pitchFamily="34" charset="0"/>
              <a:ea typeface="Times New Roman" panose="02020603050405020304" pitchFamily="18" charset="0"/>
            </a:endParaRPr>
          </a:p>
        </p:txBody>
      </p:sp>
      <p:pic>
        <p:nvPicPr>
          <p:cNvPr id="2" name="Resim 1">
            <a:extLst>
              <a:ext uri="{FF2B5EF4-FFF2-40B4-BE49-F238E27FC236}">
                <a16:creationId xmlns:a16="http://schemas.microsoft.com/office/drawing/2014/main" id="{FCE32F3F-B887-0618-DD54-0EBF4D1779D5}"/>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97082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293600"/>
            <a:ext cx="8637122" cy="3849900"/>
          </a:xfrm>
          <a:prstGeom prst="rect">
            <a:avLst/>
          </a:prstGeom>
          <a:noFill/>
        </p:spPr>
        <p:txBody>
          <a:bodyPr wrap="square">
            <a:spAutoFit/>
          </a:bodyPr>
          <a:lstStyle/>
          <a:p>
            <a:r>
              <a:rPr lang="tr-TR" sz="2000" b="1" dirty="0">
                <a:solidFill>
                  <a:srgbClr val="3F3F3F"/>
                </a:solidFill>
                <a:effectLst/>
                <a:latin typeface="Arial" panose="020B0604020202020204" pitchFamily="34" charset="0"/>
                <a:ea typeface="Times New Roman" panose="02020603050405020304" pitchFamily="18" charset="0"/>
              </a:rPr>
              <a:t>HANGİ KIYMETLER </a:t>
            </a:r>
            <a:r>
              <a:rPr lang="tr-TR" sz="2000" b="1" i="1" u="sng" dirty="0">
                <a:solidFill>
                  <a:srgbClr val="3F3F3F"/>
                </a:solidFill>
                <a:effectLst/>
                <a:latin typeface="Arial" panose="020B0604020202020204" pitchFamily="34" charset="0"/>
                <a:ea typeface="Times New Roman" panose="02020603050405020304" pitchFamily="18" charset="0"/>
              </a:rPr>
              <a:t>DEĞERLENEMEZ ?</a:t>
            </a:r>
          </a:p>
          <a:p>
            <a:pPr marL="285750" indent="-285750" algn="just">
              <a:lnSpc>
                <a:spcPct val="107000"/>
              </a:lnSpc>
              <a:spcAft>
                <a:spcPts val="800"/>
              </a:spcAft>
              <a:buFont typeface="Arial" panose="020B0604020202020204" pitchFamily="34" charset="0"/>
              <a:buChar char="•"/>
            </a:pPr>
            <a:r>
              <a:rPr lang="tr-TR" sz="1700" dirty="0">
                <a:solidFill>
                  <a:srgbClr val="FF0000"/>
                </a:solidFill>
                <a:latin typeface="Calibri" panose="020F0502020204030204" pitchFamily="34" charset="0"/>
                <a:cs typeface="Times New Roman" panose="02020603050405020304" pitchFamily="18" charset="0"/>
              </a:rPr>
              <a:t>Sat-kirala-geri al işlemine </a:t>
            </a:r>
            <a:r>
              <a:rPr lang="tr-TR" sz="1700" dirty="0">
                <a:latin typeface="Calibri" panose="020F0502020204030204" pitchFamily="34" charset="0"/>
                <a:cs typeface="Times New Roman" panose="02020603050405020304" pitchFamily="18" charset="0"/>
              </a:rPr>
              <a:t>veya kira sertifikası ihracına konu edilen iktisadi kıymetler,</a:t>
            </a:r>
          </a:p>
          <a:p>
            <a:pPr marL="285750" indent="-285750" algn="just">
              <a:lnSpc>
                <a:spcPct val="107000"/>
              </a:lnSpc>
              <a:spcAft>
                <a:spcPts val="800"/>
              </a:spcAft>
              <a:buFont typeface="Arial" panose="020B0604020202020204" pitchFamily="34" charset="0"/>
              <a:buChar char="•"/>
            </a:pPr>
            <a:r>
              <a:rPr lang="tr-TR" sz="1700" dirty="0">
                <a:solidFill>
                  <a:srgbClr val="FF0000"/>
                </a:solidFill>
                <a:latin typeface="Calibri" panose="020F0502020204030204" pitchFamily="34" charset="0"/>
                <a:cs typeface="Times New Roman" panose="02020603050405020304" pitchFamily="18" charset="0"/>
              </a:rPr>
              <a:t>İktisadi kıymetlerin alım, satım ve inşa işleri </a:t>
            </a:r>
            <a:r>
              <a:rPr lang="tr-TR" sz="1700" dirty="0">
                <a:latin typeface="Calibri" panose="020F0502020204030204" pitchFamily="34" charset="0"/>
                <a:cs typeface="Times New Roman" panose="02020603050405020304" pitchFamily="18" charset="0"/>
              </a:rPr>
              <a:t>ile devamlı olarak uğraşanların bu amaçla aktiflerinde kayıtlı bulunan emtia niteliğindeki kıymetler,</a:t>
            </a:r>
          </a:p>
          <a:p>
            <a:pPr marL="285750" indent="-285750" algn="just">
              <a:lnSpc>
                <a:spcPct val="107000"/>
              </a:lnSpc>
              <a:spcAft>
                <a:spcPts val="800"/>
              </a:spcAft>
              <a:buFont typeface="Arial" panose="020B0604020202020204" pitchFamily="34" charset="0"/>
              <a:buChar char="•"/>
            </a:pPr>
            <a:r>
              <a:rPr lang="tr-TR" sz="1700" dirty="0">
                <a:latin typeface="Calibri" panose="020F0502020204030204" pitchFamily="34" charset="0"/>
                <a:cs typeface="Times New Roman" panose="02020603050405020304" pitchFamily="18" charset="0"/>
              </a:rPr>
              <a:t>boş arazi ve arsalar gibi amortismana tabi olmayan iktisadi kıymetler,</a:t>
            </a:r>
          </a:p>
          <a:p>
            <a:pPr marL="285750" indent="-285750" algn="just">
              <a:lnSpc>
                <a:spcPct val="107000"/>
              </a:lnSpc>
              <a:spcAft>
                <a:spcPts val="800"/>
              </a:spcAft>
              <a:buFont typeface="Arial" panose="020B0604020202020204" pitchFamily="34" charset="0"/>
              <a:buChar char="•"/>
            </a:pPr>
            <a:r>
              <a:rPr lang="tr-TR" sz="1700" dirty="0">
                <a:latin typeface="Calibri" panose="020F0502020204030204" pitchFamily="34" charset="0"/>
                <a:cs typeface="Times New Roman" panose="02020603050405020304" pitchFamily="18" charset="0"/>
              </a:rPr>
              <a:t>Satılan </a:t>
            </a:r>
            <a:r>
              <a:rPr lang="tr-TR" sz="1700" dirty="0" err="1">
                <a:latin typeface="Calibri" panose="020F0502020204030204" pitchFamily="34" charset="0"/>
                <a:cs typeface="Times New Roman" panose="02020603050405020304" pitchFamily="18" charset="0"/>
              </a:rPr>
              <a:t>ATİKler</a:t>
            </a:r>
            <a:r>
              <a:rPr lang="tr-TR" sz="1700" dirty="0">
                <a:latin typeface="Calibri" panose="020F0502020204030204" pitchFamily="34" charset="0"/>
                <a:cs typeface="Times New Roman" panose="02020603050405020304" pitchFamily="18" charset="0"/>
              </a:rPr>
              <a:t>, </a:t>
            </a:r>
            <a:r>
              <a:rPr lang="tr-TR" sz="1700" dirty="0">
                <a:solidFill>
                  <a:srgbClr val="FF0000"/>
                </a:solidFill>
                <a:latin typeface="Calibri" panose="020F0502020204030204" pitchFamily="34" charset="0"/>
                <a:cs typeface="Times New Roman" panose="02020603050405020304" pitchFamily="18" charset="0"/>
              </a:rPr>
              <a:t>(değerleme gününde aktifte olmayan)</a:t>
            </a:r>
          </a:p>
          <a:p>
            <a:pPr marL="285750" indent="-285750" algn="just">
              <a:lnSpc>
                <a:spcPct val="107000"/>
              </a:lnSpc>
              <a:spcAft>
                <a:spcPts val="800"/>
              </a:spcAft>
              <a:buFont typeface="Arial" panose="020B0604020202020204" pitchFamily="34" charset="0"/>
              <a:buChar char="•"/>
            </a:pPr>
            <a:r>
              <a:rPr lang="tr-TR" sz="1700" dirty="0">
                <a:latin typeface="Calibri" panose="020F0502020204030204" pitchFamily="34" charset="0"/>
                <a:cs typeface="Times New Roman" panose="02020603050405020304" pitchFamily="18" charset="0"/>
              </a:rPr>
              <a:t>Yeniden değerlemenin yapılacağı hesap döneminde aktife dahil edilen amortismana tabi iktisadi kıymetler, </a:t>
            </a:r>
          </a:p>
          <a:p>
            <a:pPr marL="285750" indent="-285750" algn="just">
              <a:lnSpc>
                <a:spcPct val="107000"/>
              </a:lnSpc>
              <a:spcAft>
                <a:spcPts val="800"/>
              </a:spcAft>
              <a:buFont typeface="Arial" panose="020B0604020202020204" pitchFamily="34" charset="0"/>
              <a:buChar char="•"/>
            </a:pPr>
            <a:r>
              <a:rPr lang="tr-TR" sz="1700" dirty="0">
                <a:latin typeface="Calibri" panose="020F0502020204030204" pitchFamily="34" charset="0"/>
                <a:cs typeface="Times New Roman" panose="02020603050405020304" pitchFamily="18" charset="0"/>
              </a:rPr>
              <a:t>Yapılmakta olan yatırımlar ve yatırımın tamamlanmasını müteakiben ilgili hesaba aktarılan amortismana tabi iktisadi kıymetler aktifleştirildiği hesap döneminde,</a:t>
            </a:r>
          </a:p>
          <a:p>
            <a:pPr algn="just">
              <a:lnSpc>
                <a:spcPct val="107000"/>
              </a:lnSpc>
              <a:spcAft>
                <a:spcPts val="800"/>
              </a:spcAft>
            </a:pPr>
            <a:r>
              <a:rPr lang="tr-TR" sz="2000" dirty="0">
                <a:latin typeface="Calibri" panose="020F0502020204030204" pitchFamily="34" charset="0"/>
                <a:cs typeface="Times New Roman" panose="02020603050405020304" pitchFamily="18" charset="0"/>
              </a:rPr>
              <a:t>sürekli yeniden değerlemeye tabi </a:t>
            </a:r>
            <a:r>
              <a:rPr lang="tr-TR" sz="2000" b="1" i="1" u="sng" dirty="0">
                <a:latin typeface="Calibri" panose="020F0502020204030204" pitchFamily="34" charset="0"/>
                <a:cs typeface="Times New Roman" panose="02020603050405020304" pitchFamily="18" charset="0"/>
              </a:rPr>
              <a:t>tutulamaz</a:t>
            </a:r>
            <a:r>
              <a:rPr lang="tr-TR" sz="2000" dirty="0">
                <a:latin typeface="Calibri" panose="020F0502020204030204" pitchFamily="34" charset="0"/>
                <a:cs typeface="Times New Roman" panose="02020603050405020304" pitchFamily="18" charset="0"/>
              </a:rPr>
              <a:t>.</a:t>
            </a:r>
          </a:p>
        </p:txBody>
      </p:sp>
      <p:pic>
        <p:nvPicPr>
          <p:cNvPr id="2" name="Resim 1">
            <a:extLst>
              <a:ext uri="{FF2B5EF4-FFF2-40B4-BE49-F238E27FC236}">
                <a16:creationId xmlns:a16="http://schemas.microsoft.com/office/drawing/2014/main" id="{5960819A-2446-D265-803B-18C95B3379CD}"/>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43581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461665"/>
          </a:xfrm>
          <a:prstGeom prst="rect">
            <a:avLst/>
          </a:prstGeom>
        </p:spPr>
        <p:txBody>
          <a:bodyPr wrap="square">
            <a:spAutoFit/>
          </a:bodyPr>
          <a:lstStyle/>
          <a:p>
            <a:pPr algn="ctr"/>
            <a:r>
              <a:rPr lang="tr-TR" sz="2400" b="1" dirty="0">
                <a:solidFill>
                  <a:schemeClr val="tx1">
                    <a:lumMod val="95000"/>
                    <a:lumOff val="5000"/>
                  </a:schemeClr>
                </a:solidFill>
                <a:latin typeface="Calibri" panose="020F0502020204030204" pitchFamily="34" charset="0"/>
                <a:cs typeface="Calibri" panose="020F0502020204030204" pitchFamily="34" charset="0"/>
              </a:rPr>
              <a:t>NEDEN YENİDEN DEĞERLEME YAPILMALI</a:t>
            </a:r>
          </a:p>
        </p:txBody>
      </p:sp>
      <p:pic>
        <p:nvPicPr>
          <p:cNvPr id="2" name="Resim 1">
            <a:extLst>
              <a:ext uri="{FF2B5EF4-FFF2-40B4-BE49-F238E27FC236}">
                <a16:creationId xmlns:a16="http://schemas.microsoft.com/office/drawing/2014/main" id="{88612913-1107-DBED-D895-ED6CA04D63F0}"/>
              </a:ext>
            </a:extLst>
          </p:cNvPr>
          <p:cNvPicPr>
            <a:picLocks noChangeAspect="1"/>
          </p:cNvPicPr>
          <p:nvPr/>
        </p:nvPicPr>
        <p:blipFill>
          <a:blip r:embed="rId3"/>
          <a:stretch>
            <a:fillRect/>
          </a:stretch>
        </p:blipFill>
        <p:spPr>
          <a:xfrm>
            <a:off x="73929" y="44476"/>
            <a:ext cx="577327" cy="682935"/>
          </a:xfrm>
          <a:prstGeom prst="rect">
            <a:avLst/>
          </a:prstGeom>
        </p:spPr>
      </p:pic>
      <p:sp>
        <p:nvSpPr>
          <p:cNvPr id="3" name="Metin kutusu 2">
            <a:extLst>
              <a:ext uri="{FF2B5EF4-FFF2-40B4-BE49-F238E27FC236}">
                <a16:creationId xmlns:a16="http://schemas.microsoft.com/office/drawing/2014/main" id="{F6F0E79B-6E6B-07CE-E613-4EB288B0FE46}"/>
              </a:ext>
            </a:extLst>
          </p:cNvPr>
          <p:cNvSpPr txBox="1"/>
          <p:nvPr/>
        </p:nvSpPr>
        <p:spPr>
          <a:xfrm>
            <a:off x="126719" y="1779641"/>
            <a:ext cx="8890562" cy="295882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tr-TR" sz="2400" dirty="0">
                <a:latin typeface="Calibri" panose="020F0502020204030204" pitchFamily="34" charset="0"/>
                <a:cs typeface="Times New Roman" panose="02020603050405020304" pitchFamily="18" charset="0"/>
              </a:rPr>
              <a:t>Fazla Amortisman Gideri yazılması</a:t>
            </a:r>
          </a:p>
          <a:p>
            <a:pPr marL="285750" indent="-285750" algn="just">
              <a:lnSpc>
                <a:spcPct val="107000"/>
              </a:lnSpc>
              <a:spcAft>
                <a:spcPts val="800"/>
              </a:spcAft>
              <a:buFont typeface="Arial" panose="020B0604020202020204" pitchFamily="34" charset="0"/>
              <a:buChar char="•"/>
            </a:pPr>
            <a:r>
              <a:rPr lang="tr-TR" sz="2400" dirty="0">
                <a:latin typeface="Calibri" panose="020F0502020204030204" pitchFamily="34" charset="0"/>
                <a:cs typeface="Times New Roman" panose="02020603050405020304" pitchFamily="18" charset="0"/>
              </a:rPr>
              <a:t>Sabit kıymet satışında daha düşük kar oluşturma</a:t>
            </a:r>
          </a:p>
          <a:p>
            <a:pPr marL="285750" indent="-285750" algn="just">
              <a:lnSpc>
                <a:spcPct val="107000"/>
              </a:lnSpc>
              <a:spcAft>
                <a:spcPts val="800"/>
              </a:spcAft>
              <a:buFont typeface="Arial" panose="020B0604020202020204" pitchFamily="34" charset="0"/>
              <a:buChar char="•"/>
            </a:pPr>
            <a:r>
              <a:rPr lang="tr-TR" sz="2400" dirty="0">
                <a:latin typeface="Calibri" panose="020F0502020204030204" pitchFamily="34" charset="0"/>
                <a:cs typeface="Times New Roman" panose="02020603050405020304" pitchFamily="18" charset="0"/>
              </a:rPr>
              <a:t>Özkaynakların artırılması sebebi ile</a:t>
            </a:r>
          </a:p>
          <a:p>
            <a:pPr marL="742950" lvl="1" indent="-285750" algn="just">
              <a:lnSpc>
                <a:spcPct val="107000"/>
              </a:lnSpc>
              <a:spcAft>
                <a:spcPts val="800"/>
              </a:spcAft>
              <a:buFont typeface="Arial" panose="020B0604020202020204" pitchFamily="34" charset="0"/>
              <a:buChar char="•"/>
            </a:pPr>
            <a:r>
              <a:rPr lang="tr-TR" sz="2400" dirty="0">
                <a:latin typeface="Calibri" panose="020F0502020204030204" pitchFamily="34" charset="0"/>
                <a:cs typeface="Times New Roman" panose="02020603050405020304" pitchFamily="18" charset="0"/>
              </a:rPr>
              <a:t>Örtülü sermeye uygulamalarında avantaj</a:t>
            </a:r>
          </a:p>
          <a:p>
            <a:pPr marL="742950" lvl="1" indent="-285750" algn="just">
              <a:lnSpc>
                <a:spcPct val="107000"/>
              </a:lnSpc>
              <a:spcAft>
                <a:spcPts val="800"/>
              </a:spcAft>
              <a:buFont typeface="Arial" panose="020B0604020202020204" pitchFamily="34" charset="0"/>
              <a:buChar char="•"/>
            </a:pPr>
            <a:r>
              <a:rPr lang="tr-TR" sz="2400" dirty="0">
                <a:latin typeface="Calibri" panose="020F0502020204030204" pitchFamily="34" charset="0"/>
                <a:cs typeface="Times New Roman" panose="02020603050405020304" pitchFamily="18" charset="0"/>
              </a:rPr>
              <a:t>Finansman Gider Kısıtlamasında avantaj</a:t>
            </a:r>
          </a:p>
          <a:p>
            <a:pPr marL="742950" lvl="1" indent="-285750" algn="just">
              <a:lnSpc>
                <a:spcPct val="107000"/>
              </a:lnSpc>
              <a:spcAft>
                <a:spcPts val="800"/>
              </a:spcAft>
              <a:buFont typeface="Arial" panose="020B0604020202020204" pitchFamily="34" charset="0"/>
              <a:buChar char="•"/>
            </a:pPr>
            <a:r>
              <a:rPr lang="tr-TR" sz="2400" dirty="0">
                <a:latin typeface="Calibri" panose="020F0502020204030204" pitchFamily="34" charset="0"/>
                <a:cs typeface="Times New Roman" panose="02020603050405020304" pitchFamily="18" charset="0"/>
              </a:rPr>
              <a:t>TTK 376 </a:t>
            </a:r>
            <a:r>
              <a:rPr lang="tr-TR" sz="2400">
                <a:latin typeface="Calibri" panose="020F0502020204030204" pitchFamily="34" charset="0"/>
                <a:cs typeface="Times New Roman" panose="02020603050405020304" pitchFamily="18" charset="0"/>
              </a:rPr>
              <a:t>kapsamında avantaj</a:t>
            </a:r>
            <a:endParaRPr lang="tr-TR"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43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4522200"/>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YENİDEN DEĞERLEMEYE ESAS DEĞER NEDİR ?</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VUK ta yer alan değerleme hükümlerine göre tespit edilen ve değerlemenin yapılacağı dönem sonu itibarıyla yasal defter kayıtlarında yer alan değerleri dikkate alınarak değerleme yapılır.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Amortismana tabi iktisadi kıymetin maliyet bedeline eklenmiş </a:t>
            </a:r>
            <a:r>
              <a:rPr lang="tr-TR" sz="1800" b="1" i="1" u="sng"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(iktisadi kıymetlerin aktifleştirildiği hesap dönemine ilişkin olanlar hariç) </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kur farkları ve kredi faizleri ile bunlara isabet eden amortismanlar yeniden değerlemeye esas bedelden tenzil edilerek değerlemeye esas değer tespit edilir. Yani kanuni zorunluluktan değil ihtiyari olarak aktifleştirilen finansman giderleri yeniden değerlemeye tabi </a:t>
            </a:r>
            <a:r>
              <a:rPr lang="tr-TR" sz="1800" b="1" i="1" u="sng"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tutulmayacaktır.</a:t>
            </a: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endParaRPr lang="tr-TR" sz="2000" dirty="0">
              <a:latin typeface="Calibri" panose="020F0502020204030204" pitchFamily="34" charset="0"/>
              <a:cs typeface="Calibri" panose="020F0502020204030204" pitchFamily="34" charset="0"/>
            </a:endParaRPr>
          </a:p>
          <a:p>
            <a:pPr algn="just">
              <a:lnSpc>
                <a:spcPct val="107000"/>
              </a:lnSpc>
              <a:spcAft>
                <a:spcPts val="800"/>
              </a:spcAft>
            </a:pPr>
            <a:endParaRPr lang="tr-TR" sz="2000" dirty="0">
              <a:latin typeface="Calibri" panose="020F0502020204030204" pitchFamily="34"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CACB9153-8C47-2BBD-94F5-07A3AC6D329D}"/>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104475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3567195"/>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YENİDEN DEĞERLEMEYE ESAS DEĞER NEDİR ?</a:t>
            </a:r>
          </a:p>
          <a:p>
            <a:endPar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VUK geçici 31 ve/veya 32 </a:t>
            </a:r>
            <a:r>
              <a:rPr lang="tr-TR" sz="180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nci</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maddeleri kapsamında yeniden değerlemeye tabi tutulan amortismana tabi iktisadi kıymetler ve bunların amortismanlarının, sürekli yeniden değerlemeye esas değerinin tespitinde, daha önce VUK geçici 31 ve/veya 32 </a:t>
            </a:r>
            <a:r>
              <a:rPr lang="tr-TR" sz="1800" dirty="0" err="1">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nci</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maddeleri kapsamında hesaplanan yeniden değerleme sonrası değerleri esas alınacaktır.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İktisadi kıymetlerin amortismanının herhangi bir yılda eksik ayrılması veya hiç ayrılmamış olması durumunda, yeniden değerlemeye esas alınacak değer, bu amortismanlar tam olarak ayrılmış varsayılarak belirlenir.</a:t>
            </a: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56CC3DCD-D5F9-682F-FE57-A82BFBB87273}"/>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688097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3658374"/>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HANGİ ORAN İLE DEĞERLEME YAPILACAKTIR?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Y</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eniden değerlemenin yapılacağı yıla ait VUK 298 inci maddesinin (B) fıkrası uyarınca ilgili yıl için Bakanlık tarafından ilan edilen olan yeniden değerleme oranı ile değerleme yapılacaktır.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cs typeface="Calibri" panose="020F0502020204030204" pitchFamily="34" charset="0"/>
              </a:rPr>
              <a:t>Geçici vergi dönemleri itibarıyla yapılacak değerlemede esas alınacak yeniden değerleme oranı, bir önceki yılın Kasım ayından başlamak üzere; 3, 6 ve 9 uncu aylarda bir önceki 3, 6 ve 9 aylık dönemlere göre Yİ-ÜFE değerinde meydana gelen ortalama fiyat artış oranı esas alınmak suretiyle belirlenecektir. Bu oran Bakanlık tarafından açıklanmaktadır.</a:t>
            </a: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91C17D40-8364-004E-93C4-49675A84BFA7}"/>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36674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3555782"/>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UYGULAMA NASIL YAPILACAKTIR?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Kapsama giren amortismana tabi iktisadi kıymetler ve bunlara ait amortismanların, </a:t>
            </a:r>
            <a:r>
              <a:rPr lang="tr-TR" b="1" dirty="0">
                <a:solidFill>
                  <a:srgbClr val="3F3F3F"/>
                </a:solidFill>
                <a:latin typeface="Calibri" panose="020F0502020204030204" pitchFamily="34" charset="0"/>
                <a:ea typeface="Times New Roman" panose="02020603050405020304" pitchFamily="18" charset="0"/>
                <a:cs typeface="Calibri" panose="020F0502020204030204" pitchFamily="34" charset="0"/>
              </a:rPr>
              <a:t>yeniden değerlemeye esas değerlerinin</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 yeniden değerleme oranı ile çarpılması suretiyle yeniden değerleme yapılacaktır.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Yeniden değerleme neticesinde; amortismana tabi iktisadi kıymetlerin yeniden değerlemeden önceki net bilanço aktif değerinin, yeniden değerleme oranı ile çarpımından sonra bulunacak net bilanço aktif değerinden indirilmesi suretiyle değer artışı hesaplanacaktır. </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Hesaplanan </a:t>
            </a:r>
            <a:r>
              <a:rPr lang="tr-T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değer artışı </a:t>
            </a:r>
            <a:r>
              <a:rPr lang="tr-TR"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yeniden değerlemeye tabi tutulan amortismana tabi iktisadi kıymetlerin her birine isabet eden değer artışları ayrıntılı olarak gösterilecek şekilde, bilançonun pasifinde özel bir fon hesabına alınır.</a:t>
            </a:r>
          </a:p>
        </p:txBody>
      </p:sp>
      <p:pic>
        <p:nvPicPr>
          <p:cNvPr id="2" name="Resim 1">
            <a:extLst>
              <a:ext uri="{FF2B5EF4-FFF2-40B4-BE49-F238E27FC236}">
                <a16:creationId xmlns:a16="http://schemas.microsoft.com/office/drawing/2014/main" id="{88AC524A-8EAD-6885-8C31-A908CA06B7BE}"/>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550792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651256" y="871864"/>
            <a:ext cx="8637122" cy="400110"/>
          </a:xfrm>
          <a:prstGeom prst="rect">
            <a:avLst/>
          </a:prstGeom>
          <a:noFill/>
        </p:spPr>
        <p:txBody>
          <a:bodyPr wrap="square">
            <a:spAutoFit/>
          </a:bodyPr>
          <a:lstStyle/>
          <a:p>
            <a:r>
              <a:rPr lang="tr-TR"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UYGULAMA ÖRNEĞİ</a:t>
            </a:r>
          </a:p>
        </p:txBody>
      </p:sp>
      <p:pic>
        <p:nvPicPr>
          <p:cNvPr id="2" name="Resim 1">
            <a:extLst>
              <a:ext uri="{FF2B5EF4-FFF2-40B4-BE49-F238E27FC236}">
                <a16:creationId xmlns:a16="http://schemas.microsoft.com/office/drawing/2014/main" id="{D1415A79-4162-0D65-4BE0-DF1560E24088}"/>
              </a:ext>
            </a:extLst>
          </p:cNvPr>
          <p:cNvPicPr>
            <a:picLocks noChangeAspect="1"/>
          </p:cNvPicPr>
          <p:nvPr/>
        </p:nvPicPr>
        <p:blipFill>
          <a:blip r:embed="rId3"/>
          <a:stretch>
            <a:fillRect/>
          </a:stretch>
        </p:blipFill>
        <p:spPr>
          <a:xfrm>
            <a:off x="73929" y="44476"/>
            <a:ext cx="577327" cy="682935"/>
          </a:xfrm>
          <a:prstGeom prst="rect">
            <a:avLst/>
          </a:prstGeom>
        </p:spPr>
      </p:pic>
      <p:pic>
        <p:nvPicPr>
          <p:cNvPr id="6" name="Resim 5">
            <a:extLst>
              <a:ext uri="{FF2B5EF4-FFF2-40B4-BE49-F238E27FC236}">
                <a16:creationId xmlns:a16="http://schemas.microsoft.com/office/drawing/2014/main" id="{02C3087B-5AC7-0439-F20C-2042B9526970}"/>
              </a:ext>
            </a:extLst>
          </p:cNvPr>
          <p:cNvPicPr>
            <a:picLocks noChangeAspect="1"/>
          </p:cNvPicPr>
          <p:nvPr/>
        </p:nvPicPr>
        <p:blipFill>
          <a:blip r:embed="rId4"/>
          <a:stretch>
            <a:fillRect/>
          </a:stretch>
        </p:blipFill>
        <p:spPr>
          <a:xfrm>
            <a:off x="1995013" y="1416427"/>
            <a:ext cx="4369477" cy="3651962"/>
          </a:xfrm>
          <a:prstGeom prst="rect">
            <a:avLst/>
          </a:prstGeom>
        </p:spPr>
      </p:pic>
    </p:spTree>
    <p:extLst>
      <p:ext uri="{BB962C8B-B14F-4D97-AF65-F5344CB8AC3E}">
        <p14:creationId xmlns:p14="http://schemas.microsoft.com/office/powerpoint/2010/main" val="1533981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1082284"/>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UYGULAMA NASIL YAPILACAKTIR?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Yukarıdaki örneğe ait muhasebe kaydı aşağıdaki gibi olacaktır.</a:t>
            </a: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1EA0BB18-47CB-DD4C-00E5-9AA87A42AA0E}"/>
              </a:ext>
            </a:extLst>
          </p:cNvPr>
          <p:cNvPicPr>
            <a:picLocks noChangeAspect="1"/>
          </p:cNvPicPr>
          <p:nvPr/>
        </p:nvPicPr>
        <p:blipFill>
          <a:blip r:embed="rId3"/>
          <a:stretch>
            <a:fillRect/>
          </a:stretch>
        </p:blipFill>
        <p:spPr>
          <a:xfrm>
            <a:off x="73929" y="44476"/>
            <a:ext cx="577327" cy="682935"/>
          </a:xfrm>
          <a:prstGeom prst="rect">
            <a:avLst/>
          </a:prstGeom>
        </p:spPr>
      </p:pic>
      <p:pic>
        <p:nvPicPr>
          <p:cNvPr id="5" name="Resim 4">
            <a:extLst>
              <a:ext uri="{FF2B5EF4-FFF2-40B4-BE49-F238E27FC236}">
                <a16:creationId xmlns:a16="http://schemas.microsoft.com/office/drawing/2014/main" id="{5EE93D38-A55B-669D-BD7D-1D637D000342}"/>
              </a:ext>
            </a:extLst>
          </p:cNvPr>
          <p:cNvPicPr>
            <a:picLocks noChangeAspect="1"/>
          </p:cNvPicPr>
          <p:nvPr/>
        </p:nvPicPr>
        <p:blipFill>
          <a:blip r:embed="rId4"/>
          <a:stretch>
            <a:fillRect/>
          </a:stretch>
        </p:blipFill>
        <p:spPr>
          <a:xfrm>
            <a:off x="362592" y="2308821"/>
            <a:ext cx="8170552" cy="1470699"/>
          </a:xfrm>
          <a:prstGeom prst="rect">
            <a:avLst/>
          </a:prstGeom>
        </p:spPr>
      </p:pic>
    </p:spTree>
    <p:extLst>
      <p:ext uri="{BB962C8B-B14F-4D97-AF65-F5344CB8AC3E}">
        <p14:creationId xmlns:p14="http://schemas.microsoft.com/office/powerpoint/2010/main" val="3401576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2666692"/>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UYGULAMA NASIL YAPILACAKTIR?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213 sayılı </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VUK’ un </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315 inci maddesine istinaden tespit ve ilan edilen normal amortisman oranlarının tespitinde dikkate alınan faydalı ömür süresi </a:t>
            </a:r>
            <a:r>
              <a:rPr lang="tr-TR" sz="18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tamamlanmamış </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amortismana tabi iktisadi kıymetlerin yeniden değerleme sonrasında bulunan değerleri üzerinden amortisman ayrılmaya devam edilecektir.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Yukarıda yer alan örneğe göre 2022 yılı amortisman gideri </a:t>
            </a:r>
            <a:r>
              <a:rPr lang="tr-TR" sz="1800" b="0" i="0" u="none" strike="noStrike" baseline="0" dirty="0">
                <a:solidFill>
                  <a:srgbClr val="000000"/>
                </a:solidFill>
                <a:latin typeface="Calibri" panose="020F0502020204030204" pitchFamily="34" charset="0"/>
              </a:rPr>
              <a:t>19.261,15 TL olacaktır. (</a:t>
            </a:r>
            <a:r>
              <a:rPr lang="tr-TR" sz="1800" b="1" i="0" u="none" strike="noStrike" baseline="0" dirty="0">
                <a:solidFill>
                  <a:srgbClr val="000000"/>
                </a:solidFill>
                <a:latin typeface="Calibri" panose="020F0502020204030204" pitchFamily="34" charset="0"/>
              </a:rPr>
              <a:t>yeniden değerleme sonrası aktif değer / faydalı ömür x 2)</a:t>
            </a:r>
          </a:p>
          <a:p>
            <a:pPr marL="285750" indent="-285750" algn="just">
              <a:lnSpc>
                <a:spcPct val="107000"/>
              </a:lnSpc>
              <a:spcAft>
                <a:spcPts val="800"/>
              </a:spcAft>
              <a:buFont typeface="Arial" panose="020B0604020202020204" pitchFamily="34" charset="0"/>
              <a:buChar char="•"/>
            </a:pPr>
            <a:r>
              <a:rPr lang="tr-T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Değerleme yapılmasaydı üç aylık amortisman 21.600/5 </a:t>
            </a:r>
            <a:r>
              <a:rPr lang="tr-TR"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fay.ömür</a:t>
            </a:r>
            <a:r>
              <a:rPr lang="tr-T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x2) 8.640 TL olacaktı.</a:t>
            </a: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9EBE7D23-E5C7-B8DE-FEDB-ACBC00FF276C}"/>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4078813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5" name="Dikdörtgen 4">
            <a:extLst>
              <a:ext uri="{FF2B5EF4-FFF2-40B4-BE49-F238E27FC236}">
                <a16:creationId xmlns:a16="http://schemas.microsoft.com/office/drawing/2014/main" id="{2357689C-3296-5E67-26B8-309843D5509E}"/>
              </a:ext>
            </a:extLst>
          </p:cNvPr>
          <p:cNvSpPr/>
          <p:nvPr/>
        </p:nvSpPr>
        <p:spPr>
          <a:xfrm>
            <a:off x="-144379" y="830088"/>
            <a:ext cx="8637123" cy="830997"/>
          </a:xfrm>
          <a:prstGeom prst="rect">
            <a:avLst/>
          </a:prstGeom>
        </p:spPr>
        <p:txBody>
          <a:bodyPr wrap="square">
            <a:spAutoFit/>
          </a:bodyPr>
          <a:lstStyle/>
          <a:p>
            <a:pPr algn="ctr"/>
            <a:r>
              <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EKSİK AYRILAN AMORTİSMAN ÖRNEĞİ</a:t>
            </a:r>
          </a:p>
          <a:p>
            <a:pPr algn="ctr"/>
            <a:endParaRPr lang="tr-TR" sz="2400" b="1" dirty="0">
              <a:solidFill>
                <a:schemeClr val="bg1"/>
              </a:solidFill>
            </a:endParaRPr>
          </a:p>
        </p:txBody>
      </p:sp>
      <p:pic>
        <p:nvPicPr>
          <p:cNvPr id="2" name="Resim 1">
            <a:extLst>
              <a:ext uri="{FF2B5EF4-FFF2-40B4-BE49-F238E27FC236}">
                <a16:creationId xmlns:a16="http://schemas.microsoft.com/office/drawing/2014/main" id="{5D6E10A4-A040-7D34-58CC-F43E383B00B9}"/>
              </a:ext>
            </a:extLst>
          </p:cNvPr>
          <p:cNvPicPr>
            <a:picLocks noChangeAspect="1"/>
          </p:cNvPicPr>
          <p:nvPr/>
        </p:nvPicPr>
        <p:blipFill>
          <a:blip r:embed="rId3"/>
          <a:stretch>
            <a:fillRect/>
          </a:stretch>
        </p:blipFill>
        <p:spPr>
          <a:xfrm>
            <a:off x="73929" y="44476"/>
            <a:ext cx="577327" cy="682935"/>
          </a:xfrm>
          <a:prstGeom prst="rect">
            <a:avLst/>
          </a:prstGeom>
        </p:spPr>
      </p:pic>
      <p:pic>
        <p:nvPicPr>
          <p:cNvPr id="6" name="Resim 5">
            <a:extLst>
              <a:ext uri="{FF2B5EF4-FFF2-40B4-BE49-F238E27FC236}">
                <a16:creationId xmlns:a16="http://schemas.microsoft.com/office/drawing/2014/main" id="{13F19A91-9D10-6E5F-1530-6FC2F0D90504}"/>
              </a:ext>
            </a:extLst>
          </p:cNvPr>
          <p:cNvPicPr>
            <a:picLocks noChangeAspect="1"/>
          </p:cNvPicPr>
          <p:nvPr/>
        </p:nvPicPr>
        <p:blipFill>
          <a:blip r:embed="rId4"/>
          <a:stretch>
            <a:fillRect/>
          </a:stretch>
        </p:blipFill>
        <p:spPr>
          <a:xfrm>
            <a:off x="1369865" y="1383972"/>
            <a:ext cx="5994560" cy="3649581"/>
          </a:xfrm>
          <a:prstGeom prst="rect">
            <a:avLst/>
          </a:prstGeom>
        </p:spPr>
      </p:pic>
    </p:spTree>
    <p:extLst>
      <p:ext uri="{BB962C8B-B14F-4D97-AF65-F5344CB8AC3E}">
        <p14:creationId xmlns:p14="http://schemas.microsoft.com/office/powerpoint/2010/main" val="972845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257954"/>
            <a:ext cx="8637122" cy="1971374"/>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YENİDEN DEĞERLEME YAPILAN ATİKLERİN SATIŞI</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Sürekli yeniden değerlemeye tabi tutulan iktisadi kıymetlerin satış, işletmeden çekiş, tasfiye gibi nedenlerle elden çıkarılması halinde, bunlara isabet eden ve bilançonun pasifinde özel bir fon hesabında gösterilen değer artışları aynen amortismanlar gibi muameleye tabi tutulur. </a:t>
            </a:r>
            <a:r>
              <a:rPr lang="tr-TR" sz="18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Yani satış esnasında değer artış fonu kar yazılır.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Yukarıdaki örneğe ait satış kaydı aşağıdaki gibi olacaktır.</a:t>
            </a: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AADE16FF-98B5-E2DE-D269-D4CD2436CCA4}"/>
              </a:ext>
            </a:extLst>
          </p:cNvPr>
          <p:cNvPicPr>
            <a:picLocks noChangeAspect="1"/>
          </p:cNvPicPr>
          <p:nvPr/>
        </p:nvPicPr>
        <p:blipFill>
          <a:blip r:embed="rId3"/>
          <a:stretch>
            <a:fillRect/>
          </a:stretch>
        </p:blipFill>
        <p:spPr>
          <a:xfrm>
            <a:off x="73929" y="44476"/>
            <a:ext cx="577327" cy="682935"/>
          </a:xfrm>
          <a:prstGeom prst="rect">
            <a:avLst/>
          </a:prstGeom>
        </p:spPr>
      </p:pic>
      <p:pic>
        <p:nvPicPr>
          <p:cNvPr id="5" name="Resim 4">
            <a:extLst>
              <a:ext uri="{FF2B5EF4-FFF2-40B4-BE49-F238E27FC236}">
                <a16:creationId xmlns:a16="http://schemas.microsoft.com/office/drawing/2014/main" id="{6B5556AC-566C-DC04-7D43-A37631B5A599}"/>
              </a:ext>
            </a:extLst>
          </p:cNvPr>
          <p:cNvPicPr>
            <a:picLocks noChangeAspect="1"/>
          </p:cNvPicPr>
          <p:nvPr/>
        </p:nvPicPr>
        <p:blipFill>
          <a:blip r:embed="rId4"/>
          <a:stretch>
            <a:fillRect/>
          </a:stretch>
        </p:blipFill>
        <p:spPr>
          <a:xfrm>
            <a:off x="630095" y="3208074"/>
            <a:ext cx="6728859" cy="1755811"/>
          </a:xfrm>
          <a:prstGeom prst="rect">
            <a:avLst/>
          </a:prstGeom>
        </p:spPr>
      </p:pic>
    </p:spTree>
    <p:extLst>
      <p:ext uri="{BB962C8B-B14F-4D97-AF65-F5344CB8AC3E}">
        <p14:creationId xmlns:p14="http://schemas.microsoft.com/office/powerpoint/2010/main" val="3692383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257954"/>
            <a:ext cx="8637122" cy="3259418"/>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YENİDEN DEĞERLEME YAPILAN ATİKLERİN SATIŞI</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Yeniden Değerleme Değer Artış Fonun sermayeye ilavesi işletmeden çekiş kabul edilmeyecektir.</a:t>
            </a:r>
          </a:p>
          <a:p>
            <a:pPr marL="285750" indent="-285750" algn="just">
              <a:lnSpc>
                <a:spcPct val="107000"/>
              </a:lnSpc>
              <a:spcAft>
                <a:spcPts val="800"/>
              </a:spcAft>
              <a:buFont typeface="Arial" panose="020B0604020202020204" pitchFamily="34" charset="0"/>
              <a:buChar char="•"/>
            </a:pPr>
            <a:r>
              <a:rPr lang="tr-TR" sz="1800" b="1" i="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Sermayeye ilave edilen değer artışları, satış veya herhangi bir şekilde elden çıkarmaya ilişkin kar ve zararın tespitinde dikkate alınmaz. </a:t>
            </a:r>
            <a:r>
              <a:rPr lang="tr-TR" sz="1800" b="1" i="1" u="sng"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Yani satış yapmadan önce değer atış fonlarının sermayeye ilavesi mükellef lehine bir durum olacaktır.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Ancak, elden çıkarılan iktisadi kıymetlere ait değer artışlarının sermayeye ilavesi halinde, elden çıkarma sırasında birikmiş amortisman gibi mütalaa edilmeyen değer artışları, faaliyete devam edilen süre içerisinde herhangi bir suretle sermayeden çekilirse, çekilen kısım o dönemin kazancı sayılarak vergiye tabi tutulur.</a:t>
            </a:r>
          </a:p>
        </p:txBody>
      </p:sp>
      <p:pic>
        <p:nvPicPr>
          <p:cNvPr id="2" name="Resim 1">
            <a:extLst>
              <a:ext uri="{FF2B5EF4-FFF2-40B4-BE49-F238E27FC236}">
                <a16:creationId xmlns:a16="http://schemas.microsoft.com/office/drawing/2014/main" id="{82E23A1C-58A8-8DE6-A033-B8480CEB7568}"/>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85165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1FD1345B-9EC5-9EE9-AAEF-6F0809BF8F53}"/>
              </a:ext>
            </a:extLst>
          </p:cNvPr>
          <p:cNvGraphicFramePr/>
          <p:nvPr>
            <p:extLst>
              <p:ext uri="{D42A27DB-BD31-4B8C-83A1-F6EECF244321}">
                <p14:modId xmlns:p14="http://schemas.microsoft.com/office/powerpoint/2010/main" val="4287512733"/>
              </p:ext>
            </p:extLst>
          </p:nvPr>
        </p:nvGraphicFramePr>
        <p:xfrm>
          <a:off x="448322" y="681793"/>
          <a:ext cx="82473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a:extLst>
              <a:ext uri="{FF2B5EF4-FFF2-40B4-BE49-F238E27FC236}">
                <a16:creationId xmlns:a16="http://schemas.microsoft.com/office/drawing/2014/main" id="{2901C804-1A13-6B72-66E7-868688EF8BBE}"/>
              </a:ext>
            </a:extLst>
          </p:cNvPr>
          <p:cNvSpPr/>
          <p:nvPr/>
        </p:nvSpPr>
        <p:spPr>
          <a:xfrm>
            <a:off x="448322" y="4092174"/>
            <a:ext cx="2441358"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VUK 298/Ç yapmadan önce yapılabilir</a:t>
            </a:r>
          </a:p>
        </p:txBody>
      </p:sp>
      <p:sp>
        <p:nvSpPr>
          <p:cNvPr id="12" name="Oval 11">
            <a:extLst>
              <a:ext uri="{FF2B5EF4-FFF2-40B4-BE49-F238E27FC236}">
                <a16:creationId xmlns:a16="http://schemas.microsoft.com/office/drawing/2014/main" id="{D0E9A867-684A-0AFD-FB65-25AEC514B54E}"/>
              </a:ext>
            </a:extLst>
          </p:cNvPr>
          <p:cNvSpPr/>
          <p:nvPr/>
        </p:nvSpPr>
        <p:spPr>
          <a:xfrm>
            <a:off x="5976894" y="3930712"/>
            <a:ext cx="2441358" cy="12373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Şartlar oluştuğu dönemlerde zorunlu</a:t>
            </a:r>
          </a:p>
        </p:txBody>
      </p:sp>
      <p:sp>
        <p:nvSpPr>
          <p:cNvPr id="13" name="Dikdörtgen: Üst Köşeleri Yuvarlatılmış 12">
            <a:extLst>
              <a:ext uri="{FF2B5EF4-FFF2-40B4-BE49-F238E27FC236}">
                <a16:creationId xmlns:a16="http://schemas.microsoft.com/office/drawing/2014/main" id="{5D19A7D5-955A-7F8C-A2F9-32149AF5C19D}"/>
              </a:ext>
            </a:extLst>
          </p:cNvPr>
          <p:cNvSpPr/>
          <p:nvPr/>
        </p:nvSpPr>
        <p:spPr>
          <a:xfrm>
            <a:off x="3098307" y="3906176"/>
            <a:ext cx="2663301" cy="123732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a:t>Enf</a:t>
            </a:r>
            <a:r>
              <a:rPr lang="tr-TR" dirty="0"/>
              <a:t>. Düzeltmesi olmadığı dönemlerde isteğe bağlı yapılabilir</a:t>
            </a:r>
          </a:p>
        </p:txBody>
      </p:sp>
      <p:sp>
        <p:nvSpPr>
          <p:cNvPr id="2" name="Dikdörtgen 1">
            <a:extLst>
              <a:ext uri="{FF2B5EF4-FFF2-40B4-BE49-F238E27FC236}">
                <a16:creationId xmlns:a16="http://schemas.microsoft.com/office/drawing/2014/main" id="{8566C846-BA5B-3A9E-981F-009C28F2E11F}"/>
              </a:ext>
            </a:extLst>
          </p:cNvPr>
          <p:cNvSpPr/>
          <p:nvPr/>
        </p:nvSpPr>
        <p:spPr>
          <a:xfrm>
            <a:off x="710214" y="149132"/>
            <a:ext cx="1775533" cy="10653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800" dirty="0"/>
              <a:t>%2</a:t>
            </a:r>
          </a:p>
        </p:txBody>
      </p:sp>
      <p:pic>
        <p:nvPicPr>
          <p:cNvPr id="3" name="Resim 2">
            <a:extLst>
              <a:ext uri="{FF2B5EF4-FFF2-40B4-BE49-F238E27FC236}">
                <a16:creationId xmlns:a16="http://schemas.microsoft.com/office/drawing/2014/main" id="{694C169F-03EF-952C-55EB-00493D3D8394}"/>
              </a:ext>
            </a:extLst>
          </p:cNvPr>
          <p:cNvPicPr>
            <a:picLocks noChangeAspect="1"/>
          </p:cNvPicPr>
          <p:nvPr/>
        </p:nvPicPr>
        <p:blipFill>
          <a:blip r:embed="rId8"/>
          <a:stretch>
            <a:fillRect/>
          </a:stretch>
        </p:blipFill>
        <p:spPr>
          <a:xfrm>
            <a:off x="73929" y="44476"/>
            <a:ext cx="577327" cy="682935"/>
          </a:xfrm>
          <a:prstGeom prst="rect">
            <a:avLst/>
          </a:prstGeom>
        </p:spPr>
      </p:pic>
    </p:spTree>
    <p:extLst>
      <p:ext uri="{BB962C8B-B14F-4D97-AF65-F5344CB8AC3E}">
        <p14:creationId xmlns:p14="http://schemas.microsoft.com/office/powerpoint/2010/main" val="3451743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3558859"/>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ÖZEL HESAP DÖNEMİ UYGULAMASI</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K</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endilerine özel hesap dönemi tayin edilmiş olan mükellefler, 2022 yılında başlayan hesap döneminden itibaren sürekli yeniden değerleme yapabilir. </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Yani hesap dönemi 01.04-31.03 olan bir mükellef ilk uygulamayı 01.04.2022 de başlayan özel hesap döneminin ilk geçici vergilendirme dönemi olan 01.04.2022-30.06.2022 de yapacaktır. </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Bu</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rada değerlenecek ATİK </a:t>
            </a:r>
            <a:r>
              <a:rPr lang="tr-TR" dirty="0" err="1">
                <a:solidFill>
                  <a:srgbClr val="3F3F3F"/>
                </a:solidFill>
                <a:latin typeface="Calibri" panose="020F0502020204030204" pitchFamily="34" charset="0"/>
                <a:ea typeface="Times New Roman" panose="02020603050405020304" pitchFamily="18" charset="0"/>
                <a:cs typeface="Calibri" panose="020F0502020204030204" pitchFamily="34" charset="0"/>
              </a:rPr>
              <a:t>ler</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 31.03.2022 tarihli bilançoda yer alan </a:t>
            </a:r>
            <a:r>
              <a:rPr lang="tr-TR" dirty="0" err="1">
                <a:solidFill>
                  <a:srgbClr val="3F3F3F"/>
                </a:solidFill>
                <a:latin typeface="Calibri" panose="020F0502020204030204" pitchFamily="34" charset="0"/>
                <a:ea typeface="Times New Roman" panose="02020603050405020304" pitchFamily="18" charset="0"/>
                <a:cs typeface="Calibri" panose="020F0502020204030204" pitchFamily="34" charset="0"/>
              </a:rPr>
              <a:t>ATİKler</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 olacaktır.</a:t>
            </a:r>
          </a:p>
          <a:p>
            <a:pPr marL="285750" indent="-285750" algn="just">
              <a:lnSpc>
                <a:spcPct val="107000"/>
              </a:lnSpc>
              <a:spcAft>
                <a:spcPts val="800"/>
              </a:spcAft>
              <a:buFont typeface="Arial" panose="020B0604020202020204" pitchFamily="34" charset="0"/>
              <a:buChar char="•"/>
            </a:pPr>
            <a:endPar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8C34289D-A9C3-BB3D-0BDB-9D79CE9EE46B}"/>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752401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291355"/>
            <a:ext cx="8637122" cy="2678105"/>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ÖZEL HESAP DÖNEMİ UYGULAMASI</a:t>
            </a:r>
          </a:p>
          <a:p>
            <a:endPar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K</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endilerine özel hesap dönemi tayin edilmiş olan mükellefler için, özel hesap döneminin başladığı takvim yılına ait yeniden değerleme oranı esas alınır.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Örneğin, </a:t>
            </a: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01.04-31.03 özel hesap dönemini </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kullanan mükellef, 01.04.2022 – 31.03.2023 özel hesap dönemi sonunda sürekli yeniden değerleme yapmak istemesi halinde, 2022 yılı için ilan edilen yeniden değerleme oranını dikkate alacaktır.</a:t>
            </a:r>
          </a:p>
          <a:p>
            <a:pPr algn="just">
              <a:lnSpc>
                <a:spcPct val="107000"/>
              </a:lnSpc>
              <a:spcAft>
                <a:spcPts val="800"/>
              </a:spcAft>
            </a:pPr>
            <a:endPar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2" name="Resim 1">
            <a:extLst>
              <a:ext uri="{FF2B5EF4-FFF2-40B4-BE49-F238E27FC236}">
                <a16:creationId xmlns:a16="http://schemas.microsoft.com/office/drawing/2014/main" id="{8FD41CD4-FD3F-E72E-C233-649926A54AEA}"/>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032618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1777603"/>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ÖZEL HESAP DÖNEMİ UYGULAMASI</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ea typeface="Times New Roman" panose="02020603050405020304" pitchFamily="18" charset="0"/>
                <a:cs typeface="Calibri" panose="020F0502020204030204" pitchFamily="34" charset="0"/>
              </a:rPr>
              <a:t>01.04.2022-31.03.2023 özel hesap dönemine tabi olan bir mükellefin, geçici vergi dönemlerinde kullanacak olduğu yeniden değerleme oranları aşağıdaki gibi olmalıdır.</a:t>
            </a: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endPar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460E45AF-5231-4BA7-E246-D18E4AE4AF15}"/>
              </a:ext>
            </a:extLst>
          </p:cNvPr>
          <p:cNvGraphicFramePr>
            <a:graphicFrameLocks noGrp="1"/>
          </p:cNvGraphicFramePr>
          <p:nvPr>
            <p:extLst>
              <p:ext uri="{D42A27DB-BD31-4B8C-83A1-F6EECF244321}">
                <p14:modId xmlns:p14="http://schemas.microsoft.com/office/powerpoint/2010/main" val="2583131580"/>
              </p:ext>
            </p:extLst>
          </p:nvPr>
        </p:nvGraphicFramePr>
        <p:xfrm>
          <a:off x="1464816" y="2269543"/>
          <a:ext cx="7027928" cy="2701952"/>
        </p:xfrm>
        <a:graphic>
          <a:graphicData uri="http://schemas.openxmlformats.org/drawingml/2006/table">
            <a:tbl>
              <a:tblPr firstRow="1" firstCol="1" bandRow="1">
                <a:tableStyleId>{D27102A9-8310-4765-A935-A1911B00CA55}</a:tableStyleId>
              </a:tblPr>
              <a:tblGrid>
                <a:gridCol w="3641111">
                  <a:extLst>
                    <a:ext uri="{9D8B030D-6E8A-4147-A177-3AD203B41FA5}">
                      <a16:colId xmlns:a16="http://schemas.microsoft.com/office/drawing/2014/main" val="3986949896"/>
                    </a:ext>
                  </a:extLst>
                </a:gridCol>
                <a:gridCol w="3386817">
                  <a:extLst>
                    <a:ext uri="{9D8B030D-6E8A-4147-A177-3AD203B41FA5}">
                      <a16:colId xmlns:a16="http://schemas.microsoft.com/office/drawing/2014/main" val="3269422306"/>
                    </a:ext>
                  </a:extLst>
                </a:gridCol>
              </a:tblGrid>
              <a:tr h="406800">
                <a:tc>
                  <a:txBody>
                    <a:bodyPr/>
                    <a:lstStyle/>
                    <a:p>
                      <a:pPr algn="ctr">
                        <a:lnSpc>
                          <a:spcPct val="107000"/>
                        </a:lnSpc>
                        <a:spcAft>
                          <a:spcPts val="800"/>
                        </a:spcAft>
                      </a:pPr>
                      <a:r>
                        <a:rPr lang="tr-TR" sz="1200" b="0" dirty="0">
                          <a:solidFill>
                            <a:schemeClr val="tx1"/>
                          </a:solidFill>
                          <a:effectLst/>
                        </a:rPr>
                        <a:t>Dönem </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tr-TR" sz="1200" b="0">
                          <a:solidFill>
                            <a:schemeClr val="tx1"/>
                          </a:solidFill>
                          <a:effectLst/>
                        </a:rPr>
                        <a:t>Açıklanan Yeniden Değerleme Oranları</a:t>
                      </a:r>
                      <a:endParaRPr lang="tr-TR"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213372548"/>
                  </a:ext>
                </a:extLst>
              </a:tr>
              <a:tr h="198767">
                <a:tc>
                  <a:txBody>
                    <a:bodyPr/>
                    <a:lstStyle/>
                    <a:p>
                      <a:pPr>
                        <a:lnSpc>
                          <a:spcPct val="107000"/>
                        </a:lnSpc>
                        <a:spcAft>
                          <a:spcPts val="800"/>
                        </a:spcAft>
                      </a:pPr>
                      <a:r>
                        <a:rPr lang="tr-TR" sz="1200" b="0" dirty="0">
                          <a:solidFill>
                            <a:schemeClr val="tx1"/>
                          </a:solidFill>
                          <a:effectLst/>
                        </a:rPr>
                        <a:t>01.01.2022-31.03.2022 </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tr-TR" sz="1200" b="0">
                          <a:solidFill>
                            <a:schemeClr val="tx1"/>
                          </a:solidFill>
                          <a:effectLst/>
                        </a:rPr>
                        <a:t>33,63%</a:t>
                      </a:r>
                      <a:endParaRPr lang="tr-TR"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020482223"/>
                  </a:ext>
                </a:extLst>
              </a:tr>
              <a:tr h="198767">
                <a:tc>
                  <a:txBody>
                    <a:bodyPr/>
                    <a:lstStyle/>
                    <a:p>
                      <a:pPr>
                        <a:lnSpc>
                          <a:spcPct val="107000"/>
                        </a:lnSpc>
                        <a:spcAft>
                          <a:spcPts val="800"/>
                        </a:spcAft>
                      </a:pPr>
                      <a:r>
                        <a:rPr lang="tr-TR" sz="1200" b="0">
                          <a:solidFill>
                            <a:schemeClr val="tx1"/>
                          </a:solidFill>
                          <a:effectLst/>
                        </a:rPr>
                        <a:t>01.01.2022-30.06.2022 </a:t>
                      </a:r>
                      <a:endParaRPr lang="tr-TR"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tr-TR" sz="1200" b="0" dirty="0">
                          <a:solidFill>
                            <a:schemeClr val="tx1"/>
                          </a:solidFill>
                          <a:effectLst/>
                        </a:rPr>
                        <a:t>61,12%</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372036965"/>
                  </a:ext>
                </a:extLst>
              </a:tr>
              <a:tr h="198767">
                <a:tc>
                  <a:txBody>
                    <a:bodyPr/>
                    <a:lstStyle/>
                    <a:p>
                      <a:pPr>
                        <a:lnSpc>
                          <a:spcPct val="107000"/>
                        </a:lnSpc>
                        <a:spcAft>
                          <a:spcPts val="800"/>
                        </a:spcAft>
                      </a:pPr>
                      <a:r>
                        <a:rPr lang="tr-TR" sz="1200" b="0">
                          <a:solidFill>
                            <a:schemeClr val="tx1"/>
                          </a:solidFill>
                          <a:effectLst/>
                        </a:rPr>
                        <a:t>01.01.2022-30.09.2022 </a:t>
                      </a:r>
                      <a:endParaRPr lang="tr-TR"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tr-TR" sz="1200" b="0" dirty="0">
                          <a:solidFill>
                            <a:schemeClr val="tx1"/>
                          </a:solidFill>
                          <a:effectLst/>
                        </a:rPr>
                        <a:t>92,93%</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31607052"/>
                  </a:ext>
                </a:extLst>
              </a:tr>
              <a:tr h="198767">
                <a:tc>
                  <a:txBody>
                    <a:bodyPr/>
                    <a:lstStyle/>
                    <a:p>
                      <a:pPr>
                        <a:lnSpc>
                          <a:spcPct val="107000"/>
                        </a:lnSpc>
                        <a:spcAft>
                          <a:spcPts val="800"/>
                        </a:spcAft>
                      </a:pPr>
                      <a:r>
                        <a:rPr lang="tr-TR" sz="1200" b="0" dirty="0">
                          <a:solidFill>
                            <a:schemeClr val="tx1"/>
                          </a:solidFill>
                          <a:effectLst/>
                        </a:rPr>
                        <a:t>01.01.2022-31.12.2022 </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tr-TR" sz="1200" b="0" dirty="0">
                          <a:solidFill>
                            <a:srgbClr val="FF0000"/>
                          </a:solidFill>
                          <a:effectLst/>
                        </a:rPr>
                        <a:t>  </a:t>
                      </a:r>
                      <a:r>
                        <a:rPr lang="tr-TR" sz="1200" b="0" dirty="0">
                          <a:solidFill>
                            <a:schemeClr val="tx1"/>
                          </a:solidFill>
                          <a:effectLst/>
                        </a:rPr>
                        <a:t>122,93%</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296105768"/>
                  </a:ext>
                </a:extLst>
              </a:tr>
              <a:tr h="406800">
                <a:tc>
                  <a:txBody>
                    <a:bodyPr/>
                    <a:lstStyle/>
                    <a:p>
                      <a:pPr algn="ctr">
                        <a:lnSpc>
                          <a:spcPct val="107000"/>
                        </a:lnSpc>
                        <a:spcAft>
                          <a:spcPts val="800"/>
                        </a:spcAft>
                      </a:pPr>
                      <a:r>
                        <a:rPr lang="tr-TR" sz="1200" b="0" dirty="0">
                          <a:solidFill>
                            <a:schemeClr val="tx1"/>
                          </a:solidFill>
                          <a:effectLst/>
                        </a:rPr>
                        <a:t>Geçici Vergi Dönemi</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tr-TR" sz="1200" b="0" dirty="0">
                          <a:solidFill>
                            <a:schemeClr val="tx1"/>
                          </a:solidFill>
                          <a:effectLst/>
                        </a:rPr>
                        <a:t>Kullanılacak Yeniden Değerleme Oranı</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210947490"/>
                  </a:ext>
                </a:extLst>
              </a:tr>
              <a:tr h="198767">
                <a:tc>
                  <a:txBody>
                    <a:bodyPr/>
                    <a:lstStyle/>
                    <a:p>
                      <a:pPr>
                        <a:lnSpc>
                          <a:spcPct val="107000"/>
                        </a:lnSpc>
                        <a:spcAft>
                          <a:spcPts val="800"/>
                        </a:spcAft>
                      </a:pPr>
                      <a:r>
                        <a:rPr lang="tr-TR" sz="1200" b="0">
                          <a:solidFill>
                            <a:schemeClr val="tx1"/>
                          </a:solidFill>
                          <a:effectLst/>
                        </a:rPr>
                        <a:t>1. Geçici Vergi-01.04.2022-30.06.2022</a:t>
                      </a:r>
                      <a:endParaRPr lang="tr-TR"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800"/>
                        </a:spcAft>
                      </a:pPr>
                      <a:r>
                        <a:rPr lang="tr-TR" sz="1200" b="0" dirty="0">
                          <a:solidFill>
                            <a:schemeClr val="tx1"/>
                          </a:solidFill>
                          <a:effectLst/>
                        </a:rPr>
                        <a:t>33,63%</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446690060"/>
                  </a:ext>
                </a:extLst>
              </a:tr>
              <a:tr h="198767">
                <a:tc>
                  <a:txBody>
                    <a:bodyPr/>
                    <a:lstStyle/>
                    <a:p>
                      <a:pPr>
                        <a:lnSpc>
                          <a:spcPct val="107000"/>
                        </a:lnSpc>
                        <a:spcAft>
                          <a:spcPts val="800"/>
                        </a:spcAft>
                      </a:pPr>
                      <a:r>
                        <a:rPr lang="tr-TR" sz="1200" b="0" dirty="0">
                          <a:solidFill>
                            <a:schemeClr val="tx1"/>
                          </a:solidFill>
                          <a:effectLst/>
                        </a:rPr>
                        <a:t>2. Geçici Vergi-01.04.2022-30.09.2022</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800"/>
                        </a:spcAft>
                      </a:pPr>
                      <a:r>
                        <a:rPr lang="tr-TR" sz="1200" b="0" dirty="0">
                          <a:solidFill>
                            <a:schemeClr val="tx1"/>
                          </a:solidFill>
                          <a:effectLst/>
                        </a:rPr>
                        <a:t>61,12%</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401524384"/>
                  </a:ext>
                </a:extLst>
              </a:tr>
              <a:tr h="198767">
                <a:tc>
                  <a:txBody>
                    <a:bodyPr/>
                    <a:lstStyle/>
                    <a:p>
                      <a:pPr>
                        <a:lnSpc>
                          <a:spcPct val="107000"/>
                        </a:lnSpc>
                        <a:spcAft>
                          <a:spcPts val="800"/>
                        </a:spcAft>
                      </a:pPr>
                      <a:r>
                        <a:rPr lang="tr-TR" sz="1200" b="0" dirty="0">
                          <a:solidFill>
                            <a:schemeClr val="tx1"/>
                          </a:solidFill>
                          <a:effectLst/>
                        </a:rPr>
                        <a:t>3. Geçici Vergi-01.04.2022-31.12.2022</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800"/>
                        </a:spcAft>
                      </a:pPr>
                      <a:r>
                        <a:rPr lang="tr-TR" sz="1200" b="0" dirty="0">
                          <a:solidFill>
                            <a:schemeClr val="tx1"/>
                          </a:solidFill>
                          <a:effectLst/>
                        </a:rPr>
                        <a:t>92,93%</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494954919"/>
                  </a:ext>
                </a:extLst>
              </a:tr>
              <a:tr h="496983">
                <a:tc>
                  <a:txBody>
                    <a:bodyPr/>
                    <a:lstStyle/>
                    <a:p>
                      <a:pPr>
                        <a:lnSpc>
                          <a:spcPct val="107000"/>
                        </a:lnSpc>
                        <a:spcAft>
                          <a:spcPts val="800"/>
                        </a:spcAft>
                      </a:pPr>
                      <a:r>
                        <a:rPr lang="tr-TR" sz="1200" b="0" dirty="0">
                          <a:solidFill>
                            <a:schemeClr val="tx1"/>
                          </a:solidFill>
                          <a:effectLst/>
                        </a:rPr>
                        <a:t>Kurumlar Vergisi-01.04.2022-31.03.2023</a:t>
                      </a:r>
                      <a:endParaRPr lang="tr-T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tc>
                  <a:txBody>
                    <a:bodyPr/>
                    <a:lstStyle/>
                    <a:p>
                      <a:pPr algn="ctr">
                        <a:lnSpc>
                          <a:spcPct val="107000"/>
                        </a:lnSpc>
                        <a:spcAft>
                          <a:spcPts val="800"/>
                        </a:spcAft>
                      </a:pPr>
                      <a:r>
                        <a:rPr lang="tr-TR" sz="1200" b="0" dirty="0">
                          <a:solidFill>
                            <a:srgbClr val="FF0000"/>
                          </a:solidFill>
                          <a:effectLst/>
                        </a:rPr>
                        <a:t> </a:t>
                      </a:r>
                      <a:r>
                        <a:rPr lang="tr-TR" sz="1200" b="0" dirty="0">
                          <a:solidFill>
                            <a:schemeClr val="tx1"/>
                          </a:solidFill>
                          <a:effectLst/>
                        </a:rPr>
                        <a:t>122,93%</a:t>
                      </a:r>
                      <a:endParaRPr lang="tr-TR" sz="1200" b="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910747109"/>
                  </a:ext>
                </a:extLst>
              </a:tr>
            </a:tbl>
          </a:graphicData>
        </a:graphic>
      </p:graphicFrame>
      <p:pic>
        <p:nvPicPr>
          <p:cNvPr id="4" name="Resim 3">
            <a:extLst>
              <a:ext uri="{FF2B5EF4-FFF2-40B4-BE49-F238E27FC236}">
                <a16:creationId xmlns:a16="http://schemas.microsoft.com/office/drawing/2014/main" id="{12360C9B-A2BE-DD7C-3403-6CEBB664E1DB}"/>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452187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37853"/>
            <a:ext cx="8637122" cy="2860463"/>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ÖZELLİKLİ DURUMLAR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cs typeface="Calibri" panose="020F0502020204030204" pitchFamily="34" charset="0"/>
              </a:rPr>
              <a:t>GVK ‘ </a:t>
            </a:r>
            <a:r>
              <a:rPr lang="tr-TR" dirty="0" err="1">
                <a:solidFill>
                  <a:srgbClr val="3F3F3F"/>
                </a:solidFill>
                <a:latin typeface="Calibri" panose="020F0502020204030204" pitchFamily="34" charset="0"/>
                <a:cs typeface="Calibri" panose="020F0502020204030204" pitchFamily="34" charset="0"/>
              </a:rPr>
              <a:t>nun</a:t>
            </a:r>
            <a:r>
              <a:rPr lang="tr-TR" dirty="0">
                <a:solidFill>
                  <a:srgbClr val="3F3F3F"/>
                </a:solidFill>
                <a:latin typeface="Calibri" panose="020F0502020204030204" pitchFamily="34" charset="0"/>
                <a:cs typeface="Calibri" panose="020F0502020204030204" pitchFamily="34" charset="0"/>
              </a:rPr>
              <a:t> 81 inci maddesinde sayılan </a:t>
            </a:r>
            <a:r>
              <a:rPr lang="tr-TR" b="1" dirty="0">
                <a:solidFill>
                  <a:srgbClr val="3F3F3F"/>
                </a:solidFill>
                <a:latin typeface="Calibri" panose="020F0502020204030204" pitchFamily="34" charset="0"/>
                <a:cs typeface="Calibri" panose="020F0502020204030204" pitchFamily="34" charset="0"/>
              </a:rPr>
              <a:t>devir ve tür değiştirme </a:t>
            </a:r>
            <a:r>
              <a:rPr lang="tr-TR" dirty="0">
                <a:solidFill>
                  <a:srgbClr val="3F3F3F"/>
                </a:solidFill>
                <a:latin typeface="Calibri" panose="020F0502020204030204" pitchFamily="34" charset="0"/>
                <a:cs typeface="Calibri" panose="020F0502020204030204" pitchFamily="34" charset="0"/>
              </a:rPr>
              <a:t>halleri ile KVK ya göre yapılan </a:t>
            </a:r>
            <a:r>
              <a:rPr lang="tr-TR" b="1" dirty="0">
                <a:solidFill>
                  <a:srgbClr val="3F3F3F"/>
                </a:solidFill>
                <a:latin typeface="Calibri" panose="020F0502020204030204" pitchFamily="34" charset="0"/>
                <a:cs typeface="Calibri" panose="020F0502020204030204" pitchFamily="34" charset="0"/>
              </a:rPr>
              <a:t>devir ve bölünme </a:t>
            </a:r>
            <a:r>
              <a:rPr lang="tr-TR" dirty="0">
                <a:solidFill>
                  <a:srgbClr val="3F3F3F"/>
                </a:solidFill>
                <a:latin typeface="Calibri" panose="020F0502020204030204" pitchFamily="34" charset="0"/>
                <a:cs typeface="Calibri" panose="020F0502020204030204" pitchFamily="34" charset="0"/>
              </a:rPr>
              <a:t>hallerinde, devrolunan veya bölünen işletmeler/şirketler tarafından iktisap edilen amortismana tabi iktisadi kıymetler </a:t>
            </a:r>
            <a:r>
              <a:rPr lang="tr-TR" sz="1800" dirty="0">
                <a:solidFill>
                  <a:srgbClr val="3F3F3F"/>
                </a:solidFill>
                <a:effectLst/>
                <a:latin typeface="Calibri" panose="020F0502020204030204" pitchFamily="34" charset="0"/>
                <a:ea typeface="Times New Roman" panose="02020603050405020304" pitchFamily="18" charset="0"/>
              </a:rPr>
              <a:t>(yeniden değerlemenin yapılacağı hesap döneminde iktisap edilenler hariç) </a:t>
            </a:r>
            <a:r>
              <a:rPr lang="tr-TR" dirty="0">
                <a:solidFill>
                  <a:srgbClr val="3F3F3F"/>
                </a:solidFill>
                <a:latin typeface="Calibri" panose="020F0502020204030204" pitchFamily="34" charset="0"/>
                <a:cs typeface="Calibri" panose="020F0502020204030204" pitchFamily="34" charset="0"/>
              </a:rPr>
              <a:t>devralanlar tarafından yeniden değerlemeye tabi tutulabilir.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cs typeface="Calibri" panose="020F0502020204030204" pitchFamily="34" charset="0"/>
              </a:rPr>
              <a:t>Yeniden değerlemenin yapılacağı hesap döneminde, iktisap edilme durumunun tespitinde, devrolunan veya bölünen işletmeler/şirketler tarafından iktisap tarihi dikkate alınır.</a:t>
            </a:r>
          </a:p>
        </p:txBody>
      </p:sp>
      <p:pic>
        <p:nvPicPr>
          <p:cNvPr id="2" name="Resim 1">
            <a:extLst>
              <a:ext uri="{FF2B5EF4-FFF2-40B4-BE49-F238E27FC236}">
                <a16:creationId xmlns:a16="http://schemas.microsoft.com/office/drawing/2014/main" id="{CAEC8FDB-C33A-EF6F-1B08-3FDEFFBF25D7}"/>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691801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28975"/>
            <a:ext cx="8637122" cy="3852145"/>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ÖZELLİKLİ DURUMLAR</a:t>
            </a:r>
          </a:p>
          <a:p>
            <a:pPr marL="285750" indent="-285750" algn="just">
              <a:lnSpc>
                <a:spcPct val="107000"/>
              </a:lnSpc>
              <a:spcAft>
                <a:spcPts val="800"/>
              </a:spcAft>
              <a:buFont typeface="Arial" panose="020B0604020202020204" pitchFamily="34" charset="0"/>
              <a:buChar char="•"/>
            </a:pPr>
            <a:r>
              <a:rPr lang="tr-TR" dirty="0">
                <a:solidFill>
                  <a:srgbClr val="3F3F3F"/>
                </a:solidFill>
                <a:latin typeface="Calibri" panose="020F0502020204030204" pitchFamily="34" charset="0"/>
                <a:cs typeface="Calibri" panose="020F0502020204030204" pitchFamily="34" charset="0"/>
              </a:rPr>
              <a:t>Enflasyon düzeltmesi </a:t>
            </a:r>
            <a:r>
              <a:rPr lang="tr-TR" dirty="0">
                <a:solidFill>
                  <a:srgbClr val="FF0000"/>
                </a:solidFill>
                <a:latin typeface="Calibri" panose="020F0502020204030204" pitchFamily="34" charset="0"/>
                <a:cs typeface="Calibri" panose="020F0502020204030204" pitchFamily="34" charset="0"/>
              </a:rPr>
              <a:t>yapma zorunluluğunun</a:t>
            </a:r>
            <a:r>
              <a:rPr lang="tr-TR" dirty="0">
                <a:solidFill>
                  <a:srgbClr val="3F3F3F"/>
                </a:solidFill>
                <a:latin typeface="Calibri" panose="020F0502020204030204" pitchFamily="34" charset="0"/>
                <a:cs typeface="Calibri" panose="020F0502020204030204" pitchFamily="34" charset="0"/>
              </a:rPr>
              <a:t> bulunduğu dönemlerde, sürekli yeniden değerleme yapılamayacaktır.</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Ancak, enflasyon düzeltmesi yapma </a:t>
            </a:r>
            <a:r>
              <a:rPr lang="tr-TR"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zorunluluğunun bulunmadığı müteakip ilk hesap </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döneminden itibaren, sürekli yeniden değerleme uygulamasına devam olunabilir. Bu durumda amortismana tabi iktisadi kıymetlerin yeniden değerlenmesine esas değerler olarak, enflasyon düzeltmesine tabi tutulmuş son bilançoda yer alan değerler dikkate alınır. </a:t>
            </a:r>
          </a:p>
          <a:p>
            <a:pPr marL="285750" indent="-285750" algn="just">
              <a:lnSpc>
                <a:spcPct val="107000"/>
              </a:lnSpc>
              <a:spcAft>
                <a:spcPts val="800"/>
              </a:spcAf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Sürekli yeniden değerlemede oluşan değer atış fon hesabındaki tutarların sermayeye ilave edilme dışında </a:t>
            </a:r>
            <a:r>
              <a:rPr lang="tr-TR"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herhangi bir şekilde başka bir hesaba nakledilen veya işletmeden çekilen kısmı, bu işlemin yapıldığı dönem kazancı ile ilişkilendirilmeksizin bu dönemde gelir veya kurumlar vergisine tabi tutulur</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 name="Resim 1">
            <a:extLst>
              <a:ext uri="{FF2B5EF4-FFF2-40B4-BE49-F238E27FC236}">
                <a16:creationId xmlns:a16="http://schemas.microsoft.com/office/drawing/2014/main" id="{E1FD9A75-F94A-8869-CA0D-683D514C7799}"/>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647139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effectLst/>
                <a:latin typeface="Calibri" panose="020F0502020204030204" pitchFamily="34" charset="0"/>
                <a:ea typeface="Calibri" panose="020F0502020204030204" pitchFamily="34" charset="0"/>
                <a:cs typeface="Times New Roman" panose="02020603050405020304" pitchFamily="18" charset="0"/>
              </a:rPr>
              <a:t>SÜREKLİ YENİDEN DEĞERLEME (VUK MÜK 298/Ç)</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328975"/>
            <a:ext cx="8637122" cy="3749553"/>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ÖZELLİKLİ DURUMLAR</a:t>
            </a:r>
          </a:p>
          <a:p>
            <a:pPr marL="285750" indent="-285750" algn="just">
              <a:lnSpc>
                <a:spcPct val="107000"/>
              </a:lnSpc>
              <a:spcAft>
                <a:spcPts val="800"/>
              </a:spcAft>
              <a:buFont typeface="Arial" panose="020B0604020202020204" pitchFamily="34" charset="0"/>
              <a:buChar char="•"/>
            </a:pPr>
            <a:r>
              <a:rPr lang="tr-TR" sz="1800" b="1" i="1" u="sng" dirty="0">
                <a:solidFill>
                  <a:srgbClr val="3F3F3F"/>
                </a:solidFill>
                <a:latin typeface="Calibri" panose="020F0502020204030204" pitchFamily="34" charset="0"/>
                <a:ea typeface="Times New Roman" panose="02020603050405020304" pitchFamily="18" charset="0"/>
                <a:cs typeface="Calibri" panose="020F0502020204030204" pitchFamily="34" charset="0"/>
              </a:rPr>
              <a:t>Sürekli yeniden değerleme yapılan dönem sonunu müteakip dönemde, enflasyon düzeltmesi yapılması durumunda, yeniden değerlemeye tabi tutulmuş olan amortismana tabi iktisadi kıymetler ile bunlara ilişkin amortismanlar yeniden değerlenmiş son değerleri</a:t>
            </a:r>
            <a:r>
              <a:rPr lang="tr-TR" b="1" i="1" u="sng" dirty="0">
                <a:solidFill>
                  <a:srgbClr val="3F3F3F"/>
                </a:solidFill>
                <a:latin typeface="Calibri" panose="020F0502020204030204" pitchFamily="34" charset="0"/>
                <a:ea typeface="Times New Roman" panose="02020603050405020304" pitchFamily="18" charset="0"/>
                <a:cs typeface="Calibri" panose="020F0502020204030204" pitchFamily="34" charset="0"/>
              </a:rPr>
              <a:t> </a:t>
            </a:r>
            <a:r>
              <a:rPr lang="tr-TR" sz="1800" b="1" i="1" u="sng" dirty="0">
                <a:solidFill>
                  <a:srgbClr val="3F3F3F"/>
                </a:solidFill>
                <a:latin typeface="Calibri" panose="020F0502020204030204" pitchFamily="34" charset="0"/>
                <a:ea typeface="Times New Roman" panose="02020603050405020304" pitchFamily="18" charset="0"/>
                <a:cs typeface="Calibri" panose="020F0502020204030204" pitchFamily="34" charset="0"/>
              </a:rPr>
              <a:t>dikkate alınarak enflasyon düzeltmesine tabi tutulur ve enflasyon düzeltmesinde, söz konusu amortismana tabi iktisadi kıymetlere ilişkin düzeltme işlemine esas tarih olarak, en son yeniden değerleme yapılan dönemin son günü dikkate alınır. </a:t>
            </a:r>
          </a:p>
          <a:p>
            <a:pPr marL="285750" indent="-285750" algn="just">
              <a:lnSpc>
                <a:spcPct val="107000"/>
              </a:lnSpc>
              <a:spcAft>
                <a:spcPts val="800"/>
              </a:spcAft>
              <a:buFont typeface="Arial" panose="020B0604020202020204" pitchFamily="34" charset="0"/>
              <a:buChar char="•"/>
            </a:pPr>
            <a:r>
              <a:rPr lang="tr-TR" dirty="0">
                <a:latin typeface="Calibri" panose="020F0502020204030204" pitchFamily="34" charset="0"/>
                <a:cs typeface="Times New Roman" panose="02020603050405020304" pitchFamily="18" charset="0"/>
              </a:rPr>
              <a:t>Yeniden değerlemeye tabi tutulan iktisadi kıymetlerin her birine isabet eden değer artışları (213 sayılı Kanunun geçici 32 </a:t>
            </a:r>
            <a:r>
              <a:rPr lang="tr-TR" dirty="0" err="1">
                <a:latin typeface="Calibri" panose="020F0502020204030204" pitchFamily="34" charset="0"/>
                <a:cs typeface="Times New Roman" panose="02020603050405020304" pitchFamily="18" charset="0"/>
              </a:rPr>
              <a:t>nci</a:t>
            </a:r>
            <a:r>
              <a:rPr lang="tr-TR" dirty="0">
                <a:latin typeface="Calibri" panose="020F0502020204030204" pitchFamily="34" charset="0"/>
                <a:cs typeface="Times New Roman" panose="02020603050405020304" pitchFamily="18" charset="0"/>
              </a:rPr>
              <a:t> maddesi ve mükerrer 298 inci maddesinin Ç fıkrası kapsamında hesaplananlar ayrı ayrı) </a:t>
            </a:r>
            <a:r>
              <a:rPr lang="tr-TR" dirty="0">
                <a:solidFill>
                  <a:srgbClr val="FF0000"/>
                </a:solidFill>
                <a:latin typeface="Calibri" panose="020F0502020204030204" pitchFamily="34" charset="0"/>
                <a:cs typeface="Times New Roman" panose="02020603050405020304" pitchFamily="18" charset="0"/>
              </a:rPr>
              <a:t>ile bunların hesap şekilleri, envanter defterlerinin ayrı bir sayfasında ayrıntılı olarak gösterilir.</a:t>
            </a:r>
          </a:p>
        </p:txBody>
      </p:sp>
      <p:pic>
        <p:nvPicPr>
          <p:cNvPr id="2" name="Resim 1">
            <a:extLst>
              <a:ext uri="{FF2B5EF4-FFF2-40B4-BE49-F238E27FC236}">
                <a16:creationId xmlns:a16="http://schemas.microsoft.com/office/drawing/2014/main" id="{893B1305-04C5-6F14-1BC7-93EFFD35B7C4}"/>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321544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endParaRPr lang="tr-TR" sz="2400" b="1" dirty="0">
              <a:solidFill>
                <a:schemeClr val="tx1">
                  <a:lumMod val="95000"/>
                  <a:lumOff val="5000"/>
                </a:schemeClr>
              </a:solidFill>
            </a:endParaRPr>
          </a:p>
        </p:txBody>
      </p:sp>
      <p:sp>
        <p:nvSpPr>
          <p:cNvPr id="2" name="Dikdörtgen 1">
            <a:extLst>
              <a:ext uri="{FF2B5EF4-FFF2-40B4-BE49-F238E27FC236}">
                <a16:creationId xmlns:a16="http://schemas.microsoft.com/office/drawing/2014/main" id="{B97DDAC6-C290-713B-49A2-348D54536281}"/>
              </a:ext>
            </a:extLst>
          </p:cNvPr>
          <p:cNvSpPr/>
          <p:nvPr/>
        </p:nvSpPr>
        <p:spPr>
          <a:xfrm>
            <a:off x="0" y="818877"/>
            <a:ext cx="8637123" cy="461665"/>
          </a:xfrm>
          <a:prstGeom prst="rect">
            <a:avLst/>
          </a:prstGeom>
        </p:spPr>
        <p:txBody>
          <a:bodyPr wrap="square">
            <a:spAutoFit/>
          </a:bodyPr>
          <a:lstStyle/>
          <a:p>
            <a:r>
              <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ÖRNEK</a:t>
            </a:r>
            <a:endParaRPr lang="tr-TR" sz="2400" b="1" dirty="0">
              <a:solidFill>
                <a:schemeClr val="bg1"/>
              </a:solidFill>
            </a:endParaRPr>
          </a:p>
        </p:txBody>
      </p:sp>
      <p:pic>
        <p:nvPicPr>
          <p:cNvPr id="5" name="Resim 4">
            <a:extLst>
              <a:ext uri="{FF2B5EF4-FFF2-40B4-BE49-F238E27FC236}">
                <a16:creationId xmlns:a16="http://schemas.microsoft.com/office/drawing/2014/main" id="{1756D588-B2D1-5733-451C-3D0D359AC47E}"/>
              </a:ext>
            </a:extLst>
          </p:cNvPr>
          <p:cNvPicPr>
            <a:picLocks noChangeAspect="1"/>
          </p:cNvPicPr>
          <p:nvPr/>
        </p:nvPicPr>
        <p:blipFill>
          <a:blip r:embed="rId3"/>
          <a:stretch>
            <a:fillRect/>
          </a:stretch>
        </p:blipFill>
        <p:spPr>
          <a:xfrm>
            <a:off x="0" y="1375563"/>
            <a:ext cx="4698782" cy="1767132"/>
          </a:xfrm>
          <a:prstGeom prst="rect">
            <a:avLst/>
          </a:prstGeom>
        </p:spPr>
      </p:pic>
      <p:pic>
        <p:nvPicPr>
          <p:cNvPr id="7" name="Resim 6">
            <a:extLst>
              <a:ext uri="{FF2B5EF4-FFF2-40B4-BE49-F238E27FC236}">
                <a16:creationId xmlns:a16="http://schemas.microsoft.com/office/drawing/2014/main" id="{8398F314-B87A-0EDD-174E-D700CA8E128B}"/>
              </a:ext>
            </a:extLst>
          </p:cNvPr>
          <p:cNvPicPr>
            <a:picLocks noChangeAspect="1"/>
          </p:cNvPicPr>
          <p:nvPr/>
        </p:nvPicPr>
        <p:blipFill>
          <a:blip r:embed="rId4"/>
          <a:stretch>
            <a:fillRect/>
          </a:stretch>
        </p:blipFill>
        <p:spPr>
          <a:xfrm>
            <a:off x="4634144" y="2814220"/>
            <a:ext cx="4429957" cy="2226535"/>
          </a:xfrm>
          <a:prstGeom prst="rect">
            <a:avLst/>
          </a:prstGeom>
        </p:spPr>
      </p:pic>
      <p:pic>
        <p:nvPicPr>
          <p:cNvPr id="3" name="Resim 2">
            <a:extLst>
              <a:ext uri="{FF2B5EF4-FFF2-40B4-BE49-F238E27FC236}">
                <a16:creationId xmlns:a16="http://schemas.microsoft.com/office/drawing/2014/main" id="{51C56BF9-58FE-4A8D-99E5-CFE6BADEC1A7}"/>
              </a:ext>
            </a:extLst>
          </p:cNvPr>
          <p:cNvPicPr>
            <a:picLocks noChangeAspect="1"/>
          </p:cNvPicPr>
          <p:nvPr/>
        </p:nvPicPr>
        <p:blipFill>
          <a:blip r:embed="rId5"/>
          <a:stretch>
            <a:fillRect/>
          </a:stretch>
        </p:blipFill>
        <p:spPr>
          <a:xfrm>
            <a:off x="73929" y="44476"/>
            <a:ext cx="577327" cy="682935"/>
          </a:xfrm>
          <a:prstGeom prst="rect">
            <a:avLst/>
          </a:prstGeom>
        </p:spPr>
      </p:pic>
    </p:spTree>
    <p:extLst>
      <p:ext uri="{BB962C8B-B14F-4D97-AF65-F5344CB8AC3E}">
        <p14:creationId xmlns:p14="http://schemas.microsoft.com/office/powerpoint/2010/main" val="1909344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3929" y="262191"/>
            <a:ext cx="8637123" cy="461665"/>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 SÜREKLİ DEĞERLEME</a:t>
            </a:r>
            <a:endParaRPr lang="tr-TR" sz="2400" b="1" dirty="0">
              <a:solidFill>
                <a:schemeClr val="tx1">
                  <a:lumMod val="95000"/>
                  <a:lumOff val="5000"/>
                </a:schemeClr>
              </a:solidFill>
            </a:endParaRPr>
          </a:p>
        </p:txBody>
      </p:sp>
      <p:sp>
        <p:nvSpPr>
          <p:cNvPr id="2" name="Dikdörtgen 1">
            <a:extLst>
              <a:ext uri="{FF2B5EF4-FFF2-40B4-BE49-F238E27FC236}">
                <a16:creationId xmlns:a16="http://schemas.microsoft.com/office/drawing/2014/main" id="{B97DDAC6-C290-713B-49A2-348D54536281}"/>
              </a:ext>
            </a:extLst>
          </p:cNvPr>
          <p:cNvSpPr/>
          <p:nvPr/>
        </p:nvSpPr>
        <p:spPr>
          <a:xfrm>
            <a:off x="0" y="818877"/>
            <a:ext cx="8637123" cy="461665"/>
          </a:xfrm>
          <a:prstGeom prst="rect">
            <a:avLst/>
          </a:prstGeom>
        </p:spPr>
        <p:txBody>
          <a:bodyPr wrap="square">
            <a:spAutoFit/>
          </a:bodyPr>
          <a:lstStyle/>
          <a:p>
            <a:r>
              <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ÖRNEK</a:t>
            </a:r>
            <a:endParaRPr lang="tr-TR" sz="2400" b="1" dirty="0">
              <a:solidFill>
                <a:schemeClr val="bg1"/>
              </a:solidFill>
            </a:endParaRPr>
          </a:p>
        </p:txBody>
      </p:sp>
      <p:pic>
        <p:nvPicPr>
          <p:cNvPr id="3" name="Resim 2">
            <a:extLst>
              <a:ext uri="{FF2B5EF4-FFF2-40B4-BE49-F238E27FC236}">
                <a16:creationId xmlns:a16="http://schemas.microsoft.com/office/drawing/2014/main" id="{D3BC7ABE-9487-A235-35DD-D956FC7A71E4}"/>
              </a:ext>
            </a:extLst>
          </p:cNvPr>
          <p:cNvPicPr>
            <a:picLocks noChangeAspect="1"/>
          </p:cNvPicPr>
          <p:nvPr/>
        </p:nvPicPr>
        <p:blipFill>
          <a:blip r:embed="rId3"/>
          <a:stretch>
            <a:fillRect/>
          </a:stretch>
        </p:blipFill>
        <p:spPr>
          <a:xfrm>
            <a:off x="73929" y="44476"/>
            <a:ext cx="577327" cy="682935"/>
          </a:xfrm>
          <a:prstGeom prst="rect">
            <a:avLst/>
          </a:prstGeom>
        </p:spPr>
      </p:pic>
      <p:pic>
        <p:nvPicPr>
          <p:cNvPr id="6" name="Resim 5">
            <a:extLst>
              <a:ext uri="{FF2B5EF4-FFF2-40B4-BE49-F238E27FC236}">
                <a16:creationId xmlns:a16="http://schemas.microsoft.com/office/drawing/2014/main" id="{F4FC4128-FE1B-3B8C-BFB1-DD40AA57CF46}"/>
              </a:ext>
            </a:extLst>
          </p:cNvPr>
          <p:cNvPicPr>
            <a:picLocks noChangeAspect="1"/>
          </p:cNvPicPr>
          <p:nvPr/>
        </p:nvPicPr>
        <p:blipFill>
          <a:blip r:embed="rId4"/>
          <a:stretch>
            <a:fillRect/>
          </a:stretch>
        </p:blipFill>
        <p:spPr>
          <a:xfrm>
            <a:off x="1236291" y="1403902"/>
            <a:ext cx="6312398" cy="3383552"/>
          </a:xfrm>
          <a:prstGeom prst="rect">
            <a:avLst/>
          </a:prstGeom>
        </p:spPr>
      </p:pic>
    </p:spTree>
    <p:extLst>
      <p:ext uri="{BB962C8B-B14F-4D97-AF65-F5344CB8AC3E}">
        <p14:creationId xmlns:p14="http://schemas.microsoft.com/office/powerpoint/2010/main" val="1641712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endParaRPr lang="tr-TR" sz="2400" b="1" dirty="0">
              <a:solidFill>
                <a:schemeClr val="tx1">
                  <a:lumMod val="95000"/>
                  <a:lumOff val="5000"/>
                </a:schemeClr>
              </a:solidFill>
            </a:endParaRPr>
          </a:p>
        </p:txBody>
      </p:sp>
      <p:sp>
        <p:nvSpPr>
          <p:cNvPr id="2" name="Dikdörtgen 1">
            <a:extLst>
              <a:ext uri="{FF2B5EF4-FFF2-40B4-BE49-F238E27FC236}">
                <a16:creationId xmlns:a16="http://schemas.microsoft.com/office/drawing/2014/main" id="{B97DDAC6-C290-713B-49A2-348D54536281}"/>
              </a:ext>
            </a:extLst>
          </p:cNvPr>
          <p:cNvSpPr/>
          <p:nvPr/>
        </p:nvSpPr>
        <p:spPr>
          <a:xfrm>
            <a:off x="0" y="818877"/>
            <a:ext cx="8637123" cy="461665"/>
          </a:xfrm>
          <a:prstGeom prst="rect">
            <a:avLst/>
          </a:prstGeom>
        </p:spPr>
        <p:txBody>
          <a:bodyPr wrap="square">
            <a:spAutoFit/>
          </a:bodyPr>
          <a:lstStyle/>
          <a:p>
            <a:r>
              <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ÖRNEK</a:t>
            </a:r>
            <a:endParaRPr lang="tr-TR" sz="2400" b="1" dirty="0">
              <a:solidFill>
                <a:schemeClr val="bg1"/>
              </a:solidFill>
            </a:endParaRPr>
          </a:p>
        </p:txBody>
      </p:sp>
      <p:pic>
        <p:nvPicPr>
          <p:cNvPr id="3" name="Resim 2">
            <a:extLst>
              <a:ext uri="{FF2B5EF4-FFF2-40B4-BE49-F238E27FC236}">
                <a16:creationId xmlns:a16="http://schemas.microsoft.com/office/drawing/2014/main" id="{17130454-E435-78AB-34D1-335DD83D19DE}"/>
              </a:ext>
            </a:extLst>
          </p:cNvPr>
          <p:cNvPicPr>
            <a:picLocks noChangeAspect="1"/>
          </p:cNvPicPr>
          <p:nvPr/>
        </p:nvPicPr>
        <p:blipFill>
          <a:blip r:embed="rId3"/>
          <a:stretch>
            <a:fillRect/>
          </a:stretch>
        </p:blipFill>
        <p:spPr>
          <a:xfrm>
            <a:off x="73929" y="44476"/>
            <a:ext cx="577327" cy="682935"/>
          </a:xfrm>
          <a:prstGeom prst="rect">
            <a:avLst/>
          </a:prstGeom>
        </p:spPr>
      </p:pic>
      <p:pic>
        <p:nvPicPr>
          <p:cNvPr id="10" name="Resim 9">
            <a:extLst>
              <a:ext uri="{FF2B5EF4-FFF2-40B4-BE49-F238E27FC236}">
                <a16:creationId xmlns:a16="http://schemas.microsoft.com/office/drawing/2014/main" id="{13BD4457-85DC-F8BB-CF83-E98C1977323A}"/>
              </a:ext>
            </a:extLst>
          </p:cNvPr>
          <p:cNvPicPr>
            <a:picLocks noChangeAspect="1"/>
          </p:cNvPicPr>
          <p:nvPr/>
        </p:nvPicPr>
        <p:blipFill>
          <a:blip r:embed="rId4"/>
          <a:stretch>
            <a:fillRect/>
          </a:stretch>
        </p:blipFill>
        <p:spPr>
          <a:xfrm>
            <a:off x="651256" y="1421030"/>
            <a:ext cx="7447621" cy="3460279"/>
          </a:xfrm>
          <a:prstGeom prst="rect">
            <a:avLst/>
          </a:prstGeom>
        </p:spPr>
      </p:pic>
    </p:spTree>
    <p:extLst>
      <p:ext uri="{BB962C8B-B14F-4D97-AF65-F5344CB8AC3E}">
        <p14:creationId xmlns:p14="http://schemas.microsoft.com/office/powerpoint/2010/main" val="3324888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endParaRPr lang="tr-TR" sz="2400" b="1" dirty="0">
              <a:solidFill>
                <a:schemeClr val="tx1">
                  <a:lumMod val="95000"/>
                  <a:lumOff val="5000"/>
                </a:schemeClr>
              </a:solidFill>
            </a:endParaRPr>
          </a:p>
        </p:txBody>
      </p:sp>
      <p:sp>
        <p:nvSpPr>
          <p:cNvPr id="2" name="Dikdörtgen 1">
            <a:extLst>
              <a:ext uri="{FF2B5EF4-FFF2-40B4-BE49-F238E27FC236}">
                <a16:creationId xmlns:a16="http://schemas.microsoft.com/office/drawing/2014/main" id="{B97DDAC6-C290-713B-49A2-348D54536281}"/>
              </a:ext>
            </a:extLst>
          </p:cNvPr>
          <p:cNvSpPr/>
          <p:nvPr/>
        </p:nvSpPr>
        <p:spPr>
          <a:xfrm>
            <a:off x="0" y="818877"/>
            <a:ext cx="8637123" cy="461665"/>
          </a:xfrm>
          <a:prstGeom prst="rect">
            <a:avLst/>
          </a:prstGeom>
        </p:spPr>
        <p:txBody>
          <a:bodyPr wrap="square">
            <a:spAutoFit/>
          </a:bodyPr>
          <a:lstStyle/>
          <a:p>
            <a:r>
              <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ÖRNEK</a:t>
            </a:r>
            <a:endParaRPr lang="tr-TR" sz="2400" b="1" dirty="0">
              <a:solidFill>
                <a:schemeClr val="bg1"/>
              </a:solidFill>
            </a:endParaRPr>
          </a:p>
        </p:txBody>
      </p:sp>
      <p:pic>
        <p:nvPicPr>
          <p:cNvPr id="3" name="Resim 2">
            <a:extLst>
              <a:ext uri="{FF2B5EF4-FFF2-40B4-BE49-F238E27FC236}">
                <a16:creationId xmlns:a16="http://schemas.microsoft.com/office/drawing/2014/main" id="{1C34F2FB-F2FA-9797-E983-8351BE0AF99F}"/>
              </a:ext>
            </a:extLst>
          </p:cNvPr>
          <p:cNvPicPr>
            <a:picLocks noChangeAspect="1"/>
          </p:cNvPicPr>
          <p:nvPr/>
        </p:nvPicPr>
        <p:blipFill>
          <a:blip r:embed="rId3"/>
          <a:stretch>
            <a:fillRect/>
          </a:stretch>
        </p:blipFill>
        <p:spPr>
          <a:xfrm>
            <a:off x="73929" y="44476"/>
            <a:ext cx="577327" cy="682935"/>
          </a:xfrm>
          <a:prstGeom prst="rect">
            <a:avLst/>
          </a:prstGeom>
        </p:spPr>
      </p:pic>
      <p:pic>
        <p:nvPicPr>
          <p:cNvPr id="5" name="Resim 4">
            <a:extLst>
              <a:ext uri="{FF2B5EF4-FFF2-40B4-BE49-F238E27FC236}">
                <a16:creationId xmlns:a16="http://schemas.microsoft.com/office/drawing/2014/main" id="{E3C1BF06-E1CB-E99E-1264-53B89224C473}"/>
              </a:ext>
            </a:extLst>
          </p:cNvPr>
          <p:cNvPicPr>
            <a:picLocks noChangeAspect="1"/>
          </p:cNvPicPr>
          <p:nvPr/>
        </p:nvPicPr>
        <p:blipFill>
          <a:blip r:embed="rId4"/>
          <a:stretch>
            <a:fillRect/>
          </a:stretch>
        </p:blipFill>
        <p:spPr>
          <a:xfrm>
            <a:off x="266255" y="1441677"/>
            <a:ext cx="8788879" cy="2694894"/>
          </a:xfrm>
          <a:prstGeom prst="rect">
            <a:avLst/>
          </a:prstGeom>
        </p:spPr>
      </p:pic>
    </p:spTree>
    <p:extLst>
      <p:ext uri="{BB962C8B-B14F-4D97-AF65-F5344CB8AC3E}">
        <p14:creationId xmlns:p14="http://schemas.microsoft.com/office/powerpoint/2010/main" val="212431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1FD1345B-9EC5-9EE9-AAEF-6F0809BF8F53}"/>
              </a:ext>
            </a:extLst>
          </p:cNvPr>
          <p:cNvGraphicFramePr/>
          <p:nvPr>
            <p:extLst>
              <p:ext uri="{D42A27DB-BD31-4B8C-83A1-F6EECF244321}">
                <p14:modId xmlns:p14="http://schemas.microsoft.com/office/powerpoint/2010/main" val="1044247325"/>
              </p:ext>
            </p:extLst>
          </p:nvPr>
        </p:nvGraphicFramePr>
        <p:xfrm>
          <a:off x="448322" y="681793"/>
          <a:ext cx="82473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a:extLst>
              <a:ext uri="{FF2B5EF4-FFF2-40B4-BE49-F238E27FC236}">
                <a16:creationId xmlns:a16="http://schemas.microsoft.com/office/drawing/2014/main" id="{8566C846-BA5B-3A9E-981F-009C28F2E11F}"/>
              </a:ext>
            </a:extLst>
          </p:cNvPr>
          <p:cNvSpPr/>
          <p:nvPr/>
        </p:nvSpPr>
        <p:spPr>
          <a:xfrm>
            <a:off x="710214" y="149132"/>
            <a:ext cx="1775533" cy="10653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800" dirty="0"/>
              <a:t>%2</a:t>
            </a:r>
          </a:p>
        </p:txBody>
      </p:sp>
      <p:pic>
        <p:nvPicPr>
          <p:cNvPr id="3" name="Resim 2">
            <a:extLst>
              <a:ext uri="{FF2B5EF4-FFF2-40B4-BE49-F238E27FC236}">
                <a16:creationId xmlns:a16="http://schemas.microsoft.com/office/drawing/2014/main" id="{694C169F-03EF-952C-55EB-00493D3D8394}"/>
              </a:ext>
            </a:extLst>
          </p:cNvPr>
          <p:cNvPicPr>
            <a:picLocks noChangeAspect="1"/>
          </p:cNvPicPr>
          <p:nvPr/>
        </p:nvPicPr>
        <p:blipFill>
          <a:blip r:embed="rId8"/>
          <a:stretch>
            <a:fillRect/>
          </a:stretch>
        </p:blipFill>
        <p:spPr>
          <a:xfrm>
            <a:off x="73929" y="44476"/>
            <a:ext cx="577327" cy="682935"/>
          </a:xfrm>
          <a:prstGeom prst="rect">
            <a:avLst/>
          </a:prstGeom>
        </p:spPr>
      </p:pic>
    </p:spTree>
    <p:extLst>
      <p:ext uri="{BB962C8B-B14F-4D97-AF65-F5344CB8AC3E}">
        <p14:creationId xmlns:p14="http://schemas.microsoft.com/office/powerpoint/2010/main" val="835899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217807"/>
            <a:ext cx="9172969" cy="1692771"/>
          </a:xfrm>
          <a:prstGeom prst="rect">
            <a:avLst/>
          </a:prstGeom>
        </p:spPr>
        <p:txBody>
          <a:bodyPr wrap="square">
            <a:spAutoFit/>
          </a:bodyPr>
          <a:lstStyle/>
          <a:p>
            <a:pPr algn="ctr"/>
            <a:r>
              <a:rPr lang="tr-TR" sz="4400" b="1" dirty="0">
                <a:solidFill>
                  <a:schemeClr val="accent6">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ENFLASYON DÜZELTMESİ </a:t>
            </a:r>
          </a:p>
          <a:p>
            <a:pPr algn="ctr"/>
            <a:r>
              <a:rPr lang="tr-TR" sz="4400" b="1" dirty="0">
                <a:solidFill>
                  <a:schemeClr val="accent6">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(VUK MÜK 298/A)</a:t>
            </a:r>
            <a:endParaRPr lang="tr-TR" sz="3200" dirty="0">
              <a:solidFill>
                <a:schemeClr val="tx1">
                  <a:lumMod val="95000"/>
                  <a:lumOff val="5000"/>
                </a:schemeClr>
              </a:solidFill>
            </a:endParaRPr>
          </a:p>
          <a:p>
            <a:pPr algn="ctr"/>
            <a:endParaRPr lang="tr-TR" sz="1600" dirty="0">
              <a:solidFill>
                <a:schemeClr val="tx1">
                  <a:lumMod val="95000"/>
                  <a:lumOff val="5000"/>
                </a:schemeClr>
              </a:solidFill>
            </a:endParaRPr>
          </a:p>
        </p:txBody>
      </p:sp>
      <p:pic>
        <p:nvPicPr>
          <p:cNvPr id="2" name="Resim 1">
            <a:extLst>
              <a:ext uri="{FF2B5EF4-FFF2-40B4-BE49-F238E27FC236}">
                <a16:creationId xmlns:a16="http://schemas.microsoft.com/office/drawing/2014/main" id="{A5FB6D17-5EF4-9EC7-8B94-EBDF4CDE3620}"/>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966532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707886"/>
          </a:xfrm>
          <a:prstGeom prst="rect">
            <a:avLst/>
          </a:prstGeom>
        </p:spPr>
        <p:txBody>
          <a:bodyPr wrap="square">
            <a:spAutoFit/>
          </a:bodyPr>
          <a:lstStyle/>
          <a:p>
            <a:pPr algn="ctr"/>
            <a:r>
              <a:rPr lang="tr-TR" sz="2400" b="1" dirty="0">
                <a:solidFill>
                  <a:schemeClr val="accent6">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ENFLASYON DÜZELTMESİ (VUK MÜK 298/A)</a:t>
            </a:r>
            <a:endParaRPr lang="tr-TR" sz="1600" dirty="0">
              <a:solidFill>
                <a:schemeClr val="tx1">
                  <a:lumMod val="95000"/>
                  <a:lumOff val="5000"/>
                </a:schemeClr>
              </a:solidFill>
            </a:endParaRPr>
          </a:p>
          <a:p>
            <a:pPr algn="ctr"/>
            <a:endParaRPr lang="tr-TR" sz="1600" dirty="0">
              <a:solidFill>
                <a:schemeClr val="tx1">
                  <a:lumMod val="95000"/>
                  <a:lumOff val="5000"/>
                </a:schemeClr>
              </a:solidFill>
            </a:endParaRPr>
          </a:p>
        </p:txBody>
      </p:sp>
      <p:sp>
        <p:nvSpPr>
          <p:cNvPr id="3" name="Metin kutusu 2">
            <a:extLst>
              <a:ext uri="{FF2B5EF4-FFF2-40B4-BE49-F238E27FC236}">
                <a16:creationId xmlns:a16="http://schemas.microsoft.com/office/drawing/2014/main" id="{8C97F431-67E5-842F-2F54-863776FB21DF}"/>
              </a:ext>
            </a:extLst>
          </p:cNvPr>
          <p:cNvSpPr txBox="1"/>
          <p:nvPr/>
        </p:nvSpPr>
        <p:spPr>
          <a:xfrm>
            <a:off x="155358" y="1364871"/>
            <a:ext cx="8988642" cy="390542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30.12.2003 tarihli Resmi Gazetede yayınlanan 5024 sayılı kanunun 2 inci maddesi ile VUK 298/A maddesi yürürlüğe girmiştir. </a:t>
            </a:r>
          </a:p>
          <a:p>
            <a:pPr marL="285750" indent="-285750" algn="just">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Madde hükmüne göre kazançlarını bilanço esasına göre tespit eden gelir ve kurumlar vergisi mükellefleri üretici fiyat endeksindeki (ÜFE) artışın, içinde bulunulan dönem dahil son üç hesap döneminde </a:t>
            </a:r>
            <a:r>
              <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%100'den ve içinde bulunulan hesap döneminde % 10'dan fazla olması halinde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malî tablolarını</a:t>
            </a:r>
            <a:r>
              <a:rPr lang="tr-TR" sz="2000" dirty="0">
                <a:effectLst/>
                <a:latin typeface="Calibri" panose="020F0502020204030204" pitchFamily="34" charset="0"/>
                <a:ea typeface="Calibri" panose="020F0502020204030204" pitchFamily="34" charset="0"/>
                <a:cs typeface="Times New Roman" panose="02020603050405020304" pitchFamily="18" charset="0"/>
              </a:rPr>
              <a:t> enflasyon düzeltmesine tâbi tutacaklardır. Her iki şartı gerçekleşmemesi durumunda uygulama biter.</a:t>
            </a:r>
          </a:p>
          <a:p>
            <a:pPr marL="285750" indent="-285750" algn="just">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Bu düzenleme uyarınca düzeltme ilk ve son olarak 2004 yılında uygulanmış olup daha sonraki yıllarda gerekli koşulların sağlanmaması sebebi ile düzeltme uygulanmamıştır.</a:t>
            </a:r>
          </a:p>
        </p:txBody>
      </p:sp>
      <p:pic>
        <p:nvPicPr>
          <p:cNvPr id="2" name="Resim 1">
            <a:extLst>
              <a:ext uri="{FF2B5EF4-FFF2-40B4-BE49-F238E27FC236}">
                <a16:creationId xmlns:a16="http://schemas.microsoft.com/office/drawing/2014/main" id="{8568EB1A-F010-7FD8-A6DF-88ABC2FF268F}"/>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683940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461665"/>
          </a:xfrm>
          <a:prstGeom prst="rect">
            <a:avLst/>
          </a:prstGeom>
        </p:spPr>
        <p:txBody>
          <a:bodyPr wrap="square">
            <a:spAutoFit/>
          </a:bodyPr>
          <a:lstStyle/>
          <a:p>
            <a:pPr algn="ctr"/>
            <a:r>
              <a:rPr lang="tr-TR" sz="2400" b="1" dirty="0">
                <a:solidFill>
                  <a:schemeClr val="accent6">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ENFLASYON DÜZELTMESİ (VUK MÜK 298/A)</a:t>
            </a:r>
            <a:endParaRPr lang="tr-TR" sz="1600" dirty="0">
              <a:solidFill>
                <a:schemeClr val="tx1">
                  <a:lumMod val="95000"/>
                  <a:lumOff val="5000"/>
                </a:schemeClr>
              </a:solidFill>
            </a:endParaRPr>
          </a:p>
        </p:txBody>
      </p:sp>
      <p:sp>
        <p:nvSpPr>
          <p:cNvPr id="3" name="Metin kutusu 2">
            <a:extLst>
              <a:ext uri="{FF2B5EF4-FFF2-40B4-BE49-F238E27FC236}">
                <a16:creationId xmlns:a16="http://schemas.microsoft.com/office/drawing/2014/main" id="{8C97F431-67E5-842F-2F54-863776FB21DF}"/>
              </a:ext>
            </a:extLst>
          </p:cNvPr>
          <p:cNvSpPr txBox="1"/>
          <p:nvPr/>
        </p:nvSpPr>
        <p:spPr>
          <a:xfrm>
            <a:off x="155358" y="1364871"/>
            <a:ext cx="8784455" cy="357610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2021 yılı sonu itibariyle gerekli şartlar oluşmuş olmasına rağmen, 7352 sayılı kanunun 1 inci maddesi ile VUK a eklenen </a:t>
            </a:r>
            <a:r>
              <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Geçici 33 üncü madde ile 2021, 2022 hesap dönemleri ve 2023 yılı geçici vergi dönemlerinde enflasyon düzeltmesi yapılmayacağı </a:t>
            </a:r>
            <a:r>
              <a:rPr lang="tr-TR" sz="2000" dirty="0">
                <a:effectLst/>
                <a:latin typeface="Calibri" panose="020F0502020204030204" pitchFamily="34" charset="0"/>
                <a:ea typeface="Calibri" panose="020F0502020204030204" pitchFamily="34" charset="0"/>
                <a:cs typeface="Times New Roman" panose="02020603050405020304" pitchFamily="18" charset="0"/>
              </a:rPr>
              <a:t>yönünde kanunen düzenleme yapılmıştır. </a:t>
            </a:r>
          </a:p>
          <a:p>
            <a:pPr marL="285750" indent="-285750" algn="just">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Bu değişiklik sonrası ilk enflasyon düzeltmesi, şartların oluşup oluşmadığına bakılmaksızın 31.12.2023 tarihli mali tablolara yapılacak ve düzeltme sebebi ile oluşacak kar zarar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geçmiş yıllar kar zararı olarak kaydedilecektir</a:t>
            </a:r>
            <a:r>
              <a:rPr lang="tr-TR" sz="2000" dirty="0">
                <a:effectLst/>
                <a:latin typeface="Calibri" panose="020F0502020204030204" pitchFamily="34" charset="0"/>
                <a:ea typeface="Calibri" panose="020F0502020204030204" pitchFamily="34" charset="0"/>
                <a:cs typeface="Times New Roman" panose="02020603050405020304" pitchFamily="18" charset="0"/>
              </a:rPr>
              <a:t>. (yani 2023 yılı sonunda yapılan düzeltme </a:t>
            </a:r>
            <a:r>
              <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 yılına baz teşkil etmek üzere yapılacak olup, 2023 mali kar değişmeyecektir</a:t>
            </a:r>
            <a:r>
              <a:rPr lang="tr-TR" sz="20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ea typeface="Calibri" panose="020F0502020204030204" pitchFamily="34" charset="0"/>
                <a:cs typeface="Times New Roman" panose="02020603050405020304" pitchFamily="18" charset="0"/>
              </a:rPr>
              <a:t>Şartların oluştuğu dönemlerde </a:t>
            </a:r>
            <a:r>
              <a:rPr lang="tr-TR" sz="2000" dirty="0" err="1">
                <a:latin typeface="Calibri" panose="020F0502020204030204" pitchFamily="34" charset="0"/>
                <a:ea typeface="Calibri" panose="020F0502020204030204" pitchFamily="34" charset="0"/>
                <a:cs typeface="Times New Roman" panose="02020603050405020304" pitchFamily="18" charset="0"/>
              </a:rPr>
              <a:t>enf</a:t>
            </a:r>
            <a:r>
              <a:rPr lang="tr-TR" sz="2000" dirty="0">
                <a:latin typeface="Calibri" panose="020F0502020204030204" pitchFamily="34" charset="0"/>
                <a:ea typeface="Calibri" panose="020F0502020204030204" pitchFamily="34" charset="0"/>
                <a:cs typeface="Times New Roman" panose="02020603050405020304" pitchFamily="18" charset="0"/>
              </a:rPr>
              <a:t>. düzeltmesi yapılması</a:t>
            </a:r>
            <a:r>
              <a:rPr lang="tr-TR" sz="2000" b="1" dirty="0">
                <a:latin typeface="Calibri" panose="020F0502020204030204" pitchFamily="34" charset="0"/>
                <a:ea typeface="Calibri" panose="020F0502020204030204" pitchFamily="34" charset="0"/>
                <a:cs typeface="Times New Roman" panose="02020603050405020304" pitchFamily="18" charset="0"/>
              </a:rPr>
              <a:t> zorunludur.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6D9E8777-7352-3F31-7EAC-935058EB3DF7}"/>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068235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461665"/>
          </a:xfrm>
          <a:prstGeom prst="rect">
            <a:avLst/>
          </a:prstGeom>
        </p:spPr>
        <p:txBody>
          <a:bodyPr wrap="square">
            <a:spAutoFit/>
          </a:bodyPr>
          <a:lstStyle/>
          <a:p>
            <a:pPr algn="ctr"/>
            <a:r>
              <a:rPr lang="tr-TR" sz="2400" b="1" dirty="0">
                <a:solidFill>
                  <a:schemeClr val="accent6">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ENFLASYON DÜZELTMESİ (VUK MÜK 298/A)</a:t>
            </a:r>
            <a:endParaRPr lang="tr-TR" sz="1600" dirty="0">
              <a:solidFill>
                <a:schemeClr val="tx1">
                  <a:lumMod val="95000"/>
                  <a:lumOff val="5000"/>
                </a:schemeClr>
              </a:solidFill>
            </a:endParaRPr>
          </a:p>
        </p:txBody>
      </p:sp>
      <p:sp>
        <p:nvSpPr>
          <p:cNvPr id="3" name="Metin kutusu 2">
            <a:extLst>
              <a:ext uri="{FF2B5EF4-FFF2-40B4-BE49-F238E27FC236}">
                <a16:creationId xmlns:a16="http://schemas.microsoft.com/office/drawing/2014/main" id="{8C97F431-67E5-842F-2F54-863776FB21DF}"/>
              </a:ext>
            </a:extLst>
          </p:cNvPr>
          <p:cNvSpPr txBox="1"/>
          <p:nvPr/>
        </p:nvSpPr>
        <p:spPr>
          <a:xfrm>
            <a:off x="0" y="1305203"/>
            <a:ext cx="8784455" cy="357610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ea typeface="Calibri" panose="020F0502020204030204" pitchFamily="34" charset="0"/>
                <a:cs typeface="Times New Roman" panose="02020603050405020304" pitchFamily="18" charset="0"/>
              </a:rPr>
              <a:t>En</a:t>
            </a:r>
            <a:r>
              <a:rPr lang="tr-TR" sz="2000" dirty="0">
                <a:effectLst/>
                <a:latin typeface="Calibri" panose="020F0502020204030204" pitchFamily="34" charset="0"/>
                <a:ea typeface="Calibri" panose="020F0502020204030204" pitchFamily="34" charset="0"/>
                <a:cs typeface="Times New Roman" panose="02020603050405020304" pitchFamily="18" charset="0"/>
              </a:rPr>
              <a:t>flasyon düzeltmesi, aktif ve pasifte bulunan parasal olmayan tüm kıymetlerin değerlenmesi zorunludur.</a:t>
            </a:r>
          </a:p>
          <a:p>
            <a:pPr marL="285750" indent="-285750" algn="just">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Düzeltme katsayısı; malî tabloların ait olduğu aya ilişkin fiyat endeksinin, düzeltmeye esas alınan tarihi içeren aya ait fiyat endeksine bölünmesiyle elde edilen edilecek</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ea typeface="Calibri" panose="020F0502020204030204" pitchFamily="34" charset="0"/>
                <a:cs typeface="Times New Roman" panose="02020603050405020304" pitchFamily="18" charset="0"/>
              </a:rPr>
              <a:t>Değerleme eğer daha evvel bir değerleme yapılmış ise (Geçici 30, 31, 32, 298/Ç) değerlemenin yapıldığı tarih alınacaktır. Yani 2004 ten önce var olan bir kıymet 2005 yılından itibaren değerlenecek, bu kıymet sadece 298/Ç ye göre 2022 yılında bir yıllık değerleme yaptık isek, 1.1.2023 den itibaren değerleme yapılabilecektir.</a:t>
            </a:r>
          </a:p>
        </p:txBody>
      </p:sp>
      <p:pic>
        <p:nvPicPr>
          <p:cNvPr id="2" name="Resim 1">
            <a:extLst>
              <a:ext uri="{FF2B5EF4-FFF2-40B4-BE49-F238E27FC236}">
                <a16:creationId xmlns:a16="http://schemas.microsoft.com/office/drawing/2014/main" id="{AA0893A5-FA12-1B69-15D5-82996A8818C9}"/>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2669208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latin typeface="Calibri" panose="020F0502020204030204" pitchFamily="34" charset="0"/>
                <a:cs typeface="Times New Roman" panose="02020603050405020304" pitchFamily="18" charset="0"/>
              </a:rPr>
              <a:t>2023 YILI UYGULAMAMIZ</a:t>
            </a:r>
            <a:endParaRPr lang="tr-TR" sz="2400" b="1" dirty="0">
              <a:solidFill>
                <a:schemeClr val="tx1">
                  <a:lumMod val="95000"/>
                  <a:lumOff val="5000"/>
                </a:schemeClr>
              </a:solidFill>
            </a:endParaRPr>
          </a:p>
        </p:txBody>
      </p:sp>
      <p:pic>
        <p:nvPicPr>
          <p:cNvPr id="2" name="Resim 1">
            <a:extLst>
              <a:ext uri="{FF2B5EF4-FFF2-40B4-BE49-F238E27FC236}">
                <a16:creationId xmlns:a16="http://schemas.microsoft.com/office/drawing/2014/main" id="{04E56C7E-E9F2-F2DE-A671-F297CCAED3CB}"/>
              </a:ext>
            </a:extLst>
          </p:cNvPr>
          <p:cNvPicPr>
            <a:picLocks noChangeAspect="1"/>
          </p:cNvPicPr>
          <p:nvPr/>
        </p:nvPicPr>
        <p:blipFill>
          <a:blip r:embed="rId3"/>
          <a:stretch>
            <a:fillRect/>
          </a:stretch>
        </p:blipFill>
        <p:spPr>
          <a:xfrm>
            <a:off x="73929" y="44476"/>
            <a:ext cx="577327" cy="682935"/>
          </a:xfrm>
          <a:prstGeom prst="rect">
            <a:avLst/>
          </a:prstGeom>
        </p:spPr>
      </p:pic>
      <p:sp>
        <p:nvSpPr>
          <p:cNvPr id="3" name="Metin kutusu 2">
            <a:extLst>
              <a:ext uri="{FF2B5EF4-FFF2-40B4-BE49-F238E27FC236}">
                <a16:creationId xmlns:a16="http://schemas.microsoft.com/office/drawing/2014/main" id="{7348B033-2D7F-87BC-01A3-4B3658F8C868}"/>
              </a:ext>
            </a:extLst>
          </p:cNvPr>
          <p:cNvSpPr txBox="1"/>
          <p:nvPr/>
        </p:nvSpPr>
        <p:spPr>
          <a:xfrm>
            <a:off x="0" y="1305016"/>
            <a:ext cx="9055223" cy="1938992"/>
          </a:xfrm>
          <a:prstGeom prst="rect">
            <a:avLst/>
          </a:prstGeom>
          <a:noFill/>
        </p:spPr>
        <p:txBody>
          <a:bodyPr wrap="square">
            <a:spAutoFit/>
          </a:bodyPr>
          <a:lstStyle/>
          <a:p>
            <a:pPr>
              <a:spcBef>
                <a:spcPts val="1200"/>
              </a:spcBef>
            </a:pPr>
            <a:r>
              <a:rPr lang="tr-TR" dirty="0">
                <a:latin typeface="Calibri" panose="020F0502020204030204" pitchFamily="34" charset="0"/>
                <a:cs typeface="Calibri" panose="020F0502020204030204" pitchFamily="34" charset="0"/>
              </a:rPr>
              <a:t>2023 yılında bizi neler bekliyor</a:t>
            </a:r>
          </a:p>
          <a:p>
            <a:pPr marL="285750" indent="-285750">
              <a:spcBef>
                <a:spcPts val="1200"/>
              </a:spcBef>
              <a:buFont typeface="Arial" panose="020B0604020202020204" pitchFamily="34" charset="0"/>
              <a:buChar char="•"/>
            </a:pPr>
            <a:r>
              <a:rPr lang="tr-TR" dirty="0">
                <a:latin typeface="Calibri" panose="020F0502020204030204" pitchFamily="34" charset="0"/>
                <a:cs typeface="Calibri" panose="020F0502020204030204" pitchFamily="34" charset="0"/>
              </a:rPr>
              <a:t>Tek seferlik yeniden değerleme yapılabilir</a:t>
            </a:r>
          </a:p>
          <a:p>
            <a:pPr marL="285750" indent="-285750">
              <a:spcBef>
                <a:spcPts val="1200"/>
              </a:spcBef>
              <a:buFont typeface="Arial" panose="020B0604020202020204" pitchFamily="34" charset="0"/>
              <a:buChar char="•"/>
            </a:pPr>
            <a:r>
              <a:rPr lang="tr-TR" dirty="0">
                <a:latin typeface="Calibri" panose="020F0502020204030204" pitchFamily="34" charset="0"/>
                <a:cs typeface="Calibri" panose="020F0502020204030204" pitchFamily="34" charset="0"/>
              </a:rPr>
              <a:t>İlk dokuz ay sürekli yeniden değerleme yapılabilir</a:t>
            </a:r>
          </a:p>
          <a:p>
            <a:pPr marL="285750" indent="-285750">
              <a:spcBef>
                <a:spcPts val="1200"/>
              </a:spcBef>
              <a:buFont typeface="Arial" panose="020B0604020202020204" pitchFamily="34" charset="0"/>
              <a:buChar char="•"/>
            </a:pPr>
            <a:r>
              <a:rPr lang="tr-TR" dirty="0">
                <a:latin typeface="Calibri" panose="020F0502020204030204" pitchFamily="34" charset="0"/>
                <a:cs typeface="Calibri" panose="020F0502020204030204" pitchFamily="34" charset="0"/>
              </a:rPr>
              <a:t>Yapılan sürekli yeniden değerleme enflasyon muhasebesi ile iptal edilebilir, ancak ilk dokuz ay amortisman giderinden yararlanılabilir.</a:t>
            </a:r>
          </a:p>
        </p:txBody>
      </p:sp>
    </p:spTree>
    <p:extLst>
      <p:ext uri="{BB962C8B-B14F-4D97-AF65-F5344CB8AC3E}">
        <p14:creationId xmlns:p14="http://schemas.microsoft.com/office/powerpoint/2010/main" val="179414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latin typeface="Calibri" panose="020F0502020204030204" pitchFamily="34" charset="0"/>
                <a:cs typeface="Times New Roman" panose="02020603050405020304" pitchFamily="18" charset="0"/>
              </a:rPr>
              <a:t>NEDEN DEĞERLEME YAPMALIYIZ</a:t>
            </a:r>
            <a:endParaRPr lang="tr-TR" sz="2400" b="1" dirty="0">
              <a:solidFill>
                <a:schemeClr val="tx1">
                  <a:lumMod val="95000"/>
                  <a:lumOff val="5000"/>
                </a:schemeClr>
              </a:solidFill>
            </a:endParaRPr>
          </a:p>
        </p:txBody>
      </p:sp>
      <p:sp>
        <p:nvSpPr>
          <p:cNvPr id="4" name="Metin kutusu 3">
            <a:extLst>
              <a:ext uri="{FF2B5EF4-FFF2-40B4-BE49-F238E27FC236}">
                <a16:creationId xmlns:a16="http://schemas.microsoft.com/office/drawing/2014/main" id="{BE7DCF7F-9221-6E64-329F-3DA996F31F1E}"/>
              </a:ext>
            </a:extLst>
          </p:cNvPr>
          <p:cNvSpPr txBox="1"/>
          <p:nvPr/>
        </p:nvSpPr>
        <p:spPr>
          <a:xfrm>
            <a:off x="0" y="1305016"/>
            <a:ext cx="9055223" cy="3754874"/>
          </a:xfrm>
          <a:prstGeom prst="rect">
            <a:avLst/>
          </a:prstGeom>
          <a:noFill/>
        </p:spPr>
        <p:txBody>
          <a:bodyPr wrap="square">
            <a:spAutoFit/>
          </a:bodyPr>
          <a:lstStyle/>
          <a:p>
            <a:pPr>
              <a:spcBef>
                <a:spcPts val="1200"/>
              </a:spcBef>
            </a:pPr>
            <a:r>
              <a:rPr lang="tr-TR" dirty="0">
                <a:latin typeface="Calibri" panose="020F0502020204030204" pitchFamily="34" charset="0"/>
                <a:cs typeface="Calibri" panose="020F0502020204030204" pitchFamily="34" charset="0"/>
              </a:rPr>
              <a:t>Yeniden değerleme sonrası iktisadi kıymetlerin değerlerinin yükselmesi sonucu, amortisman giderindeki artış nedeniyle </a:t>
            </a:r>
            <a:r>
              <a:rPr lang="tr-TR" b="1" dirty="0">
                <a:solidFill>
                  <a:srgbClr val="FF0000"/>
                </a:solidFill>
                <a:latin typeface="Calibri" panose="020F0502020204030204" pitchFamily="34" charset="0"/>
                <a:cs typeface="Calibri" panose="020F0502020204030204" pitchFamily="34" charset="0"/>
              </a:rPr>
              <a:t>9 kata kadar vergi avantajı </a:t>
            </a:r>
            <a:r>
              <a:rPr lang="tr-TR" dirty="0">
                <a:latin typeface="Calibri" panose="020F0502020204030204" pitchFamily="34" charset="0"/>
                <a:cs typeface="Calibri" panose="020F0502020204030204" pitchFamily="34" charset="0"/>
              </a:rPr>
              <a:t>doğmaktadır.</a:t>
            </a:r>
          </a:p>
          <a:p>
            <a:pPr>
              <a:spcBef>
                <a:spcPts val="1200"/>
              </a:spcBef>
            </a:pPr>
            <a:r>
              <a:rPr lang="tr-TR" dirty="0">
                <a:latin typeface="Calibri" panose="020F0502020204030204" pitchFamily="34" charset="0"/>
                <a:cs typeface="Calibri" panose="020F0502020204030204" pitchFamily="34" charset="0"/>
              </a:rPr>
              <a:t>Yeniden değerleme sonrası iktisadi kıymetlerin değerlenin artması nedeniyle, bu kıymetlerin elden çıkarılması aşamasında karlılıklar azalmakta ve </a:t>
            </a:r>
            <a:r>
              <a:rPr lang="tr-TR" b="1" dirty="0">
                <a:solidFill>
                  <a:srgbClr val="FF0000"/>
                </a:solidFill>
                <a:latin typeface="Calibri" panose="020F0502020204030204" pitchFamily="34" charset="0"/>
                <a:cs typeface="Calibri" panose="020F0502020204030204" pitchFamily="34" charset="0"/>
              </a:rPr>
              <a:t>vergi yükü düşmektedir.</a:t>
            </a:r>
          </a:p>
          <a:p>
            <a:pPr>
              <a:spcBef>
                <a:spcPts val="1200"/>
              </a:spcBef>
            </a:pPr>
            <a:r>
              <a:rPr lang="tr-TR" dirty="0">
                <a:latin typeface="Calibri" panose="020F0502020204030204" pitchFamily="34" charset="0"/>
                <a:cs typeface="Calibri" panose="020F0502020204030204" pitchFamily="34" charset="0"/>
              </a:rPr>
              <a:t>Yeniden değerleme sonrası, değerleme farkı </a:t>
            </a:r>
            <a:r>
              <a:rPr lang="tr-TR" b="1" dirty="0">
                <a:solidFill>
                  <a:srgbClr val="00B050"/>
                </a:solidFill>
                <a:latin typeface="Calibri" panose="020F0502020204030204" pitchFamily="34" charset="0"/>
                <a:cs typeface="Calibri" panose="020F0502020204030204" pitchFamily="34" charset="0"/>
              </a:rPr>
              <a:t>522 MDV YENİDEN DEĞERLEME ARTIŞLARI </a:t>
            </a:r>
            <a:r>
              <a:rPr lang="tr-TR" dirty="0">
                <a:latin typeface="Calibri" panose="020F0502020204030204" pitchFamily="34" charset="0"/>
                <a:cs typeface="Calibri" panose="020F0502020204030204" pitchFamily="34" charset="0"/>
              </a:rPr>
              <a:t>hesabında  izlenmesinden dolayı Özkaynaklar yükselmektedir. Teknik iflastan kurtulma şansı vermektedir.</a:t>
            </a:r>
          </a:p>
          <a:p>
            <a:pPr>
              <a:spcBef>
                <a:spcPts val="1200"/>
              </a:spcBef>
            </a:pPr>
            <a:r>
              <a:rPr lang="tr-TR" dirty="0">
                <a:latin typeface="Calibri" panose="020F0502020204030204" pitchFamily="34" charset="0"/>
                <a:cs typeface="Calibri" panose="020F0502020204030204" pitchFamily="34" charset="0"/>
              </a:rPr>
              <a:t>Özkaynakların yükselmesi sonucunda finansal gider kısıtlaması nedeniyle </a:t>
            </a:r>
            <a:r>
              <a:rPr lang="tr-TR" b="1" dirty="0">
                <a:solidFill>
                  <a:srgbClr val="FF0000"/>
                </a:solidFill>
                <a:latin typeface="Calibri" panose="020F0502020204030204" pitchFamily="34" charset="0"/>
                <a:cs typeface="Calibri" panose="020F0502020204030204" pitchFamily="34" charset="0"/>
              </a:rPr>
              <a:t>KKEG yapılan tutarlar mükellef lehine düşmektedir</a:t>
            </a:r>
            <a:r>
              <a:rPr lang="tr-TR" dirty="0">
                <a:solidFill>
                  <a:srgbClr val="FF0000"/>
                </a:solidFill>
                <a:latin typeface="Calibri" panose="020F0502020204030204" pitchFamily="34" charset="0"/>
                <a:cs typeface="Calibri" panose="020F0502020204030204" pitchFamily="34" charset="0"/>
              </a:rPr>
              <a:t>.</a:t>
            </a:r>
          </a:p>
          <a:p>
            <a:pPr>
              <a:spcBef>
                <a:spcPts val="1200"/>
              </a:spcBef>
            </a:pPr>
            <a:r>
              <a:rPr lang="tr-TR" dirty="0">
                <a:latin typeface="Calibri" panose="020F0502020204030204" pitchFamily="34" charset="0"/>
                <a:cs typeface="Calibri" panose="020F0502020204030204" pitchFamily="34" charset="0"/>
              </a:rPr>
              <a:t>Özkaynakların yükselmesi sonucunda örtülü sermayeye ilişkin </a:t>
            </a:r>
            <a:r>
              <a:rPr lang="tr-TR" b="1" dirty="0">
                <a:solidFill>
                  <a:srgbClr val="00B050"/>
                </a:solidFill>
                <a:latin typeface="Calibri" panose="020F0502020204030204" pitchFamily="34" charset="0"/>
                <a:cs typeface="Calibri" panose="020F0502020204030204" pitchFamily="34" charset="0"/>
              </a:rPr>
              <a:t>daha az KKEG atılmasına olanak sağlamaktadır.</a:t>
            </a:r>
          </a:p>
        </p:txBody>
      </p:sp>
      <p:pic>
        <p:nvPicPr>
          <p:cNvPr id="2" name="Resim 1">
            <a:extLst>
              <a:ext uri="{FF2B5EF4-FFF2-40B4-BE49-F238E27FC236}">
                <a16:creationId xmlns:a16="http://schemas.microsoft.com/office/drawing/2014/main" id="{ABE06B8C-37E3-3457-0E76-A7FE9FF2C7DA}"/>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337330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1"/>
            <a:ext cx="8637123" cy="461665"/>
          </a:xfrm>
          <a:prstGeom prst="rect">
            <a:avLst/>
          </a:prstGeom>
        </p:spPr>
        <p:txBody>
          <a:bodyPr wrap="square">
            <a:spAutoFit/>
          </a:bodyPr>
          <a:lstStyle/>
          <a:p>
            <a:pPr algn="ctr"/>
            <a:r>
              <a:rPr lang="tr-TR" sz="2400" b="1" dirty="0">
                <a:solidFill>
                  <a:srgbClr val="FF0000"/>
                </a:solidFill>
                <a:latin typeface="Calibri" panose="020F0502020204030204" pitchFamily="34" charset="0"/>
                <a:cs typeface="Times New Roman" panose="02020603050405020304" pitchFamily="18" charset="0"/>
              </a:rPr>
              <a:t>NEDEN DEĞERLEME YAPMAMALIYIZ</a:t>
            </a:r>
            <a:endParaRPr lang="tr-TR" sz="2400" b="1" dirty="0">
              <a:solidFill>
                <a:schemeClr val="tx1">
                  <a:lumMod val="95000"/>
                  <a:lumOff val="5000"/>
                </a:schemeClr>
              </a:solidFill>
            </a:endParaRPr>
          </a:p>
        </p:txBody>
      </p:sp>
      <p:sp>
        <p:nvSpPr>
          <p:cNvPr id="4" name="Metin kutusu 3">
            <a:extLst>
              <a:ext uri="{FF2B5EF4-FFF2-40B4-BE49-F238E27FC236}">
                <a16:creationId xmlns:a16="http://schemas.microsoft.com/office/drawing/2014/main" id="{BE7DCF7F-9221-6E64-329F-3DA996F31F1E}"/>
              </a:ext>
            </a:extLst>
          </p:cNvPr>
          <p:cNvSpPr txBox="1"/>
          <p:nvPr/>
        </p:nvSpPr>
        <p:spPr>
          <a:xfrm>
            <a:off x="0" y="1305016"/>
            <a:ext cx="9055223" cy="4924425"/>
          </a:xfrm>
          <a:prstGeom prst="rect">
            <a:avLst/>
          </a:prstGeom>
          <a:noFill/>
        </p:spPr>
        <p:txBody>
          <a:bodyPr wrap="square">
            <a:spAutoFit/>
          </a:bodyPr>
          <a:lstStyle/>
          <a:p>
            <a:pPr>
              <a:spcBef>
                <a:spcPts val="1200"/>
              </a:spcBef>
            </a:pPr>
            <a:r>
              <a:rPr lang="tr-TR" dirty="0">
                <a:latin typeface="Calibri" panose="020F0502020204030204" pitchFamily="34" charset="0"/>
                <a:cs typeface="Calibri" panose="020F0502020204030204" pitchFamily="34" charset="0"/>
              </a:rPr>
              <a:t>Geçici 32. de %2 vergi olup, sağladığı avantaj daha az olabilir. Özellikle binalarda faydalı ömür uzun olduğundan</a:t>
            </a:r>
          </a:p>
          <a:p>
            <a:pPr>
              <a:spcBef>
                <a:spcPts val="1200"/>
              </a:spcBef>
            </a:pPr>
            <a:r>
              <a:rPr lang="tr-TR" dirty="0" err="1">
                <a:latin typeface="Calibri" panose="020F0502020204030204" pitchFamily="34" charset="0"/>
                <a:cs typeface="Calibri" panose="020F0502020204030204" pitchFamily="34" charset="0"/>
              </a:rPr>
              <a:t>İfta</a:t>
            </a:r>
            <a:r>
              <a:rPr lang="tr-TR" dirty="0">
                <a:latin typeface="Calibri" panose="020F0502020204030204" pitchFamily="34" charset="0"/>
                <a:cs typeface="Calibri" panose="020F0502020204030204" pitchFamily="34" charset="0"/>
              </a:rPr>
              <a:t> süresi biten atikler de vergisel avantaj sağlamamaktadır.</a:t>
            </a:r>
          </a:p>
          <a:p>
            <a:pPr>
              <a:spcBef>
                <a:spcPts val="1200"/>
              </a:spcBef>
            </a:pPr>
            <a:r>
              <a:rPr lang="tr-TR" dirty="0">
                <a:latin typeface="Calibri" panose="020F0502020204030204" pitchFamily="34" charset="0"/>
                <a:cs typeface="Calibri" panose="020F0502020204030204" pitchFamily="34" charset="0"/>
              </a:rPr>
              <a:t>Bağımsız denetimde fonlar silinebilmekte, dolayısıyla TTK ya göre mali tablolarda </a:t>
            </a:r>
            <a:r>
              <a:rPr lang="tr-TR" dirty="0" err="1">
                <a:latin typeface="Calibri" panose="020F0502020204030204" pitchFamily="34" charset="0"/>
                <a:cs typeface="Calibri" panose="020F0502020204030204" pitchFamily="34" charset="0"/>
              </a:rPr>
              <a:t>özsermeye</a:t>
            </a:r>
            <a:r>
              <a:rPr lang="tr-TR" dirty="0">
                <a:latin typeface="Calibri" panose="020F0502020204030204" pitchFamily="34" charset="0"/>
                <a:cs typeface="Calibri" panose="020F0502020204030204" pitchFamily="34" charset="0"/>
              </a:rPr>
              <a:t> güçlendirmesi olmamaktadır.</a:t>
            </a:r>
          </a:p>
          <a:p>
            <a:pPr>
              <a:spcBef>
                <a:spcPts val="1200"/>
              </a:spcBef>
            </a:pPr>
            <a:r>
              <a:rPr lang="tr-TR" dirty="0">
                <a:latin typeface="Calibri" panose="020F0502020204030204" pitchFamily="34" charset="0"/>
                <a:cs typeface="Calibri" panose="020F0502020204030204" pitchFamily="34" charset="0"/>
              </a:rPr>
              <a:t>İşçiliği ve takibi </a:t>
            </a:r>
            <a:r>
              <a:rPr lang="tr-TR" dirty="0" err="1">
                <a:latin typeface="Calibri" panose="020F0502020204030204" pitchFamily="34" charset="0"/>
                <a:cs typeface="Calibri" panose="020F0502020204030204" pitchFamily="34" charset="0"/>
              </a:rPr>
              <a:t>proğramlar</a:t>
            </a:r>
            <a:r>
              <a:rPr lang="tr-TR" dirty="0">
                <a:latin typeface="Calibri" panose="020F0502020204030204" pitchFamily="34" charset="0"/>
                <a:cs typeface="Calibri" panose="020F0502020204030204" pitchFamily="34" charset="0"/>
              </a:rPr>
              <a:t> aracılığı ile yapılmıyor ise zordur. Dışarıdan takibi gerekir.</a:t>
            </a:r>
          </a:p>
          <a:p>
            <a:pPr>
              <a:spcBef>
                <a:spcPts val="1200"/>
              </a:spcBef>
            </a:pPr>
            <a:r>
              <a:rPr lang="tr-TR" dirty="0">
                <a:latin typeface="Calibri" panose="020F0502020204030204" pitchFamily="34" charset="0"/>
                <a:cs typeface="Calibri" panose="020F0502020204030204" pitchFamily="34" charset="0"/>
              </a:rPr>
              <a:t>Fonlar deftere (yevmiye ve envanter) ayrıntılı olarak yazılmalı kanundaki tabire uymak zordur.</a:t>
            </a:r>
          </a:p>
          <a:p>
            <a:pPr>
              <a:spcBef>
                <a:spcPts val="1200"/>
              </a:spcBef>
            </a:pPr>
            <a:r>
              <a:rPr lang="tr-TR" dirty="0">
                <a:latin typeface="Calibri" panose="020F0502020204030204" pitchFamily="34" charset="0"/>
                <a:cs typeface="Calibri" panose="020F0502020204030204" pitchFamily="34" charset="0"/>
              </a:rPr>
              <a:t>Geçici 32 </a:t>
            </a:r>
            <a:r>
              <a:rPr lang="tr-TR" dirty="0" err="1">
                <a:latin typeface="Calibri" panose="020F0502020204030204" pitchFamily="34" charset="0"/>
                <a:cs typeface="Calibri" panose="020F0502020204030204" pitchFamily="34" charset="0"/>
              </a:rPr>
              <a:t>yi</a:t>
            </a:r>
            <a:r>
              <a:rPr lang="tr-TR" dirty="0">
                <a:latin typeface="Calibri" panose="020F0502020204030204" pitchFamily="34" charset="0"/>
                <a:cs typeface="Calibri" panose="020F0502020204030204" pitchFamily="34" charset="0"/>
              </a:rPr>
              <a:t> yapmadan sürekli yıllık olan (298/Ç) değerleme yapılırsa </a:t>
            </a:r>
            <a:r>
              <a:rPr lang="tr-TR" dirty="0" err="1">
                <a:latin typeface="Calibri" panose="020F0502020204030204" pitchFamily="34" charset="0"/>
                <a:cs typeface="Calibri" panose="020F0502020204030204" pitchFamily="34" charset="0"/>
              </a:rPr>
              <a:t>enfç</a:t>
            </a:r>
            <a:r>
              <a:rPr lang="tr-TR" dirty="0">
                <a:latin typeface="Calibri" panose="020F0502020204030204" pitchFamily="34" charset="0"/>
                <a:cs typeface="Calibri" panose="020F0502020204030204" pitchFamily="34" charset="0"/>
              </a:rPr>
              <a:t> düzeltmesinde önceki dönemlerin değerleme imkanı kalmayacaktır. </a:t>
            </a:r>
          </a:p>
          <a:p>
            <a:pPr>
              <a:spcBef>
                <a:spcPts val="1200"/>
              </a:spcBef>
            </a:pPr>
            <a:r>
              <a:rPr lang="tr-TR" dirty="0">
                <a:latin typeface="Calibri" panose="020F0502020204030204" pitchFamily="34" charset="0"/>
                <a:cs typeface="Calibri" panose="020F0502020204030204" pitchFamily="34" charset="0"/>
              </a:rPr>
              <a:t>Arsa geçici 32 ye göre değerlersek, satılması </a:t>
            </a:r>
            <a:r>
              <a:rPr lang="tr-TR" dirty="0" err="1">
                <a:latin typeface="Calibri" panose="020F0502020204030204" pitchFamily="34" charset="0"/>
                <a:cs typeface="Calibri" panose="020F0502020204030204" pitchFamily="34" charset="0"/>
              </a:rPr>
              <a:t>sözkonusu</a:t>
            </a:r>
            <a:r>
              <a:rPr lang="tr-TR" dirty="0">
                <a:latin typeface="Calibri" panose="020F0502020204030204" pitchFamily="34" charset="0"/>
                <a:cs typeface="Calibri" panose="020F0502020204030204" pitchFamily="34" charset="0"/>
              </a:rPr>
              <a:t> olmadığı sürece %2 fazladan ödenmiş olabilir. </a:t>
            </a:r>
            <a:r>
              <a:rPr lang="tr-TR" dirty="0" err="1">
                <a:latin typeface="Calibri" panose="020F0502020204030204" pitchFamily="34" charset="0"/>
                <a:cs typeface="Calibri" panose="020F0502020204030204" pitchFamily="34" charset="0"/>
              </a:rPr>
              <a:t>Enf</a:t>
            </a:r>
            <a:r>
              <a:rPr lang="tr-TR" dirty="0">
                <a:latin typeface="Calibri" panose="020F0502020204030204" pitchFamily="34" charset="0"/>
                <a:cs typeface="Calibri" panose="020F0502020204030204" pitchFamily="34" charset="0"/>
              </a:rPr>
              <a:t>. Düzeltmesi ile zaten ücret ödemeden yapılabilir.</a:t>
            </a:r>
          </a:p>
          <a:p>
            <a:pPr>
              <a:spcBef>
                <a:spcPts val="1200"/>
              </a:spcBef>
            </a:pPr>
            <a:endParaRPr lang="tr-TR" b="1" dirty="0">
              <a:solidFill>
                <a:srgbClr val="00B050"/>
              </a:solidFill>
              <a:latin typeface="Calibri" panose="020F0502020204030204" pitchFamily="34" charset="0"/>
              <a:cs typeface="Calibri" panose="020F0502020204030204" pitchFamily="34" charset="0"/>
            </a:endParaRPr>
          </a:p>
          <a:p>
            <a:pPr>
              <a:spcBef>
                <a:spcPts val="1200"/>
              </a:spcBef>
            </a:pPr>
            <a:endParaRPr lang="tr-TR" b="1" dirty="0">
              <a:solidFill>
                <a:srgbClr val="00B050"/>
              </a:solidFill>
              <a:latin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4A9FA8EE-B0BC-FB59-DA09-618C5DA66E74}"/>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4290722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0A073F4D-EA37-4F84-B3C0-61141D6F0DA6}"/>
              </a:ext>
            </a:extLst>
          </p:cNvPr>
          <p:cNvSpPr>
            <a:spLocks noGrp="1"/>
          </p:cNvSpPr>
          <p:nvPr>
            <p:ph type="body" sz="quarter" idx="10"/>
          </p:nvPr>
        </p:nvSpPr>
        <p:spPr>
          <a:xfrm>
            <a:off x="7071360" y="1099242"/>
            <a:ext cx="1768496" cy="315471"/>
          </a:xfrm>
        </p:spPr>
        <p:txBody>
          <a:bodyPr/>
          <a:lstStyle/>
          <a:p>
            <a:pPr algn="ctr"/>
            <a:r>
              <a:rPr lang="tr-TR" sz="1600" dirty="0">
                <a:solidFill>
                  <a:schemeClr val="accent3">
                    <a:lumMod val="75000"/>
                  </a:schemeClr>
                </a:solidFill>
                <a:hlinkClick r:id="rId2">
                  <a:extLst>
                    <a:ext uri="{A12FA001-AC4F-418D-AE19-62706E023703}">
                      <ahyp:hlinkClr xmlns:ahyp="http://schemas.microsoft.com/office/drawing/2018/hyperlinkcolor" xmlns="" val="tx"/>
                    </a:ext>
                  </a:extLst>
                </a:hlinkClick>
              </a:rPr>
              <a:t>www.pkfizmir.com</a:t>
            </a:r>
            <a:endParaRPr lang="tr-TR" sz="1600" dirty="0">
              <a:solidFill>
                <a:schemeClr val="accent3">
                  <a:lumMod val="75000"/>
                </a:schemeClr>
              </a:solidFill>
            </a:endParaRPr>
          </a:p>
        </p:txBody>
      </p:sp>
      <p:pic>
        <p:nvPicPr>
          <p:cNvPr id="3" name="Resim 2">
            <a:extLst>
              <a:ext uri="{FF2B5EF4-FFF2-40B4-BE49-F238E27FC236}">
                <a16:creationId xmlns:a16="http://schemas.microsoft.com/office/drawing/2014/main" id="{823D32A6-D54A-34FD-42BF-9F0EB61C48C0}"/>
              </a:ext>
            </a:extLst>
          </p:cNvPr>
          <p:cNvPicPr>
            <a:picLocks noChangeAspect="1"/>
          </p:cNvPicPr>
          <p:nvPr/>
        </p:nvPicPr>
        <p:blipFill>
          <a:blip r:embed="rId3"/>
          <a:stretch>
            <a:fillRect/>
          </a:stretch>
        </p:blipFill>
        <p:spPr>
          <a:xfrm>
            <a:off x="73929" y="44476"/>
            <a:ext cx="1088771" cy="1287935"/>
          </a:xfrm>
          <a:prstGeom prst="rect">
            <a:avLst/>
          </a:prstGeom>
        </p:spPr>
      </p:pic>
      <p:sp>
        <p:nvSpPr>
          <p:cNvPr id="5" name="Metin Yer Tutucusu 1">
            <a:extLst>
              <a:ext uri="{FF2B5EF4-FFF2-40B4-BE49-F238E27FC236}">
                <a16:creationId xmlns:a16="http://schemas.microsoft.com/office/drawing/2014/main" id="{FA667A45-7FC9-92DF-C4CB-609C68CBD30C}"/>
              </a:ext>
            </a:extLst>
          </p:cNvPr>
          <p:cNvSpPr txBox="1">
            <a:spLocks/>
          </p:cNvSpPr>
          <p:nvPr/>
        </p:nvSpPr>
        <p:spPr>
          <a:xfrm>
            <a:off x="1334641" y="513575"/>
            <a:ext cx="5564777" cy="2186752"/>
          </a:xfrm>
          <a:prstGeom prst="rect">
            <a:avLst/>
          </a:prstGeom>
          <a:noFill/>
          <a:ln>
            <a:noFill/>
          </a:ln>
        </p:spPr>
        <p:txBody>
          <a:bodyPr wrap="square" lIns="68580" tIns="34290" rIns="68580" bIns="34290" rtlCol="0">
            <a:spAutoFit/>
          </a:bodyPr>
          <a:lstStyle>
            <a:lvl1pPr marL="0" indent="0" algn="l" defTabSz="457200" rtl="0" eaLnBrk="1" fontAlgn="base" hangingPunct="1">
              <a:spcBef>
                <a:spcPct val="20000"/>
              </a:spcBef>
              <a:spcAft>
                <a:spcPct val="0"/>
              </a:spcAft>
              <a:buClr>
                <a:srgbClr val="C1D62E"/>
              </a:buClr>
              <a:buFontTx/>
              <a:buNone/>
              <a:defRPr lang="en-US" sz="2800" b="0" kern="1200" spc="0" dirty="0" smtClean="0">
                <a:solidFill>
                  <a:schemeClr val="bg1"/>
                </a:solidFill>
                <a:latin typeface="Arial" panose="020B0604020202020204" pitchFamily="34" charset="0"/>
                <a:ea typeface="ＭＳ Ｐゴシック" charset="0"/>
                <a:cs typeface="Arial" panose="020B0604020202020204" pitchFamily="34" charset="0"/>
              </a:defRPr>
            </a:lvl1pPr>
            <a:lvl2pPr marL="742950" indent="-285750" algn="l" defTabSz="457200" rtl="0" eaLnBrk="1" fontAlgn="base" hangingPunct="1">
              <a:spcBef>
                <a:spcPct val="20000"/>
              </a:spcBef>
              <a:spcAft>
                <a:spcPct val="0"/>
              </a:spcAft>
              <a:buClr>
                <a:srgbClr val="2563AF"/>
              </a:buClr>
              <a:buFont typeface="Arial" charset="0"/>
              <a:buChar char="–"/>
              <a:defRPr lang="en-US" sz="2800" kern="1200" dirty="0" smtClean="0">
                <a:solidFill>
                  <a:schemeClr val="tx1"/>
                </a:solidFill>
                <a:latin typeface="Arial" charset="0"/>
                <a:ea typeface="ＭＳ Ｐゴシック" charset="0"/>
                <a:cs typeface="ＭＳ Ｐゴシック" charset="0"/>
              </a:defRPr>
            </a:lvl2pPr>
            <a:lvl3pPr marL="1143000" indent="-228600" algn="l" defTabSz="457200" rtl="0" eaLnBrk="1" fontAlgn="base" hangingPunct="1">
              <a:spcBef>
                <a:spcPct val="20000"/>
              </a:spcBef>
              <a:spcAft>
                <a:spcPct val="0"/>
              </a:spcAft>
              <a:buClr>
                <a:srgbClr val="2563AF"/>
              </a:buClr>
              <a:buSzPct val="80000"/>
              <a:buFont typeface="Wingdings" charset="0"/>
              <a:buChar char="§"/>
              <a:defRPr lang="en-US" sz="2400" kern="1200" dirty="0" smtClean="0">
                <a:solidFill>
                  <a:schemeClr val="tx1"/>
                </a:solidFill>
                <a:latin typeface="Arial" charset="0"/>
                <a:ea typeface="ＭＳ Ｐゴシック" charset="0"/>
                <a:cs typeface="ＭＳ Ｐゴシック" charset="0"/>
              </a:defRPr>
            </a:lvl3pPr>
            <a:lvl4pPr marL="1600200" indent="-228600" algn="l" defTabSz="457200" rtl="0" eaLnBrk="1" fontAlgn="base" hangingPunct="1">
              <a:spcBef>
                <a:spcPct val="20000"/>
              </a:spcBef>
              <a:spcAft>
                <a:spcPct val="0"/>
              </a:spcAft>
              <a:buClr>
                <a:srgbClr val="C1D62E"/>
              </a:buClr>
              <a:buFont typeface="Arial" charset="0"/>
              <a:buChar char="–"/>
              <a:defRPr lang="en-US" sz="2000" kern="1200" dirty="0" smtClean="0">
                <a:solidFill>
                  <a:schemeClr val="tx1"/>
                </a:solidFill>
                <a:latin typeface="Arial" charset="0"/>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lang="en-GB" sz="2000" kern="1200" dirty="0">
                <a:solidFill>
                  <a:schemeClr val="tx1"/>
                </a:solidFill>
                <a:latin typeface="Arial" charset="0"/>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tr-TR" sz="3200" dirty="0">
                <a:solidFill>
                  <a:schemeClr val="tx1"/>
                </a:solidFill>
              </a:rPr>
              <a:t>Fatih Salih Özperçin</a:t>
            </a:r>
          </a:p>
          <a:p>
            <a:pPr algn="ctr"/>
            <a:r>
              <a:rPr lang="tr-TR" sz="3200" dirty="0">
                <a:solidFill>
                  <a:schemeClr val="tx1"/>
                </a:solidFill>
              </a:rPr>
              <a:t>0 532 355 62 16</a:t>
            </a:r>
          </a:p>
          <a:p>
            <a:pPr algn="ctr"/>
            <a:endParaRPr lang="tr-TR" dirty="0">
              <a:solidFill>
                <a:schemeClr val="tx1"/>
              </a:solidFill>
            </a:endParaRPr>
          </a:p>
          <a:p>
            <a:pPr algn="ctr"/>
            <a:r>
              <a:rPr lang="tr-TR" dirty="0">
                <a:hlinkClick r:id="rId4">
                  <a:extLst>
                    <a:ext uri="{A12FA001-AC4F-418D-AE19-62706E023703}">
                      <ahyp:hlinkClr xmlns:ahyp="http://schemas.microsoft.com/office/drawing/2018/hyperlinkcolor" xmlns="" val="tx"/>
                    </a:ext>
                  </a:extLst>
                </a:hlinkClick>
              </a:rPr>
              <a:t>fatihozpercin@pkfizmir.com</a:t>
            </a:r>
            <a:endParaRPr lang="tr-TR" dirty="0"/>
          </a:p>
        </p:txBody>
      </p:sp>
    </p:spTree>
    <p:extLst>
      <p:ext uri="{BB962C8B-B14F-4D97-AF65-F5344CB8AC3E}">
        <p14:creationId xmlns:p14="http://schemas.microsoft.com/office/powerpoint/2010/main" val="392782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2472730"/>
            <a:ext cx="8637123" cy="1815882"/>
          </a:xfrm>
          <a:prstGeom prst="rect">
            <a:avLst/>
          </a:prstGeom>
        </p:spPr>
        <p:txBody>
          <a:bodyPr wrap="square">
            <a:spAutoFit/>
          </a:bodyPr>
          <a:lstStyle/>
          <a:p>
            <a:pPr algn="ctr"/>
            <a:r>
              <a:rPr lang="tr-TR"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pic>
        <p:nvPicPr>
          <p:cNvPr id="2" name="Resim 1">
            <a:extLst>
              <a:ext uri="{FF2B5EF4-FFF2-40B4-BE49-F238E27FC236}">
                <a16:creationId xmlns:a16="http://schemas.microsoft.com/office/drawing/2014/main" id="{6869908F-79EA-BD02-FB1C-853DE3A06F3F}"/>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50258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253440" y="2855293"/>
            <a:ext cx="8637122" cy="400110"/>
          </a:xfrm>
          <a:prstGeom prst="rect">
            <a:avLst/>
          </a:prstGeom>
          <a:noFill/>
        </p:spPr>
        <p:txBody>
          <a:bodyPr wrap="square">
            <a:spAutoFit/>
          </a:bodyPr>
          <a:lstStyle/>
          <a:p>
            <a:r>
              <a:rPr lang="tr-TR" sz="2000" b="1"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KİMLER TEK SEFERLİK  YENİDEN DEĞERLEME YAPABİLİR ?</a:t>
            </a:r>
          </a:p>
        </p:txBody>
      </p:sp>
      <p:sp>
        <p:nvSpPr>
          <p:cNvPr id="4" name="Metin kutusu 3">
            <a:extLst>
              <a:ext uri="{FF2B5EF4-FFF2-40B4-BE49-F238E27FC236}">
                <a16:creationId xmlns:a16="http://schemas.microsoft.com/office/drawing/2014/main" id="{FACF58CB-FD4C-F7B1-607F-CBE3FF214956}"/>
              </a:ext>
            </a:extLst>
          </p:cNvPr>
          <p:cNvSpPr txBox="1"/>
          <p:nvPr/>
        </p:nvSpPr>
        <p:spPr>
          <a:xfrm>
            <a:off x="337352" y="3255403"/>
            <a:ext cx="8155392" cy="1754326"/>
          </a:xfrm>
          <a:prstGeom prst="rect">
            <a:avLst/>
          </a:prstGeom>
          <a:noFill/>
        </p:spPr>
        <p:txBody>
          <a:bodyPr wrap="square">
            <a:spAutoFit/>
          </a:bodyPr>
          <a:lstStyle/>
          <a:p>
            <a:pPr algn="just"/>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Tam mükellefiyete tabi ve </a:t>
            </a:r>
            <a:r>
              <a:rPr lang="tr-TR" sz="1800" b="1" i="1" u="sng"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bilanço esasına göre defter tutan</a:t>
            </a: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kollektif,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adi komandit,</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adi şirketler de dahil olmak üzere,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ferdi işletme sahibi gelir vergisi mükellefleri, </a:t>
            </a:r>
          </a:p>
          <a:p>
            <a:pPr marL="285750" indent="-285750" algn="just">
              <a:buFont typeface="Arial" panose="020B0604020202020204" pitchFamily="34" charset="0"/>
              <a:buChar char="•"/>
            </a:pPr>
            <a:r>
              <a:rPr lang="tr-TR" sz="180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kurumlar vergisi mükellefleri  yapabilir.</a:t>
            </a:r>
            <a:endParaRPr lang="tr-TR" dirty="0">
              <a:latin typeface="Calibri" panose="020F0502020204030204" pitchFamily="34" charset="0"/>
              <a:cs typeface="Calibri" panose="020F0502020204030204" pitchFamily="34" charset="0"/>
            </a:endParaRPr>
          </a:p>
        </p:txBody>
      </p:sp>
      <p:sp>
        <p:nvSpPr>
          <p:cNvPr id="5" name="Metin kutusu 4">
            <a:extLst>
              <a:ext uri="{FF2B5EF4-FFF2-40B4-BE49-F238E27FC236}">
                <a16:creationId xmlns:a16="http://schemas.microsoft.com/office/drawing/2014/main" id="{A2913AA0-719F-055E-972E-B0EE0D8A5872}"/>
              </a:ext>
            </a:extLst>
          </p:cNvPr>
          <p:cNvSpPr txBox="1"/>
          <p:nvPr/>
        </p:nvSpPr>
        <p:spPr>
          <a:xfrm>
            <a:off x="0" y="1239709"/>
            <a:ext cx="8890562" cy="139499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VUK geçici 32 </a:t>
            </a:r>
            <a:r>
              <a:rPr lang="tr-TR" sz="2000" dirty="0" err="1">
                <a:latin typeface="Calibri" panose="020F0502020204030204" pitchFamily="34" charset="0"/>
                <a:cs typeface="Times New Roman" panose="02020603050405020304" pitchFamily="18" charset="0"/>
              </a:rPr>
              <a:t>nci</a:t>
            </a:r>
            <a:r>
              <a:rPr lang="tr-TR" sz="2000" dirty="0">
                <a:latin typeface="Calibri" panose="020F0502020204030204" pitchFamily="34" charset="0"/>
                <a:cs typeface="Times New Roman" panose="02020603050405020304" pitchFamily="18" charset="0"/>
              </a:rPr>
              <a:t> maddeyle; sürekli yeniden değerleme yapabilecek mükellefler, </a:t>
            </a:r>
            <a:r>
              <a:rPr lang="tr-TR" sz="2000" b="1" i="1" u="sng" dirty="0">
                <a:latin typeface="Calibri" panose="020F0502020204030204" pitchFamily="34" charset="0"/>
                <a:cs typeface="Times New Roman" panose="02020603050405020304" pitchFamily="18" charset="0"/>
              </a:rPr>
              <a:t>ilk kez yapılacak sürekli yeniden değerleme öncesinde</a:t>
            </a:r>
            <a:r>
              <a:rPr lang="tr-TR" sz="2000" dirty="0">
                <a:latin typeface="Calibri" panose="020F0502020204030204" pitchFamily="34" charset="0"/>
                <a:cs typeface="Times New Roman" panose="02020603050405020304" pitchFamily="18" charset="0"/>
              </a:rPr>
              <a:t>, bilançolarına kayıtlı bulunan taşınmazlar ile amortismana tabi diğer iktisadi kıymetlerini, önceki hesap döneminin sonu itibarıyla yeniden değerleyebilmelerine imkân sağlanmıştır.</a:t>
            </a:r>
          </a:p>
        </p:txBody>
      </p:sp>
      <p:pic>
        <p:nvPicPr>
          <p:cNvPr id="2" name="Resim 1">
            <a:extLst>
              <a:ext uri="{FF2B5EF4-FFF2-40B4-BE49-F238E27FC236}">
                <a16:creationId xmlns:a16="http://schemas.microsoft.com/office/drawing/2014/main" id="{1D2AC708-7DDC-229A-C54D-90635FDEBEB8}"/>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198016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44379" y="262190"/>
            <a:ext cx="8637123" cy="830997"/>
          </a:xfrm>
          <a:prstGeom prst="rect">
            <a:avLst/>
          </a:prstGeom>
        </p:spPr>
        <p:txBody>
          <a:bodyPr wrap="square">
            <a:spAutoFit/>
          </a:bodyPr>
          <a:lstStyle/>
          <a:p>
            <a:pPr algn="ct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TEK SEFERLİK YENİDEN DEĞERLEME (VUK Geç. 32)</a:t>
            </a:r>
          </a:p>
          <a:p>
            <a:pPr algn="ctr"/>
            <a:endParaRPr lang="tr-TR" sz="2400" b="1" dirty="0">
              <a:solidFill>
                <a:schemeClr val="tx1">
                  <a:lumMod val="95000"/>
                  <a:lumOff val="5000"/>
                </a:schemeClr>
              </a:solidFill>
            </a:endParaRPr>
          </a:p>
        </p:txBody>
      </p:sp>
      <p:sp>
        <p:nvSpPr>
          <p:cNvPr id="3" name="Metin kutusu 2">
            <a:extLst>
              <a:ext uri="{FF2B5EF4-FFF2-40B4-BE49-F238E27FC236}">
                <a16:creationId xmlns:a16="http://schemas.microsoft.com/office/drawing/2014/main" id="{ACD606D1-47F8-EABA-60EA-E3523601DD2A}"/>
              </a:ext>
            </a:extLst>
          </p:cNvPr>
          <p:cNvSpPr txBox="1"/>
          <p:nvPr/>
        </p:nvSpPr>
        <p:spPr>
          <a:xfrm>
            <a:off x="332913" y="1568673"/>
            <a:ext cx="8637122" cy="3430426"/>
          </a:xfrm>
          <a:prstGeom prst="rect">
            <a:avLst/>
          </a:prstGeom>
          <a:noFill/>
        </p:spPr>
        <p:txBody>
          <a:bodyPr wrap="square">
            <a:spAutoFit/>
          </a:bodyPr>
          <a:lstStyle/>
          <a:p>
            <a:pPr algn="just"/>
            <a:r>
              <a:rPr lang="tr-TR" sz="2000" b="1" dirty="0">
                <a:solidFill>
                  <a:srgbClr val="3F3F3F"/>
                </a:solidFill>
                <a:effectLst/>
                <a:latin typeface="Arial" panose="020B0604020202020204" pitchFamily="34" charset="0"/>
                <a:ea typeface="Times New Roman" panose="02020603050405020304" pitchFamily="18" charset="0"/>
              </a:rPr>
              <a:t>KİMLER YAPAMAZ ?</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Dar mükellefiyet esasında vergilendirilen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b) İşletme hesabı (zirai işletme hesabı dahil) esasına göre defter tutan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c) Serbest meslek kazanç defteri tutan serbest meslek erbabı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ç) Münhasıran sürekli olarak işlenmiş altın, gümüş alım-satımı ve imali ile iştigal eden mükellefler.</a:t>
            </a:r>
          </a:p>
          <a:p>
            <a:pPr marL="285750" indent="-285750" algn="just">
              <a:lnSpc>
                <a:spcPct val="107000"/>
              </a:lnSpc>
              <a:spcAft>
                <a:spcPts val="800"/>
              </a:spcAft>
              <a:buFont typeface="Arial" panose="020B0604020202020204" pitchFamily="34" charset="0"/>
              <a:buChar char="•"/>
            </a:pPr>
            <a:r>
              <a:rPr lang="tr-TR" sz="2000" dirty="0">
                <a:latin typeface="Calibri" panose="020F0502020204030204" pitchFamily="34" charset="0"/>
                <a:cs typeface="Times New Roman" panose="02020603050405020304" pitchFamily="18" charset="0"/>
              </a:rPr>
              <a:t>d) Kayıtlarını Türk para birimi dışında başka bir para birimiyle tutmalarına izin verilen mükellefler. </a:t>
            </a:r>
            <a:r>
              <a:rPr lang="tr-TR" sz="2000" b="1" dirty="0">
                <a:latin typeface="Calibri" panose="020F0502020204030204" pitchFamily="34" charset="0"/>
                <a:cs typeface="Times New Roman" panose="02020603050405020304" pitchFamily="18" charset="0"/>
              </a:rPr>
              <a:t>(Serbest bölgede yer alan ve dövizli defter tutanlar)</a:t>
            </a:r>
          </a:p>
        </p:txBody>
      </p:sp>
      <p:pic>
        <p:nvPicPr>
          <p:cNvPr id="2" name="Resim 1">
            <a:extLst>
              <a:ext uri="{FF2B5EF4-FFF2-40B4-BE49-F238E27FC236}">
                <a16:creationId xmlns:a16="http://schemas.microsoft.com/office/drawing/2014/main" id="{C44ECF54-2F36-4405-A68B-A9AC18E7D38B}"/>
              </a:ext>
            </a:extLst>
          </p:cNvPr>
          <p:cNvPicPr>
            <a:picLocks noChangeAspect="1"/>
          </p:cNvPicPr>
          <p:nvPr/>
        </p:nvPicPr>
        <p:blipFill>
          <a:blip r:embed="rId3"/>
          <a:stretch>
            <a:fillRect/>
          </a:stretch>
        </p:blipFill>
        <p:spPr>
          <a:xfrm>
            <a:off x="73929" y="44476"/>
            <a:ext cx="577327" cy="682935"/>
          </a:xfrm>
          <a:prstGeom prst="rect">
            <a:avLst/>
          </a:prstGeom>
        </p:spPr>
      </p:pic>
    </p:spTree>
    <p:extLst>
      <p:ext uri="{BB962C8B-B14F-4D97-AF65-F5344CB8AC3E}">
        <p14:creationId xmlns:p14="http://schemas.microsoft.com/office/powerpoint/2010/main" val="326684819"/>
      </p:ext>
    </p:extLst>
  </p:cSld>
  <p:clrMapOvr>
    <a:masterClrMapping/>
  </p:clrMapOvr>
</p:sld>
</file>

<file path=ppt/theme/theme1.xml><?xml version="1.0" encoding="utf-8"?>
<a:theme xmlns:a="http://schemas.openxmlformats.org/drawingml/2006/main" name="Penningtons New Powerpoint Template FINAL4">
  <a:themeElements>
    <a:clrScheme name="Custom 5">
      <a:dk1>
        <a:srgbClr val="000000"/>
      </a:dk1>
      <a:lt1>
        <a:srgbClr val="FFFFFF"/>
      </a:lt1>
      <a:dk2>
        <a:srgbClr val="86BE3D"/>
      </a:dk2>
      <a:lt2>
        <a:srgbClr val="0E2B8D"/>
      </a:lt2>
      <a:accent1>
        <a:srgbClr val="0E2B8D"/>
      </a:accent1>
      <a:accent2>
        <a:srgbClr val="86BE3D"/>
      </a:accent2>
      <a:accent3>
        <a:srgbClr val="339AC1"/>
      </a:accent3>
      <a:accent4>
        <a:srgbClr val="C7C7C7"/>
      </a:accent4>
      <a:accent5>
        <a:srgbClr val="FFFFFF"/>
      </a:accent5>
      <a:accent6>
        <a:srgbClr val="5F005E"/>
      </a:accent6>
      <a:hlink>
        <a:srgbClr val="339AC1"/>
      </a:hlink>
      <a:folHlink>
        <a:srgbClr val="86BE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a5a008-192e-4179-bc45-6ff566fc0a5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80AC9881DF991D49B3FF80616DD3D3B1" ma:contentTypeVersion="11" ma:contentTypeDescription="Yeni belge oluşturun." ma:contentTypeScope="" ma:versionID="8eba3f824349110ed45b7b05ec56e883">
  <xsd:schema xmlns:xsd="http://www.w3.org/2001/XMLSchema" xmlns:xs="http://www.w3.org/2001/XMLSchema" xmlns:p="http://schemas.microsoft.com/office/2006/metadata/properties" xmlns:ns3="295a9513-65fa-4291-9580-e0a0a4fe7a50" xmlns:ns4="7fa5a008-192e-4179-bc45-6ff566fc0a50" targetNamespace="http://schemas.microsoft.com/office/2006/metadata/properties" ma:root="true" ma:fieldsID="99191355fead6d54a0796da7d516a8c9" ns3:_="" ns4:_="">
    <xsd:import namespace="295a9513-65fa-4291-9580-e0a0a4fe7a50"/>
    <xsd:import namespace="7fa5a008-192e-4179-bc45-6ff566fc0a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a9513-65fa-4291-9580-e0a0a4fe7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a5a008-192e-4179-bc45-6ff566fc0a50"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Ayrıntıları ile Paylaşıldı" ma:internalName="SharedWithDetails" ma:readOnly="true">
      <xsd:simpleType>
        <xsd:restriction base="dms:Note">
          <xsd:maxLength value="255"/>
        </xsd:restriction>
      </xsd:simpleType>
    </xsd:element>
    <xsd:element name="SharingHintHash" ma:index="12"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72452B-3EA6-44E9-BCA8-4C30D12D3D07}">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7fa5a008-192e-4179-bc45-6ff566fc0a50"/>
    <ds:schemaRef ds:uri="http://purl.org/dc/elements/1.1/"/>
    <ds:schemaRef ds:uri="295a9513-65fa-4291-9580-e0a0a4fe7a50"/>
    <ds:schemaRef ds:uri="http://www.w3.org/XML/1998/namespace"/>
    <ds:schemaRef ds:uri="http://purl.org/dc/terms/"/>
  </ds:schemaRefs>
</ds:datastoreItem>
</file>

<file path=customXml/itemProps2.xml><?xml version="1.0" encoding="utf-8"?>
<ds:datastoreItem xmlns:ds="http://schemas.openxmlformats.org/officeDocument/2006/customXml" ds:itemID="{E0021AE5-5B24-4C91-9F21-F9EBCCB49E61}">
  <ds:schemaRefs>
    <ds:schemaRef ds:uri="http://schemas.microsoft.com/sharepoint/v3/contenttype/forms"/>
  </ds:schemaRefs>
</ds:datastoreItem>
</file>

<file path=customXml/itemProps3.xml><?xml version="1.0" encoding="utf-8"?>
<ds:datastoreItem xmlns:ds="http://schemas.openxmlformats.org/officeDocument/2006/customXml" ds:itemID="{80A3AB7B-11C3-4A12-B791-02B875679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a9513-65fa-4291-9580-e0a0a4fe7a50"/>
    <ds:schemaRef ds:uri="7fa5a008-192e-4179-bc45-6ff566fc0a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1545</TotalTime>
  <Words>4852</Words>
  <Application>Microsoft Office PowerPoint</Application>
  <PresentationFormat>Ekran Gösterisi (16:9)</PresentationFormat>
  <Paragraphs>566</Paragraphs>
  <Slides>67</Slides>
  <Notes>65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67</vt:i4>
      </vt:variant>
    </vt:vector>
  </HeadingPairs>
  <TitlesOfParts>
    <vt:vector size="73" baseType="lpstr">
      <vt:lpstr>ＭＳ Ｐゴシック</vt:lpstr>
      <vt:lpstr>Arial</vt:lpstr>
      <vt:lpstr>Calibri</vt:lpstr>
      <vt:lpstr>Times New Roman</vt:lpstr>
      <vt:lpstr>Wingdings</vt:lpstr>
      <vt:lpstr>Penningtons New Powerpoint Template FINAL4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Salih ÖZPEÇİN</dc:creator>
  <cp:lastModifiedBy>Senem Şakır</cp:lastModifiedBy>
  <cp:revision>141</cp:revision>
  <dcterms:created xsi:type="dcterms:W3CDTF">2020-04-20T10:10:06Z</dcterms:created>
  <dcterms:modified xsi:type="dcterms:W3CDTF">2023-01-18T07:00:04Z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0x01010080AC9881DF991D49B3FF80616DD3D3B1</vt:lpwstr>
  </property>
</Properties>
</file>