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8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BE72-3B99-4FDE-AA0B-DD19DC93408E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B93E-10FE-4F1C-97BD-B25023C6132B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178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BE72-3B99-4FDE-AA0B-DD19DC93408E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B93E-10FE-4F1C-97BD-B25023C613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497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BE72-3B99-4FDE-AA0B-DD19DC93408E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B93E-10FE-4F1C-97BD-B25023C613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5848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BE72-3B99-4FDE-AA0B-DD19DC93408E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B93E-10FE-4F1C-97BD-B25023C613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1104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BE72-3B99-4FDE-AA0B-DD19DC93408E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B93E-10FE-4F1C-97BD-B25023C613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54959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BE72-3B99-4FDE-AA0B-DD19DC93408E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B93E-10FE-4F1C-97BD-B25023C6132B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5281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BE72-3B99-4FDE-AA0B-DD19DC93408E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B93E-10FE-4F1C-97BD-B25023C613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7771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BE72-3B99-4FDE-AA0B-DD19DC93408E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B93E-10FE-4F1C-97BD-B25023C613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99605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BE72-3B99-4FDE-AA0B-DD19DC93408E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B93E-10FE-4F1C-97BD-B25023C613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2033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BE72-3B99-4FDE-AA0B-DD19DC93408E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B93E-10FE-4F1C-97BD-B25023C613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3113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BE72-3B99-4FDE-AA0B-DD19DC93408E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B93E-10FE-4F1C-97BD-B25023C613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4412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BE72-3B99-4FDE-AA0B-DD19DC93408E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B93E-10FE-4F1C-97BD-B25023C613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6307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BE72-3B99-4FDE-AA0B-DD19DC93408E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B93E-10FE-4F1C-97BD-B25023C613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4720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BE72-3B99-4FDE-AA0B-DD19DC93408E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B93E-10FE-4F1C-97BD-B25023C613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3567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BE72-3B99-4FDE-AA0B-DD19DC93408E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B93E-10FE-4F1C-97BD-B25023C613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871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BE72-3B99-4FDE-AA0B-DD19DC93408E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B93E-10FE-4F1C-97BD-B25023C613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8129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BE72-3B99-4FDE-AA0B-DD19DC93408E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B93E-10FE-4F1C-97BD-B25023C613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421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41BBE72-3B99-4FDE-AA0B-DD19DC93408E}" type="datetimeFigureOut">
              <a:rPr lang="tr-TR" smtClean="0"/>
              <a:t>27.10.2022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9ABB93E-10FE-4F1C-97BD-B25023C613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08362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684212" y="1648691"/>
            <a:ext cx="8001000" cy="2008909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TEŞVİKLERDEN HAKSIZ YARALANANLARA UYGULANACAK MÜEYYİDELER</a:t>
            </a:r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>
          <a:xfrm>
            <a:off x="6281448" y="4023976"/>
            <a:ext cx="6400800" cy="1947333"/>
          </a:xfrm>
        </p:spPr>
        <p:txBody>
          <a:bodyPr>
            <a:noAutofit/>
          </a:bodyPr>
          <a:lstStyle/>
          <a:p>
            <a:pPr algn="ctr"/>
            <a:endParaRPr lang="tr-TR" sz="2800" dirty="0">
              <a:solidFill>
                <a:schemeClr val="tx1"/>
              </a:solidFill>
            </a:endParaRPr>
          </a:p>
          <a:p>
            <a:pPr algn="ctr"/>
            <a:endParaRPr lang="tr-TR" sz="2800" dirty="0">
              <a:solidFill>
                <a:schemeClr val="tx1"/>
              </a:solidFill>
            </a:endParaRPr>
          </a:p>
          <a:p>
            <a:pPr algn="ctr"/>
            <a:endParaRPr lang="tr-T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137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36DFB56-A1AA-4E12-B189-5976C1A59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223935"/>
            <a:ext cx="8534401" cy="970383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Haksız TEŞVİK UYGULAMALARININ MÜEYYİDELERİ</a:t>
            </a:r>
          </a:p>
        </p:txBody>
      </p:sp>
      <p:sp>
        <p:nvSpPr>
          <p:cNvPr id="9" name="İçerik Yer Tutucusu 8"/>
          <p:cNvSpPr>
            <a:spLocks noGrp="1"/>
          </p:cNvSpPr>
          <p:nvPr>
            <p:ph type="body" idx="1"/>
          </p:nvPr>
        </p:nvSpPr>
        <p:spPr>
          <a:xfrm>
            <a:off x="684212" y="1362269"/>
            <a:ext cx="9794065" cy="5271796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800" dirty="0">
                <a:solidFill>
                  <a:schemeClr val="tx1"/>
                </a:solidFill>
              </a:rPr>
              <a:t>Yasal Dayanak: 5510 sayılı Kanun ek madde 14, 2017/18 sayılı SGK Genelgesi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tr-TR" sz="2800" u="sng" dirty="0">
                <a:solidFill>
                  <a:schemeClr val="tx1"/>
                </a:solidFill>
              </a:rPr>
              <a:t>Yasaklama Kapsamına Giren İşyerleri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tr-TR" sz="2400" dirty="0">
                <a:solidFill>
                  <a:schemeClr val="tx1"/>
                </a:solidFill>
              </a:rPr>
              <a:t>5510 Sayılı Kanun Kapsamındaki Teşvikler İçin:</a:t>
            </a:r>
          </a:p>
          <a:p>
            <a:pPr marL="1371600" lvl="2" indent="-457200" algn="just">
              <a:buFont typeface="Wingdings" panose="05000000000000000000" pitchFamily="2" charset="2"/>
              <a:buChar char="Ø"/>
            </a:pPr>
            <a:r>
              <a:rPr lang="tr-TR" sz="1800" dirty="0" err="1">
                <a:solidFill>
                  <a:schemeClr val="tx1"/>
                </a:solidFill>
              </a:rPr>
              <a:t>Kayıtdışı</a:t>
            </a:r>
            <a:r>
              <a:rPr lang="tr-TR" sz="1800" dirty="0">
                <a:solidFill>
                  <a:schemeClr val="tx1"/>
                </a:solidFill>
              </a:rPr>
              <a:t> işçi çalıştırdığı tespit edilen işyerleri</a:t>
            </a:r>
          </a:p>
          <a:p>
            <a:pPr marL="1371600" lvl="2" indent="-457200" algn="just">
              <a:buFont typeface="Wingdings" panose="05000000000000000000" pitchFamily="2" charset="2"/>
              <a:buChar char="Ø"/>
            </a:pPr>
            <a:r>
              <a:rPr lang="tr-TR" sz="1800" dirty="0">
                <a:solidFill>
                  <a:schemeClr val="tx1"/>
                </a:solidFill>
              </a:rPr>
              <a:t>Sahte sigortalı bildirildiği tespit edilen işyerleri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tr-TR" sz="2400" dirty="0">
                <a:solidFill>
                  <a:schemeClr val="tx1"/>
                </a:solidFill>
              </a:rPr>
              <a:t>4447 ve 3294 Sayılı Kanunlar Kapsamındaki Teşvikler İçin</a:t>
            </a:r>
          </a:p>
          <a:p>
            <a:pPr marL="1371600" lvl="2" indent="-457200" algn="just">
              <a:buFont typeface="Wingdings" panose="05000000000000000000" pitchFamily="2" charset="2"/>
              <a:buChar char="Ø"/>
            </a:pPr>
            <a:r>
              <a:rPr lang="tr-TR" sz="1800" dirty="0" err="1">
                <a:solidFill>
                  <a:schemeClr val="tx1"/>
                </a:solidFill>
              </a:rPr>
              <a:t>Kayıtdışı</a:t>
            </a:r>
            <a:r>
              <a:rPr lang="tr-TR" sz="1800" dirty="0">
                <a:solidFill>
                  <a:schemeClr val="tx1"/>
                </a:solidFill>
              </a:rPr>
              <a:t> işçi çalıştırdığı tespit edilen işyerleri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tr-TR" sz="1700" dirty="0" err="1">
                <a:solidFill>
                  <a:srgbClr val="FFFF00"/>
                </a:solidFill>
              </a:rPr>
              <a:t>Kayıtdışı</a:t>
            </a:r>
            <a:r>
              <a:rPr lang="tr-TR" sz="1700" dirty="0">
                <a:solidFill>
                  <a:srgbClr val="FFFF00"/>
                </a:solidFill>
              </a:rPr>
              <a:t> işçi çalıştırdığının ve sahte sigortalı bildirildiğinin tespiti halinde yasaklama, 4447 sayılı Kanunun 50 </a:t>
            </a:r>
            <a:r>
              <a:rPr lang="tr-TR" sz="1700" dirty="0" err="1">
                <a:solidFill>
                  <a:srgbClr val="FFFF00"/>
                </a:solidFill>
              </a:rPr>
              <a:t>nci</a:t>
            </a:r>
            <a:r>
              <a:rPr lang="tr-TR" sz="1700" dirty="0">
                <a:solidFill>
                  <a:srgbClr val="FFFF00"/>
                </a:solidFill>
              </a:rPr>
              <a:t> maddesinin beşinci fıkrası (15921) ve geçici 17 </a:t>
            </a:r>
            <a:r>
              <a:rPr lang="tr-TR" sz="1700" dirty="0" err="1">
                <a:solidFill>
                  <a:srgbClr val="FFFF00"/>
                </a:solidFill>
              </a:rPr>
              <a:t>nci</a:t>
            </a:r>
            <a:r>
              <a:rPr lang="tr-TR" sz="1700" dirty="0">
                <a:solidFill>
                  <a:srgbClr val="FFFF00"/>
                </a:solidFill>
              </a:rPr>
              <a:t> maddesi (0687) ile 5510 sayılı Kanunun geçici 71 inci maddesi hakkında uygulanmaz.</a:t>
            </a:r>
            <a:endParaRPr lang="tr-TR" sz="1700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tr-TR" sz="1600" dirty="0">
                <a:solidFill>
                  <a:srgbClr val="FFFF00"/>
                </a:solidFill>
              </a:rPr>
              <a:t>Sahte sigortalı bildirdiğinin tespiti halinde yasaklama, 4447 sayılı Kanunun geçici 10 uncu (6111) ve geçici 15 inci maddeleri (6645) ile 3294 sayılı Kanunun Ek 5 inci maddesi hakkında uygulanmaz.</a:t>
            </a:r>
          </a:p>
        </p:txBody>
      </p:sp>
    </p:spTree>
    <p:extLst>
      <p:ext uri="{BB962C8B-B14F-4D97-AF65-F5344CB8AC3E}">
        <p14:creationId xmlns:p14="http://schemas.microsoft.com/office/powerpoint/2010/main" val="1106206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684213" y="108527"/>
            <a:ext cx="8534401" cy="708891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>
          <a:xfrm>
            <a:off x="684213" y="1565564"/>
            <a:ext cx="8534400" cy="5292436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tr-TR" dirty="0">
                <a:solidFill>
                  <a:schemeClr val="tx1"/>
                </a:solidFill>
              </a:rPr>
              <a:t>İşyerlerinde tespit edilen kişi sayısının, ilgili ayda kayıtlı toplam sigortalı sayısının %1’ini aşması veya toplam 5’ten fazla olması halinde ilk tespitte 1 ay, 3 yıl içerisinde tekrarı halinde 1 yıl süreyle teşvikten yararlanılamaz.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chemeClr val="tx1"/>
                </a:solidFill>
              </a:rPr>
              <a:t>Yasaklamanın Süresi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tr-TR" dirty="0">
                <a:solidFill>
                  <a:schemeClr val="tx1"/>
                </a:solidFill>
              </a:rPr>
              <a:t>İlk </a:t>
            </a:r>
            <a:r>
              <a:rPr lang="tr-TR" sz="2000" dirty="0">
                <a:solidFill>
                  <a:schemeClr val="tx1"/>
                </a:solidFill>
              </a:rPr>
              <a:t>tespitte</a:t>
            </a:r>
            <a:r>
              <a:rPr lang="tr-TR" dirty="0">
                <a:solidFill>
                  <a:schemeClr val="tx1"/>
                </a:solidFill>
              </a:rPr>
              <a:t>, tespit tarihini takip eden 1 ay süreyle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tr-TR" dirty="0">
                <a:solidFill>
                  <a:schemeClr val="tx1"/>
                </a:solidFill>
              </a:rPr>
              <a:t>3 yıl içinde tekrar halinde, tespit tarihini takip eden ay başından itibaren 1 yıl süreyle 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tr-TR" dirty="0">
              <a:solidFill>
                <a:schemeClr val="tx1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tr-TR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dirty="0">
                <a:solidFill>
                  <a:schemeClr val="tx1"/>
                </a:solidFill>
              </a:rPr>
              <a:t>Tespit tarihinin geçmiş dönemi ilgilendirmesi halinde, teşvikten yersiz yararlanılan tutar gecikme cezası ve zammı ile birlikte tahsil edilir.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dirty="0">
                <a:solidFill>
                  <a:schemeClr val="tx1"/>
                </a:solidFill>
              </a:rPr>
              <a:t>Yasaklama kapsamına girmeyen teşvikler için </a:t>
            </a:r>
            <a:r>
              <a:rPr lang="tr-TR" dirty="0" err="1">
                <a:solidFill>
                  <a:schemeClr val="tx1"/>
                </a:solidFill>
              </a:rPr>
              <a:t>kayıtdışı</a:t>
            </a:r>
            <a:r>
              <a:rPr lang="tr-TR" dirty="0">
                <a:solidFill>
                  <a:schemeClr val="tx1"/>
                </a:solidFill>
              </a:rPr>
              <a:t> işçi çalıştırma ya da sahte sigortalı bildirimi önem arz etmemektedir.</a:t>
            </a:r>
          </a:p>
        </p:txBody>
      </p:sp>
    </p:spTree>
    <p:extLst>
      <p:ext uri="{BB962C8B-B14F-4D97-AF65-F5344CB8AC3E}">
        <p14:creationId xmlns:p14="http://schemas.microsoft.com/office/powerpoint/2010/main" val="2528605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0" y="4487863"/>
            <a:ext cx="8534400" cy="1506537"/>
          </a:xfrm>
        </p:spPr>
        <p:txBody>
          <a:bodyPr/>
          <a:lstStyle/>
          <a:p>
            <a:r>
              <a:rPr lang="tr-TR" dirty="0"/>
              <a:t>             Teşekkür ederim…</a:t>
            </a:r>
          </a:p>
        </p:txBody>
      </p:sp>
    </p:spTree>
    <p:extLst>
      <p:ext uri="{BB962C8B-B14F-4D97-AF65-F5344CB8AC3E}">
        <p14:creationId xmlns:p14="http://schemas.microsoft.com/office/powerpoint/2010/main" val="4141662408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10521</TotalTime>
  <Words>242</Words>
  <Application>Microsoft Office PowerPoint</Application>
  <PresentationFormat>Geniş ekran</PresentationFormat>
  <Paragraphs>21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Century Gothic</vt:lpstr>
      <vt:lpstr>Wingdings</vt:lpstr>
      <vt:lpstr>Wingdings 3</vt:lpstr>
      <vt:lpstr>Dilim</vt:lpstr>
      <vt:lpstr>TEŞVİKLERDEN HAKSIZ YARALANANLARA UYGULANACAK MÜEYYİDELER</vt:lpstr>
      <vt:lpstr>Haksız TEŞVİK UYGULAMALARININ MÜEYYİDELERİ</vt:lpstr>
      <vt:lpstr>PowerPoint Sunusu</vt:lpstr>
      <vt:lpstr>             Teşekkür ederim…</vt:lpstr>
    </vt:vector>
  </TitlesOfParts>
  <Company>SGK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PRİM VE İSTİHDAM TEŞVİKLERİ</dc:title>
  <dc:creator>EMRE KAYA</dc:creator>
  <cp:lastModifiedBy>EMRE KAYA</cp:lastModifiedBy>
  <cp:revision>107</cp:revision>
  <dcterms:created xsi:type="dcterms:W3CDTF">2018-06-27T17:40:49Z</dcterms:created>
  <dcterms:modified xsi:type="dcterms:W3CDTF">2022-10-27T10:02:55Z</dcterms:modified>
</cp:coreProperties>
</file>