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notesSlides/notesSlide12.xml" ContentType="application/vnd.openxmlformats-officedocument.presentationml.notesSlide+xml"/>
  <Override PartName="/ppt/theme/themeOverride19.xml" ContentType="application/vnd.openxmlformats-officedocument.themeOverride+xml"/>
  <Override PartName="/ppt/theme/themeOverride20.xml" ContentType="application/vnd.openxmlformats-officedocument.themeOverride+xml"/>
  <Override PartName="/ppt/notesSlides/notesSlide13.xml" ContentType="application/vnd.openxmlformats-officedocument.presentationml.notesSlide+xml"/>
  <Override PartName="/ppt/theme/themeOverride21.xml" ContentType="application/vnd.openxmlformats-officedocument.themeOverride+xml"/>
  <Override PartName="/ppt/notesSlides/notesSlide14.xml" ContentType="application/vnd.openxmlformats-officedocument.presentationml.notesSl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25.xml" ContentType="application/vnd.openxmlformats-officedocument.themeOverride+xml"/>
  <Override PartName="/ppt/notesSlides/notesSlide17.xml" ContentType="application/vnd.openxmlformats-officedocument.presentationml.notesSlide+xml"/>
  <Override PartName="/ppt/theme/themeOverride26.xml" ContentType="application/vnd.openxmlformats-officedocument.themeOverride+xml"/>
  <Override PartName="/ppt/notesSlides/notesSlide18.xml" ContentType="application/vnd.openxmlformats-officedocument.presentationml.notesSlide+xml"/>
  <Override PartName="/ppt/theme/themeOverride27.xml" ContentType="application/vnd.openxmlformats-officedocument.themeOverride+xml"/>
  <Override PartName="/ppt/notesSlides/notesSlide19.xml" ContentType="application/vnd.openxmlformats-officedocument.presentationml.notesSl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notesSlides/notesSlide20.xml" ContentType="application/vnd.openxmlformats-officedocument.presentationml.notesSl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notesSlides/notesSlide21.xml" ContentType="application/vnd.openxmlformats-officedocument.presentationml.notesSlide+xml"/>
  <Override PartName="/ppt/theme/themeOverride46.xml" ContentType="application/vnd.openxmlformats-officedocument.themeOverride+xml"/>
  <Override PartName="/ppt/notesSlides/notesSlide22.xml" ContentType="application/vnd.openxmlformats-officedocument.presentationml.notesSl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7" r:id="rId2"/>
    <p:sldId id="259" r:id="rId3"/>
    <p:sldId id="268" r:id="rId4"/>
    <p:sldId id="538" r:id="rId5"/>
    <p:sldId id="548" r:id="rId6"/>
    <p:sldId id="537" r:id="rId7"/>
    <p:sldId id="549" r:id="rId8"/>
    <p:sldId id="539" r:id="rId9"/>
    <p:sldId id="540" r:id="rId10"/>
    <p:sldId id="580" r:id="rId11"/>
    <p:sldId id="541" r:id="rId12"/>
    <p:sldId id="576" r:id="rId13"/>
    <p:sldId id="542" r:id="rId14"/>
    <p:sldId id="543" r:id="rId15"/>
    <p:sldId id="578" r:id="rId16"/>
    <p:sldId id="579" r:id="rId17"/>
    <p:sldId id="544" r:id="rId18"/>
    <p:sldId id="545" r:id="rId19"/>
    <p:sldId id="546" r:id="rId20"/>
    <p:sldId id="550" r:id="rId21"/>
    <p:sldId id="551" r:id="rId22"/>
    <p:sldId id="547" r:id="rId23"/>
    <p:sldId id="552" r:id="rId24"/>
    <p:sldId id="581" r:id="rId25"/>
    <p:sldId id="553" r:id="rId26"/>
    <p:sldId id="554" r:id="rId27"/>
    <p:sldId id="555" r:id="rId28"/>
    <p:sldId id="256" r:id="rId29"/>
    <p:sldId id="583" r:id="rId30"/>
    <p:sldId id="556" r:id="rId31"/>
    <p:sldId id="557" r:id="rId32"/>
    <p:sldId id="585" r:id="rId33"/>
    <p:sldId id="558" r:id="rId34"/>
    <p:sldId id="559" r:id="rId35"/>
    <p:sldId id="560" r:id="rId36"/>
    <p:sldId id="561" r:id="rId37"/>
    <p:sldId id="591" r:id="rId38"/>
    <p:sldId id="587" r:id="rId39"/>
    <p:sldId id="260" r:id="rId40"/>
    <p:sldId id="261" r:id="rId41"/>
    <p:sldId id="262" r:id="rId42"/>
    <p:sldId id="264" r:id="rId43"/>
    <p:sldId id="265" r:id="rId44"/>
    <p:sldId id="266" r:id="rId45"/>
    <p:sldId id="562" r:id="rId46"/>
    <p:sldId id="563" r:id="rId47"/>
    <p:sldId id="564" r:id="rId48"/>
    <p:sldId id="565" r:id="rId49"/>
    <p:sldId id="566" r:id="rId50"/>
    <p:sldId id="567" r:id="rId51"/>
    <p:sldId id="568" r:id="rId52"/>
    <p:sldId id="569" r:id="rId53"/>
    <p:sldId id="570" r:id="rId54"/>
  </p:sldIdLst>
  <p:sldSz cx="12192000" cy="6858000"/>
  <p:notesSz cx="6724650" cy="97742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ZU ZUBEYDE MUTLU" initials="AZM" lastIdx="1" clrIdx="0">
    <p:extLst>
      <p:ext uri="{19B8F6BF-5375-455C-9EA6-DF929625EA0E}">
        <p15:presenceInfo xmlns:p15="http://schemas.microsoft.com/office/powerpoint/2012/main" userId="S-1-5-21-1202660629-1993962763-839522115-3019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Orta Stil 4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44" autoAdjust="0"/>
    <p:restoredTop sz="62107" autoAdjust="0"/>
  </p:normalViewPr>
  <p:slideViewPr>
    <p:cSldViewPr snapToGrid="0" snapToObjects="1">
      <p:cViewPr varScale="1">
        <p:scale>
          <a:sx n="68" d="100"/>
          <a:sy n="68" d="100"/>
        </p:scale>
        <p:origin x="211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8" d="100"/>
          <a:sy n="58" d="100"/>
        </p:scale>
        <p:origin x="3341" y="8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14015" cy="490410"/>
          </a:xfrm>
          <a:prstGeom prst="rect">
            <a:avLst/>
          </a:prstGeom>
        </p:spPr>
        <p:txBody>
          <a:bodyPr vert="horz" lIns="90279" tIns="45139" rIns="90279" bIns="45139" rtlCol="0"/>
          <a:lstStyle>
            <a:lvl1pPr algn="l">
              <a:defRPr sz="1200"/>
            </a:lvl1pPr>
          </a:lstStyle>
          <a:p>
            <a:endParaRPr lang="tr-TR"/>
          </a:p>
        </p:txBody>
      </p:sp>
      <p:sp>
        <p:nvSpPr>
          <p:cNvPr id="3" name="Veri Yer Tutucusu 2"/>
          <p:cNvSpPr>
            <a:spLocks noGrp="1"/>
          </p:cNvSpPr>
          <p:nvPr>
            <p:ph type="dt" idx="1"/>
          </p:nvPr>
        </p:nvSpPr>
        <p:spPr>
          <a:xfrm>
            <a:off x="3809079" y="0"/>
            <a:ext cx="2914015" cy="490410"/>
          </a:xfrm>
          <a:prstGeom prst="rect">
            <a:avLst/>
          </a:prstGeom>
        </p:spPr>
        <p:txBody>
          <a:bodyPr vert="horz" lIns="90279" tIns="45139" rIns="90279" bIns="45139" rtlCol="0"/>
          <a:lstStyle>
            <a:lvl1pPr algn="r">
              <a:defRPr sz="1200"/>
            </a:lvl1pPr>
          </a:lstStyle>
          <a:p>
            <a:fld id="{A466955F-5979-42EB-8B52-9606B6912D70}" type="datetimeFigureOut">
              <a:rPr lang="tr-TR" smtClean="0"/>
              <a:t>23.10.2026</a:t>
            </a:fld>
            <a:endParaRPr lang="tr-TR"/>
          </a:p>
        </p:txBody>
      </p:sp>
      <p:sp>
        <p:nvSpPr>
          <p:cNvPr id="4" name="Slayt Resmi Yer Tutucusu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0279" tIns="45139" rIns="90279" bIns="45139" rtlCol="0" anchor="ctr"/>
          <a:lstStyle/>
          <a:p>
            <a:endParaRPr lang="tr-TR"/>
          </a:p>
        </p:txBody>
      </p:sp>
      <p:sp>
        <p:nvSpPr>
          <p:cNvPr id="5" name="Not Yer Tutucusu 4"/>
          <p:cNvSpPr>
            <a:spLocks noGrp="1"/>
          </p:cNvSpPr>
          <p:nvPr>
            <p:ph type="body" sz="quarter" idx="3"/>
          </p:nvPr>
        </p:nvSpPr>
        <p:spPr>
          <a:xfrm>
            <a:off x="672465" y="4703852"/>
            <a:ext cx="5379720" cy="3848606"/>
          </a:xfrm>
          <a:prstGeom prst="rect">
            <a:avLst/>
          </a:prstGeom>
        </p:spPr>
        <p:txBody>
          <a:bodyPr vert="horz" lIns="90279" tIns="45139" rIns="90279" bIns="45139"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283831"/>
            <a:ext cx="2914015" cy="490409"/>
          </a:xfrm>
          <a:prstGeom prst="rect">
            <a:avLst/>
          </a:prstGeom>
        </p:spPr>
        <p:txBody>
          <a:bodyPr vert="horz" lIns="90279" tIns="45139" rIns="90279" bIns="45139" rtlCol="0" anchor="b"/>
          <a:lstStyle>
            <a:lvl1pPr algn="l">
              <a:defRPr sz="1200"/>
            </a:lvl1pPr>
          </a:lstStyle>
          <a:p>
            <a:endParaRPr lang="tr-TR"/>
          </a:p>
        </p:txBody>
      </p:sp>
      <p:sp>
        <p:nvSpPr>
          <p:cNvPr id="7" name="Slayt Numarası Yer Tutucusu 6"/>
          <p:cNvSpPr>
            <a:spLocks noGrp="1"/>
          </p:cNvSpPr>
          <p:nvPr>
            <p:ph type="sldNum" sz="quarter" idx="5"/>
          </p:nvPr>
        </p:nvSpPr>
        <p:spPr>
          <a:xfrm>
            <a:off x="3809079" y="9283831"/>
            <a:ext cx="2914015" cy="490409"/>
          </a:xfrm>
          <a:prstGeom prst="rect">
            <a:avLst/>
          </a:prstGeom>
        </p:spPr>
        <p:txBody>
          <a:bodyPr vert="horz" lIns="90279" tIns="45139" rIns="90279" bIns="45139" rtlCol="0" anchor="b"/>
          <a:lstStyle>
            <a:lvl1pPr algn="r">
              <a:defRPr sz="1200"/>
            </a:lvl1pPr>
          </a:lstStyle>
          <a:p>
            <a:fld id="{7B328F7B-0A57-4FD0-A1E0-5344F61C4263}" type="slidenum">
              <a:rPr lang="tr-TR" smtClean="0"/>
              <a:t>‹#›</a:t>
            </a:fld>
            <a:endParaRPr lang="tr-TR"/>
          </a:p>
        </p:txBody>
      </p:sp>
    </p:spTree>
    <p:extLst>
      <p:ext uri="{BB962C8B-B14F-4D97-AF65-F5344CB8AC3E}">
        <p14:creationId xmlns:p14="http://schemas.microsoft.com/office/powerpoint/2010/main" val="3979924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1</a:t>
            </a:fld>
            <a:endParaRPr lang="tr-TR"/>
          </a:p>
        </p:txBody>
      </p:sp>
    </p:spTree>
    <p:extLst>
      <p:ext uri="{BB962C8B-B14F-4D97-AF65-F5344CB8AC3E}">
        <p14:creationId xmlns:p14="http://schemas.microsoft.com/office/powerpoint/2010/main" val="81437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a:t>
            </a:fld>
            <a:endParaRPr lang="tr-TR"/>
          </a:p>
        </p:txBody>
      </p:sp>
    </p:spTree>
    <p:extLst>
      <p:ext uri="{BB962C8B-B14F-4D97-AF65-F5344CB8AC3E}">
        <p14:creationId xmlns:p14="http://schemas.microsoft.com/office/powerpoint/2010/main" val="2534754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3</a:t>
            </a:fld>
            <a:endParaRPr lang="tr-TR"/>
          </a:p>
        </p:txBody>
      </p:sp>
    </p:spTree>
    <p:extLst>
      <p:ext uri="{BB962C8B-B14F-4D97-AF65-F5344CB8AC3E}">
        <p14:creationId xmlns:p14="http://schemas.microsoft.com/office/powerpoint/2010/main" val="1434309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4</a:t>
            </a:fld>
            <a:endParaRPr lang="tr-TR"/>
          </a:p>
        </p:txBody>
      </p:sp>
    </p:spTree>
    <p:extLst>
      <p:ext uri="{BB962C8B-B14F-4D97-AF65-F5344CB8AC3E}">
        <p14:creationId xmlns:p14="http://schemas.microsoft.com/office/powerpoint/2010/main" val="3667270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6</a:t>
            </a:fld>
            <a:endParaRPr lang="tr-TR"/>
          </a:p>
        </p:txBody>
      </p:sp>
    </p:spTree>
    <p:extLst>
      <p:ext uri="{BB962C8B-B14F-4D97-AF65-F5344CB8AC3E}">
        <p14:creationId xmlns:p14="http://schemas.microsoft.com/office/powerpoint/2010/main" val="3689710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8</a:t>
            </a:fld>
            <a:endParaRPr lang="tr-TR"/>
          </a:p>
        </p:txBody>
      </p:sp>
    </p:spTree>
    <p:extLst>
      <p:ext uri="{BB962C8B-B14F-4D97-AF65-F5344CB8AC3E}">
        <p14:creationId xmlns:p14="http://schemas.microsoft.com/office/powerpoint/2010/main" val="2802543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sz="1800" b="0" i="0" u="none" strike="noStrike" baseline="0" dirty="0">
              <a:solidFill>
                <a:srgbClr val="000000"/>
              </a:solidFill>
              <a:latin typeface="Times New Roman" panose="02020603050405020304" pitchFamily="18" charset="0"/>
            </a:endParaRPr>
          </a:p>
        </p:txBody>
      </p:sp>
      <p:sp>
        <p:nvSpPr>
          <p:cNvPr id="4" name="Slayt Numarası Yer Tutucusu 3"/>
          <p:cNvSpPr>
            <a:spLocks noGrp="1"/>
          </p:cNvSpPr>
          <p:nvPr>
            <p:ph type="sldNum" sz="quarter" idx="5"/>
          </p:nvPr>
        </p:nvSpPr>
        <p:spPr/>
        <p:txBody>
          <a:bodyPr/>
          <a:lstStyle/>
          <a:p>
            <a:fld id="{7B328F7B-0A57-4FD0-A1E0-5344F61C4263}" type="slidenum">
              <a:rPr lang="tr-TR" smtClean="0"/>
              <a:t>9</a:t>
            </a:fld>
            <a:endParaRPr lang="tr-TR"/>
          </a:p>
        </p:txBody>
      </p:sp>
    </p:spTree>
    <p:extLst>
      <p:ext uri="{BB962C8B-B14F-4D97-AF65-F5344CB8AC3E}">
        <p14:creationId xmlns:p14="http://schemas.microsoft.com/office/powerpoint/2010/main" val="1409651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10</a:t>
            </a:fld>
            <a:endParaRPr lang="tr-TR"/>
          </a:p>
        </p:txBody>
      </p:sp>
    </p:spTree>
    <p:extLst>
      <p:ext uri="{BB962C8B-B14F-4D97-AF65-F5344CB8AC3E}">
        <p14:creationId xmlns:p14="http://schemas.microsoft.com/office/powerpoint/2010/main" val="3349964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11</a:t>
            </a:fld>
            <a:endParaRPr lang="tr-TR"/>
          </a:p>
        </p:txBody>
      </p:sp>
    </p:spTree>
    <p:extLst>
      <p:ext uri="{BB962C8B-B14F-4D97-AF65-F5344CB8AC3E}">
        <p14:creationId xmlns:p14="http://schemas.microsoft.com/office/powerpoint/2010/main" val="1182823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12</a:t>
            </a:fld>
            <a:endParaRPr lang="tr-TR"/>
          </a:p>
        </p:txBody>
      </p:sp>
    </p:spTree>
    <p:extLst>
      <p:ext uri="{BB962C8B-B14F-4D97-AF65-F5344CB8AC3E}">
        <p14:creationId xmlns:p14="http://schemas.microsoft.com/office/powerpoint/2010/main" val="518952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14</a:t>
            </a:fld>
            <a:endParaRPr lang="tr-TR"/>
          </a:p>
        </p:txBody>
      </p:sp>
    </p:spTree>
    <p:extLst>
      <p:ext uri="{BB962C8B-B14F-4D97-AF65-F5344CB8AC3E}">
        <p14:creationId xmlns:p14="http://schemas.microsoft.com/office/powerpoint/2010/main" val="4199668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21</a:t>
            </a:fld>
            <a:endParaRPr lang="tr-TR"/>
          </a:p>
        </p:txBody>
      </p:sp>
    </p:spTree>
    <p:extLst>
      <p:ext uri="{BB962C8B-B14F-4D97-AF65-F5344CB8AC3E}">
        <p14:creationId xmlns:p14="http://schemas.microsoft.com/office/powerpoint/2010/main" val="4209878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23</a:t>
            </a:fld>
            <a:endParaRPr lang="tr-TR"/>
          </a:p>
        </p:txBody>
      </p:sp>
    </p:spTree>
    <p:extLst>
      <p:ext uri="{BB962C8B-B14F-4D97-AF65-F5344CB8AC3E}">
        <p14:creationId xmlns:p14="http://schemas.microsoft.com/office/powerpoint/2010/main" val="652707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24</a:t>
            </a:fld>
            <a:endParaRPr lang="tr-TR"/>
          </a:p>
        </p:txBody>
      </p:sp>
    </p:spTree>
    <p:extLst>
      <p:ext uri="{BB962C8B-B14F-4D97-AF65-F5344CB8AC3E}">
        <p14:creationId xmlns:p14="http://schemas.microsoft.com/office/powerpoint/2010/main" val="1488471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27</a:t>
            </a:fld>
            <a:endParaRPr lang="tr-TR"/>
          </a:p>
        </p:txBody>
      </p:sp>
    </p:spTree>
    <p:extLst>
      <p:ext uri="{BB962C8B-B14F-4D97-AF65-F5344CB8AC3E}">
        <p14:creationId xmlns:p14="http://schemas.microsoft.com/office/powerpoint/2010/main" val="475625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28</a:t>
            </a:fld>
            <a:endParaRPr lang="tr-TR"/>
          </a:p>
        </p:txBody>
      </p:sp>
    </p:spTree>
    <p:extLst>
      <p:ext uri="{BB962C8B-B14F-4D97-AF65-F5344CB8AC3E}">
        <p14:creationId xmlns:p14="http://schemas.microsoft.com/office/powerpoint/2010/main" val="499792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29</a:t>
            </a:fld>
            <a:endParaRPr lang="tr-TR"/>
          </a:p>
        </p:txBody>
      </p:sp>
    </p:spTree>
    <p:extLst>
      <p:ext uri="{BB962C8B-B14F-4D97-AF65-F5344CB8AC3E}">
        <p14:creationId xmlns:p14="http://schemas.microsoft.com/office/powerpoint/2010/main" val="3875629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30</a:t>
            </a:fld>
            <a:endParaRPr lang="tr-TR"/>
          </a:p>
        </p:txBody>
      </p:sp>
    </p:spTree>
    <p:extLst>
      <p:ext uri="{BB962C8B-B14F-4D97-AF65-F5344CB8AC3E}">
        <p14:creationId xmlns:p14="http://schemas.microsoft.com/office/powerpoint/2010/main" val="2660232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l"/>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31</a:t>
            </a:fld>
            <a:endParaRPr lang="tr-TR"/>
          </a:p>
        </p:txBody>
      </p:sp>
    </p:spTree>
    <p:extLst>
      <p:ext uri="{BB962C8B-B14F-4D97-AF65-F5344CB8AC3E}">
        <p14:creationId xmlns:p14="http://schemas.microsoft.com/office/powerpoint/2010/main" val="383556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36</a:t>
            </a:fld>
            <a:endParaRPr lang="tr-TR"/>
          </a:p>
        </p:txBody>
      </p:sp>
    </p:spTree>
    <p:extLst>
      <p:ext uri="{BB962C8B-B14F-4D97-AF65-F5344CB8AC3E}">
        <p14:creationId xmlns:p14="http://schemas.microsoft.com/office/powerpoint/2010/main" val="4080444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49</a:t>
            </a:fld>
            <a:endParaRPr lang="tr-TR"/>
          </a:p>
        </p:txBody>
      </p:sp>
    </p:spTree>
    <p:extLst>
      <p:ext uri="{BB962C8B-B14F-4D97-AF65-F5344CB8AC3E}">
        <p14:creationId xmlns:p14="http://schemas.microsoft.com/office/powerpoint/2010/main" val="320153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B328F7B-0A57-4FD0-A1E0-5344F61C4263}" type="slidenum">
              <a:rPr lang="tr-TR" smtClean="0"/>
              <a:t>50</a:t>
            </a:fld>
            <a:endParaRPr lang="tr-TR"/>
          </a:p>
        </p:txBody>
      </p:sp>
    </p:spTree>
    <p:extLst>
      <p:ext uri="{BB962C8B-B14F-4D97-AF65-F5344CB8AC3E}">
        <p14:creationId xmlns:p14="http://schemas.microsoft.com/office/powerpoint/2010/main" val="3923132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AADB89-277A-14AA-9A04-466F1B73664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4760BBF1-9803-A92F-11DA-BB44020576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362EC55-2245-9C13-28E9-3D1F87479837}"/>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5" name="Alt Bilgi Yer Tutucusu 4">
            <a:extLst>
              <a:ext uri="{FF2B5EF4-FFF2-40B4-BE49-F238E27FC236}">
                <a16:creationId xmlns:a16="http://schemas.microsoft.com/office/drawing/2014/main" id="{62A6DFD9-BE2E-B426-7F73-BFCA1A0B70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18A9EA1-927C-8522-E66C-6B0ED133F5B0}"/>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3492800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C34592-C3A4-2169-2753-99598F858C2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83A6CC0-3019-5C18-F8A4-06ECCDAD1D0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550A2A3-AE94-7F4D-296C-116B3FFC09FA}"/>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5" name="Alt Bilgi Yer Tutucusu 4">
            <a:extLst>
              <a:ext uri="{FF2B5EF4-FFF2-40B4-BE49-F238E27FC236}">
                <a16:creationId xmlns:a16="http://schemas.microsoft.com/office/drawing/2014/main" id="{D28454B3-B652-794D-582F-765BA02932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53AF28-4AB7-BC2E-78AB-AE7575ABBF91}"/>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3168336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4662A1-7686-0564-C2BA-25CCA10A7FE8}"/>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3A80AE4-6CD5-0068-9FC1-0244A2E8D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5049D1E-F2EB-07F3-E466-A6378CA6563D}"/>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5" name="Alt Bilgi Yer Tutucusu 4">
            <a:extLst>
              <a:ext uri="{FF2B5EF4-FFF2-40B4-BE49-F238E27FC236}">
                <a16:creationId xmlns:a16="http://schemas.microsoft.com/office/drawing/2014/main" id="{0A3CBDA8-5E33-753C-04EA-DE16967F183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00ED8E8-FBC8-C3B5-5682-4DBC5BE7A072}"/>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417516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4C5628-3BF0-814D-3196-8010D2F8D30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4553430-2D87-D9C7-48F2-700D08D289F5}"/>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E84CAE1-1D07-1A2A-28B7-6C4C316971B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D19645B-5423-A6F1-B7A2-18FEB2EC31E1}"/>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6" name="Alt Bilgi Yer Tutucusu 5">
            <a:extLst>
              <a:ext uri="{FF2B5EF4-FFF2-40B4-BE49-F238E27FC236}">
                <a16:creationId xmlns:a16="http://schemas.microsoft.com/office/drawing/2014/main" id="{BA1994EE-F3DC-2C8A-BC35-FAE3513A195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AA6B046-FC6F-1034-9866-17F12DE9221B}"/>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745409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15C8D5-FD65-B889-7D10-68209D9B6B23}"/>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D9163C2-2BE5-54E7-10CE-1F24936E02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0180DB-722B-EB2F-D89B-77E55CF71EB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4FFBC28-E322-3F46-5C7F-B29D381230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6991D54-35F6-7B85-E354-6BB4ACD5C64A}"/>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B7B8F20C-4829-04AD-A089-39FAA02F7AC3}"/>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8" name="Alt Bilgi Yer Tutucusu 7">
            <a:extLst>
              <a:ext uri="{FF2B5EF4-FFF2-40B4-BE49-F238E27FC236}">
                <a16:creationId xmlns:a16="http://schemas.microsoft.com/office/drawing/2014/main" id="{6BF5A249-0BDB-8B09-BD23-1E0CF6B33D0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5CC0B3D-8C42-CEB9-422A-A29188CE2673}"/>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150092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0AB8B6-270A-825D-D7BF-7E550AC4176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EBF5D5AF-0743-CB99-09F7-B98414D8F116}"/>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4" name="Alt Bilgi Yer Tutucusu 3">
            <a:extLst>
              <a:ext uri="{FF2B5EF4-FFF2-40B4-BE49-F238E27FC236}">
                <a16:creationId xmlns:a16="http://schemas.microsoft.com/office/drawing/2014/main" id="{0ED9FB0C-C4CC-83E4-1994-3B8BB588C9E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1E0085E-5EE3-077B-9C8A-1477920373A9}"/>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193277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2FFF0B90-36E3-D7D0-4137-445F873438EB}"/>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3" name="Alt Bilgi Yer Tutucusu 2">
            <a:extLst>
              <a:ext uri="{FF2B5EF4-FFF2-40B4-BE49-F238E27FC236}">
                <a16:creationId xmlns:a16="http://schemas.microsoft.com/office/drawing/2014/main" id="{7AE16073-2CDF-F349-2810-B39FC5ED327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762C32E-B8F0-DE8B-CB02-BD84FA471123}"/>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3716846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3A84B0-1506-E003-1438-F8BDFA5822B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6EF501F-E331-2FB2-D3E1-4683651DE5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3005DB5-F4E7-616E-D799-CBBAF457F7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A425C46-8E06-5ACF-04F1-D55AD7B57807}"/>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6" name="Alt Bilgi Yer Tutucusu 5">
            <a:extLst>
              <a:ext uri="{FF2B5EF4-FFF2-40B4-BE49-F238E27FC236}">
                <a16:creationId xmlns:a16="http://schemas.microsoft.com/office/drawing/2014/main" id="{70508541-51F0-864B-EEB2-D01EF43CED1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92FC954-6158-C9C8-C995-A44ECDEE040B}"/>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294584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525E4B-14BD-C8D7-DEEC-30AB05447D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DDF3DDE-7039-2B42-0C6B-280935F730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54DEA39-CC52-72F2-D9A5-1A522ABEAA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665956C-7291-B691-0BED-48AC7C7CFE5F}"/>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6" name="Alt Bilgi Yer Tutucusu 5">
            <a:extLst>
              <a:ext uri="{FF2B5EF4-FFF2-40B4-BE49-F238E27FC236}">
                <a16:creationId xmlns:a16="http://schemas.microsoft.com/office/drawing/2014/main" id="{CA44C815-E741-D714-E231-ED5DD568F6F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AAEBEC4-7B9F-A13D-033A-BAEDB5931091}"/>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51015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D13059-2B4D-6758-3058-E7C8249FFB6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0485BB7-0C6E-6EC6-AAB3-41E8E1A493B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C9DFDAA-C9AA-6070-2D96-C91E118EE05F}"/>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5" name="Alt Bilgi Yer Tutucusu 4">
            <a:extLst>
              <a:ext uri="{FF2B5EF4-FFF2-40B4-BE49-F238E27FC236}">
                <a16:creationId xmlns:a16="http://schemas.microsoft.com/office/drawing/2014/main" id="{66EB53FA-3845-E423-03DB-DAA38527D97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36AC94A-75E1-F1D7-B731-B09BA6E63869}"/>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3385691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1713CA1-1DF5-6E4D-8B90-5792C7C72C7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30DE954-1013-7688-7DE7-E54C99BAB84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F0D2A53-2DEF-2EE1-EE04-966D587F3F37}"/>
              </a:ext>
            </a:extLst>
          </p:cNvPr>
          <p:cNvSpPr>
            <a:spLocks noGrp="1"/>
          </p:cNvSpPr>
          <p:nvPr>
            <p:ph type="dt" sz="half" idx="10"/>
          </p:nvPr>
        </p:nvSpPr>
        <p:spPr/>
        <p:txBody>
          <a:bodyPr/>
          <a:lstStyle/>
          <a:p>
            <a:fld id="{4430E05C-17A9-F34D-8902-395DABA123AB}" type="datetimeFigureOut">
              <a:rPr lang="tr-TR" smtClean="0"/>
              <a:t>23.10.2026</a:t>
            </a:fld>
            <a:endParaRPr lang="tr-TR"/>
          </a:p>
        </p:txBody>
      </p:sp>
      <p:sp>
        <p:nvSpPr>
          <p:cNvPr id="5" name="Alt Bilgi Yer Tutucusu 4">
            <a:extLst>
              <a:ext uri="{FF2B5EF4-FFF2-40B4-BE49-F238E27FC236}">
                <a16:creationId xmlns:a16="http://schemas.microsoft.com/office/drawing/2014/main" id="{6D04C7A8-1573-40AD-D462-1D1FA839166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D848CFA-2260-AEF2-EF65-043416F7489E}"/>
              </a:ext>
            </a:extLst>
          </p:cNvPr>
          <p:cNvSpPr>
            <a:spLocks noGrp="1"/>
          </p:cNvSpPr>
          <p:nvPr>
            <p:ph type="sldNum" sz="quarter" idx="12"/>
          </p:nvPr>
        </p:nvSpPr>
        <p:spPr/>
        <p:txBody>
          <a:bodyPr/>
          <a:lstStyle/>
          <a:p>
            <a:fld id="{EF962733-7F9F-5E48-834A-61DBE78E7ED0}" type="slidenum">
              <a:rPr lang="tr-TR" smtClean="0"/>
              <a:t>‹#›</a:t>
            </a:fld>
            <a:endParaRPr lang="tr-TR"/>
          </a:p>
        </p:txBody>
      </p:sp>
    </p:spTree>
    <p:extLst>
      <p:ext uri="{BB962C8B-B14F-4D97-AF65-F5344CB8AC3E}">
        <p14:creationId xmlns:p14="http://schemas.microsoft.com/office/powerpoint/2010/main" val="2219371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01386BA1-2CF0-7E1B-CDE2-0E285B9AE5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89321F1-8E9A-F610-160A-A936F6A982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742279A-F9FA-0107-BA8F-60003EB44B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30E05C-17A9-F34D-8902-395DABA123AB}" type="datetimeFigureOut">
              <a:rPr lang="tr-TR" smtClean="0"/>
              <a:t>23.10.2026</a:t>
            </a:fld>
            <a:endParaRPr lang="tr-TR"/>
          </a:p>
        </p:txBody>
      </p:sp>
      <p:sp>
        <p:nvSpPr>
          <p:cNvPr id="5" name="Alt Bilgi Yer Tutucusu 4">
            <a:extLst>
              <a:ext uri="{FF2B5EF4-FFF2-40B4-BE49-F238E27FC236}">
                <a16:creationId xmlns:a16="http://schemas.microsoft.com/office/drawing/2014/main" id="{A7DDD26E-513A-21B7-FF61-0F08D0DB56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609C8A6A-31D2-B5BE-DF06-23A5CB6C28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62733-7F9F-5E48-834A-61DBE78E7ED0}" type="slidenum">
              <a:rPr lang="tr-TR" smtClean="0"/>
              <a:t>‹#›</a:t>
            </a:fld>
            <a:endParaRPr lang="tr-TR"/>
          </a:p>
        </p:txBody>
      </p:sp>
    </p:spTree>
    <p:extLst>
      <p:ext uri="{BB962C8B-B14F-4D97-AF65-F5344CB8AC3E}">
        <p14:creationId xmlns:p14="http://schemas.microsoft.com/office/powerpoint/2010/main" val="1056861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8.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20.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2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24.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25.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26.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2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32.xml"/><Relationship Id="rId5" Type="http://schemas.openxmlformats.org/officeDocument/2006/relationships/hyperlink" Target="https://ecalismaizni.csgb.gov.tr/" TargetMode="Externa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hemeOverride" Target="../theme/themeOverride3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hemeOverride" Target="../theme/themeOverride35.xml"/><Relationship Id="rId5" Type="http://schemas.openxmlformats.org/officeDocument/2006/relationships/image" Target="../media/image12.pn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hemeOverride" Target="../theme/themeOverride36.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hemeOverride" Target="../theme/themeOverride38.xml"/><Relationship Id="rId5" Type="http://schemas.openxmlformats.org/officeDocument/2006/relationships/image" Target="../media/image15.png"/><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hemeOverride" Target="../theme/themeOverride39.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hemeOverride" Target="../theme/themeOverride40.xml"/><Relationship Id="rId5" Type="http://schemas.openxmlformats.org/officeDocument/2006/relationships/image" Target="../media/image17.png"/><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45.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hemeOverride" Target="../theme/themeOverride46.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8.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4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33268A44-F0CC-468A-A083-7278825EC6F4}"/>
              </a:ext>
            </a:extLst>
          </p:cNvPr>
          <p:cNvSpPr txBox="1"/>
          <p:nvPr/>
        </p:nvSpPr>
        <p:spPr>
          <a:xfrm>
            <a:off x="1808908" y="132106"/>
            <a:ext cx="9144000" cy="3256276"/>
          </a:xfrm>
          <a:prstGeom prst="rect">
            <a:avLst/>
          </a:prstGeom>
          <a:noFill/>
        </p:spPr>
        <p:txBody>
          <a:bodyPr wrap="square" rtlCol="0">
            <a:spAutoFit/>
          </a:bodyPr>
          <a:lstStyle/>
          <a:p>
            <a:pPr algn="ctr" fontAlgn="base">
              <a:spcBef>
                <a:spcPct val="20000"/>
              </a:spcBef>
              <a:spcAft>
                <a:spcPct val="0"/>
              </a:spcAft>
              <a:buClr>
                <a:srgbClr val="046CA6"/>
              </a:buClr>
              <a:buFont typeface="Wingdings" pitchFamily="2" charset="2"/>
              <a:buNone/>
              <a:defRPr/>
            </a:pPr>
            <a:endParaRPr lang="tr-TR" sz="4400" dirty="0">
              <a:solidFill>
                <a:schemeClr val="accent1">
                  <a:lumMod val="50000"/>
                </a:schemeClr>
              </a:solidFill>
            </a:endParaRPr>
          </a:p>
          <a:p>
            <a:pPr algn="ctr" fontAlgn="base">
              <a:spcBef>
                <a:spcPct val="20000"/>
              </a:spcBef>
              <a:spcAft>
                <a:spcPct val="0"/>
              </a:spcAft>
              <a:buClr>
                <a:srgbClr val="046CA6"/>
              </a:buClr>
              <a:buFont typeface="Wingdings" pitchFamily="2" charset="2"/>
              <a:buNone/>
              <a:defRPr/>
            </a:pPr>
            <a:endParaRPr lang="tr-TR" sz="4400" dirty="0">
              <a:solidFill>
                <a:schemeClr val="accent1">
                  <a:lumMod val="50000"/>
                </a:schemeClr>
              </a:solidFill>
            </a:endParaRPr>
          </a:p>
          <a:p>
            <a:pPr algn="ctr" fontAlgn="base">
              <a:spcBef>
                <a:spcPct val="20000"/>
              </a:spcBef>
              <a:spcAft>
                <a:spcPct val="0"/>
              </a:spcAft>
              <a:buClr>
                <a:srgbClr val="046CA6"/>
              </a:buClr>
              <a:buFont typeface="Wingdings" pitchFamily="2" charset="2"/>
              <a:buNone/>
              <a:defRPr/>
            </a:pPr>
            <a:r>
              <a:rPr lang="tr-TR" sz="3200" dirty="0">
                <a:solidFill>
                  <a:schemeClr val="accent1">
                    <a:lumMod val="50000"/>
                  </a:schemeClr>
                </a:solidFill>
              </a:rPr>
              <a:t>SOSYAL GÜVENLİK MEVZUATINDA İŞVEREN HAK VE YÜKÜMLÜLÜKLERİ</a:t>
            </a:r>
          </a:p>
          <a:p>
            <a:pPr algn="ctr" fontAlgn="base">
              <a:spcBef>
                <a:spcPct val="20000"/>
              </a:spcBef>
              <a:spcAft>
                <a:spcPct val="0"/>
              </a:spcAft>
              <a:buClr>
                <a:srgbClr val="046CA6"/>
              </a:buClr>
              <a:buFont typeface="Wingdings" pitchFamily="2" charset="2"/>
              <a:buNone/>
              <a:defRPr/>
            </a:pPr>
            <a:r>
              <a:rPr lang="tr-TR" sz="3200" dirty="0">
                <a:solidFill>
                  <a:schemeClr val="accent1">
                    <a:lumMod val="50000"/>
                  </a:schemeClr>
                </a:solidFill>
              </a:rPr>
              <a:t>KAYITDIŞI İSTİHDAM VE SONUÇLARI</a:t>
            </a:r>
            <a:endParaRPr lang="tr-TR" sz="3200" dirty="0"/>
          </a:p>
        </p:txBody>
      </p:sp>
      <p:sp>
        <p:nvSpPr>
          <p:cNvPr id="3" name="Alt Başlık 2">
            <a:extLst>
              <a:ext uri="{FF2B5EF4-FFF2-40B4-BE49-F238E27FC236}">
                <a16:creationId xmlns:a16="http://schemas.microsoft.com/office/drawing/2014/main" id="{279BDDF9-EF99-4B86-BCF5-5D3425A9B4D2}"/>
              </a:ext>
            </a:extLst>
          </p:cNvPr>
          <p:cNvSpPr>
            <a:spLocks noGrp="1"/>
          </p:cNvSpPr>
          <p:nvPr>
            <p:ph type="subTitle" idx="1"/>
          </p:nvPr>
        </p:nvSpPr>
        <p:spPr>
          <a:xfrm>
            <a:off x="1524000" y="3265275"/>
            <a:ext cx="9144000" cy="1992525"/>
          </a:xfrm>
        </p:spPr>
        <p:txBody>
          <a:bodyPr/>
          <a:lstStyle/>
          <a:p>
            <a:endParaRPr lang="tr-TR" sz="2000" dirty="0"/>
          </a:p>
          <a:p>
            <a:r>
              <a:rPr lang="tr-TR" sz="2000" dirty="0"/>
              <a:t>Meral DOKUMACI</a:t>
            </a:r>
          </a:p>
          <a:p>
            <a:r>
              <a:rPr lang="tr-TR" sz="2000" dirty="0"/>
              <a:t>Konak Merkez Müdürü</a:t>
            </a:r>
          </a:p>
        </p:txBody>
      </p:sp>
    </p:spTree>
    <p:extLst>
      <p:ext uri="{BB962C8B-B14F-4D97-AF65-F5344CB8AC3E}">
        <p14:creationId xmlns:p14="http://schemas.microsoft.com/office/powerpoint/2010/main" val="1442580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66E0FD-FDF2-AC4D-70C7-F55D11122ABE}"/>
              </a:ext>
            </a:extLst>
          </p:cNvPr>
          <p:cNvSpPr>
            <a:spLocks noGrp="1"/>
          </p:cNvSpPr>
          <p:nvPr>
            <p:ph type="title"/>
          </p:nvPr>
        </p:nvSpPr>
        <p:spPr>
          <a:xfrm>
            <a:off x="319216" y="222765"/>
            <a:ext cx="10515600" cy="1325563"/>
          </a:xfrm>
        </p:spPr>
        <p:txBody>
          <a:bodyPr>
            <a:normAutofit/>
          </a:bodyPr>
          <a:lstStyle/>
          <a:p>
            <a:r>
              <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rPr>
              <a:t>Sunum Planı</a:t>
            </a:r>
          </a:p>
        </p:txBody>
      </p:sp>
      <p:sp>
        <p:nvSpPr>
          <p:cNvPr id="3" name="Dikdörtgen 2">
            <a:extLst>
              <a:ext uri="{FF2B5EF4-FFF2-40B4-BE49-F238E27FC236}">
                <a16:creationId xmlns:a16="http://schemas.microsoft.com/office/drawing/2014/main" id="{07570CA6-1DAC-4100-B4AC-20927713DA89}"/>
              </a:ext>
            </a:extLst>
          </p:cNvPr>
          <p:cNvSpPr/>
          <p:nvPr/>
        </p:nvSpPr>
        <p:spPr>
          <a:xfrm>
            <a:off x="681218" y="1742267"/>
            <a:ext cx="10620765" cy="3797963"/>
          </a:xfrm>
          <a:prstGeom prst="rect">
            <a:avLst/>
          </a:prstGeom>
        </p:spPr>
        <p:txBody>
          <a:bodyPr wrap="square">
            <a:spAutoFit/>
          </a:bodyPr>
          <a:lstStyle/>
          <a:p>
            <a:pPr>
              <a:lnSpc>
                <a:spcPct val="90000"/>
              </a:lnSpc>
              <a:spcBef>
                <a:spcPts val="1000"/>
              </a:spcBef>
              <a:buClr>
                <a:srgbClr val="C00000"/>
              </a:buClr>
            </a:pPr>
            <a:endParaRPr lang="tr-TR" sz="2400" dirty="0">
              <a:latin typeface="Calibri" panose="020F0502020204030204" pitchFamily="34" charset="0"/>
              <a:ea typeface="Cambria" panose="02040503050406030204" pitchFamily="18" charset="0"/>
              <a:cs typeface="Calibri" panose="020F0502020204030204" pitchFamily="34" charset="0"/>
            </a:endParaRPr>
          </a:p>
          <a:p>
            <a:pPr algn="just">
              <a:lnSpc>
                <a:spcPct val="90000"/>
              </a:lnSpc>
              <a:spcBef>
                <a:spcPts val="1000"/>
              </a:spcBef>
              <a:buClr>
                <a:srgbClr val="C00000"/>
              </a:buClr>
            </a:pPr>
            <a:r>
              <a:rPr lang="tr-TR" sz="2800" dirty="0">
                <a:latin typeface="Calibri" panose="020F0502020204030204" pitchFamily="34" charset="0"/>
                <a:ea typeface="Cambria" panose="02040503050406030204" pitchFamily="18" charset="0"/>
                <a:cs typeface="Calibri" panose="020F0502020204030204" pitchFamily="34" charset="0"/>
              </a:rPr>
              <a:t>İşveren Yükümlülükleri</a:t>
            </a:r>
          </a:p>
          <a:p>
            <a:pPr algn="just">
              <a:lnSpc>
                <a:spcPct val="90000"/>
              </a:lnSpc>
              <a:spcBef>
                <a:spcPts val="1000"/>
              </a:spcBef>
              <a:buClr>
                <a:srgbClr val="C00000"/>
              </a:buClr>
            </a:pPr>
            <a:r>
              <a:rPr lang="tr-TR" sz="2800" dirty="0">
                <a:latin typeface="Calibri" panose="020F0502020204030204" pitchFamily="34" charset="0"/>
                <a:ea typeface="Cambria" panose="02040503050406030204" pitchFamily="18" charset="0"/>
                <a:cs typeface="Calibri" panose="020F0502020204030204" pitchFamily="34" charset="0"/>
              </a:rPr>
              <a:t>İstihdam Teşvikleri</a:t>
            </a:r>
          </a:p>
          <a:p>
            <a:pPr algn="just">
              <a:lnSpc>
                <a:spcPct val="90000"/>
              </a:lnSpc>
              <a:spcBef>
                <a:spcPts val="1000"/>
              </a:spcBef>
              <a:buClr>
                <a:srgbClr val="C00000"/>
              </a:buClr>
            </a:pPr>
            <a:r>
              <a:rPr lang="tr-TR" sz="2800" dirty="0">
                <a:latin typeface="Calibri" panose="020F0502020204030204" pitchFamily="34" charset="0"/>
                <a:ea typeface="Cambria" panose="02040503050406030204" pitchFamily="18" charset="0"/>
                <a:cs typeface="Calibri" panose="020F0502020204030204" pitchFamily="34" charset="0"/>
              </a:rPr>
              <a:t>Yabancı çalışanların sosyal güvenlik hakları ve çalışma izinleri</a:t>
            </a:r>
          </a:p>
          <a:p>
            <a:pPr algn="just">
              <a:lnSpc>
                <a:spcPct val="90000"/>
              </a:lnSpc>
              <a:spcBef>
                <a:spcPts val="1000"/>
              </a:spcBef>
              <a:buClr>
                <a:srgbClr val="C00000"/>
              </a:buClr>
            </a:pPr>
            <a:r>
              <a:rPr lang="tr-TR" sz="2800" dirty="0">
                <a:latin typeface="Calibri" panose="020F0502020204030204" pitchFamily="34" charset="0"/>
                <a:ea typeface="Cambria" panose="02040503050406030204" pitchFamily="18" charset="0"/>
                <a:cs typeface="Calibri" panose="020F0502020204030204" pitchFamily="34" charset="0"/>
              </a:rPr>
              <a:t>Kayıt dışı istihdamın önemi ve sonuçları, tespiti halinde  uygulanan cezalar</a:t>
            </a:r>
          </a:p>
          <a:p>
            <a:pPr algn="just">
              <a:lnSpc>
                <a:spcPct val="90000"/>
              </a:lnSpc>
              <a:spcBef>
                <a:spcPts val="1000"/>
              </a:spcBef>
              <a:buClr>
                <a:srgbClr val="C00000"/>
              </a:buClr>
            </a:pPr>
            <a:r>
              <a:rPr lang="tr-TR" sz="2800" dirty="0">
                <a:latin typeface="Calibri" panose="020F0502020204030204" pitchFamily="34" charset="0"/>
                <a:ea typeface="Cambria" panose="02040503050406030204" pitchFamily="18" charset="0"/>
                <a:cs typeface="Calibri" panose="020F0502020204030204" pitchFamily="34" charset="0"/>
              </a:rPr>
              <a:t>Öneriler soru cevaplar</a:t>
            </a:r>
          </a:p>
          <a:p>
            <a:pPr>
              <a:lnSpc>
                <a:spcPct val="90000"/>
              </a:lnSpc>
              <a:spcBef>
                <a:spcPts val="1000"/>
              </a:spcBef>
              <a:buClr>
                <a:srgbClr val="C00000"/>
              </a:buClr>
            </a:pPr>
            <a:endParaRPr lang="tr-TR" sz="2000" dirty="0">
              <a:latin typeface="Calibri" panose="020F0502020204030204" pitchFamily="34"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916393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Başlık 8">
            <a:extLst>
              <a:ext uri="{FF2B5EF4-FFF2-40B4-BE49-F238E27FC236}">
                <a16:creationId xmlns:a16="http://schemas.microsoft.com/office/drawing/2014/main" id="{208EF9E4-D99E-AF90-3B05-DAE701B10E53}"/>
              </a:ext>
            </a:extLst>
          </p:cNvPr>
          <p:cNvSpPr>
            <a:spLocks noGrp="1"/>
          </p:cNvSpPr>
          <p:nvPr>
            <p:ph type="title"/>
          </p:nvPr>
        </p:nvSpPr>
        <p:spPr/>
        <p:txBody>
          <a:bodyPr>
            <a:normAutofit/>
          </a:bodyPr>
          <a:lstStyle/>
          <a:p>
            <a:r>
              <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rPr>
              <a:t>İŞVEREN YÜKÜMLÜLÜKLERİ</a:t>
            </a:r>
          </a:p>
        </p:txBody>
      </p:sp>
      <p:sp>
        <p:nvSpPr>
          <p:cNvPr id="3" name="İçerik Yer Tutucusu 3">
            <a:extLst>
              <a:ext uri="{FF2B5EF4-FFF2-40B4-BE49-F238E27FC236}">
                <a16:creationId xmlns:a16="http://schemas.microsoft.com/office/drawing/2014/main" id="{BD109627-1837-4E3C-B922-AF859EDAB6B7}"/>
              </a:ext>
            </a:extLst>
          </p:cNvPr>
          <p:cNvSpPr>
            <a:spLocks noGrp="1"/>
          </p:cNvSpPr>
          <p:nvPr>
            <p:ph idx="1"/>
          </p:nvPr>
        </p:nvSpPr>
        <p:spPr>
          <a:xfrm>
            <a:off x="838200" y="1825625"/>
            <a:ext cx="10515600" cy="2028248"/>
          </a:xfrm>
        </p:spPr>
        <p:txBody>
          <a:bodyPr wrap="square">
            <a:spAutoFit/>
          </a:bodyPr>
          <a:lstStyle/>
          <a:p>
            <a:endParaRPr lang="tr-TR" dirty="0"/>
          </a:p>
          <a:p>
            <a:r>
              <a:rPr lang="tr-TR" dirty="0">
                <a:latin typeface="Calibri" panose="020F0502020204030204" pitchFamily="34" charset="0"/>
                <a:ea typeface="Calibri" panose="020F0502020204030204" pitchFamily="34" charset="0"/>
                <a:cs typeface="Calibri" panose="020F0502020204030204" pitchFamily="34" charset="0"/>
              </a:rPr>
              <a:t>İşverenin İşyerine İlişkin Yükümlülükleri</a:t>
            </a:r>
          </a:p>
          <a:p>
            <a:r>
              <a:rPr lang="tr-TR" dirty="0">
                <a:latin typeface="Calibri" panose="020F0502020204030204" pitchFamily="34" charset="0"/>
                <a:ea typeface="Calibri" panose="020F0502020204030204" pitchFamily="34" charset="0"/>
                <a:cs typeface="Calibri" panose="020F0502020204030204" pitchFamily="34" charset="0"/>
              </a:rPr>
              <a:t>İşverenin Sigortalılara İlişkin Yükümlülükleri</a:t>
            </a:r>
          </a:p>
          <a:p>
            <a:endParaRPr lang="tr-TR" dirty="0"/>
          </a:p>
        </p:txBody>
      </p:sp>
    </p:spTree>
    <p:extLst>
      <p:ext uri="{BB962C8B-B14F-4D97-AF65-F5344CB8AC3E}">
        <p14:creationId xmlns:p14="http://schemas.microsoft.com/office/powerpoint/2010/main" val="314857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701401-C7B4-692E-995E-830930388DCE}"/>
              </a:ext>
            </a:extLst>
          </p:cNvPr>
          <p:cNvSpPr>
            <a:spLocks noGrp="1"/>
          </p:cNvSpPr>
          <p:nvPr>
            <p:ph type="title"/>
          </p:nvPr>
        </p:nvSpPr>
        <p:spPr/>
        <p:txBody>
          <a:bodyPr>
            <a:normAutofit/>
          </a:bodyPr>
          <a:lstStyle/>
          <a:p>
            <a:r>
              <a:rPr lang="tr-TR" sz="3200" b="1" dirty="0">
                <a:solidFill>
                  <a:schemeClr val="bg1"/>
                </a:solidFill>
                <a:latin typeface="Calibri" panose="020F0502020204030204" pitchFamily="34" charset="0"/>
                <a:ea typeface="Calibri" panose="020F0502020204030204" pitchFamily="34" charset="0"/>
                <a:cs typeface="Calibri" panose="020F0502020204030204" pitchFamily="34" charset="0"/>
              </a:rPr>
              <a:t>İŞYERİNİN BİLDİRİLMESİ</a:t>
            </a:r>
          </a:p>
        </p:txBody>
      </p:sp>
      <p:sp>
        <p:nvSpPr>
          <p:cNvPr id="3" name="İçerik Yer Tutucusu 2">
            <a:extLst>
              <a:ext uri="{FF2B5EF4-FFF2-40B4-BE49-F238E27FC236}">
                <a16:creationId xmlns:a16="http://schemas.microsoft.com/office/drawing/2014/main" id="{9378705D-F27D-A8C9-FB23-17059F27DC11}"/>
              </a:ext>
            </a:extLst>
          </p:cNvPr>
          <p:cNvSpPr>
            <a:spLocks noGrp="1"/>
          </p:cNvSpPr>
          <p:nvPr>
            <p:ph idx="1"/>
          </p:nvPr>
        </p:nvSpPr>
        <p:spPr/>
        <p:txBody>
          <a:bodyPr>
            <a:normAutofit/>
          </a:bodyPr>
          <a:lstStyle/>
          <a:p>
            <a:pPr algn="just"/>
            <a:r>
              <a:rPr lang="tr-TR" dirty="0"/>
              <a:t>İşverenler açtıkları işyerlerini en geç sigortalı çalıştırmaya başladıkları  tarihe kadar işyeri bildirgesi ile SGK’ya bildirmekle yükümlüdürler. </a:t>
            </a:r>
          </a:p>
          <a:p>
            <a:pPr algn="just"/>
            <a:r>
              <a:rPr lang="tr-TR" dirty="0"/>
              <a:t>İşverenler işyeri bildirgesini SGK’ya, e-Sigorta üzerinden, elektronik ortamda gönderebilirler.</a:t>
            </a:r>
          </a:p>
          <a:p>
            <a:pPr algn="just"/>
            <a:r>
              <a:rPr lang="tr-TR" dirty="0"/>
              <a:t> İşyerinin nakli, devredilmesi, başka bir işyeri ile birleşmesi, adi şirketlerde yeni ortak alınması gibi durumlarda  </a:t>
            </a:r>
            <a:r>
              <a:rPr lang="tr-TR" b="1" dirty="0"/>
              <a:t>10 gün </a:t>
            </a:r>
            <a:r>
              <a:rPr lang="tr-TR" dirty="0"/>
              <a:t>içinde İşverenin ölümü söz konusuysa ölüm tarihinden itibaren </a:t>
            </a:r>
            <a:r>
              <a:rPr lang="tr-TR" b="1" dirty="0"/>
              <a:t>3 ay </a:t>
            </a:r>
            <a:r>
              <a:rPr lang="tr-TR" dirty="0"/>
              <a:t>içinde mirasçıların işyeri bildirgesi düzenlemesi gerekir. </a:t>
            </a:r>
          </a:p>
          <a:p>
            <a:pPr algn="just"/>
            <a:r>
              <a:rPr lang="tr-TR" dirty="0"/>
              <a:t>İşyeri başka bir ile nakledilirse </a:t>
            </a:r>
            <a:r>
              <a:rPr lang="tr-TR" b="1" dirty="0"/>
              <a:t>10 gün </a:t>
            </a:r>
            <a:r>
              <a:rPr lang="tr-TR" dirty="0"/>
              <a:t>içinde işyeri bildirgesi verilir. </a:t>
            </a:r>
          </a:p>
        </p:txBody>
      </p:sp>
    </p:spTree>
    <p:extLst>
      <p:ext uri="{BB962C8B-B14F-4D97-AF65-F5344CB8AC3E}">
        <p14:creationId xmlns:p14="http://schemas.microsoft.com/office/powerpoint/2010/main" val="160389833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70352F2-4B68-0C84-1243-3A964EDE7878}"/>
              </a:ext>
            </a:extLst>
          </p:cNvPr>
          <p:cNvSpPr>
            <a:spLocks noGrp="1"/>
          </p:cNvSpPr>
          <p:nvPr>
            <p:ph idx="1"/>
          </p:nvPr>
        </p:nvSpPr>
        <p:spPr/>
        <p:txBody>
          <a:bodyPr>
            <a:noAutofit/>
          </a:bodyPr>
          <a:lstStyle/>
          <a:p>
            <a:pPr algn="just"/>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İş yeri bildirgesinin yasal süre içinde verilmemesi</a:t>
            </a:r>
          </a:p>
          <a:p>
            <a:pPr marL="0" indent="0">
              <a:buNone/>
            </a:pPr>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Bilanço esasına tabi işyeri 3 Asgari Ücret </a:t>
            </a:r>
          </a:p>
          <a:p>
            <a:pPr marL="0" indent="0">
              <a:buNone/>
            </a:pP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        	Diğer defterlere tabi işyeri 2 Asgari Ücret</a:t>
            </a:r>
          </a:p>
          <a:p>
            <a:pPr marL="0" indent="0">
              <a:buNone/>
            </a:pP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           Defter tutmakla yükümlü olmayanlar 1 Asgari Ücret</a:t>
            </a:r>
          </a:p>
          <a:p>
            <a:pPr marL="0" indent="0" algn="just">
              <a:buNone/>
            </a:pPr>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İş yeri bildirgesinin yasal süre içinde verilmemesi fakat 30 gün içinde verilmesi</a:t>
            </a:r>
          </a:p>
          <a:p>
            <a:pPr marL="0" indent="0">
              <a:buNone/>
            </a:pPr>
            <a:r>
              <a:rPr lang="tr-TR" b="1" i="1"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Bilanço esasına tabi işyeri 3/4 Asgari Ücret</a:t>
            </a:r>
          </a:p>
          <a:p>
            <a:pPr marL="0" indent="0">
              <a:buNone/>
            </a:pP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          Diğer defterlere tabi işyeri 1/2 Asgari Ücret</a:t>
            </a:r>
          </a:p>
          <a:p>
            <a:pPr marL="0" indent="0">
              <a:buNone/>
            </a:pP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          Defter tutmakla yükümlü olmayanlar 1/4 Asgari Ücret</a:t>
            </a:r>
            <a:endParaRPr lang="tr-TR"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809031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A9B907-7A18-6836-71EE-058CDC45F48E}"/>
              </a:ext>
            </a:extLst>
          </p:cNvPr>
          <p:cNvSpPr>
            <a:spLocks noGrp="1"/>
          </p:cNvSpPr>
          <p:nvPr>
            <p:ph type="title"/>
          </p:nvPr>
        </p:nvSpPr>
        <p:spPr/>
        <p:txBody>
          <a:bodyPr>
            <a:normAutofit/>
          </a:bodyPr>
          <a:lstStyle/>
          <a:p>
            <a:r>
              <a:rPr lang="tr-TR" sz="3200" b="1" dirty="0">
                <a:solidFill>
                  <a:schemeClr val="bg1"/>
                </a:solidFill>
                <a:latin typeface="Calibri" panose="020F0502020204030204" pitchFamily="34" charset="0"/>
                <a:ea typeface="Calibri" panose="020F0502020204030204" pitchFamily="34" charset="0"/>
                <a:cs typeface="Calibri" panose="020F0502020204030204" pitchFamily="34" charset="0"/>
              </a:rPr>
              <a:t>BELGELERİN İBRAZI</a:t>
            </a:r>
          </a:p>
        </p:txBody>
      </p:sp>
      <p:sp>
        <p:nvSpPr>
          <p:cNvPr id="3" name="İçerik Yer Tutucusu 2">
            <a:extLst>
              <a:ext uri="{FF2B5EF4-FFF2-40B4-BE49-F238E27FC236}">
                <a16:creationId xmlns:a16="http://schemas.microsoft.com/office/drawing/2014/main" id="{3928A30B-859C-4E6F-F183-F30FC5A54EF2}"/>
              </a:ext>
            </a:extLst>
          </p:cNvPr>
          <p:cNvSpPr>
            <a:spLocks noGrp="1"/>
          </p:cNvSpPr>
          <p:nvPr>
            <p:ph idx="1"/>
          </p:nvPr>
        </p:nvSpPr>
        <p:spPr>
          <a:xfrm>
            <a:off x="838200" y="2590799"/>
            <a:ext cx="10515600" cy="3352801"/>
          </a:xfrm>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İşverenlerin işyerine ilişkin ikinci yükümlülüğü istenilen belgelerin ibraz edilmesidir. </a:t>
            </a:r>
          </a:p>
          <a:p>
            <a:pPr algn="just"/>
            <a:endParaRPr lang="tr-TR" dirty="0">
              <a:latin typeface="Calibri" panose="020F0502020204030204" pitchFamily="34" charset="0"/>
              <a:ea typeface="Calibri" panose="020F0502020204030204" pitchFamily="34" charset="0"/>
              <a:cs typeface="Calibri" panose="020F0502020204030204" pitchFamily="34" charset="0"/>
            </a:endParaRP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denetime yetkili memurlarca istenilmesi halinde işyeri defter, kayıt ve belgelerini tebligatın alındığı tarihi takip eden 15 gün içinde ibraz etmekle yükümlüdürler.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00932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45ECE78-9313-7C53-B92D-466BEB32AA17}"/>
              </a:ext>
            </a:extLst>
          </p:cNvPr>
          <p:cNvSpPr>
            <a:spLocks noGrp="1"/>
          </p:cNvSpPr>
          <p:nvPr>
            <p:ph idx="1"/>
          </p:nvPr>
        </p:nvSpPr>
        <p:spPr>
          <a:xfrm>
            <a:off x="838200" y="2285999"/>
            <a:ext cx="10515600" cy="3063241"/>
          </a:xfrm>
        </p:spPr>
        <p:txBody>
          <a:bodyPr>
            <a:normAutofit/>
          </a:bodyPr>
          <a:lstStyle/>
          <a:p>
            <a:pPr algn="l"/>
            <a:r>
              <a:rPr lang="tr-TR" b="0" u="none" strike="noStrike" baseline="0" dirty="0">
                <a:latin typeface="Calibri" panose="020F0502020204030204" pitchFamily="34" charset="0"/>
                <a:ea typeface="Calibri" panose="020F0502020204030204" pitchFamily="34" charset="0"/>
                <a:cs typeface="Calibri" panose="020F0502020204030204" pitchFamily="34" charset="0"/>
              </a:rPr>
              <a:t>İş yeri kayıtlarının 15 gün içinde tam ibraz edilmemesi halinde; </a:t>
            </a:r>
          </a:p>
          <a:p>
            <a:pPr marL="0" indent="0" algn="l">
              <a:buNone/>
            </a:pPr>
            <a:r>
              <a:rPr lang="tr-TR" b="0"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Bilanço esasına tabi işyeri  12 Asgari Ücret</a:t>
            </a:r>
          </a:p>
          <a:p>
            <a:pPr marL="0" indent="0" algn="l">
              <a:buNone/>
            </a:pP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	Diğer defterlere tabi işyeri 6 Asgari Ücret</a:t>
            </a:r>
          </a:p>
          <a:p>
            <a:pPr marL="0" indent="0" algn="l">
              <a:buNone/>
            </a:pP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	Defter tutmakla yükümlü olmayanlar 3 Asgari Ücret</a:t>
            </a:r>
          </a:p>
          <a:p>
            <a:pPr marL="0" indent="0" algn="l">
              <a:buNone/>
            </a:pPr>
            <a:r>
              <a:rPr lang="tr-TR" dirty="0">
                <a:latin typeface="Calibri" panose="020F0502020204030204" pitchFamily="34" charset="0"/>
                <a:ea typeface="Calibri" panose="020F0502020204030204" pitchFamily="34" charset="0"/>
                <a:cs typeface="Calibri" panose="020F0502020204030204" pitchFamily="34" charset="0"/>
              </a:rPr>
              <a:t>Ceza uygulanmaktadır.</a:t>
            </a:r>
          </a:p>
        </p:txBody>
      </p:sp>
    </p:spTree>
    <p:extLst>
      <p:ext uri="{BB962C8B-B14F-4D97-AF65-F5344CB8AC3E}">
        <p14:creationId xmlns:p14="http://schemas.microsoft.com/office/powerpoint/2010/main" val="46282095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898745-1DCF-F0B7-65F9-2651E3AC356A}"/>
              </a:ext>
            </a:extLst>
          </p:cNvPr>
          <p:cNvSpPr>
            <a:spLocks noGrp="1"/>
          </p:cNvSpPr>
          <p:nvPr>
            <p:ph type="title"/>
          </p:nvPr>
        </p:nvSpPr>
        <p:spPr>
          <a:xfrm>
            <a:off x="838200" y="228601"/>
            <a:ext cx="10378440" cy="1036319"/>
          </a:xfrm>
        </p:spPr>
        <p:txBody>
          <a:bodyPr>
            <a:normAutofit/>
          </a:bodyPr>
          <a:lstStyle/>
          <a:p>
            <a:r>
              <a:rPr lang="tr-TR" sz="3200" b="1"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İŞVERENİN SİGORTALILARA İLİŞKİN YÜKÜMLÜLÜKLERİ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088D0013-EC08-E127-4E0E-EAA86976FA10}"/>
              </a:ext>
            </a:extLst>
          </p:cNvPr>
          <p:cNvSpPr>
            <a:spLocks noGrp="1"/>
          </p:cNvSpPr>
          <p:nvPr>
            <p:ph idx="1"/>
          </p:nvPr>
        </p:nvSpPr>
        <p:spPr/>
        <p:txBody>
          <a:bodyPr>
            <a:normAutofit fontScale="92500" lnSpcReduction="10000"/>
          </a:bodyPr>
          <a:lstStyle/>
          <a:p>
            <a:pPr algn="just"/>
            <a:endParaRPr lang="tr-TR"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İşverenin işyerine ilişkin yükümlülükleri yanında ayrıca çalışanlara yönelik yapması gereken kanuni yükümlülükleri de vardır.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Bunlar; </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İşe girişin bildirilmesi, </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işten ayrılışın bildirilmesi, </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Muhtasar ve Prim Hizmet Beyannamesi verilmesi, </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Primlerin ödenmesi, </a:t>
            </a:r>
          </a:p>
          <a:p>
            <a:pPr algn="just"/>
            <a:r>
              <a:rPr lang="tr-TR" dirty="0">
                <a:latin typeface="Calibri" panose="020F0502020204030204" pitchFamily="34" charset="0"/>
                <a:ea typeface="Calibri" panose="020F0502020204030204" pitchFamily="34" charset="0"/>
                <a:cs typeface="Calibri" panose="020F0502020204030204" pitchFamily="34" charset="0"/>
              </a:rPr>
              <a:t>İ</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ş kazasının, meslek hastalığının ve istirahat dönemlerinde işçinin çalışıp çalışmadığının bildirilmesidir. </a:t>
            </a:r>
          </a:p>
        </p:txBody>
      </p:sp>
    </p:spTree>
    <p:extLst>
      <p:ext uri="{BB962C8B-B14F-4D97-AF65-F5344CB8AC3E}">
        <p14:creationId xmlns:p14="http://schemas.microsoft.com/office/powerpoint/2010/main" val="389048729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C491B9-8EF0-22B8-2ADB-91FACD3A964B}"/>
              </a:ext>
            </a:extLst>
          </p:cNvPr>
          <p:cNvSpPr>
            <a:spLocks noGrp="1"/>
          </p:cNvSpPr>
          <p:nvPr>
            <p:ph type="title"/>
          </p:nvPr>
        </p:nvSpPr>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İŞE GİRİŞİN BİLDİRİLMESİ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4891FBCD-3873-2B89-743C-83CB94C429E8}"/>
              </a:ext>
            </a:extLst>
          </p:cNvPr>
          <p:cNvSpPr>
            <a:spLocks noGrp="1"/>
          </p:cNvSpPr>
          <p:nvPr>
            <p:ph idx="1"/>
          </p:nvPr>
        </p:nvSpPr>
        <p:spPr>
          <a:xfrm>
            <a:off x="838200" y="2057399"/>
            <a:ext cx="10515600" cy="4119563"/>
          </a:xfrm>
        </p:spPr>
        <p:txBody>
          <a:bodyPr>
            <a:no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çalıştırdığı sigortalıları sigortalılık başlangıç tarihinden önce “Sigortalı İşe Giriş Bildirgesi” ile SGK’ ya bildirmekle yükümlüdürler.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İşverenler, sigortalı işe giriş bildirgelerini kendilerine verilen şifre ile SGK’ya e-sigorta kanalıyla kolayca gönderebilirler.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İşe giriş bildirgelerini elektronik ortamda göndermek zorunludur. Bu nedenle elden veya posta yoluyla gönderilen işe giriş bildirgeleri süresinde verilmiş olsa dahi, işverenlere idari para cezası uygulanır.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3883881"/>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E4546AC-14CA-0846-F178-AD2BA5FE617B}"/>
              </a:ext>
            </a:extLst>
          </p:cNvPr>
          <p:cNvSpPr>
            <a:spLocks noGrp="1"/>
          </p:cNvSpPr>
          <p:nvPr>
            <p:ph idx="1"/>
          </p:nvPr>
        </p:nvSpPr>
        <p:spPr/>
        <p:txBody>
          <a:bodyPr>
            <a:normAutofit fontScale="92500" lnSpcReduction="10000"/>
          </a:bodyPr>
          <a:lstStyle/>
          <a:p>
            <a:pPr algn="just"/>
            <a:r>
              <a:rPr lang="tr-TR" b="0" i="0" u="none" strike="noStrike" baseline="0" dirty="0">
                <a:solidFill>
                  <a:srgbClr val="000000"/>
                </a:solidFill>
              </a:rPr>
              <a:t>İnşaat, balıkçılık ve tarım işyerlerinde işe başlatılacakların sigortalı işe giriş bildirgesinin işverenleri tarafından en geç sigortalıların çalışmaya başladığı gün Kuruma verilmesi gerekmektedir. </a:t>
            </a:r>
          </a:p>
          <a:p>
            <a:pPr algn="just"/>
            <a:r>
              <a:rPr lang="tr-TR" b="0" i="0" u="none" strike="noStrike" baseline="0" dirty="0">
                <a:solidFill>
                  <a:srgbClr val="000000"/>
                </a:solidFill>
              </a:rPr>
              <a:t>Kuruma ilk defa işyeri bildirgesi veren işyerlerinde, sigortalı çalıştırılmaya başlanılan tarihten itibaren bir ay içinde işe alınacakların sigortalı işe giriş bildirgesinin en geç işyerinin tescil tarihinden itibaren bir ay içinde verilmesi halinde sigortalı işe giriş bildirgesi yasal sürede verilmiş sayılacaktır. </a:t>
            </a:r>
          </a:p>
          <a:p>
            <a:pPr algn="just"/>
            <a:r>
              <a:rPr lang="tr-TR" b="0" i="0" u="none" strike="noStrike" baseline="0" dirty="0">
                <a:solidFill>
                  <a:srgbClr val="000000"/>
                </a:solidFill>
              </a:rPr>
              <a:t>İlk işyerindeki çalışmasına ait sigortalı işe giriş bildirgesi Kuruma verilerek tescil işlemi yapılmış olan sigortalının, naklen ve hizmet akdi sona ermeden aynı işverenin aynı ya da başka ünitede tescil edilmiş diğer işyerinde çalışmaya başlaması halinde, yasal süresi dışında Kuruma yapılan bildirimler de süresinde yapılmış sayılacaktır. </a:t>
            </a:r>
            <a:endParaRPr lang="tr-TR" dirty="0"/>
          </a:p>
          <a:p>
            <a:endParaRPr lang="tr-TR" sz="2800" b="0" i="0" u="none" strike="noStrike" baseline="0" dirty="0">
              <a:solidFill>
                <a:srgbClr val="000000"/>
              </a:solidFill>
              <a:latin typeface="Times New Roman" panose="02020603050405020304" pitchFamily="18" charset="0"/>
            </a:endParaRPr>
          </a:p>
          <a:p>
            <a:endParaRPr lang="tr-TR" dirty="0"/>
          </a:p>
        </p:txBody>
      </p:sp>
    </p:spTree>
    <p:extLst>
      <p:ext uri="{BB962C8B-B14F-4D97-AF65-F5344CB8AC3E}">
        <p14:creationId xmlns:p14="http://schemas.microsoft.com/office/powerpoint/2010/main" val="2603245811"/>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BA967C-DD57-3E10-93C9-0B8C1B582847}"/>
              </a:ext>
            </a:extLst>
          </p:cNvPr>
          <p:cNvSpPr>
            <a:spLocks noGrp="1"/>
          </p:cNvSpPr>
          <p:nvPr>
            <p:ph idx="1"/>
          </p:nvPr>
        </p:nvSpPr>
        <p:spPr>
          <a:xfrm>
            <a:off x="838200" y="2042159"/>
            <a:ext cx="10515600" cy="4134803"/>
          </a:xfrm>
        </p:spPr>
        <p:txBody>
          <a:bodyPr>
            <a:normAutofit/>
          </a:bodyPr>
          <a:lstStyle/>
          <a:p>
            <a:pPr algn="just"/>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Sigortalı işe giriş bildirgesinin işveren tarafından Yasal süreyi 30 gün geçtikten sonra verilmesi</a:t>
            </a:r>
          </a:p>
          <a:p>
            <a:pPr marL="0" indent="0" algn="just">
              <a:buNone/>
            </a:pPr>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i="1" u="none" strike="noStrike" baseline="0" dirty="0">
                <a:latin typeface="Calibri" panose="020F0502020204030204" pitchFamily="34" charset="0"/>
                <a:ea typeface="Calibri" panose="020F0502020204030204" pitchFamily="34" charset="0"/>
                <a:cs typeface="Calibri" panose="020F0502020204030204" pitchFamily="34" charset="0"/>
              </a:rPr>
              <a:t>Her Bir Sigortalı İçin 1 Asgari Ücret</a:t>
            </a:r>
          </a:p>
          <a:p>
            <a:pPr algn="just"/>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Yasal süreyi 30 gün geçmeden verilmesi </a:t>
            </a:r>
          </a:p>
          <a:p>
            <a:pPr marL="0" indent="0" algn="just">
              <a:buNone/>
            </a:pPr>
            <a:r>
              <a:rPr lang="tr-TR" i="1" dirty="0">
                <a:latin typeface="Calibri" panose="020F0502020204030204" pitchFamily="34" charset="0"/>
                <a:ea typeface="Calibri" panose="020F0502020204030204" pitchFamily="34" charset="0"/>
                <a:cs typeface="Calibri" panose="020F0502020204030204" pitchFamily="34" charset="0"/>
              </a:rPr>
              <a:t>         </a:t>
            </a:r>
            <a:r>
              <a:rPr lang="tr-TR" b="1" i="1" u="none" strike="noStrike" baseline="0" dirty="0">
                <a:latin typeface="Calibri" panose="020F0502020204030204" pitchFamily="34" charset="0"/>
                <a:ea typeface="Calibri" panose="020F0502020204030204" pitchFamily="34" charset="0"/>
                <a:cs typeface="Calibri" panose="020F0502020204030204" pitchFamily="34" charset="0"/>
              </a:rPr>
              <a:t>Her Bir Sigortalı İçin 1/4 Asgari Ücret</a:t>
            </a:r>
          </a:p>
          <a:p>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Sigortalı işe giriş bildirgesinin verilmediğinin kurumca tespit edilmesi            </a:t>
            </a:r>
          </a:p>
          <a:p>
            <a:pPr marL="0" indent="0">
              <a:buNone/>
            </a:pPr>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i="1" u="none" strike="noStrike" baseline="0" dirty="0">
                <a:latin typeface="Calibri" panose="020F0502020204030204" pitchFamily="34" charset="0"/>
                <a:ea typeface="Calibri" panose="020F0502020204030204" pitchFamily="34" charset="0"/>
                <a:cs typeface="Calibri" panose="020F0502020204030204" pitchFamily="34" charset="0"/>
              </a:rPr>
              <a:t>Her Bir Sigortalı İçin 2 Asgari Ücret</a:t>
            </a:r>
            <a:endParaRPr lang="tr-TR"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751020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DAE578B-46C6-88CA-2157-63ED4C489BC2}"/>
              </a:ext>
            </a:extLst>
          </p:cNvPr>
          <p:cNvSpPr>
            <a:spLocks noGrp="1"/>
          </p:cNvSpPr>
          <p:nvPr>
            <p:ph idx="1"/>
          </p:nvPr>
        </p:nvSpPr>
        <p:spPr>
          <a:xfrm>
            <a:off x="838200" y="2726871"/>
            <a:ext cx="10515600" cy="3450092"/>
          </a:xfrm>
        </p:spPr>
        <p:txBody>
          <a:bodyPr>
            <a:noAutofit/>
          </a:bodyPr>
          <a:lstStyle/>
          <a:p>
            <a:pPr algn="just"/>
            <a:r>
              <a:rPr lang="tr-TR"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İşverenlerin ilk ve tekrar işe giriş bildirgelerinde sigortalının işe alındığı tarihi hatalı bildirdiklerini ileri sürmeleri halinde,  sigortalının işe alındığı tarihin hatalı olduğunun işverenlerce kesin delillerle ispatlanması ve ünitece de işverenler tarafından ibraz edilen belgelere göre işe giriş tarihinin hatalı yazıldığının anlaşılması halinde, itirazlar kabul edilip işe giriş tarihi ile ilgili gerekli düzeltmeler yapılabilmektedir.  </a:t>
            </a:r>
          </a:p>
        </p:txBody>
      </p:sp>
    </p:spTree>
    <p:extLst>
      <p:ext uri="{BB962C8B-B14F-4D97-AF65-F5344CB8AC3E}">
        <p14:creationId xmlns:p14="http://schemas.microsoft.com/office/powerpoint/2010/main" val="2743379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CBE41E-8169-C2E4-16AC-ED1607A7C3CE}"/>
              </a:ext>
            </a:extLst>
          </p:cNvPr>
          <p:cNvSpPr>
            <a:spLocks noGrp="1"/>
          </p:cNvSpPr>
          <p:nvPr>
            <p:ph type="title"/>
          </p:nvPr>
        </p:nvSpPr>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İŞTEN AYRILIŞIN BİLDİRİLMESİ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D7DA7B88-FF4D-B3E9-F8AF-4667ADD4BCA0}"/>
              </a:ext>
            </a:extLst>
          </p:cNvPr>
          <p:cNvSpPr>
            <a:spLocks noGrp="1"/>
          </p:cNvSpPr>
          <p:nvPr>
            <p:ph idx="1"/>
          </p:nvPr>
        </p:nvSpPr>
        <p:spPr>
          <a:xfrm>
            <a:off x="838200" y="1996439"/>
            <a:ext cx="10515600" cy="4180523"/>
          </a:xfrm>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çalıştırdığı sigortalıların işten ayrılması halinde en geç 10 gün içinde “Sigortalı İşten Ayrılış Bildirgesi” ile SGK’ya bildirmekle yükümlüdürler.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kendilerine verilen şifre ile sigortalıların işten ayrılış bildirgelerini elektronik ortamda e- Sigorta kanalıyla kolayca gönderebilirler.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Elden veya posta yoluyla verilen işten ayrılış bildirgeleri için süresinde verilse dahi, idari para cezası uygulanır.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936855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26829B2-58C6-717C-0DC2-5A34819CBDC7}"/>
              </a:ext>
            </a:extLst>
          </p:cNvPr>
          <p:cNvSpPr>
            <a:spLocks noGrp="1"/>
          </p:cNvSpPr>
          <p:nvPr>
            <p:ph idx="1"/>
          </p:nvPr>
        </p:nvSpPr>
        <p:spPr>
          <a:xfrm>
            <a:off x="838200" y="2682239"/>
            <a:ext cx="10515600" cy="3494723"/>
          </a:xfrm>
        </p:spPr>
        <p:txBody>
          <a:bodyPr>
            <a:normAutofit/>
          </a:bodyPr>
          <a:lstStyle/>
          <a:p>
            <a:r>
              <a:rPr lang="tr-TR" b="0" u="none" strike="noStrike" baseline="0" dirty="0">
                <a:latin typeface="Calibri" panose="020F0502020204030204" pitchFamily="34" charset="0"/>
                <a:ea typeface="Calibri" panose="020F0502020204030204" pitchFamily="34" charset="0"/>
                <a:cs typeface="Calibri" panose="020F0502020204030204" pitchFamily="34" charset="0"/>
              </a:rPr>
              <a:t>Sigortalı işten ayrılış bildirgesinin yasal süre içinde verilmemesi </a:t>
            </a:r>
          </a:p>
          <a:p>
            <a:pPr marL="0" indent="0">
              <a:buNone/>
            </a:pPr>
            <a:r>
              <a:rPr lang="tr-TR" i="1" dirty="0">
                <a:latin typeface="Calibri" panose="020F0502020204030204" pitchFamily="34" charset="0"/>
                <a:ea typeface="Calibri" panose="020F0502020204030204" pitchFamily="34" charset="0"/>
                <a:cs typeface="Calibri" panose="020F0502020204030204" pitchFamily="34" charset="0"/>
              </a:rPr>
              <a:t>        </a:t>
            </a:r>
            <a:r>
              <a:rPr lang="tr-TR" b="1" u="none" strike="noStrike" baseline="0" dirty="0">
                <a:latin typeface="Calibri" panose="020F0502020204030204" pitchFamily="34" charset="0"/>
                <a:ea typeface="Calibri" panose="020F0502020204030204" pitchFamily="34" charset="0"/>
                <a:cs typeface="Calibri" panose="020F0502020204030204" pitchFamily="34" charset="0"/>
              </a:rPr>
              <a:t>Her Bir Sigortalı İçin Asgari Ücretin 1/10’u</a:t>
            </a:r>
            <a:endParaRPr lang="tr-TR"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367725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A329F45-D69D-D5C9-3EC9-0AAAEDE6000D}"/>
              </a:ext>
            </a:extLst>
          </p:cNvPr>
          <p:cNvSpPr>
            <a:spLocks noGrp="1"/>
          </p:cNvSpPr>
          <p:nvPr>
            <p:ph idx="1"/>
          </p:nvPr>
        </p:nvSpPr>
        <p:spPr>
          <a:xfrm>
            <a:off x="838200" y="2677885"/>
            <a:ext cx="10515600" cy="3499077"/>
          </a:xfrm>
        </p:spPr>
        <p:txBody>
          <a:bodyPr>
            <a:normAutofit/>
          </a:bodyPr>
          <a:lstStyle/>
          <a:p>
            <a:pPr algn="just"/>
            <a:r>
              <a:rPr lang="tr-TR"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Sigortalı işten ayrılış bildirgesi, işverenler tarafından verildikten sonra 10 günlük  içinde silinebilir,  güncellenebilir, meslek adı ve kodu,  sigortalının adresi her zaman e-sigorta yoluyla işverenler tarafından güncellenebilmektedir. </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617218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2BD5DA5-1A96-E230-4760-E8D24A6A41E4}"/>
              </a:ext>
            </a:extLst>
          </p:cNvPr>
          <p:cNvSpPr>
            <a:spLocks noGrp="1"/>
          </p:cNvSpPr>
          <p:nvPr>
            <p:ph idx="1"/>
          </p:nvPr>
        </p:nvSpPr>
        <p:spPr>
          <a:xfrm>
            <a:off x="838200" y="2726871"/>
            <a:ext cx="10515600" cy="3450092"/>
          </a:xfrm>
        </p:spPr>
        <p:txBody>
          <a:bodyPr>
            <a:noAutofit/>
          </a:bodyPr>
          <a:lstStyle/>
          <a:p>
            <a:pPr algn="just"/>
            <a:r>
              <a:rPr lang="tr-TR" b="0" i="0" u="none" strike="noStrike" baseline="0" dirty="0">
                <a:solidFill>
                  <a:srgbClr val="000000"/>
                </a:solidFill>
              </a:rPr>
              <a:t>İşverenlerin işten ayrılış bildirgesinin verilme süresi geçtikten sonraki düzeltme ve güncelleme taleplerinde ise; işverenin sunduğu belgelerdeki işten ayrılış tarihinin aylık prim ve hizmet belgesindeki bildirimle karşılaştırılır,  şüphe ve tereddüt olmaması halinde gerekli düzeltmeler yapılır ve uygulanmış ceza da varsa komisyon kararı ile kaldırılır. </a:t>
            </a:r>
          </a:p>
        </p:txBody>
      </p:sp>
    </p:spTree>
    <p:extLst>
      <p:ext uri="{BB962C8B-B14F-4D97-AF65-F5344CB8AC3E}">
        <p14:creationId xmlns:p14="http://schemas.microsoft.com/office/powerpoint/2010/main" val="108917024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9D27C0-1256-C97C-016A-0E4DB7CA5FC7}"/>
              </a:ext>
            </a:extLst>
          </p:cNvPr>
          <p:cNvSpPr>
            <a:spLocks noGrp="1"/>
          </p:cNvSpPr>
          <p:nvPr>
            <p:ph type="title"/>
          </p:nvPr>
        </p:nvSpPr>
        <p:spPr>
          <a:xfrm>
            <a:off x="838200" y="365125"/>
            <a:ext cx="10515600" cy="838835"/>
          </a:xfrm>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MUHTASAR VE PRİM HİZMET BEYANNAMESİNİN VERİLMESİ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A5A67CC4-2C42-B455-CEB4-154B0B75D2A0}"/>
              </a:ext>
            </a:extLst>
          </p:cNvPr>
          <p:cNvSpPr>
            <a:spLocks noGrp="1"/>
          </p:cNvSpPr>
          <p:nvPr>
            <p:ph idx="1"/>
          </p:nvPr>
        </p:nvSpPr>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çalıştırdığı sigortalıların prime esas kazançlarını ve çalıştıkları gün sayılarını “Muhtasar ve  Prim Hizmet Beyannamesi” ile her ay SGK’ ya bildirmekle yükümlüdürler.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İşverenler kendilerine verilen şifre ile sigortalının “Muhtasar ve Prim Hizmet </a:t>
            </a:r>
            <a:r>
              <a:rPr lang="tr-TR" b="0" i="0" u="none" strike="noStrike" baseline="0" dirty="0" err="1">
                <a:latin typeface="Calibri" panose="020F0502020204030204" pitchFamily="34" charset="0"/>
                <a:ea typeface="Calibri" panose="020F0502020204030204" pitchFamily="34" charset="0"/>
                <a:cs typeface="Calibri" panose="020F0502020204030204" pitchFamily="34" charset="0"/>
              </a:rPr>
              <a:t>Beyannamesi”ni</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elektronik ortamda gönderirler.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Muhtasar ve Prim Hizmet Beyannamesinin en geç sigortalının çalışmasının geçtiği ayı takip eden ayın 26’ncı günü saat 23.59’a kadar yetkili vergi dairesine elektronik ortamda gönderilmesi gerekmektedir</a:t>
            </a:r>
            <a:r>
              <a:rPr lang="tr-TR" sz="1800" b="0" i="0" u="none" strike="noStrike" baseline="0" dirty="0">
                <a:latin typeface="Times New Roman" panose="02020603050405020304" pitchFamily="18" charset="0"/>
              </a:rPr>
              <a:t>.</a:t>
            </a:r>
          </a:p>
        </p:txBody>
      </p:sp>
    </p:spTree>
    <p:extLst>
      <p:ext uri="{BB962C8B-B14F-4D97-AF65-F5344CB8AC3E}">
        <p14:creationId xmlns:p14="http://schemas.microsoft.com/office/powerpoint/2010/main" val="198893247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B5E5ADD-E519-628C-DB9A-392BA8253794}"/>
              </a:ext>
            </a:extLst>
          </p:cNvPr>
          <p:cNvSpPr>
            <a:spLocks noGrp="1"/>
          </p:cNvSpPr>
          <p:nvPr>
            <p:ph idx="1"/>
          </p:nvPr>
        </p:nvSpPr>
        <p:spPr/>
        <p:txBody>
          <a:bodyPr>
            <a:normAutofit lnSpcReduction="10000"/>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Muhtasar ve Prim Hizmet Beyannamesi ile çalıştırılan sigortalıların çalışma gün sayıları, prime esas kazancı ve sigortalıların kimlik bilgileri ile beraber; fiilen yaptığı işe uygun meslek kodları da doğru bir şekilde girilmelidir. Bu bilgilerin gerçeğe aykırı olarak bildirilmesi durumunda, aykırılığın türüne göre farklı tutarlarda idari para cezası uygulanacaktır.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Muhtasar Prim ve Hizmet Beyannamesi uygulaması ile birlikte sigortalıların meslek adı ve kodlarının, işyerinde fiilen yaptıkları işe uygun şekilde bildirilmeleri de zorunlu hale getirilmiştir.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Bu bilgileri gerçeğe aykırı bildiren işyerlerine her ay için 1 asgari ücrete kadar olmak üzere sigortalı başına asgari ücretin 1/10’u tutarında idari para cezası uygulanmaktadır. </a:t>
            </a:r>
            <a:endParaRPr lang="tr-TR" dirty="0"/>
          </a:p>
        </p:txBody>
      </p:sp>
    </p:spTree>
    <p:extLst>
      <p:ext uri="{BB962C8B-B14F-4D97-AF65-F5344CB8AC3E}">
        <p14:creationId xmlns:p14="http://schemas.microsoft.com/office/powerpoint/2010/main" val="1351073644"/>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B08648E-A7BE-AB01-0178-048DEF9DBEAF}"/>
              </a:ext>
            </a:extLst>
          </p:cNvPr>
          <p:cNvSpPr>
            <a:spLocks noGrp="1"/>
          </p:cNvSpPr>
          <p:nvPr>
            <p:ph idx="1"/>
          </p:nvPr>
        </p:nvSpPr>
        <p:spPr>
          <a:xfrm>
            <a:off x="838200" y="2133599"/>
            <a:ext cx="10515600" cy="4043363"/>
          </a:xfrm>
        </p:spPr>
        <p:txBody>
          <a:bodyPr>
            <a:normAutofit/>
          </a:bodyPr>
          <a:lstStyle/>
          <a:p>
            <a:pPr algn="l"/>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Aylık prim ve hizmet belgesi /Asıl (İşverence yasal süre içinde verilmemesi)</a:t>
            </a:r>
          </a:p>
          <a:p>
            <a:pPr lvl="1"/>
            <a:r>
              <a:rPr lang="tr-TR" sz="2800" b="0" i="1"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sz="2800" b="1" i="1" u="none" strike="noStrike" baseline="0" dirty="0">
                <a:latin typeface="Calibri" panose="020F0502020204030204" pitchFamily="34" charset="0"/>
                <a:ea typeface="Calibri" panose="020F0502020204030204" pitchFamily="34" charset="0"/>
                <a:cs typeface="Calibri" panose="020F0502020204030204" pitchFamily="34" charset="0"/>
              </a:rPr>
              <a:t>Sigortalı Sayısı Başına Asgari Ücretin 1/5’i  </a:t>
            </a:r>
          </a:p>
          <a:p>
            <a:pPr algn="l"/>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Aylık prim ve hizmet belgesi/Ek İşverence yasal süre içinde verilmemesi </a:t>
            </a:r>
          </a:p>
          <a:p>
            <a:pPr lvl="1"/>
            <a:r>
              <a:rPr lang="tr-TR" sz="2800" b="1" i="1" u="none" strike="noStrike" baseline="0" dirty="0">
                <a:latin typeface="Calibri" panose="020F0502020204030204" pitchFamily="34" charset="0"/>
                <a:ea typeface="Calibri" panose="020F0502020204030204" pitchFamily="34" charset="0"/>
                <a:cs typeface="Calibri" panose="020F0502020204030204" pitchFamily="34" charset="0"/>
              </a:rPr>
              <a:t>Sigortalı Sayısı Başına Asgari Ücretin 1/8’i </a:t>
            </a:r>
          </a:p>
          <a:p>
            <a:pPr algn="l"/>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Kurumca resen düzenlenmesi </a:t>
            </a:r>
          </a:p>
          <a:p>
            <a:pPr lvl="1"/>
            <a:r>
              <a:rPr lang="tr-TR" sz="2800" b="1" i="1" u="none" strike="noStrike" baseline="0" dirty="0">
                <a:latin typeface="Calibri" panose="020F0502020204030204" pitchFamily="34" charset="0"/>
                <a:ea typeface="Calibri" panose="020F0502020204030204" pitchFamily="34" charset="0"/>
                <a:cs typeface="Calibri" panose="020F0502020204030204" pitchFamily="34" charset="0"/>
              </a:rPr>
              <a:t>Asgari Ücretin Yarısı</a:t>
            </a:r>
            <a:endParaRPr lang="tr-TR"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4514063"/>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77BF03C-76BF-E30C-C10E-B0C480FD8EF4}"/>
              </a:ext>
            </a:extLst>
          </p:cNvPr>
          <p:cNvSpPr>
            <a:spLocks noGrp="1"/>
          </p:cNvSpPr>
          <p:nvPr>
            <p:ph idx="1"/>
          </p:nvPr>
        </p:nvSpPr>
        <p:spPr>
          <a:xfrm>
            <a:off x="1173480" y="1844039"/>
            <a:ext cx="10180320" cy="4648835"/>
          </a:xfrm>
        </p:spPr>
        <p:txBody>
          <a:bodyPr>
            <a:noAutofit/>
          </a:bodyPr>
          <a:lstStyle/>
          <a:p>
            <a:pPr algn="just"/>
            <a:r>
              <a:rPr lang="tr-TR" sz="2400" b="0" i="1" u="none" strike="noStrike" baseline="0" dirty="0">
                <a:latin typeface="Calibri" panose="020F0502020204030204" pitchFamily="34" charset="0"/>
                <a:ea typeface="Calibri" panose="020F0502020204030204" pitchFamily="34" charset="0"/>
                <a:cs typeface="Calibri" panose="020F0502020204030204" pitchFamily="34" charset="0"/>
              </a:rPr>
              <a:t>Muhtasar ve prim hizmet beyannamesi (Ek / Asıl)(Mahkeme kararına, denetim raporu ve kamu idarelerinin belgelerine göre gün ve kazancın hiç bildirilmemesi, eksik gün ve kazanç bildirimi veya sadece günlerinin eksik bildirimi hali)</a:t>
            </a:r>
          </a:p>
          <a:p>
            <a:pPr algn="l"/>
            <a:r>
              <a:rPr lang="tr-TR" sz="2400" b="0" i="1" u="none" strike="noStrike" baseline="0" dirty="0">
                <a:latin typeface="Calibri" panose="020F0502020204030204" pitchFamily="34" charset="0"/>
                <a:ea typeface="Calibri" panose="020F0502020204030204" pitchFamily="34" charset="0"/>
                <a:cs typeface="Calibri" panose="020F0502020204030204" pitchFamily="34" charset="0"/>
              </a:rPr>
              <a:t>Bilanço esasına tabi işyeri</a:t>
            </a:r>
          </a:p>
          <a:p>
            <a:r>
              <a:rPr lang="tr-TR" sz="2400" b="1" dirty="0">
                <a:latin typeface="Calibri" panose="020F0502020204030204" pitchFamily="34" charset="0"/>
                <a:ea typeface="Calibri" panose="020F0502020204030204" pitchFamily="34" charset="0"/>
                <a:cs typeface="Calibri" panose="020F0502020204030204" pitchFamily="34" charset="0"/>
              </a:rPr>
              <a:t> </a:t>
            </a:r>
            <a:r>
              <a:rPr lang="tr-TR" sz="2400" b="1" u="none" strike="noStrike" baseline="0" dirty="0">
                <a:latin typeface="Calibri" panose="020F0502020204030204" pitchFamily="34" charset="0"/>
                <a:ea typeface="Calibri" panose="020F0502020204030204" pitchFamily="34" charset="0"/>
                <a:cs typeface="Calibri" panose="020F0502020204030204" pitchFamily="34" charset="0"/>
              </a:rPr>
              <a:t>Asgari Ücretin Üç Katını Geçmemek Üzere Her Bir Sigortalı İçin 1 Asgari Ücret</a:t>
            </a:r>
          </a:p>
          <a:p>
            <a:pPr algn="l"/>
            <a:r>
              <a:rPr lang="tr-TR" sz="2400" b="0" i="1" u="none" strike="noStrike" baseline="0" dirty="0">
                <a:latin typeface="Calibri" panose="020F0502020204030204" pitchFamily="34" charset="0"/>
                <a:ea typeface="Calibri" panose="020F0502020204030204" pitchFamily="34" charset="0"/>
                <a:cs typeface="Calibri" panose="020F0502020204030204" pitchFamily="34" charset="0"/>
              </a:rPr>
              <a:t>Diğer defterlere tabi işyeri</a:t>
            </a:r>
          </a:p>
          <a:p>
            <a:pPr algn="l"/>
            <a:r>
              <a:rPr lang="tr-TR" sz="2400" b="1" i="1" u="none" strike="noStrike" baseline="0" dirty="0">
                <a:latin typeface="Calibri" panose="020F0502020204030204" pitchFamily="34" charset="0"/>
                <a:ea typeface="Calibri" panose="020F0502020204030204" pitchFamily="34" charset="0"/>
                <a:cs typeface="Calibri" panose="020F0502020204030204" pitchFamily="34" charset="0"/>
              </a:rPr>
              <a:t>Asgari Ücretin İki Katını Geçmemek Üzere Her Bir Sigortalı İçin 1/2 Asgari Ücret</a:t>
            </a:r>
          </a:p>
          <a:p>
            <a:pPr algn="l"/>
            <a:r>
              <a:rPr lang="tr-TR" sz="2400" b="0" i="1" u="none" strike="noStrike" baseline="0" dirty="0">
                <a:latin typeface="Calibri" panose="020F0502020204030204" pitchFamily="34" charset="0"/>
                <a:ea typeface="Calibri" panose="020F0502020204030204" pitchFamily="34" charset="0"/>
                <a:cs typeface="Calibri" panose="020F0502020204030204" pitchFamily="34" charset="0"/>
              </a:rPr>
              <a:t>Defter tutmakla yükümlü olmayanlar</a:t>
            </a:r>
          </a:p>
          <a:p>
            <a:pPr algn="l"/>
            <a:r>
              <a:rPr lang="tr-TR" sz="2400" b="1" i="1" u="none" strike="noStrike" baseline="0" dirty="0">
                <a:latin typeface="Calibri" panose="020F0502020204030204" pitchFamily="34" charset="0"/>
                <a:ea typeface="Calibri" panose="020F0502020204030204" pitchFamily="34" charset="0"/>
                <a:cs typeface="Calibri" panose="020F0502020204030204" pitchFamily="34" charset="0"/>
              </a:rPr>
              <a:t>Asgari Ücreti Geçmemek Üzere Her Bir Sigortalı İçin 1/3 Asgari Ücret</a:t>
            </a:r>
            <a:endParaRPr lang="tr-TR" sz="2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64793933"/>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FF9887-CAA3-C736-0292-F3C982A90357}"/>
              </a:ext>
            </a:extLst>
          </p:cNvPr>
          <p:cNvSpPr>
            <a:spLocks noGrp="1"/>
          </p:cNvSpPr>
          <p:nvPr>
            <p:ph type="title"/>
          </p:nvPr>
        </p:nvSpPr>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PRİM ORANLARI VE PRİMLERİN ÖDENMESİ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AC2B014C-D200-ED3B-F82D-A471D2E22FD2}"/>
              </a:ext>
            </a:extLst>
          </p:cNvPr>
          <p:cNvSpPr>
            <a:spLocks noGrp="1"/>
          </p:cNvSpPr>
          <p:nvPr>
            <p:ph idx="1"/>
          </p:nvPr>
        </p:nvSpPr>
        <p:spPr>
          <a:xfrm>
            <a:off x="838200" y="2103119"/>
            <a:ext cx="10515600" cy="4073843"/>
          </a:xfrm>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Muhtasar ve Prim Hizmet Beyannamesi’nde belirtilen prime esas kazancın alt sınırı brüt asgari ücret, üst sınırı da brüt asgari ücretin 9 katıdır.</a:t>
            </a:r>
          </a:p>
          <a:p>
            <a:pPr algn="just"/>
            <a:r>
              <a:rPr lang="tr-TR" dirty="0">
                <a:latin typeface="Calibri" panose="020F0502020204030204" pitchFamily="34" charset="0"/>
                <a:ea typeface="Calibri" panose="020F0502020204030204" pitchFamily="34" charset="0"/>
                <a:cs typeface="Calibri" panose="020F0502020204030204" pitchFamily="34" charset="0"/>
              </a:rPr>
              <a:t>P</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rim oranları : </a:t>
            </a:r>
          </a:p>
          <a:p>
            <a:pPr marL="0" indent="0" algn="just">
              <a:buNone/>
            </a:pPr>
            <a:r>
              <a:rPr lang="tr-TR" b="1" dirty="0">
                <a:latin typeface="Calibri" panose="020F0502020204030204" pitchFamily="34" charset="0"/>
                <a:ea typeface="Calibri" panose="020F0502020204030204" pitchFamily="34" charset="0"/>
                <a:cs typeface="Calibri" panose="020F0502020204030204" pitchFamily="34" charset="0"/>
              </a:rPr>
              <a:t>       İ</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şveren payı %23,75 ,</a:t>
            </a:r>
          </a:p>
          <a:p>
            <a:pPr marL="0" indent="0" algn="just">
              <a:buNone/>
            </a:pPr>
            <a:r>
              <a:rPr lang="tr-TR" b="1" dirty="0">
                <a:latin typeface="Calibri" panose="020F0502020204030204" pitchFamily="34" charset="0"/>
                <a:ea typeface="Calibri" panose="020F0502020204030204" pitchFamily="34" charset="0"/>
                <a:cs typeface="Calibri" panose="020F0502020204030204" pitchFamily="34" charset="0"/>
              </a:rPr>
              <a:t>       İ</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şçi payı 15 </a:t>
            </a:r>
          </a:p>
          <a:p>
            <a:pPr marL="0" indent="0" algn="just">
              <a:buNone/>
            </a:pP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olmak üzere, toplamda %38,75 oranında prim ödenir.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5950149"/>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091144-016A-BAB4-D175-3BA3394D0BC5}"/>
              </a:ext>
            </a:extLst>
          </p:cNvPr>
          <p:cNvSpPr>
            <a:spLocks noGrp="1"/>
          </p:cNvSpPr>
          <p:nvPr>
            <p:ph type="title"/>
          </p:nvPr>
        </p:nvSpPr>
        <p:spPr/>
        <p:txBody>
          <a:bodyPr>
            <a:normAutofit/>
          </a:bodyPr>
          <a:lstStyle/>
          <a:p>
            <a:pPr algn="just"/>
            <a:r>
              <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rPr>
              <a:t>PRİM ORANLARI</a:t>
            </a:r>
          </a:p>
        </p:txBody>
      </p:sp>
      <p:sp>
        <p:nvSpPr>
          <p:cNvPr id="3" name="İçerik Yer Tutucusu 2">
            <a:extLst>
              <a:ext uri="{FF2B5EF4-FFF2-40B4-BE49-F238E27FC236}">
                <a16:creationId xmlns:a16="http://schemas.microsoft.com/office/drawing/2014/main" id="{45A6BDF5-2BC6-AB43-08C6-E8CAF6D5BE34}"/>
              </a:ext>
            </a:extLst>
          </p:cNvPr>
          <p:cNvSpPr>
            <a:spLocks noGrp="1"/>
          </p:cNvSpPr>
          <p:nvPr>
            <p:ph idx="1"/>
          </p:nvPr>
        </p:nvSpPr>
        <p:spPr/>
        <p:txBody>
          <a:bodyPr/>
          <a:lstStyle/>
          <a:p>
            <a:pPr algn="l"/>
            <a:r>
              <a:rPr lang="tr-TR" sz="1800" b="1" i="0" u="none" strike="noStrike" baseline="0" dirty="0">
                <a:solidFill>
                  <a:srgbClr val="FFFFFF"/>
                </a:solidFill>
                <a:latin typeface="TimesNewRomanPS-BoldMT"/>
              </a:rPr>
              <a:t>Sigorta Kolları İşçi İşveren </a:t>
            </a:r>
            <a:r>
              <a:rPr lang="tr-TR" sz="1800" b="1" i="0" u="none" strike="noStrike" baseline="0" dirty="0">
                <a:solidFill>
                  <a:srgbClr val="FFFFFF"/>
                </a:solidFill>
                <a:latin typeface="Times New Roman" panose="02020603050405020304" pitchFamily="18" charset="0"/>
              </a:rPr>
              <a:t>Toplam</a:t>
            </a:r>
          </a:p>
          <a:p>
            <a:r>
              <a:rPr lang="tr-TR" sz="1800" b="1" i="0" u="none" strike="noStrike" baseline="0" dirty="0">
                <a:solidFill>
                  <a:srgbClr val="000000"/>
                </a:solidFill>
              </a:rPr>
              <a:t>Kısa Vadeli Sigorta Kolları				  </a:t>
            </a:r>
            <a:r>
              <a:rPr lang="tr-TR" sz="1800" b="0" i="0" u="none" strike="noStrike" baseline="0" dirty="0">
                <a:solidFill>
                  <a:srgbClr val="000000"/>
                </a:solidFill>
              </a:rPr>
              <a:t>-   	         % 2,25 	</a:t>
            </a:r>
            <a:r>
              <a:rPr lang="tr-TR" sz="1800" b="1" i="0" u="none" strike="noStrike" baseline="0" dirty="0">
                <a:solidFill>
                  <a:srgbClr val="000000"/>
                </a:solidFill>
              </a:rPr>
              <a:t>% 2,25</a:t>
            </a:r>
          </a:p>
          <a:p>
            <a:pPr marL="0" indent="0" algn="l">
              <a:buNone/>
            </a:pPr>
            <a:r>
              <a:rPr lang="tr-TR" sz="1800" b="0" i="0" u="none" strike="noStrike" baseline="0" dirty="0">
                <a:solidFill>
                  <a:srgbClr val="000000"/>
                </a:solidFill>
              </a:rPr>
              <a:t>(iş kazası, meslek hastalığı, hastalık, analık için) </a:t>
            </a:r>
          </a:p>
          <a:p>
            <a:pPr marL="0" indent="0" algn="l">
              <a:buNone/>
            </a:pPr>
            <a:endParaRPr lang="tr-TR" sz="1800" b="1" i="0" u="none" strike="noStrike" baseline="0" dirty="0">
              <a:solidFill>
                <a:srgbClr val="000000"/>
              </a:solidFill>
            </a:endParaRPr>
          </a:p>
          <a:p>
            <a:pPr marL="0" indent="0" algn="l">
              <a:buNone/>
            </a:pPr>
            <a:r>
              <a:rPr lang="tr-TR" sz="1800" b="1" i="0" u="none" strike="noStrike" baseline="0" dirty="0">
                <a:solidFill>
                  <a:srgbClr val="000000"/>
                </a:solidFill>
              </a:rPr>
              <a:t>Uzun Vade Sigorta Kolları</a:t>
            </a:r>
            <a:r>
              <a:rPr lang="tr-TR" sz="1800" b="0" i="0" u="none" strike="noStrike" baseline="0" dirty="0">
                <a:solidFill>
                  <a:srgbClr val="000000"/>
                </a:solidFill>
              </a:rPr>
              <a:t> )    				 % 9 	         % 12       	</a:t>
            </a:r>
            <a:r>
              <a:rPr lang="tr-TR" sz="1800" b="1" i="0" u="none" strike="noStrike" baseline="0" dirty="0">
                <a:solidFill>
                  <a:srgbClr val="000000"/>
                </a:solidFill>
              </a:rPr>
              <a:t>% 21 </a:t>
            </a:r>
          </a:p>
          <a:p>
            <a:pPr marL="0" indent="0" algn="l">
              <a:buNone/>
            </a:pPr>
            <a:r>
              <a:rPr lang="tr-TR" sz="1800" b="0" i="0" u="none" strike="noStrike" baseline="0" dirty="0">
                <a:solidFill>
                  <a:srgbClr val="000000"/>
                </a:solidFill>
              </a:rPr>
              <a:t>(yaşlılık, malullük ve ölüm sigortası için</a:t>
            </a:r>
            <a:endParaRPr lang="tr-TR" sz="1800" b="1" i="0" u="none" strike="noStrike" baseline="0" dirty="0">
              <a:solidFill>
                <a:srgbClr val="000000"/>
              </a:solidFill>
            </a:endParaRPr>
          </a:p>
          <a:p>
            <a:pPr algn="l"/>
            <a:r>
              <a:rPr lang="tr-TR" sz="1800" b="1" i="0" u="none" strike="noStrike" baseline="0" dirty="0">
                <a:solidFill>
                  <a:srgbClr val="000000"/>
                </a:solidFill>
              </a:rPr>
              <a:t>Genel Sağlık Sigortası				 </a:t>
            </a:r>
            <a:r>
              <a:rPr lang="tr-TR" sz="1800" b="0" i="0" u="none" strike="noStrike" baseline="0" dirty="0">
                <a:solidFill>
                  <a:srgbClr val="000000"/>
                </a:solidFill>
              </a:rPr>
              <a:t>% 5 	         % 7,5 	</a:t>
            </a:r>
            <a:r>
              <a:rPr lang="tr-TR" sz="1800" b="1" i="0" u="none" strike="noStrike" baseline="0" dirty="0">
                <a:solidFill>
                  <a:srgbClr val="000000"/>
                </a:solidFill>
              </a:rPr>
              <a:t>% 12,5</a:t>
            </a:r>
          </a:p>
          <a:p>
            <a:pPr algn="l"/>
            <a:r>
              <a:rPr lang="tr-TR" sz="1800" b="1" i="0" u="none" strike="noStrike" baseline="0" dirty="0">
                <a:solidFill>
                  <a:srgbClr val="000000"/>
                </a:solidFill>
              </a:rPr>
              <a:t>İşsizlik Sigortası 					</a:t>
            </a:r>
            <a:r>
              <a:rPr lang="tr-TR" sz="1800" b="0" i="0" u="none" strike="noStrike" baseline="0" dirty="0">
                <a:solidFill>
                  <a:srgbClr val="000000"/>
                </a:solidFill>
              </a:rPr>
              <a:t>% 1 	         % 2 		</a:t>
            </a:r>
            <a:r>
              <a:rPr lang="tr-TR" sz="1800" b="1" i="0" u="none" strike="noStrike" baseline="0" dirty="0">
                <a:solidFill>
                  <a:srgbClr val="000000"/>
                </a:solidFill>
              </a:rPr>
              <a:t>% 3</a:t>
            </a:r>
          </a:p>
          <a:p>
            <a:pPr algn="l"/>
            <a:endParaRPr lang="tr-TR" sz="1800" b="1" i="0" u="none" strike="noStrike" baseline="0" dirty="0">
              <a:solidFill>
                <a:srgbClr val="000000"/>
              </a:solidFill>
            </a:endParaRPr>
          </a:p>
          <a:p>
            <a:pPr algn="l"/>
            <a:r>
              <a:rPr lang="tr-TR" sz="1800" b="1" i="0" u="none" strike="noStrike" baseline="0" dirty="0">
                <a:solidFill>
                  <a:srgbClr val="000000"/>
                </a:solidFill>
              </a:rPr>
              <a:t>Toplam 				                 % 15             % 23,75           % 38,75</a:t>
            </a:r>
            <a:endParaRPr lang="tr-TR" sz="1800" dirty="0"/>
          </a:p>
        </p:txBody>
      </p:sp>
    </p:spTree>
    <p:extLst>
      <p:ext uri="{BB962C8B-B14F-4D97-AF65-F5344CB8AC3E}">
        <p14:creationId xmlns:p14="http://schemas.microsoft.com/office/powerpoint/2010/main" val="349201961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4237E9A-B9A1-B843-AB1D-126D696C3D15}"/>
              </a:ext>
            </a:extLst>
          </p:cNvPr>
          <p:cNvSpPr>
            <a:spLocks noGrp="1"/>
          </p:cNvSpPr>
          <p:nvPr>
            <p:ph idx="1"/>
          </p:nvPr>
        </p:nvSpPr>
        <p:spPr>
          <a:xfrm>
            <a:off x="655320" y="2107881"/>
            <a:ext cx="10607040" cy="4384994"/>
          </a:xfrm>
        </p:spPr>
        <p:txBody>
          <a:bodyPr>
            <a:no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Ücret Ödeme dönemi ayın 1’i ile 30’ u arası olan işverenler, çalıştırdıkları sigortalıların primlerini en geç takip eden ayın sonuna kadar ödemelidirler.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Ücret Ödeme dönemi ayın 15’i ile 14’ü arası olan işverenler ise, en geç takip eden dönemin 14’üne kadar primlerini SGK’ya ödemelidirler.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Prim ödemeleri Kumumun anlaşmalı olduğu bankalar aracılığıyla veya kredi kartı ile yapılabilir.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Primlerin zamanında ödenmemesi halinde gecikmenin olduğu ilk 3 ay için gecikme cezası ve gecikme zammı, takip eden dönemler için ise gecikme zammıyla birlikte tahsil edilir.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2392862"/>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FFCBB26-5F61-D131-404A-490161790696}"/>
              </a:ext>
            </a:extLst>
          </p:cNvPr>
          <p:cNvSpPr>
            <a:spLocks noGrp="1"/>
          </p:cNvSpPr>
          <p:nvPr>
            <p:ph idx="1"/>
          </p:nvPr>
        </p:nvSpPr>
        <p:spPr/>
        <p:txBody>
          <a:bodyPr>
            <a:noAutofit/>
          </a:bodyPr>
          <a:lstStyle/>
          <a:p>
            <a:pPr algn="just"/>
            <a:r>
              <a:rPr lang="tr-TR" b="0" i="0" u="none" strike="noStrike" baseline="0" dirty="0">
                <a:solidFill>
                  <a:srgbClr val="000000"/>
                </a:solidFill>
              </a:rPr>
              <a:t>Kurumun prim ve diğer alacakları süresi içinde ve tam olarak ödenmezse, ödenmeyen kısmı sürenin </a:t>
            </a:r>
            <a:r>
              <a:rPr lang="tr-TR" b="0" i="0" u="none" strike="noStrike" baseline="0" dirty="0" err="1">
                <a:solidFill>
                  <a:srgbClr val="000000"/>
                </a:solidFill>
              </a:rPr>
              <a:t>bittigi</a:t>
            </a:r>
            <a:r>
              <a:rPr lang="tr-TR" b="0" i="0" u="none" strike="noStrike" baseline="0" dirty="0">
                <a:solidFill>
                  <a:srgbClr val="000000"/>
                </a:solidFill>
              </a:rPr>
              <a:t> tarihten itibaren ilk üç aylık sürede her bir ay için % 3 (% 2) oranında gecikme cezası uygulanarak artırılır.</a:t>
            </a:r>
          </a:p>
          <a:p>
            <a:pPr algn="just"/>
            <a:r>
              <a:rPr lang="tr-TR" b="0" i="0" u="none" strike="noStrike" baseline="0" dirty="0">
                <a:solidFill>
                  <a:srgbClr val="000000"/>
                </a:solidFill>
              </a:rPr>
              <a:t> Ayrıca, her ay için bulunan tutarlara ödeme süresinin bittiği tarihten başlamak üzere borç ödeninceye kadar her ay için ayrı ayrı Hazine Müsteşarlığınca açıklanacak bir önceki aya ait Yeni Türk Lirası cinsinden iskontolu ihraç edilen Devlet iç borçlanma senetlerinin aylık ortalama faizi bileşik bazda uygulanarak gecikme zammı hesaplanır.</a:t>
            </a:r>
            <a:endParaRPr lang="tr-TR" dirty="0"/>
          </a:p>
        </p:txBody>
      </p:sp>
    </p:spTree>
    <p:extLst>
      <p:ext uri="{BB962C8B-B14F-4D97-AF65-F5344CB8AC3E}">
        <p14:creationId xmlns:p14="http://schemas.microsoft.com/office/powerpoint/2010/main" val="2366581337"/>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8CC897-3AE5-2370-FCDD-50383E1F9537}"/>
              </a:ext>
            </a:extLst>
          </p:cNvPr>
          <p:cNvSpPr>
            <a:spLocks noGrp="1"/>
          </p:cNvSpPr>
          <p:nvPr>
            <p:ph type="title"/>
          </p:nvPr>
        </p:nvSpPr>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İŞ KAZASININ VE MESLEK HASTALIĞININ BİLDİRİLMESİ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2EEC74C0-BAE8-928F-FA81-6B0B68F3D190}"/>
              </a:ext>
            </a:extLst>
          </p:cNvPr>
          <p:cNvSpPr>
            <a:spLocks noGrp="1"/>
          </p:cNvSpPr>
          <p:nvPr>
            <p:ph idx="1"/>
          </p:nvPr>
        </p:nvSpPr>
        <p:spPr>
          <a:xfrm>
            <a:off x="838200" y="2026919"/>
            <a:ext cx="10515600" cy="4150043"/>
          </a:xfrm>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Sigortalının işyerinde bulunduğu sırada, görevlendirme ile işyeri sınırları dışına çıktığında, işyeri tarafından sağlanan servisle yolculuk ederken veya sigortalıya ayrılan emzirme sürelerinde herhangi bir kaza geçirmesi durumunda bu iş kazası olarak sayılır.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çalıştırdığı sigortalının iş kazası geçirmesi halinde kolluk kuvvetlerine derhal, SGK’ya ise kazadan sonraki 3 iş günü içinde bildirimde bulunmakla yükümlüdür.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7553641"/>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0CE8D1D-2FFA-EF9C-4BC3-35B019AB4299}"/>
              </a:ext>
            </a:extLst>
          </p:cNvPr>
          <p:cNvSpPr>
            <a:spLocks noGrp="1"/>
          </p:cNvSpPr>
          <p:nvPr>
            <p:ph idx="1"/>
          </p:nvPr>
        </p:nvSpPr>
        <p:spPr>
          <a:xfrm>
            <a:off x="838200" y="1965959"/>
            <a:ext cx="10515600" cy="4211003"/>
          </a:xfrm>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Sigortalının yaptığı işin niteliğinden dolayı tekrarlanan bir sebeple veya işin yürütüm şartlarından dolayı geçici veya sürekli rahatsızlanması söz konusuysa bu durum da meslek hastalığı kapsamına girer.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İşverenler, çalıştırdığı sigortalının meslek hastalığına yakalanması halinde, durumu öğrendiği gün dahil olmak üzere 3 iş günü içinde SGK’ ya bildirmekle yükümlüdür.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 kazası ve meslek hastalığının bildirimi </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www.sgk.gov.tr </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adresinden “Çalışılmadığına Dair Bildirim Girişi” bölümünden İş Kazası ve Meslek Hastalığı Bildirim Formu ile elektronik ortamda yapılır.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434079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A05F2BA-9451-8A82-711D-EC3857C2595A}"/>
              </a:ext>
            </a:extLst>
          </p:cNvPr>
          <p:cNvSpPr>
            <a:spLocks noGrp="1"/>
          </p:cNvSpPr>
          <p:nvPr>
            <p:ph idx="1"/>
          </p:nvPr>
        </p:nvSpPr>
        <p:spPr>
          <a:xfrm>
            <a:off x="838200" y="2148839"/>
            <a:ext cx="10515600" cy="4028123"/>
          </a:xfrm>
        </p:spPr>
        <p:txBody>
          <a:bodyPr>
            <a:normAutofit/>
          </a:bodyPr>
          <a:lstStyle/>
          <a:p>
            <a:pPr algn="just"/>
            <a:endParaRPr lang="tr-TR"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algn="just"/>
            <a:endParaRPr lang="tr-TR" dirty="0">
              <a:latin typeface="Calibri" panose="020F0502020204030204" pitchFamily="34" charset="0"/>
              <a:ea typeface="Calibri" panose="020F0502020204030204" pitchFamily="34" charset="0"/>
              <a:cs typeface="Calibri" panose="020F0502020204030204" pitchFamily="34" charset="0"/>
            </a:endParaRP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Bu bildirimlerin yapılmaması durumunda 6331 sayılı Kanuna göre 2026 yılı için 133.329 TL’ye kadar (işyerinin büyüklüğüne ve tehlike sınıfına göre) idari para cezası uygulanır.</a:t>
            </a:r>
          </a:p>
          <a:p>
            <a:pPr marL="0" indent="0" algn="just">
              <a:buNone/>
            </a:pP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9231892"/>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graphicFrame>
        <p:nvGraphicFramePr>
          <p:cNvPr id="4" name="Tablo 3">
            <a:extLst>
              <a:ext uri="{FF2B5EF4-FFF2-40B4-BE49-F238E27FC236}">
                <a16:creationId xmlns:a16="http://schemas.microsoft.com/office/drawing/2014/main" id="{9FB9FFCB-54E7-6F7A-9270-CB00B9343184}"/>
              </a:ext>
            </a:extLst>
          </p:cNvPr>
          <p:cNvGraphicFramePr>
            <a:graphicFrameLocks noGrp="1"/>
          </p:cNvGraphicFramePr>
          <p:nvPr>
            <p:extLst>
              <p:ext uri="{D42A27DB-BD31-4B8C-83A1-F6EECF244321}">
                <p14:modId xmlns:p14="http://schemas.microsoft.com/office/powerpoint/2010/main" val="3040584154"/>
              </p:ext>
            </p:extLst>
          </p:nvPr>
        </p:nvGraphicFramePr>
        <p:xfrm>
          <a:off x="211016" y="562708"/>
          <a:ext cx="11633980" cy="5655212"/>
        </p:xfrm>
        <a:graphic>
          <a:graphicData uri="http://schemas.openxmlformats.org/drawingml/2006/table">
            <a:tbl>
              <a:tblPr firstRow="1" bandRow="1">
                <a:tableStyleId>{5C22544A-7EE6-4342-B048-85BDC9FD1C3A}</a:tableStyleId>
              </a:tblPr>
              <a:tblGrid>
                <a:gridCol w="853378">
                  <a:extLst>
                    <a:ext uri="{9D8B030D-6E8A-4147-A177-3AD203B41FA5}">
                      <a16:colId xmlns:a16="http://schemas.microsoft.com/office/drawing/2014/main" val="3172767610"/>
                    </a:ext>
                  </a:extLst>
                </a:gridCol>
                <a:gridCol w="1262788">
                  <a:extLst>
                    <a:ext uri="{9D8B030D-6E8A-4147-A177-3AD203B41FA5}">
                      <a16:colId xmlns:a16="http://schemas.microsoft.com/office/drawing/2014/main" val="1068408671"/>
                    </a:ext>
                  </a:extLst>
                </a:gridCol>
                <a:gridCol w="1238277">
                  <a:extLst>
                    <a:ext uri="{9D8B030D-6E8A-4147-A177-3AD203B41FA5}">
                      <a16:colId xmlns:a16="http://schemas.microsoft.com/office/drawing/2014/main" val="267576923"/>
                    </a:ext>
                  </a:extLst>
                </a:gridCol>
                <a:gridCol w="736640">
                  <a:extLst>
                    <a:ext uri="{9D8B030D-6E8A-4147-A177-3AD203B41FA5}">
                      <a16:colId xmlns:a16="http://schemas.microsoft.com/office/drawing/2014/main" val="974550999"/>
                    </a:ext>
                  </a:extLst>
                </a:gridCol>
                <a:gridCol w="725018">
                  <a:extLst>
                    <a:ext uri="{9D8B030D-6E8A-4147-A177-3AD203B41FA5}">
                      <a16:colId xmlns:a16="http://schemas.microsoft.com/office/drawing/2014/main" val="1236760557"/>
                    </a:ext>
                  </a:extLst>
                </a:gridCol>
                <a:gridCol w="852202">
                  <a:extLst>
                    <a:ext uri="{9D8B030D-6E8A-4147-A177-3AD203B41FA5}">
                      <a16:colId xmlns:a16="http://schemas.microsoft.com/office/drawing/2014/main" val="1568148936"/>
                    </a:ext>
                  </a:extLst>
                </a:gridCol>
                <a:gridCol w="854984">
                  <a:extLst>
                    <a:ext uri="{9D8B030D-6E8A-4147-A177-3AD203B41FA5}">
                      <a16:colId xmlns:a16="http://schemas.microsoft.com/office/drawing/2014/main" val="867015313"/>
                    </a:ext>
                  </a:extLst>
                </a:gridCol>
                <a:gridCol w="778132">
                  <a:extLst>
                    <a:ext uri="{9D8B030D-6E8A-4147-A177-3AD203B41FA5}">
                      <a16:colId xmlns:a16="http://schemas.microsoft.com/office/drawing/2014/main" val="724521983"/>
                    </a:ext>
                  </a:extLst>
                </a:gridCol>
                <a:gridCol w="999083">
                  <a:extLst>
                    <a:ext uri="{9D8B030D-6E8A-4147-A177-3AD203B41FA5}">
                      <a16:colId xmlns:a16="http://schemas.microsoft.com/office/drawing/2014/main" val="2617673909"/>
                    </a:ext>
                  </a:extLst>
                </a:gridCol>
                <a:gridCol w="854984">
                  <a:extLst>
                    <a:ext uri="{9D8B030D-6E8A-4147-A177-3AD203B41FA5}">
                      <a16:colId xmlns:a16="http://schemas.microsoft.com/office/drawing/2014/main" val="1707031620"/>
                    </a:ext>
                  </a:extLst>
                </a:gridCol>
                <a:gridCol w="970263">
                  <a:extLst>
                    <a:ext uri="{9D8B030D-6E8A-4147-A177-3AD203B41FA5}">
                      <a16:colId xmlns:a16="http://schemas.microsoft.com/office/drawing/2014/main" val="2188872824"/>
                    </a:ext>
                  </a:extLst>
                </a:gridCol>
                <a:gridCol w="960656">
                  <a:extLst>
                    <a:ext uri="{9D8B030D-6E8A-4147-A177-3AD203B41FA5}">
                      <a16:colId xmlns:a16="http://schemas.microsoft.com/office/drawing/2014/main" val="3965230930"/>
                    </a:ext>
                  </a:extLst>
                </a:gridCol>
                <a:gridCol w="547575">
                  <a:extLst>
                    <a:ext uri="{9D8B030D-6E8A-4147-A177-3AD203B41FA5}">
                      <a16:colId xmlns:a16="http://schemas.microsoft.com/office/drawing/2014/main" val="1970699069"/>
                    </a:ext>
                  </a:extLst>
                </a:gridCol>
              </a:tblGrid>
              <a:tr h="1173363">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b="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Ceza Mad.</a:t>
                      </a:r>
                      <a:endParaRPr lang="tr-TR"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endParaRPr lang="tr-TR"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Kanun Maddesinde Sözü Edilen Fiil</a:t>
                      </a:r>
                      <a:endParaRPr lang="tr-TR"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endParaRPr lang="tr-TR"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2026 yılı için uygulanacak </a:t>
                      </a:r>
                      <a:r>
                        <a:rPr lang="tr-TR" sz="1400" b="0" u="sng"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temel</a:t>
                      </a:r>
                      <a:r>
                        <a:rPr lang="tr-TR" sz="1400" b="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ceza miktarı</a:t>
                      </a:r>
                      <a:endParaRPr lang="tr-TR"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endParaRPr lang="tr-TR"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a:t>       </a:t>
                      </a:r>
                      <a:r>
                        <a:rPr lang="tr-TR" sz="2000" b="1" u="none" strike="noStrike" dirty="0">
                          <a:solidFill>
                            <a:schemeClr val="tx1"/>
                          </a:solidFill>
                          <a:effectLst/>
                        </a:rPr>
                        <a:t>2026 Yılında Uygulanacak Ceza Miktarı (TL)                                                                                                                                  (Yeniden Değerleme Oranı %25,49)</a:t>
                      </a:r>
                      <a:endParaRPr lang="tr-TR" sz="2000" b="1" i="0" u="none" strike="noStrike" dirty="0">
                        <a:solidFill>
                          <a:schemeClr val="tx1"/>
                        </a:solidFill>
                        <a:effectLst/>
                        <a:latin typeface="Times New Roman" panose="02020603050405020304" pitchFamily="18" charset="0"/>
                      </a:endParaRPr>
                    </a:p>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tr-TR" dirty="0"/>
                    </a:p>
                  </a:txBody>
                  <a:tcPr>
                    <a:lnR w="12700" cmpd="sng">
                      <a:noFill/>
                    </a:lnR>
                    <a:lnB w="12700" cap="flat" cmpd="sng" algn="ctr">
                      <a:solidFill>
                        <a:schemeClr val="tx1"/>
                      </a:solidFill>
                      <a:prstDash val="solid"/>
                      <a:round/>
                      <a:headEnd type="none" w="med" len="med"/>
                      <a:tailEnd type="none" w="med" len="med"/>
                    </a:lnB>
                  </a:tcPr>
                </a:tc>
                <a:tc hMerge="1">
                  <a:txBody>
                    <a:bodyPr/>
                    <a:lstStyle/>
                    <a:p>
                      <a:endParaRPr lang="tr-TR"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tr-TR" dirty="0"/>
                    </a:p>
                  </a:txBody>
                  <a:tcP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tr-TR" dirty="0"/>
                    </a:p>
                  </a:txBody>
                  <a:tcPr>
                    <a:lnB w="12700" cap="flat" cmpd="sng" algn="ctr">
                      <a:solidFill>
                        <a:schemeClr val="tx1"/>
                      </a:solidFill>
                      <a:prstDash val="solid"/>
                      <a:round/>
                      <a:headEnd type="none" w="med" len="med"/>
                      <a:tailEnd type="none" w="med" len="med"/>
                    </a:lnB>
                  </a:tcPr>
                </a:tc>
                <a:tc hMerge="1">
                  <a:txBody>
                    <a:bodyPr/>
                    <a:lstStyle/>
                    <a:p>
                      <a:endParaRPr lang="tr-TR" dirty="0"/>
                    </a:p>
                  </a:txBody>
                  <a:tcPr>
                    <a:lnB w="12700" cap="flat" cmpd="sng" algn="ctr">
                      <a:solidFill>
                        <a:schemeClr val="tx1"/>
                      </a:solidFill>
                      <a:prstDash val="solid"/>
                      <a:round/>
                      <a:headEnd type="none" w="med" len="med"/>
                      <a:tailEnd type="none" w="med" len="med"/>
                    </a:lnB>
                  </a:tcPr>
                </a:tc>
                <a:tc hMerge="1">
                  <a:txBody>
                    <a:bodyPr/>
                    <a:lstStyle/>
                    <a:p>
                      <a:endParaRPr lang="tr-TR" dirty="0"/>
                    </a:p>
                  </a:txBody>
                  <a:tcPr>
                    <a:lnB w="12700" cap="flat" cmpd="sng" algn="ctr">
                      <a:solidFill>
                        <a:schemeClr val="tx1"/>
                      </a:solidFill>
                      <a:prstDash val="solid"/>
                      <a:round/>
                      <a:headEnd type="none" w="med" len="med"/>
                      <a:tailEnd type="none" w="med" len="med"/>
                    </a:lnB>
                  </a:tcPr>
                </a:tc>
                <a:tc hMerge="1">
                  <a:txBody>
                    <a:bodyPr/>
                    <a:lstStyle/>
                    <a:p>
                      <a:endParaRPr lang="tr-TR" dirty="0"/>
                    </a:p>
                  </a:txBody>
                  <a:tcPr>
                    <a:lnB w="12700" cap="flat" cmpd="sng" algn="ctr">
                      <a:solidFill>
                        <a:schemeClr val="tx1"/>
                      </a:solidFill>
                      <a:prstDash val="solid"/>
                      <a:round/>
                      <a:headEnd type="none" w="med" len="med"/>
                      <a:tailEnd type="none" w="med" len="med"/>
                    </a:lnB>
                  </a:tcPr>
                </a:tc>
                <a:tc hMerge="1">
                  <a:txBody>
                    <a:bodyPr/>
                    <a:lstStyle/>
                    <a:p>
                      <a:endParaRPr lang="tr-TR" dirty="0"/>
                    </a:p>
                  </a:txBody>
                  <a:tcPr>
                    <a:lnB w="12700" cap="flat" cmpd="sng" algn="ctr">
                      <a:solidFill>
                        <a:schemeClr val="tx1"/>
                      </a:solidFill>
                      <a:prstDash val="solid"/>
                      <a:round/>
                      <a:headEnd type="none" w="med" len="med"/>
                      <a:tailEnd type="none" w="med" len="med"/>
                    </a:lnB>
                  </a:tcPr>
                </a:tc>
                <a:tc>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319923249"/>
                  </a:ext>
                </a:extLst>
              </a:tr>
              <a:tr h="884342">
                <a:tc vMerge="1">
                  <a:txBody>
                    <a:bodyPr/>
                    <a:lstStyle/>
                    <a:p>
                      <a:endParaRPr lang="tr-TR"/>
                    </a:p>
                  </a:txBody>
                  <a:tcPr/>
                </a:tc>
                <a:tc vMerge="1">
                  <a:txBody>
                    <a:bodyPr/>
                    <a:lstStyle/>
                    <a:p>
                      <a:endParaRPr lang="tr-TR"/>
                    </a:p>
                  </a:txBody>
                  <a:tcPr/>
                </a:tc>
                <a:tc vMerge="1">
                  <a:txBody>
                    <a:bodyPr/>
                    <a:lstStyle/>
                    <a:p>
                      <a:endParaRPr lang="tr-TR"/>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b="1" u="none" strike="noStrike" dirty="0">
                          <a:effectLst/>
                        </a:rPr>
                        <a:t>10 dan Az Çalışanı Olan İşyerleri</a:t>
                      </a:r>
                      <a:endParaRPr lang="tr-TR" sz="1400" b="1" i="0" u="none" strike="noStrike" dirty="0">
                        <a:solidFill>
                          <a:srgbClr val="FF0000"/>
                        </a:solidFill>
                        <a:effectLst/>
                        <a:latin typeface="Times New Roman" panose="02020603050405020304" pitchFamily="18" charset="0"/>
                      </a:endParaRPr>
                    </a:p>
                    <a:p>
                      <a:endParaRPr lang="tr-T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tr-TR"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b="1" u="none" strike="noStrike" dirty="0">
                          <a:effectLst/>
                        </a:rPr>
                        <a:t>10-49 Çalışanı Olan İşyerleri</a:t>
                      </a:r>
                      <a:endParaRPr lang="tr-TR" sz="1400" b="1" i="0" u="none" strike="noStrike" dirty="0">
                        <a:solidFill>
                          <a:srgbClr val="FF0000"/>
                        </a:solidFill>
                        <a:effectLst/>
                        <a:latin typeface="Times New Roman" panose="02020603050405020304" pitchFamily="18" charset="0"/>
                      </a:endParaRPr>
                    </a:p>
                    <a:p>
                      <a:endParaRPr lang="tr-TR"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tr-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b="1" u="none" strike="noStrike" dirty="0">
                          <a:effectLst/>
                        </a:rPr>
                        <a:t>50-+ Çalışanı Olan İşyerleri</a:t>
                      </a:r>
                      <a:endParaRPr lang="tr-TR" sz="1400" b="1" i="0" u="none" strike="noStrike" dirty="0">
                        <a:solidFill>
                          <a:srgbClr val="FF0000"/>
                        </a:solidFill>
                        <a:effectLst/>
                        <a:latin typeface="Times New Roman" panose="02020603050405020304" pitchFamily="18" charset="0"/>
                      </a:endParaRPr>
                    </a:p>
                    <a:p>
                      <a:endParaRPr lang="tr-TR"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tr-TR"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tr-TR"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tr-TR"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995690630"/>
                  </a:ext>
                </a:extLst>
              </a:tr>
              <a:tr h="1241480">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AZ TEHLİKELİ (Aynı miktarda)</a:t>
                      </a:r>
                      <a:endParaRPr lang="tr-TR"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endParaRPr lang="tr-TR" sz="11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TEHLİKELİ (%25 artırılarak</a:t>
                      </a:r>
                      <a:endParaRPr lang="tr-TR" sz="11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ÇOK TEHLİKELİ (%50 artırılarak</a:t>
                      </a:r>
                      <a:endParaRPr lang="tr-TR" sz="11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AZ TEHLİKELİ (Aynı miktarda)</a:t>
                      </a:r>
                      <a:endParaRPr lang="tr-TR"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endParaRPr lang="tr-TR" sz="11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TEHLİKELİ (%50 artırılarak)</a:t>
                      </a:r>
                      <a:endParaRPr lang="tr-TR" sz="11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ÇOK TEHLİKELİ (%100 artırılarak)</a:t>
                      </a:r>
                      <a:endParaRPr lang="tr-TR" sz="11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AZ TEHLİKELİ  (%50 artırılarak)</a:t>
                      </a:r>
                      <a:endParaRPr lang="tr-TR"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endParaRPr lang="tr-TR" sz="1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TEHLİKELİ  (%100 artırılarak)</a:t>
                      </a:r>
                      <a:endParaRPr lang="tr-TR"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endParaRPr lang="tr-TR" sz="1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u="none" strike="noStrike" dirty="0">
                          <a:effectLst/>
                          <a:latin typeface="Calibri" panose="020F0502020204030204" pitchFamily="34" charset="0"/>
                          <a:ea typeface="Calibri" panose="020F0502020204030204" pitchFamily="34" charset="0"/>
                          <a:cs typeface="Calibri" panose="020F0502020204030204" pitchFamily="34" charset="0"/>
                        </a:rPr>
                        <a:t>ÇOK TEHLİKELİ (%200 artırılarak)</a:t>
                      </a:r>
                      <a:endParaRPr lang="tr-TR"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endParaRPr lang="tr-TR" sz="1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tr-TR" sz="12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335928261"/>
                  </a:ext>
                </a:extLst>
              </a:tr>
              <a:tr h="23560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u="none" strike="noStrike" dirty="0">
                          <a:effectLst/>
                        </a:rPr>
                        <a:t>26/1-e</a:t>
                      </a:r>
                      <a:endParaRPr lang="tr-TR" sz="1800" b="1" i="0" u="none" strike="noStrike" dirty="0">
                        <a:solidFill>
                          <a:srgbClr val="000000"/>
                        </a:solidFill>
                        <a:effectLst/>
                        <a:latin typeface="Times New Roman" panose="02020603050405020304" pitchFamily="18" charset="0"/>
                      </a:endParaRPr>
                    </a:p>
                    <a:p>
                      <a:endParaRPr lang="tr-T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14/2.</a:t>
                      </a:r>
                      <a:r>
                        <a:rPr lang="tr-TR" sz="14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İş kazalarını ve meslek hastalıklarını 3 iş günü içinde SGK'ya bildirmemek.</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44.443</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44.443</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55.553</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66.664</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44.443</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66.664</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88.886</a:t>
                      </a:r>
                      <a:endParaRPr lang="tr-TR"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66.664</a:t>
                      </a:r>
                      <a:endParaRPr lang="tr-TR" sz="1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88.886</a:t>
                      </a:r>
                      <a:endParaRPr lang="tr-TR" sz="1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tr-TR" sz="1400" b="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133.329</a:t>
                      </a:r>
                      <a:endParaRPr lang="tr-TR" sz="1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l"/>
                      <a:r>
                        <a:rPr lang="tr-TR" sz="1400" b="1" dirty="0">
                          <a:solidFill>
                            <a:schemeClr val="tx1"/>
                          </a:solidFill>
                          <a:latin typeface="Calibri" panose="020F0502020204030204" pitchFamily="34" charset="0"/>
                          <a:ea typeface="Calibri" panose="020F0502020204030204" pitchFamily="34" charset="0"/>
                          <a:cs typeface="Calibri" panose="020F0502020204030204" pitchFamily="34" charset="0"/>
                        </a:rPr>
                        <a:t>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503561883"/>
                  </a:ext>
                </a:extLst>
              </a:tr>
            </a:tbl>
          </a:graphicData>
        </a:graphic>
      </p:graphicFrame>
    </p:spTree>
    <p:extLst>
      <p:ext uri="{BB962C8B-B14F-4D97-AF65-F5344CB8AC3E}">
        <p14:creationId xmlns:p14="http://schemas.microsoft.com/office/powerpoint/2010/main" val="27352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E1C13-8F5C-D842-4D80-1F6F56710449}"/>
              </a:ext>
            </a:extLst>
          </p:cNvPr>
          <p:cNvSpPr>
            <a:spLocks noGrp="1"/>
          </p:cNvSpPr>
          <p:nvPr>
            <p:ph idx="1"/>
          </p:nvPr>
        </p:nvSpPr>
        <p:spPr/>
        <p:txBody>
          <a:bodyPr/>
          <a:lstStyle/>
          <a:p>
            <a:endParaRPr lang="tr-TR" b="0" i="0" u="none" strike="noStrike" baseline="0" dirty="0">
              <a:latin typeface="Calibri" panose="020F0502020204030204" pitchFamily="34" charset="0"/>
              <a:ea typeface="Calibri" panose="020F0502020204030204" pitchFamily="34" charset="0"/>
              <a:cs typeface="Calibri" panose="020F0502020204030204" pitchFamily="34" charset="0"/>
            </a:endParaRPr>
          </a:p>
          <a:p>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 kazası ve meslek hastalığı, işverenin kastı veya sigortalıların sağlığını koruma ve iş güvenliği mevzuatına aykırı bir hareketi sonucu meydana gelmişse, SGK’dan sigortalıya veya hak sahiplerine yapılan veya ileride yapılması gereken ödemeler işverene rücu edilir.</a:t>
            </a:r>
            <a:endParaRPr lang="tr-TR" dirty="0"/>
          </a:p>
        </p:txBody>
      </p:sp>
    </p:spTree>
    <p:extLst>
      <p:ext uri="{BB962C8B-B14F-4D97-AF65-F5344CB8AC3E}">
        <p14:creationId xmlns:p14="http://schemas.microsoft.com/office/powerpoint/2010/main" val="80348205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53A870-56CE-95FB-CCE0-E467680607BB}"/>
              </a:ext>
            </a:extLst>
          </p:cNvPr>
          <p:cNvSpPr>
            <a:spLocks noGrp="1"/>
          </p:cNvSpPr>
          <p:nvPr>
            <p:ph type="title"/>
          </p:nvPr>
        </p:nvSpPr>
        <p:spPr>
          <a:xfrm>
            <a:off x="838200" y="365125"/>
            <a:ext cx="9966960" cy="899795"/>
          </a:xfrm>
        </p:spPr>
        <p:txBody>
          <a:bodyPr>
            <a:noAutofit/>
          </a:bodyPr>
          <a:lstStyle/>
          <a:p>
            <a:r>
              <a:rPr lang="tr-TR" sz="3200" b="1" i="0" u="none" strike="noStrike" baseline="0" dirty="0">
                <a:solidFill>
                  <a:schemeClr val="bg1"/>
                </a:solidFill>
                <a:latin typeface="TimesNewRomanPS-BoldMT"/>
              </a:rPr>
              <a:t>İSTİRAHAT DÖNEMLERİNDE SİGORTALININ ÇALIŞIP ÇALIŞMADIĞININ </a:t>
            </a:r>
            <a:r>
              <a:rPr lang="tr-TR" sz="3200" b="1" i="0" u="none" strike="noStrike" baseline="0" dirty="0">
                <a:solidFill>
                  <a:schemeClr val="bg1"/>
                </a:solidFill>
                <a:latin typeface="Times New Roman" panose="02020603050405020304" pitchFamily="18" charset="0"/>
              </a:rPr>
              <a:t>BİLDİRİLMESİ</a:t>
            </a:r>
            <a:endParaRPr lang="tr-TR" sz="3200" dirty="0">
              <a:solidFill>
                <a:schemeClr val="bg1"/>
              </a:solidFill>
            </a:endParaRPr>
          </a:p>
        </p:txBody>
      </p:sp>
      <p:sp>
        <p:nvSpPr>
          <p:cNvPr id="3" name="İçerik Yer Tutucusu 2">
            <a:extLst>
              <a:ext uri="{FF2B5EF4-FFF2-40B4-BE49-F238E27FC236}">
                <a16:creationId xmlns:a16="http://schemas.microsoft.com/office/drawing/2014/main" id="{12E0F1C3-A996-ADD3-6428-267E9AEA46E1}"/>
              </a:ext>
            </a:extLst>
          </p:cNvPr>
          <p:cNvSpPr>
            <a:spLocks noGrp="1"/>
          </p:cNvSpPr>
          <p:nvPr>
            <p:ph idx="1"/>
          </p:nvPr>
        </p:nvSpPr>
        <p:spPr/>
        <p:txBody>
          <a:bodyPr>
            <a:no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 sigortalıya verilen istirahat süresinde sigortalının çalışıp çalışmadığını elektronik ortamda bildirmekle yükümlüdürler.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Sigortalılar hastalandığında ve geçici olarak iş göremez duruma düştüğünde hekim tarafından kendisine istirahat raporu verilebilir. Bu durumda:</a:t>
            </a:r>
          </a:p>
          <a:p>
            <a:pPr marL="0" indent="0" algn="just">
              <a:buNone/>
            </a:pP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 Sigortalının istirahatli olduğu dönemde çalışıp çalışmadığını,</a:t>
            </a:r>
          </a:p>
          <a:p>
            <a:pPr marL="0" indent="0" algn="just">
              <a:buNone/>
            </a:pP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 Sigortalıya raporlu olunan aylarda yapılan prim, ikramiye ve bu nitelikteki ödemeleri,</a:t>
            </a:r>
          </a:p>
          <a:p>
            <a:pPr marL="0" indent="0" algn="just">
              <a:buNone/>
            </a:pP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 İstirahatin başladığı tarih itibarıyla prim ödeme hâlinin devam edip etmediği, hususları SGK’ya bildirilmelidir.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5091502"/>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F9E97E-D4D5-F835-C2BE-280875BC7FF6}"/>
              </a:ext>
            </a:extLst>
          </p:cNvPr>
          <p:cNvSpPr>
            <a:spLocks noGrp="1"/>
          </p:cNvSpPr>
          <p:nvPr>
            <p:ph type="title"/>
          </p:nvPr>
        </p:nvSpPr>
        <p:spPr>
          <a:xfrm>
            <a:off x="838200" y="365125"/>
            <a:ext cx="9845040" cy="930275"/>
          </a:xfrm>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YABANCI ÇALIŞANLAR İÇİN ÇALIŞMA İZNİ ALINMASI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3B30C257-2B58-6794-436C-40F197F0747F}"/>
              </a:ext>
            </a:extLst>
          </p:cNvPr>
          <p:cNvSpPr>
            <a:spLocks noGrp="1"/>
          </p:cNvSpPr>
          <p:nvPr>
            <p:ph idx="1"/>
          </p:nvPr>
        </p:nvSpPr>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İşverenlerce çalıştırılacak kişi yabancı uyruklu ise önceden çalışma izni alınması gerekmektedir.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Çalışma izni talep edilen işyerinde en az 5 T.C. vatandaşının istihdamı zorunludur. Aynı işyerinde birden fazla yabancı için çalışma izni talebinde bulunulması durumunda, çalışma izni verilen ilk yabancıdan sonraki her bir yabancı için ayrı ayrı 5 T.C. vatandaşı istihdamı aranacaktır.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İşyerinin ödenmiş sermayesinin en az 100.000 TL veya brüt satışlarının en az 800.000 TL veya son yıl ihracat tutarının en az 250.000 ABD Doları olması gerekmektedir.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3112452"/>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CCC41C-6E2A-0A2C-C584-56BE2E7DAA01}"/>
              </a:ext>
            </a:extLst>
          </p:cNvPr>
          <p:cNvSpPr>
            <a:spLocks noGrp="1"/>
          </p:cNvSpPr>
          <p:nvPr>
            <p:ph idx="1"/>
          </p:nvPr>
        </p:nvSpPr>
        <p:spPr/>
        <p:txBody>
          <a:bodyPr/>
          <a:lstStyle/>
          <a:p>
            <a:pPr algn="just"/>
            <a:r>
              <a:rPr lang="tr-TR" sz="2800" b="0" i="0" u="none" strike="noStrike" baseline="0" dirty="0"/>
              <a:t>Dernek ve vakıflarda çalışacak yabancılara ilişkin izin taleplerinde 2’nci madde, yabancı devlet havayollarının Türkiye temsilciliklerinde, eğitim sektörü ve ev hizmetlerinde çalışacak yabancıların çalışma izni başvurularının değerlendirilmesinde ise, 2 inci ve 3’üncü maddeler uygulanmaz.</a:t>
            </a:r>
            <a:endParaRPr lang="tr-TR" dirty="0"/>
          </a:p>
          <a:p>
            <a:endParaRPr lang="tr-TR" dirty="0"/>
          </a:p>
        </p:txBody>
      </p:sp>
    </p:spTree>
    <p:extLst>
      <p:ext uri="{BB962C8B-B14F-4D97-AF65-F5344CB8AC3E}">
        <p14:creationId xmlns:p14="http://schemas.microsoft.com/office/powerpoint/2010/main" val="1391829635"/>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D325E80-4D49-5E2B-6926-A54B42A7FB8B}"/>
              </a:ext>
            </a:extLst>
          </p:cNvPr>
          <p:cNvSpPr>
            <a:spLocks noGrp="1"/>
          </p:cNvSpPr>
          <p:nvPr>
            <p:ph idx="1"/>
          </p:nvPr>
        </p:nvSpPr>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Eğlence sektörünün ve turizm-animasyon organizasyon firmalarının uzmanlık ve ustalık gerektiren işlerinde istihdam edilecek yabancılar için en az 10 T.C. vatandaşı çalıştırılması halinde her bir yabancı için ayrı ayrı beş T.C. vatandaşı istihdamına ilişkin kota ayrıca uygulanmayacaktır.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İşveren tarafından yabancıya ödeneceği beyan edilen aylık ücret miktarının yabancının görev ve yetkinliği ile bağdaşır seviyede olması zorunludur. Buna göre, yabancıya ödenecek ücretin en az başvuru tarihi itibariyle yürürlükte bulunan asgari ücret tutarı dikkate alınarak Bakanlıkça belirlenen seviyede olması gerekir.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4492000"/>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4836617-858C-0588-0D3A-970F72603551}"/>
              </a:ext>
            </a:extLst>
          </p:cNvPr>
          <p:cNvSpPr>
            <a:spLocks noGrp="1"/>
          </p:cNvSpPr>
          <p:nvPr>
            <p:ph idx="1"/>
          </p:nvPr>
        </p:nvSpPr>
        <p:spPr>
          <a:xfrm>
            <a:off x="838200" y="1825626"/>
            <a:ext cx="10256520" cy="4101646"/>
          </a:xfrm>
        </p:spPr>
        <p:txBody>
          <a:bodyPr>
            <a:noAutofit/>
          </a:bodyPr>
          <a:lstStyle/>
          <a:p>
            <a:pPr algn="just"/>
            <a:endParaRPr lang="tr-TR"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Çalışma izni değerlendirme kriterlerine tabi olmayan yabancılar da belirlenmiştir, bu kişilerinde  çalışabilmeleri için çalışma izni almaları zorunludur. </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Çalışma izin başvuruları çalışma izni değerlendirme kriterlerine tabi tutulmaksızın sonuçlandırılan söz konusu yabancıların bu kapsamda bulunduklarını T.C. resmi makamlarından alınmış belgelerle kanıtlamaları zorunludur. </a:t>
            </a:r>
          </a:p>
        </p:txBody>
      </p:sp>
    </p:spTree>
    <p:extLst>
      <p:ext uri="{BB962C8B-B14F-4D97-AF65-F5344CB8AC3E}">
        <p14:creationId xmlns:p14="http://schemas.microsoft.com/office/powerpoint/2010/main" val="771167263"/>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B6C5408-B340-A121-DABA-88E0DBF61A65}"/>
              </a:ext>
            </a:extLst>
          </p:cNvPr>
          <p:cNvSpPr>
            <a:spLocks noGrp="1"/>
          </p:cNvSpPr>
          <p:nvPr>
            <p:ph idx="1"/>
          </p:nvPr>
        </p:nvSpPr>
        <p:spPr>
          <a:xfrm>
            <a:off x="838200" y="1950720"/>
            <a:ext cx="10515600" cy="4602479"/>
          </a:xfrm>
        </p:spPr>
        <p:txBody>
          <a:bodyPr>
            <a:normAutofit fontScale="92500" lnSpcReduction="10000"/>
          </a:bodyPr>
          <a:lstStyle/>
          <a:p>
            <a:pPr marL="0" indent="0" algn="just">
              <a:buNone/>
            </a:pPr>
            <a:r>
              <a:rPr lang="tr-TR" sz="3000" b="0" i="0" u="none" strike="noStrike" baseline="0" dirty="0">
                <a:latin typeface="Calibri" panose="020F0502020204030204" pitchFamily="34" charset="0"/>
                <a:ea typeface="Calibri" panose="020F0502020204030204" pitchFamily="34" charset="0"/>
                <a:cs typeface="Calibri" panose="020F0502020204030204" pitchFamily="34" charset="0"/>
              </a:rPr>
              <a:t>Bu gruplar: </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Anne, baba veya çocuğu Türk vatandaşı olan yabancılar,</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En az üç yıl süreyle Türk vatandaşı ile evlilik birliği içinde yaşayan yabancılar,</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Kuzey Kıbrıs Türk Cumhuriyeti vatandaşı yabancılar,</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Türk ve akraba toplulukları uygulamaları çerçevesinde ikamet izni verilmiş olan yabancılar,</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İnsani mülahazalar çerçevesinde ikamet izni verilmiş olan yabancılar,</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İnsan ticareti mağduru olarak ikamet izni verilmiş olan yabancılar,</a:t>
            </a:r>
          </a:p>
          <a:p>
            <a:pPr marL="0" indent="0" algn="just">
              <a:buNone/>
            </a:pPr>
            <a:r>
              <a:rPr lang="tr-TR" sz="3000" i="0" u="none" strike="noStrike" baseline="0" dirty="0">
                <a:latin typeface="Calibri" panose="020F0502020204030204" pitchFamily="34" charset="0"/>
                <a:ea typeface="Calibri" panose="020F0502020204030204" pitchFamily="34" charset="0"/>
                <a:cs typeface="Calibri" panose="020F0502020204030204" pitchFamily="34" charset="0"/>
              </a:rPr>
              <a:t>− Vatansız statüsünde ikamet izni verilmiş olan yabancılar.</a:t>
            </a:r>
            <a:endParaRPr lang="tr-TR" sz="3000" dirty="0">
              <a:latin typeface="Calibri" panose="020F0502020204030204" pitchFamily="34" charset="0"/>
              <a:ea typeface="Calibri" panose="020F0502020204030204" pitchFamily="34" charset="0"/>
              <a:cs typeface="Calibri" panose="020F0502020204030204" pitchFamily="34" charset="0"/>
            </a:endParaRPr>
          </a:p>
          <a:p>
            <a:endParaRPr lang="tr-TR" dirty="0"/>
          </a:p>
        </p:txBody>
      </p:sp>
    </p:spTree>
    <p:extLst>
      <p:ext uri="{BB962C8B-B14F-4D97-AF65-F5344CB8AC3E}">
        <p14:creationId xmlns:p14="http://schemas.microsoft.com/office/powerpoint/2010/main" val="3912922783"/>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488A3A6-B2A3-530D-A614-880F8635D179}"/>
              </a:ext>
            </a:extLst>
          </p:cNvPr>
          <p:cNvSpPr>
            <a:spLocks noGrp="1"/>
          </p:cNvSpPr>
          <p:nvPr>
            <p:ph idx="1"/>
          </p:nvPr>
        </p:nvSpPr>
        <p:spPr/>
        <p:txBody>
          <a:bodyPr>
            <a:normAutofit/>
          </a:bodyPr>
          <a:lstStyle/>
          <a:p>
            <a:pPr algn="just"/>
            <a:r>
              <a:rPr lang="tr-TR"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Çalışma izni başvuruları elektronik ortamda </a:t>
            </a:r>
            <a:r>
              <a:rPr lang="tr-TR" b="1" i="0" u="none" strike="noStrike" baseline="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5"/>
              </a:rPr>
              <a:t>https://ecalismaizni.csgb.gov.tr</a:t>
            </a:r>
            <a:r>
              <a:rPr lang="tr-TR" b="1" i="0" u="none" strike="noStrike" baseline="0"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tr-TR"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adresinden yapabilir.</a:t>
            </a:r>
          </a:p>
          <a:p>
            <a:pPr algn="just"/>
            <a:r>
              <a:rPr lang="tr-TR"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 İşverenler bu adresteki «Yabancıların Çalışma İzni Otomasyon Sisteminde»  e-imza ile işyeri kaydı oluşturur. Başvuru Bakanlık tarafından uygun olarak değerlendirilirse belirlenecek çalışma izni harcı ve değerli kağıt bedeli ödemesi yapılarak çalışma izni alınır.</a:t>
            </a:r>
          </a:p>
          <a:p>
            <a:pPr algn="just"/>
            <a:r>
              <a:rPr lang="tr-TR"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Çalışma izni olmadan yabancı işçi çalıştırılması durumunda işverene 102.503 TL’ye kadar (2026 yılı için) idari para cezası uygulanır.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730523"/>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609600" y="2338387"/>
            <a:ext cx="5334000" cy="2962275"/>
          </a:xfrm>
          <a:prstGeom prst="roundRect">
            <a:avLst>
              <a:gd name="adj" fmla="val 3858"/>
            </a:avLst>
          </a:prstGeom>
          <a:solidFill>
            <a:srgbClr val="FFF7ED"/>
          </a:solidFill>
          <a:ln w="9525">
            <a:solidFill>
              <a:srgbClr val="FFE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Rounded Rectangle 2"/>
          <p:cNvSpPr/>
          <p:nvPr/>
        </p:nvSpPr>
        <p:spPr>
          <a:xfrm>
            <a:off x="6248400" y="2338387"/>
            <a:ext cx="5334000" cy="2962275"/>
          </a:xfrm>
          <a:prstGeom prst="roundRect">
            <a:avLst>
              <a:gd name="adj" fmla="val 3858"/>
            </a:avLst>
          </a:prstGeom>
          <a:solidFill>
            <a:srgbClr val="F0F9FF"/>
          </a:solidFill>
          <a:ln w="9525">
            <a:solidFill>
              <a:srgbClr val="E0F2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png"/>
          <p:cNvPicPr>
            <a:picLocks noChangeAspect="1"/>
          </p:cNvPicPr>
          <p:nvPr/>
        </p:nvPicPr>
        <p:blipFill>
          <a:blip r:embed="rId4"/>
          <a:stretch>
            <a:fillRect/>
          </a:stretch>
        </p:blipFill>
        <p:spPr>
          <a:xfrm>
            <a:off x="923925" y="2652712"/>
            <a:ext cx="381000" cy="381000"/>
          </a:xfrm>
          <a:prstGeom prst="rect">
            <a:avLst/>
          </a:prstGeom>
        </p:spPr>
      </p:pic>
      <p:pic>
        <p:nvPicPr>
          <p:cNvPr id="5" name="Picture 4" descr="image.png"/>
          <p:cNvPicPr>
            <a:picLocks noChangeAspect="1"/>
          </p:cNvPicPr>
          <p:nvPr/>
        </p:nvPicPr>
        <p:blipFill>
          <a:blip r:embed="rId5"/>
          <a:stretch>
            <a:fillRect/>
          </a:stretch>
        </p:blipFill>
        <p:spPr>
          <a:xfrm>
            <a:off x="6562725" y="2652712"/>
            <a:ext cx="381000" cy="381000"/>
          </a:xfrm>
          <a:prstGeom prst="rect">
            <a:avLst/>
          </a:prstGeom>
        </p:spPr>
      </p:pic>
      <p:pic>
        <p:nvPicPr>
          <p:cNvPr id="6" name="Picture 5" descr="image.png"/>
          <p:cNvPicPr>
            <a:picLocks noChangeAspect="1"/>
          </p:cNvPicPr>
          <p:nvPr/>
        </p:nvPicPr>
        <p:blipFill>
          <a:blip r:embed="rId6"/>
          <a:stretch>
            <a:fillRect/>
          </a:stretch>
        </p:blipFill>
        <p:spPr>
          <a:xfrm>
            <a:off x="1038225" y="2757487"/>
            <a:ext cx="152400" cy="171450"/>
          </a:xfrm>
          <a:prstGeom prst="rect">
            <a:avLst/>
          </a:prstGeom>
        </p:spPr>
      </p:pic>
      <p:pic>
        <p:nvPicPr>
          <p:cNvPr id="7" name="Picture 6" descr="image.png"/>
          <p:cNvPicPr>
            <a:picLocks noChangeAspect="1"/>
          </p:cNvPicPr>
          <p:nvPr/>
        </p:nvPicPr>
        <p:blipFill>
          <a:blip r:embed="rId7"/>
          <a:stretch>
            <a:fillRect/>
          </a:stretch>
        </p:blipFill>
        <p:spPr>
          <a:xfrm>
            <a:off x="6686550" y="2757487"/>
            <a:ext cx="133350" cy="171450"/>
          </a:xfrm>
          <a:prstGeom prst="rect">
            <a:avLst/>
          </a:prstGeom>
        </p:spPr>
      </p:pic>
      <p:pic>
        <p:nvPicPr>
          <p:cNvPr id="8" name="Picture 7" descr="image.png"/>
          <p:cNvPicPr>
            <a:picLocks noChangeAspect="1"/>
          </p:cNvPicPr>
          <p:nvPr/>
        </p:nvPicPr>
        <p:blipFill>
          <a:blip r:embed="rId8"/>
          <a:stretch>
            <a:fillRect/>
          </a:stretch>
        </p:blipFill>
        <p:spPr>
          <a:xfrm>
            <a:off x="923925" y="3243262"/>
            <a:ext cx="152400" cy="180975"/>
          </a:xfrm>
          <a:prstGeom prst="rect">
            <a:avLst/>
          </a:prstGeom>
        </p:spPr>
      </p:pic>
      <p:pic>
        <p:nvPicPr>
          <p:cNvPr id="9" name="Picture 8" descr="image.png"/>
          <p:cNvPicPr>
            <a:picLocks noChangeAspect="1"/>
          </p:cNvPicPr>
          <p:nvPr/>
        </p:nvPicPr>
        <p:blipFill>
          <a:blip r:embed="rId8"/>
          <a:stretch>
            <a:fillRect/>
          </a:stretch>
        </p:blipFill>
        <p:spPr>
          <a:xfrm>
            <a:off x="923925" y="3614737"/>
            <a:ext cx="152400" cy="180975"/>
          </a:xfrm>
          <a:prstGeom prst="rect">
            <a:avLst/>
          </a:prstGeom>
        </p:spPr>
      </p:pic>
      <p:pic>
        <p:nvPicPr>
          <p:cNvPr id="10" name="Picture 9" descr="image.png"/>
          <p:cNvPicPr>
            <a:picLocks noChangeAspect="1"/>
          </p:cNvPicPr>
          <p:nvPr/>
        </p:nvPicPr>
        <p:blipFill>
          <a:blip r:embed="rId8"/>
          <a:stretch>
            <a:fillRect/>
          </a:stretch>
        </p:blipFill>
        <p:spPr>
          <a:xfrm>
            <a:off x="923925" y="3986212"/>
            <a:ext cx="152400" cy="180975"/>
          </a:xfrm>
          <a:prstGeom prst="rect">
            <a:avLst/>
          </a:prstGeom>
        </p:spPr>
      </p:pic>
      <p:pic>
        <p:nvPicPr>
          <p:cNvPr id="11" name="Picture 10" descr="image.png"/>
          <p:cNvPicPr>
            <a:picLocks noChangeAspect="1"/>
          </p:cNvPicPr>
          <p:nvPr/>
        </p:nvPicPr>
        <p:blipFill>
          <a:blip r:embed="rId8"/>
          <a:stretch>
            <a:fillRect/>
          </a:stretch>
        </p:blipFill>
        <p:spPr>
          <a:xfrm>
            <a:off x="923925" y="4357687"/>
            <a:ext cx="152400" cy="180975"/>
          </a:xfrm>
          <a:prstGeom prst="rect">
            <a:avLst/>
          </a:prstGeom>
        </p:spPr>
      </p:pic>
      <p:pic>
        <p:nvPicPr>
          <p:cNvPr id="12" name="Picture 11" descr="image.png"/>
          <p:cNvPicPr>
            <a:picLocks noChangeAspect="1"/>
          </p:cNvPicPr>
          <p:nvPr/>
        </p:nvPicPr>
        <p:blipFill>
          <a:blip r:embed="rId9"/>
          <a:stretch>
            <a:fillRect/>
          </a:stretch>
        </p:blipFill>
        <p:spPr>
          <a:xfrm>
            <a:off x="923925" y="4810125"/>
            <a:ext cx="152400" cy="152400"/>
          </a:xfrm>
          <a:prstGeom prst="rect">
            <a:avLst/>
          </a:prstGeom>
        </p:spPr>
      </p:pic>
      <p:pic>
        <p:nvPicPr>
          <p:cNvPr id="13" name="Picture 12" descr="image.png"/>
          <p:cNvPicPr>
            <a:picLocks noChangeAspect="1"/>
          </p:cNvPicPr>
          <p:nvPr/>
        </p:nvPicPr>
        <p:blipFill>
          <a:blip r:embed="rId10"/>
          <a:stretch>
            <a:fillRect/>
          </a:stretch>
        </p:blipFill>
        <p:spPr>
          <a:xfrm>
            <a:off x="6562725" y="3243262"/>
            <a:ext cx="152400" cy="180975"/>
          </a:xfrm>
          <a:prstGeom prst="rect">
            <a:avLst/>
          </a:prstGeom>
        </p:spPr>
      </p:pic>
      <p:pic>
        <p:nvPicPr>
          <p:cNvPr id="14" name="Picture 13" descr="image.png"/>
          <p:cNvPicPr>
            <a:picLocks noChangeAspect="1"/>
          </p:cNvPicPr>
          <p:nvPr/>
        </p:nvPicPr>
        <p:blipFill>
          <a:blip r:embed="rId10"/>
          <a:stretch>
            <a:fillRect/>
          </a:stretch>
        </p:blipFill>
        <p:spPr>
          <a:xfrm>
            <a:off x="6562725" y="3614737"/>
            <a:ext cx="152400" cy="180975"/>
          </a:xfrm>
          <a:prstGeom prst="rect">
            <a:avLst/>
          </a:prstGeom>
        </p:spPr>
      </p:pic>
      <p:pic>
        <p:nvPicPr>
          <p:cNvPr id="15" name="Picture 14" descr="image.png"/>
          <p:cNvPicPr>
            <a:picLocks noChangeAspect="1"/>
          </p:cNvPicPr>
          <p:nvPr/>
        </p:nvPicPr>
        <p:blipFill>
          <a:blip r:embed="rId10"/>
          <a:stretch>
            <a:fillRect/>
          </a:stretch>
        </p:blipFill>
        <p:spPr>
          <a:xfrm>
            <a:off x="6562725" y="3986212"/>
            <a:ext cx="152400" cy="180975"/>
          </a:xfrm>
          <a:prstGeom prst="rect">
            <a:avLst/>
          </a:prstGeom>
        </p:spPr>
      </p:pic>
      <p:pic>
        <p:nvPicPr>
          <p:cNvPr id="16" name="Picture 15" descr="image.png"/>
          <p:cNvPicPr>
            <a:picLocks noChangeAspect="1"/>
          </p:cNvPicPr>
          <p:nvPr/>
        </p:nvPicPr>
        <p:blipFill>
          <a:blip r:embed="rId10"/>
          <a:stretch>
            <a:fillRect/>
          </a:stretch>
        </p:blipFill>
        <p:spPr>
          <a:xfrm>
            <a:off x="6562725" y="4357687"/>
            <a:ext cx="152400" cy="180975"/>
          </a:xfrm>
          <a:prstGeom prst="rect">
            <a:avLst/>
          </a:prstGeom>
        </p:spPr>
      </p:pic>
      <p:pic>
        <p:nvPicPr>
          <p:cNvPr id="17" name="Picture 16" descr="image.png"/>
          <p:cNvPicPr>
            <a:picLocks noChangeAspect="1"/>
          </p:cNvPicPr>
          <p:nvPr/>
        </p:nvPicPr>
        <p:blipFill>
          <a:blip r:embed="rId11"/>
          <a:stretch>
            <a:fillRect/>
          </a:stretch>
        </p:blipFill>
        <p:spPr>
          <a:xfrm>
            <a:off x="6562725" y="4810125"/>
            <a:ext cx="152400" cy="152400"/>
          </a:xfrm>
          <a:prstGeom prst="rect">
            <a:avLst/>
          </a:prstGeom>
        </p:spPr>
      </p:pic>
      <p:sp>
        <p:nvSpPr>
          <p:cNvPr id="19" name="TextBox 18"/>
          <p:cNvSpPr txBox="1"/>
          <p:nvPr/>
        </p:nvSpPr>
        <p:spPr>
          <a:xfrm>
            <a:off x="609600" y="632833"/>
            <a:ext cx="3200363" cy="368049"/>
          </a:xfrm>
          <a:prstGeom prst="rect">
            <a:avLst/>
          </a:prstGeom>
          <a:noFill/>
        </p:spPr>
        <p:txBody>
          <a:bodyPr wrap="none" lIns="0" tIns="0" rIns="0" bIns="0" anchor="t">
            <a:spAutoFit/>
          </a:bodyPr>
          <a:lstStyle/>
          <a:p>
            <a:pPr algn="l">
              <a:lnSpc>
                <a:spcPts val="2700"/>
              </a:lnSpc>
            </a:pPr>
            <a:r>
              <a:rPr sz="3200" b="1" i="0" u="none" dirty="0">
                <a:solidFill>
                  <a:schemeClr val="bg1"/>
                </a:solidFill>
              </a:rPr>
              <a:t>İSTENEN BELGELER</a:t>
            </a:r>
          </a:p>
        </p:txBody>
      </p:sp>
      <p:sp>
        <p:nvSpPr>
          <p:cNvPr id="20" name="TextBox 19"/>
          <p:cNvSpPr txBox="1"/>
          <p:nvPr/>
        </p:nvSpPr>
        <p:spPr>
          <a:xfrm>
            <a:off x="1419225" y="2709862"/>
            <a:ext cx="1086772" cy="253916"/>
          </a:xfrm>
          <a:prstGeom prst="rect">
            <a:avLst/>
          </a:prstGeom>
          <a:noFill/>
        </p:spPr>
        <p:txBody>
          <a:bodyPr wrap="none" lIns="0" tIns="0" rIns="0" bIns="0" anchor="t">
            <a:spAutoFit/>
          </a:bodyPr>
          <a:lstStyle/>
          <a:p>
            <a:pPr algn="l"/>
            <a:r>
              <a:rPr sz="1650" b="1" i="0" u="none" dirty="0" err="1">
                <a:solidFill>
                  <a:srgbClr val="9A3412"/>
                </a:solidFill>
              </a:rPr>
              <a:t>Yabancı</a:t>
            </a:r>
            <a:r>
              <a:rPr sz="1650" b="1" i="0" u="none" dirty="0">
                <a:solidFill>
                  <a:srgbClr val="9A3412"/>
                </a:solidFill>
              </a:rPr>
              <a:t> </a:t>
            </a:r>
            <a:r>
              <a:rPr sz="1650" b="1" i="0" u="none" dirty="0" err="1">
                <a:solidFill>
                  <a:srgbClr val="9A3412"/>
                </a:solidFill>
              </a:rPr>
              <a:t>İçin</a:t>
            </a:r>
            <a:r>
              <a:rPr sz="1650" b="1" i="0" u="none" dirty="0">
                <a:solidFill>
                  <a:srgbClr val="9A3412"/>
                </a:solidFill>
              </a:rPr>
              <a:t>:</a:t>
            </a:r>
          </a:p>
        </p:txBody>
      </p:sp>
      <p:sp>
        <p:nvSpPr>
          <p:cNvPr id="21" name="TextBox 20"/>
          <p:cNvSpPr txBox="1"/>
          <p:nvPr/>
        </p:nvSpPr>
        <p:spPr>
          <a:xfrm>
            <a:off x="1190625" y="3229875"/>
            <a:ext cx="913007" cy="207749"/>
          </a:xfrm>
          <a:prstGeom prst="rect">
            <a:avLst/>
          </a:prstGeom>
          <a:noFill/>
        </p:spPr>
        <p:txBody>
          <a:bodyPr wrap="none" lIns="0" tIns="0" rIns="0" bIns="0" anchor="ctr">
            <a:spAutoFit/>
          </a:bodyPr>
          <a:lstStyle/>
          <a:p>
            <a:pPr algn="l"/>
            <a:r>
              <a:rPr sz="1350" b="0" i="0" u="none" dirty="0" err="1">
                <a:solidFill>
                  <a:srgbClr val="431407"/>
                </a:solidFill>
              </a:rPr>
              <a:t>İş</a:t>
            </a:r>
            <a:r>
              <a:rPr sz="1350" b="0" i="0" u="none" dirty="0">
                <a:solidFill>
                  <a:srgbClr val="431407"/>
                </a:solidFill>
              </a:rPr>
              <a:t> </a:t>
            </a:r>
            <a:r>
              <a:rPr sz="1350" b="0" i="0" u="none" dirty="0" err="1">
                <a:solidFill>
                  <a:srgbClr val="431407"/>
                </a:solidFill>
              </a:rPr>
              <a:t>Sözleşmesi</a:t>
            </a:r>
            <a:endParaRPr sz="1350" b="0" i="0" u="none" dirty="0">
              <a:solidFill>
                <a:srgbClr val="431407"/>
              </a:solidFill>
            </a:endParaRPr>
          </a:p>
        </p:txBody>
      </p:sp>
      <p:sp>
        <p:nvSpPr>
          <p:cNvPr id="22" name="TextBox 21"/>
          <p:cNvSpPr txBox="1"/>
          <p:nvPr/>
        </p:nvSpPr>
        <p:spPr>
          <a:xfrm>
            <a:off x="1190625" y="3601350"/>
            <a:ext cx="1392625" cy="207749"/>
          </a:xfrm>
          <a:prstGeom prst="rect">
            <a:avLst/>
          </a:prstGeom>
          <a:noFill/>
        </p:spPr>
        <p:txBody>
          <a:bodyPr wrap="none" lIns="0" tIns="0" rIns="0" bIns="0" anchor="ctr">
            <a:spAutoFit/>
          </a:bodyPr>
          <a:lstStyle/>
          <a:p>
            <a:pPr algn="l"/>
            <a:r>
              <a:rPr sz="1350" b="0" i="0" u="none" dirty="0" err="1">
                <a:solidFill>
                  <a:srgbClr val="431407"/>
                </a:solidFill>
              </a:rPr>
              <a:t>Biyometrik</a:t>
            </a:r>
            <a:r>
              <a:rPr sz="1350" b="0" i="0" u="none" dirty="0">
                <a:solidFill>
                  <a:srgbClr val="431407"/>
                </a:solidFill>
              </a:rPr>
              <a:t> </a:t>
            </a:r>
            <a:r>
              <a:rPr sz="1350" b="0" i="0" u="none" dirty="0" err="1">
                <a:solidFill>
                  <a:srgbClr val="431407"/>
                </a:solidFill>
              </a:rPr>
              <a:t>Fotoğraf</a:t>
            </a:r>
            <a:endParaRPr sz="1350" b="0" i="0" u="none" dirty="0">
              <a:solidFill>
                <a:srgbClr val="431407"/>
              </a:solidFill>
            </a:endParaRPr>
          </a:p>
        </p:txBody>
      </p:sp>
      <p:sp>
        <p:nvSpPr>
          <p:cNvPr id="23" name="TextBox 22"/>
          <p:cNvSpPr txBox="1"/>
          <p:nvPr/>
        </p:nvSpPr>
        <p:spPr>
          <a:xfrm>
            <a:off x="1190625" y="3972825"/>
            <a:ext cx="621452" cy="207749"/>
          </a:xfrm>
          <a:prstGeom prst="rect">
            <a:avLst/>
          </a:prstGeom>
          <a:noFill/>
        </p:spPr>
        <p:txBody>
          <a:bodyPr wrap="none" lIns="0" tIns="0" rIns="0" bIns="0" anchor="ctr">
            <a:spAutoFit/>
          </a:bodyPr>
          <a:lstStyle/>
          <a:p>
            <a:pPr algn="l"/>
            <a:r>
              <a:rPr sz="1350" b="0" i="0" u="none" dirty="0" err="1">
                <a:solidFill>
                  <a:srgbClr val="431407"/>
                </a:solidFill>
              </a:rPr>
              <a:t>Pasaport</a:t>
            </a:r>
            <a:endParaRPr sz="1350" b="0" i="0" u="none" dirty="0">
              <a:solidFill>
                <a:srgbClr val="431407"/>
              </a:solidFill>
            </a:endParaRPr>
          </a:p>
        </p:txBody>
      </p:sp>
      <p:sp>
        <p:nvSpPr>
          <p:cNvPr id="24" name="TextBox 23"/>
          <p:cNvSpPr txBox="1"/>
          <p:nvPr/>
        </p:nvSpPr>
        <p:spPr>
          <a:xfrm>
            <a:off x="1190625" y="4344300"/>
            <a:ext cx="589905" cy="207749"/>
          </a:xfrm>
          <a:prstGeom prst="rect">
            <a:avLst/>
          </a:prstGeom>
          <a:noFill/>
        </p:spPr>
        <p:txBody>
          <a:bodyPr wrap="none" lIns="0" tIns="0" rIns="0" bIns="0" anchor="ctr">
            <a:spAutoFit/>
          </a:bodyPr>
          <a:lstStyle/>
          <a:p>
            <a:pPr algn="l"/>
            <a:r>
              <a:rPr sz="1350" b="0" i="0" u="none" dirty="0">
                <a:solidFill>
                  <a:srgbClr val="431407"/>
                </a:solidFill>
              </a:rPr>
              <a:t>Diploma</a:t>
            </a:r>
          </a:p>
        </p:txBody>
      </p:sp>
      <p:sp>
        <p:nvSpPr>
          <p:cNvPr id="25" name="TextBox 24"/>
          <p:cNvSpPr txBox="1"/>
          <p:nvPr/>
        </p:nvSpPr>
        <p:spPr>
          <a:xfrm>
            <a:off x="1190625" y="4793991"/>
            <a:ext cx="2533514" cy="184666"/>
          </a:xfrm>
          <a:prstGeom prst="rect">
            <a:avLst/>
          </a:prstGeom>
          <a:noFill/>
        </p:spPr>
        <p:txBody>
          <a:bodyPr wrap="none" lIns="0" tIns="0" rIns="0" bIns="0" anchor="ctr">
            <a:spAutoFit/>
          </a:bodyPr>
          <a:lstStyle/>
          <a:p>
            <a:pPr algn="l"/>
            <a:r>
              <a:rPr sz="1200" b="0" i="0" u="none" dirty="0" err="1">
                <a:solidFill>
                  <a:srgbClr val="7C2D12"/>
                </a:solidFill>
              </a:rPr>
              <a:t>Yabancının</a:t>
            </a:r>
            <a:r>
              <a:rPr sz="1200" b="0" i="0" u="none" dirty="0">
                <a:solidFill>
                  <a:srgbClr val="7C2D12"/>
                </a:solidFill>
              </a:rPr>
              <a:t> </a:t>
            </a:r>
            <a:r>
              <a:rPr sz="1200" b="0" i="0" u="none" dirty="0" err="1">
                <a:solidFill>
                  <a:srgbClr val="7C2D12"/>
                </a:solidFill>
              </a:rPr>
              <a:t>durumuna</a:t>
            </a:r>
            <a:r>
              <a:rPr sz="1200" b="0" i="0" u="none" dirty="0">
                <a:solidFill>
                  <a:srgbClr val="7C2D12"/>
                </a:solidFill>
              </a:rPr>
              <a:t> </a:t>
            </a:r>
            <a:r>
              <a:rPr sz="1200" b="0" i="0" u="none" dirty="0" err="1">
                <a:solidFill>
                  <a:srgbClr val="7C2D12"/>
                </a:solidFill>
              </a:rPr>
              <a:t>göre</a:t>
            </a:r>
            <a:r>
              <a:rPr sz="1200" b="0" i="0" u="none" dirty="0">
                <a:solidFill>
                  <a:srgbClr val="7C2D12"/>
                </a:solidFill>
              </a:rPr>
              <a:t> </a:t>
            </a:r>
            <a:r>
              <a:rPr sz="1200" b="0" i="0" u="none" dirty="0" err="1">
                <a:solidFill>
                  <a:srgbClr val="7C2D12"/>
                </a:solidFill>
              </a:rPr>
              <a:t>ilave</a:t>
            </a:r>
            <a:r>
              <a:rPr sz="1200" b="0" i="0" u="none" dirty="0">
                <a:solidFill>
                  <a:srgbClr val="7C2D12"/>
                </a:solidFill>
              </a:rPr>
              <a:t> </a:t>
            </a:r>
            <a:r>
              <a:rPr sz="1200" b="0" i="0" u="none" dirty="0" err="1">
                <a:solidFill>
                  <a:srgbClr val="7C2D12"/>
                </a:solidFill>
              </a:rPr>
              <a:t>belgeler</a:t>
            </a:r>
            <a:endParaRPr sz="1200" b="0" i="0" u="none" dirty="0">
              <a:solidFill>
                <a:srgbClr val="7C2D12"/>
              </a:solidFill>
            </a:endParaRPr>
          </a:p>
        </p:txBody>
      </p:sp>
      <p:sp>
        <p:nvSpPr>
          <p:cNvPr id="26" name="TextBox 25"/>
          <p:cNvSpPr txBox="1"/>
          <p:nvPr/>
        </p:nvSpPr>
        <p:spPr>
          <a:xfrm>
            <a:off x="7058025" y="2709862"/>
            <a:ext cx="1049133" cy="253916"/>
          </a:xfrm>
          <a:prstGeom prst="rect">
            <a:avLst/>
          </a:prstGeom>
          <a:noFill/>
        </p:spPr>
        <p:txBody>
          <a:bodyPr wrap="none" lIns="0" tIns="0" rIns="0" bIns="0" anchor="t">
            <a:spAutoFit/>
          </a:bodyPr>
          <a:lstStyle/>
          <a:p>
            <a:pPr algn="l"/>
            <a:r>
              <a:rPr sz="1650" b="1" i="0" u="none" dirty="0">
                <a:solidFill>
                  <a:srgbClr val="075985"/>
                </a:solidFill>
              </a:rPr>
              <a:t>İşveren </a:t>
            </a:r>
            <a:r>
              <a:rPr sz="1650" b="1" i="0" u="none" dirty="0" err="1">
                <a:solidFill>
                  <a:srgbClr val="075985"/>
                </a:solidFill>
              </a:rPr>
              <a:t>İçin</a:t>
            </a:r>
            <a:r>
              <a:rPr sz="1650" b="1" i="0" u="none" dirty="0">
                <a:solidFill>
                  <a:srgbClr val="075985"/>
                </a:solidFill>
              </a:rPr>
              <a:t>:</a:t>
            </a:r>
          </a:p>
        </p:txBody>
      </p:sp>
      <p:sp>
        <p:nvSpPr>
          <p:cNvPr id="27" name="TextBox 26"/>
          <p:cNvSpPr txBox="1"/>
          <p:nvPr/>
        </p:nvSpPr>
        <p:spPr>
          <a:xfrm>
            <a:off x="6829425" y="3229875"/>
            <a:ext cx="913135" cy="207749"/>
          </a:xfrm>
          <a:prstGeom prst="rect">
            <a:avLst/>
          </a:prstGeom>
          <a:noFill/>
        </p:spPr>
        <p:txBody>
          <a:bodyPr wrap="none" lIns="0" tIns="0" rIns="0" bIns="0" anchor="ctr">
            <a:spAutoFit/>
          </a:bodyPr>
          <a:lstStyle/>
          <a:p>
            <a:pPr algn="l"/>
            <a:r>
              <a:rPr sz="1350" b="0" i="0" u="none" dirty="0" err="1">
                <a:solidFill>
                  <a:srgbClr val="0C4A6E"/>
                </a:solidFill>
              </a:rPr>
              <a:t>Vergi</a:t>
            </a:r>
            <a:r>
              <a:rPr sz="1350" b="0" i="0" u="none" dirty="0">
                <a:solidFill>
                  <a:srgbClr val="0C4A6E"/>
                </a:solidFill>
              </a:rPr>
              <a:t> </a:t>
            </a:r>
            <a:r>
              <a:rPr sz="1350" b="0" i="0" u="none" dirty="0" err="1">
                <a:solidFill>
                  <a:srgbClr val="0C4A6E"/>
                </a:solidFill>
              </a:rPr>
              <a:t>Levhası</a:t>
            </a:r>
            <a:endParaRPr sz="1350" b="0" i="0" u="none" dirty="0">
              <a:solidFill>
                <a:srgbClr val="0C4A6E"/>
              </a:solidFill>
            </a:endParaRPr>
          </a:p>
        </p:txBody>
      </p:sp>
      <p:sp>
        <p:nvSpPr>
          <p:cNvPr id="28" name="TextBox 27"/>
          <p:cNvSpPr txBox="1"/>
          <p:nvPr/>
        </p:nvSpPr>
        <p:spPr>
          <a:xfrm>
            <a:off x="6829425" y="3601350"/>
            <a:ext cx="1426481" cy="207749"/>
          </a:xfrm>
          <a:prstGeom prst="rect">
            <a:avLst/>
          </a:prstGeom>
          <a:noFill/>
        </p:spPr>
        <p:txBody>
          <a:bodyPr wrap="none" lIns="0" tIns="0" rIns="0" bIns="0" anchor="ctr">
            <a:spAutoFit/>
          </a:bodyPr>
          <a:lstStyle/>
          <a:p>
            <a:pPr algn="l"/>
            <a:r>
              <a:rPr sz="1350" b="0" i="0" u="none" dirty="0" err="1">
                <a:solidFill>
                  <a:srgbClr val="0C4A6E"/>
                </a:solidFill>
              </a:rPr>
              <a:t>Ticaret</a:t>
            </a:r>
            <a:r>
              <a:rPr sz="1350" b="0" i="0" u="none" dirty="0">
                <a:solidFill>
                  <a:srgbClr val="0C4A6E"/>
                </a:solidFill>
              </a:rPr>
              <a:t> </a:t>
            </a:r>
            <a:r>
              <a:rPr sz="1350" b="0" i="0" u="none" dirty="0" err="1">
                <a:solidFill>
                  <a:srgbClr val="0C4A6E"/>
                </a:solidFill>
              </a:rPr>
              <a:t>Sicil</a:t>
            </a:r>
            <a:r>
              <a:rPr sz="1350" b="0" i="0" u="none" dirty="0">
                <a:solidFill>
                  <a:srgbClr val="0C4A6E"/>
                </a:solidFill>
              </a:rPr>
              <a:t> </a:t>
            </a:r>
            <a:r>
              <a:rPr sz="1350" b="0" i="0" u="none" dirty="0" err="1">
                <a:solidFill>
                  <a:srgbClr val="0C4A6E"/>
                </a:solidFill>
              </a:rPr>
              <a:t>Gazetesi</a:t>
            </a:r>
            <a:endParaRPr sz="1350" b="0" i="0" u="none" dirty="0">
              <a:solidFill>
                <a:srgbClr val="0C4A6E"/>
              </a:solidFill>
            </a:endParaRPr>
          </a:p>
        </p:txBody>
      </p:sp>
      <p:sp>
        <p:nvSpPr>
          <p:cNvPr id="29" name="TextBox 28"/>
          <p:cNvSpPr txBox="1"/>
          <p:nvPr/>
        </p:nvSpPr>
        <p:spPr>
          <a:xfrm>
            <a:off x="6829425" y="3972825"/>
            <a:ext cx="1081771" cy="207749"/>
          </a:xfrm>
          <a:prstGeom prst="rect">
            <a:avLst/>
          </a:prstGeom>
          <a:noFill/>
        </p:spPr>
        <p:txBody>
          <a:bodyPr wrap="none" lIns="0" tIns="0" rIns="0" bIns="0" anchor="ctr">
            <a:spAutoFit/>
          </a:bodyPr>
          <a:lstStyle/>
          <a:p>
            <a:pPr algn="l"/>
            <a:r>
              <a:rPr sz="1350" b="0" i="0" u="none" dirty="0" err="1">
                <a:solidFill>
                  <a:srgbClr val="0C4A6E"/>
                </a:solidFill>
              </a:rPr>
              <a:t>İşyeri</a:t>
            </a:r>
            <a:r>
              <a:rPr sz="1350" b="0" i="0" u="none" dirty="0">
                <a:solidFill>
                  <a:srgbClr val="0C4A6E"/>
                </a:solidFill>
              </a:rPr>
              <a:t> </a:t>
            </a:r>
            <a:r>
              <a:rPr sz="1350" b="0" i="0" u="none" dirty="0" err="1">
                <a:solidFill>
                  <a:srgbClr val="0C4A6E"/>
                </a:solidFill>
              </a:rPr>
              <a:t>Bilançosu</a:t>
            </a:r>
            <a:endParaRPr sz="1350" b="0" i="0" u="none" dirty="0">
              <a:solidFill>
                <a:srgbClr val="0C4A6E"/>
              </a:solidFill>
            </a:endParaRPr>
          </a:p>
        </p:txBody>
      </p:sp>
      <p:sp>
        <p:nvSpPr>
          <p:cNvPr id="30" name="TextBox 29"/>
          <p:cNvSpPr txBox="1"/>
          <p:nvPr/>
        </p:nvSpPr>
        <p:spPr>
          <a:xfrm>
            <a:off x="6829425" y="4344300"/>
            <a:ext cx="1485984" cy="207749"/>
          </a:xfrm>
          <a:prstGeom prst="rect">
            <a:avLst/>
          </a:prstGeom>
          <a:noFill/>
        </p:spPr>
        <p:txBody>
          <a:bodyPr wrap="none" lIns="0" tIns="0" rIns="0" bIns="0" anchor="ctr">
            <a:spAutoFit/>
          </a:bodyPr>
          <a:lstStyle/>
          <a:p>
            <a:pPr algn="l"/>
            <a:r>
              <a:rPr sz="1350" b="0" i="0" u="none" dirty="0" err="1">
                <a:solidFill>
                  <a:srgbClr val="0C4A6E"/>
                </a:solidFill>
              </a:rPr>
              <a:t>İşyeri</a:t>
            </a:r>
            <a:r>
              <a:rPr sz="1350" b="0" i="0" u="none" dirty="0">
                <a:solidFill>
                  <a:srgbClr val="0C4A6E"/>
                </a:solidFill>
              </a:rPr>
              <a:t> </a:t>
            </a:r>
            <a:r>
              <a:rPr sz="1350" b="0" i="0" u="none" dirty="0" err="1">
                <a:solidFill>
                  <a:srgbClr val="0C4A6E"/>
                </a:solidFill>
              </a:rPr>
              <a:t>Faaliyet</a:t>
            </a:r>
            <a:r>
              <a:rPr sz="1350" b="0" i="0" u="none" dirty="0">
                <a:solidFill>
                  <a:srgbClr val="0C4A6E"/>
                </a:solidFill>
              </a:rPr>
              <a:t> </a:t>
            </a:r>
            <a:r>
              <a:rPr sz="1350" b="0" i="0" u="none" dirty="0" err="1">
                <a:solidFill>
                  <a:srgbClr val="0C4A6E"/>
                </a:solidFill>
              </a:rPr>
              <a:t>Belgesi</a:t>
            </a:r>
            <a:endParaRPr sz="1350" b="0" i="0" u="none" dirty="0">
              <a:solidFill>
                <a:srgbClr val="0C4A6E"/>
              </a:solidFill>
            </a:endParaRPr>
          </a:p>
        </p:txBody>
      </p:sp>
      <p:sp>
        <p:nvSpPr>
          <p:cNvPr id="31" name="TextBox 30"/>
          <p:cNvSpPr txBox="1"/>
          <p:nvPr/>
        </p:nvSpPr>
        <p:spPr>
          <a:xfrm>
            <a:off x="6829425" y="4793991"/>
            <a:ext cx="2315762" cy="184666"/>
          </a:xfrm>
          <a:prstGeom prst="rect">
            <a:avLst/>
          </a:prstGeom>
          <a:noFill/>
        </p:spPr>
        <p:txBody>
          <a:bodyPr wrap="none" lIns="0" tIns="0" rIns="0" bIns="0" anchor="ctr">
            <a:spAutoFit/>
          </a:bodyPr>
          <a:lstStyle/>
          <a:p>
            <a:pPr algn="l"/>
            <a:r>
              <a:rPr sz="1200" b="0" i="0" u="none" dirty="0" err="1">
                <a:solidFill>
                  <a:srgbClr val="0369A1"/>
                </a:solidFill>
              </a:rPr>
              <a:t>Sektör</a:t>
            </a:r>
            <a:r>
              <a:rPr sz="1200" b="0" i="0" u="none" dirty="0">
                <a:solidFill>
                  <a:srgbClr val="0369A1"/>
                </a:solidFill>
              </a:rPr>
              <a:t> </a:t>
            </a:r>
            <a:r>
              <a:rPr sz="1200" b="0" i="0" u="none" dirty="0" err="1">
                <a:solidFill>
                  <a:srgbClr val="0369A1"/>
                </a:solidFill>
              </a:rPr>
              <a:t>ve</a:t>
            </a:r>
            <a:r>
              <a:rPr sz="1200" b="0" i="0" u="none" dirty="0">
                <a:solidFill>
                  <a:srgbClr val="0369A1"/>
                </a:solidFill>
              </a:rPr>
              <a:t> </a:t>
            </a:r>
            <a:r>
              <a:rPr sz="1200" b="0" i="0" u="none" dirty="0" err="1">
                <a:solidFill>
                  <a:srgbClr val="0369A1"/>
                </a:solidFill>
              </a:rPr>
              <a:t>mesleğe</a:t>
            </a:r>
            <a:r>
              <a:rPr sz="1200" b="0" i="0" u="none" dirty="0">
                <a:solidFill>
                  <a:srgbClr val="0369A1"/>
                </a:solidFill>
              </a:rPr>
              <a:t> </a:t>
            </a:r>
            <a:r>
              <a:rPr sz="1200" b="0" i="0" u="none" dirty="0" err="1">
                <a:solidFill>
                  <a:srgbClr val="0369A1"/>
                </a:solidFill>
              </a:rPr>
              <a:t>göre</a:t>
            </a:r>
            <a:r>
              <a:rPr sz="1200" b="0" i="0" u="none" dirty="0">
                <a:solidFill>
                  <a:srgbClr val="0369A1"/>
                </a:solidFill>
              </a:rPr>
              <a:t> </a:t>
            </a:r>
            <a:r>
              <a:rPr sz="1200" b="0" i="0" u="none" dirty="0" err="1">
                <a:solidFill>
                  <a:srgbClr val="0369A1"/>
                </a:solidFill>
              </a:rPr>
              <a:t>ilave</a:t>
            </a:r>
            <a:r>
              <a:rPr sz="1200" b="0" i="0" u="none" dirty="0">
                <a:solidFill>
                  <a:srgbClr val="0369A1"/>
                </a:solidFill>
              </a:rPr>
              <a:t> </a:t>
            </a:r>
            <a:r>
              <a:rPr sz="1200" b="0" i="0" u="none" dirty="0" err="1">
                <a:solidFill>
                  <a:srgbClr val="0369A1"/>
                </a:solidFill>
              </a:rPr>
              <a:t>belgeler</a:t>
            </a:r>
            <a:endParaRPr sz="1200" b="0" i="0" u="none" dirty="0">
              <a:solidFill>
                <a:srgbClr val="0369A1"/>
              </a:solidFill>
            </a:endParaRPr>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0F6278-E260-238C-144B-9132F60C548B}"/>
              </a:ext>
            </a:extLst>
          </p:cNvPr>
          <p:cNvSpPr>
            <a:spLocks noGrp="1"/>
          </p:cNvSpPr>
          <p:nvPr>
            <p:ph type="title"/>
          </p:nvPr>
        </p:nvSpPr>
        <p:spPr/>
        <p:txBody>
          <a:bodyPr>
            <a:normAutofit fontScale="90000"/>
          </a:bodyPr>
          <a:lstStyle/>
          <a:p>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br>
              <a:rPr kumimoji="0" lang="tr-TR" sz="4400" b="1" i="0" u="none" strike="noStrike" kern="1200" cap="none" spc="0" normalizeH="0" baseline="0" noProof="0" dirty="0">
                <a:ln>
                  <a:noFill/>
                </a:ln>
                <a:solidFill>
                  <a:srgbClr val="FFFFFF"/>
                </a:solidFill>
                <a:effectLst/>
                <a:uLnTx/>
                <a:uFillTx/>
                <a:ea typeface="+mn-ea"/>
                <a:cs typeface="+mn-cs"/>
              </a:rPr>
            </a:br>
            <a:r>
              <a:rPr kumimoji="0" lang="tr-TR" sz="4400" b="1" i="0" u="none" strike="noStrike" kern="1200" cap="none" spc="0" normalizeH="0" baseline="0" noProof="0" dirty="0">
                <a:ln>
                  <a:noFill/>
                </a:ln>
                <a:solidFill>
                  <a:srgbClr val="FFFFFF"/>
                </a:solidFill>
                <a:effectLst/>
                <a:uLnTx/>
                <a:uFillTx/>
                <a:ea typeface="+mn-ea"/>
                <a:cs typeface="+mn-cs"/>
              </a:rPr>
              <a:t>YURT İÇİ BAŞVURU</a:t>
            </a:r>
            <a:br>
              <a:rPr kumimoji="0" lang="tr-TR" sz="4400" b="1" i="0" u="none" strike="noStrike" kern="1200" cap="none" spc="0" normalizeH="0" baseline="0" noProof="0" dirty="0">
                <a:ln>
                  <a:noFill/>
                </a:ln>
                <a:solidFill>
                  <a:srgbClr val="FFFFFF"/>
                </a:solidFill>
                <a:effectLst/>
                <a:uLnTx/>
                <a:uFillTx/>
                <a:ea typeface="+mn-ea"/>
                <a:cs typeface="+mn-cs"/>
              </a:rPr>
            </a:br>
            <a:endParaRPr lang="tr-TR" dirty="0"/>
          </a:p>
        </p:txBody>
      </p:sp>
      <p:sp>
        <p:nvSpPr>
          <p:cNvPr id="3" name="İçerik Yer Tutucusu 2">
            <a:extLst>
              <a:ext uri="{FF2B5EF4-FFF2-40B4-BE49-F238E27FC236}">
                <a16:creationId xmlns:a16="http://schemas.microsoft.com/office/drawing/2014/main" id="{F83C36C4-8FC7-364F-B090-274B099392EF}"/>
              </a:ext>
            </a:extLst>
          </p:cNvPr>
          <p:cNvSpPr>
            <a:spLocks noGrp="1"/>
          </p:cNvSpPr>
          <p:nvPr>
            <p:ph idx="1"/>
          </p:nvPr>
        </p:nvSpPr>
        <p:spPr/>
        <p:txBody>
          <a:bodyPr/>
          <a:lstStyle/>
          <a:p>
            <a:pPr marL="0" indent="0">
              <a:buNone/>
            </a:pPr>
            <a:endParaRPr kumimoji="0" lang="tr-TR" sz="2800" b="0" i="0" u="none" strike="noStrike" kern="1200" cap="none" spc="0" normalizeH="0" baseline="0" noProof="0" dirty="0">
              <a:ln>
                <a:noFill/>
              </a:ln>
              <a:solidFill>
                <a:schemeClr val="bg1"/>
              </a:solidFill>
              <a:effectLst/>
              <a:uLnTx/>
              <a:uFillTx/>
              <a:ea typeface="+mn-ea"/>
              <a:cs typeface="+mn-cs"/>
            </a:endParaRPr>
          </a:p>
          <a:p>
            <a:pPr marL="0" indent="0">
              <a:buNone/>
            </a:pPr>
            <a:endParaRPr lang="tr-TR" dirty="0">
              <a:solidFill>
                <a:schemeClr val="bg1"/>
              </a:solidFill>
            </a:endParaRPr>
          </a:p>
          <a:p>
            <a:pPr marL="0" indent="0">
              <a:buNone/>
            </a:pPr>
            <a:endParaRPr kumimoji="0" lang="tr-TR" sz="2800" b="0" i="0" u="none" strike="noStrike" kern="1200" cap="none" spc="0" normalizeH="0" baseline="0" noProof="0" dirty="0">
              <a:ln>
                <a:noFill/>
              </a:ln>
              <a:solidFill>
                <a:schemeClr val="bg1"/>
              </a:solidFill>
              <a:effectLst/>
              <a:uLnTx/>
              <a:uFillTx/>
              <a:ea typeface="+mn-ea"/>
              <a:cs typeface="+mn-cs"/>
            </a:endParaRPr>
          </a:p>
          <a:p>
            <a:pPr marL="0" indent="0">
              <a:buNone/>
            </a:pPr>
            <a:r>
              <a:rPr kumimoji="0" lang="tr-TR" sz="2800" b="0" i="0" u="none" strike="noStrike" kern="1200" cap="none" spc="0" normalizeH="0" baseline="0" noProof="0" dirty="0">
                <a:ln>
                  <a:noFill/>
                </a:ln>
                <a:solidFill>
                  <a:schemeClr val="bg1"/>
                </a:solidFill>
                <a:effectLst/>
                <a:uLnTx/>
                <a:uFillTx/>
                <a:ea typeface="+mn-ea"/>
                <a:cs typeface="+mn-cs"/>
              </a:rPr>
              <a:t>Yurt içinden yapılacak olan çalışma izni başvuru adımları ve kuralları</a:t>
            </a:r>
          </a:p>
          <a:p>
            <a:pPr marL="0" indent="0">
              <a:buNone/>
            </a:pPr>
            <a:endParaRPr lang="tr-TR" sz="4000" b="1" dirty="0">
              <a:latin typeface="+mj-lt"/>
            </a:endParaRPr>
          </a:p>
        </p:txBody>
      </p:sp>
    </p:spTree>
    <p:extLst>
      <p:ext uri="{BB962C8B-B14F-4D97-AF65-F5344CB8AC3E}">
        <p14:creationId xmlns:p14="http://schemas.microsoft.com/office/powerpoint/2010/main" val="3914082338"/>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409575" y="1990725"/>
            <a:ext cx="3505200" cy="4410075"/>
          </a:xfrm>
          <a:prstGeom prst="roundRect">
            <a:avLst>
              <a:gd name="adj" fmla="val 326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1990724"/>
            <a:ext cx="3505200" cy="4410075"/>
          </a:xfrm>
          <a:prstGeom prst="roundRect">
            <a:avLst>
              <a:gd name="adj" fmla="val 326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1990724"/>
            <a:ext cx="3505200" cy="4410075"/>
          </a:xfrm>
          <a:prstGeom prst="roundRect">
            <a:avLst>
              <a:gd name="adj" fmla="val 326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43425" y="5433417"/>
            <a:ext cx="3105150" cy="767357"/>
          </a:xfrm>
          <a:prstGeom prst="roundRect">
            <a:avLst>
              <a:gd name="adj" fmla="val 9930"/>
            </a:avLst>
          </a:prstGeom>
          <a:solidFill>
            <a:srgbClr val="FFF7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277225" y="5433417"/>
            <a:ext cx="3105150" cy="767357"/>
          </a:xfrm>
          <a:prstGeom prst="roundRect">
            <a:avLst>
              <a:gd name="adj" fmla="val 9930"/>
            </a:avLst>
          </a:prstGeom>
          <a:solidFill>
            <a:srgbClr val="FFF7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714375" y="2296668"/>
            <a:ext cx="342900" cy="342900"/>
          </a:xfrm>
          <a:prstGeom prst="roundRect">
            <a:avLst>
              <a:gd name="adj" fmla="val 22222"/>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4495800" y="2284833"/>
            <a:ext cx="342900" cy="342900"/>
          </a:xfrm>
          <a:prstGeom prst="roundRect">
            <a:avLst>
              <a:gd name="adj" fmla="val 22222"/>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543425" y="6191250"/>
            <a:ext cx="3105150" cy="9525"/>
          </a:xfrm>
          <a:prstGeom prst="rect">
            <a:avLst/>
          </a:prstGeom>
          <a:solidFill>
            <a:srgbClr val="FFED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543425" y="5433417"/>
            <a:ext cx="3105150" cy="9525"/>
          </a:xfrm>
          <a:prstGeom prst="rect">
            <a:avLst/>
          </a:prstGeom>
          <a:solidFill>
            <a:srgbClr val="FFED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543425" y="5433417"/>
            <a:ext cx="47625" cy="767357"/>
          </a:xfrm>
          <a:prstGeom prst="rect">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7639050" y="5433417"/>
            <a:ext cx="9525" cy="767357"/>
          </a:xfrm>
          <a:prstGeom prst="rect">
            <a:avLst/>
          </a:prstGeom>
          <a:solidFill>
            <a:srgbClr val="FFED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267700" y="2293227"/>
            <a:ext cx="342900" cy="342900"/>
          </a:xfrm>
          <a:prstGeom prst="roundRect">
            <a:avLst>
              <a:gd name="adj" fmla="val 22222"/>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277225" y="6191250"/>
            <a:ext cx="3105150" cy="9525"/>
          </a:xfrm>
          <a:prstGeom prst="rect">
            <a:avLst/>
          </a:prstGeom>
          <a:solidFill>
            <a:srgbClr val="FFED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277225" y="5433417"/>
            <a:ext cx="3105150" cy="9525"/>
          </a:xfrm>
          <a:prstGeom prst="rect">
            <a:avLst/>
          </a:prstGeom>
          <a:solidFill>
            <a:srgbClr val="FFED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277225" y="5433417"/>
            <a:ext cx="47625" cy="767357"/>
          </a:xfrm>
          <a:prstGeom prst="rect">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11372850" y="5433417"/>
            <a:ext cx="9525" cy="767357"/>
          </a:xfrm>
          <a:prstGeom prst="rect">
            <a:avLst/>
          </a:prstGeom>
          <a:solidFill>
            <a:srgbClr val="FFED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image.png"/>
          <p:cNvPicPr>
            <a:picLocks noChangeAspect="1"/>
          </p:cNvPicPr>
          <p:nvPr/>
        </p:nvPicPr>
        <p:blipFill>
          <a:blip r:embed="rId4"/>
          <a:stretch>
            <a:fillRect/>
          </a:stretch>
        </p:blipFill>
        <p:spPr>
          <a:xfrm>
            <a:off x="4743450" y="5576292"/>
            <a:ext cx="152400" cy="152400"/>
          </a:xfrm>
          <a:prstGeom prst="rect">
            <a:avLst/>
          </a:prstGeom>
        </p:spPr>
      </p:pic>
      <p:pic>
        <p:nvPicPr>
          <p:cNvPr id="19" name="Picture 18" descr="image.png"/>
          <p:cNvPicPr>
            <a:picLocks noChangeAspect="1"/>
          </p:cNvPicPr>
          <p:nvPr/>
        </p:nvPicPr>
        <p:blipFill>
          <a:blip r:embed="rId5"/>
          <a:stretch>
            <a:fillRect/>
          </a:stretch>
        </p:blipFill>
        <p:spPr>
          <a:xfrm>
            <a:off x="8477250" y="5576292"/>
            <a:ext cx="152400" cy="152400"/>
          </a:xfrm>
          <a:prstGeom prst="rect">
            <a:avLst/>
          </a:prstGeom>
        </p:spPr>
      </p:pic>
      <p:sp>
        <p:nvSpPr>
          <p:cNvPr id="20" name="TextBox 19"/>
          <p:cNvSpPr txBox="1"/>
          <p:nvPr/>
        </p:nvSpPr>
        <p:spPr>
          <a:xfrm>
            <a:off x="409575" y="246422"/>
            <a:ext cx="3206519" cy="492443"/>
          </a:xfrm>
          <a:prstGeom prst="rect">
            <a:avLst/>
          </a:prstGeom>
          <a:noFill/>
        </p:spPr>
        <p:txBody>
          <a:bodyPr wrap="none" lIns="0" tIns="0" rIns="0" bIns="0" anchor="t">
            <a:spAutoFit/>
          </a:bodyPr>
          <a:lstStyle/>
          <a:p>
            <a:pPr algn="l"/>
            <a:r>
              <a:rPr sz="3200" b="1" i="0" u="none" dirty="0">
                <a:solidFill>
                  <a:schemeClr val="bg1"/>
                </a:solidFill>
              </a:rPr>
              <a:t>YURT İÇİ BAŞVURU</a:t>
            </a:r>
          </a:p>
        </p:txBody>
      </p:sp>
      <p:sp>
        <p:nvSpPr>
          <p:cNvPr id="21" name="TextBox 20"/>
          <p:cNvSpPr txBox="1"/>
          <p:nvPr/>
        </p:nvSpPr>
        <p:spPr>
          <a:xfrm>
            <a:off x="409575" y="854256"/>
            <a:ext cx="4372864" cy="354456"/>
          </a:xfrm>
          <a:prstGeom prst="rect">
            <a:avLst/>
          </a:prstGeom>
          <a:noFill/>
        </p:spPr>
        <p:txBody>
          <a:bodyPr wrap="none" lIns="0" tIns="0" rIns="0" bIns="0" anchor="t">
            <a:spAutoFit/>
          </a:bodyPr>
          <a:lstStyle/>
          <a:p>
            <a:pPr algn="l">
              <a:lnSpc>
                <a:spcPts val="2700"/>
              </a:lnSpc>
            </a:pPr>
            <a:r>
              <a:rPr sz="2800" b="1" i="0" u="none" dirty="0" err="1">
                <a:solidFill>
                  <a:schemeClr val="bg1"/>
                </a:solidFill>
              </a:rPr>
              <a:t>Başvuru</a:t>
            </a:r>
            <a:r>
              <a:rPr sz="2800" b="1" i="0" u="none" dirty="0">
                <a:solidFill>
                  <a:schemeClr val="bg1"/>
                </a:solidFill>
              </a:rPr>
              <a:t> </a:t>
            </a:r>
            <a:r>
              <a:rPr sz="2800" b="1" i="0" u="none" dirty="0" err="1">
                <a:solidFill>
                  <a:schemeClr val="bg1"/>
                </a:solidFill>
              </a:rPr>
              <a:t>Adımları</a:t>
            </a:r>
            <a:r>
              <a:rPr sz="2800" b="1" i="0" u="none" dirty="0">
                <a:solidFill>
                  <a:schemeClr val="bg1"/>
                </a:solidFill>
              </a:rPr>
              <a:t> (</a:t>
            </a:r>
            <a:r>
              <a:rPr sz="2800" b="1" i="0" u="none" dirty="0" err="1">
                <a:solidFill>
                  <a:schemeClr val="bg1"/>
                </a:solidFill>
              </a:rPr>
              <a:t>Adım</a:t>
            </a:r>
            <a:r>
              <a:rPr sz="2800" b="1" i="0" u="none" dirty="0">
                <a:solidFill>
                  <a:schemeClr val="bg1"/>
                </a:solidFill>
              </a:rPr>
              <a:t> 1 - 3)</a:t>
            </a:r>
          </a:p>
        </p:txBody>
      </p:sp>
      <p:sp>
        <p:nvSpPr>
          <p:cNvPr id="22" name="TextBox 21"/>
          <p:cNvSpPr txBox="1"/>
          <p:nvPr/>
        </p:nvSpPr>
        <p:spPr>
          <a:xfrm>
            <a:off x="571500" y="2355671"/>
            <a:ext cx="628650" cy="207749"/>
          </a:xfrm>
          <a:prstGeom prst="rect">
            <a:avLst/>
          </a:prstGeom>
          <a:noFill/>
        </p:spPr>
        <p:txBody>
          <a:bodyPr wrap="square" lIns="0" tIns="0" rIns="0" bIns="0" anchor="ctr">
            <a:spAutoFit/>
          </a:bodyPr>
          <a:lstStyle/>
          <a:p>
            <a:pPr algn="ctr"/>
            <a:r>
              <a:rPr sz="1350" b="1" i="0" u="none" dirty="0">
                <a:solidFill>
                  <a:srgbClr val="FFFFFF"/>
                </a:solidFill>
              </a:rPr>
              <a:t>1</a:t>
            </a:r>
          </a:p>
        </p:txBody>
      </p:sp>
      <p:sp>
        <p:nvSpPr>
          <p:cNvPr id="23" name="TextBox 22"/>
          <p:cNvSpPr txBox="1"/>
          <p:nvPr/>
        </p:nvSpPr>
        <p:spPr>
          <a:xfrm>
            <a:off x="714375" y="2678811"/>
            <a:ext cx="3200400" cy="457200"/>
          </a:xfrm>
          <a:prstGeom prst="rect">
            <a:avLst/>
          </a:prstGeom>
          <a:noFill/>
        </p:spPr>
        <p:txBody>
          <a:bodyPr wrap="square" lIns="0" tIns="0" rIns="0" bIns="0" anchor="t">
            <a:spAutoFit/>
          </a:bodyPr>
          <a:lstStyle/>
          <a:p>
            <a:pPr algn="l">
              <a:lnSpc>
                <a:spcPts val="1800"/>
              </a:lnSpc>
            </a:pPr>
            <a:r>
              <a:rPr sz="1200" b="0" i="0" u="none" dirty="0" err="1">
                <a:solidFill>
                  <a:srgbClr val="1E293B"/>
                </a:solidFill>
              </a:rPr>
              <a:t>Yabancı</a:t>
            </a:r>
            <a:r>
              <a:rPr sz="1200" b="0" i="0" u="none" dirty="0">
                <a:solidFill>
                  <a:srgbClr val="1E293B"/>
                </a:solidFill>
              </a:rPr>
              <a:t> </a:t>
            </a:r>
            <a:r>
              <a:rPr sz="1200" b="0" i="0" u="none" dirty="0" err="1">
                <a:solidFill>
                  <a:srgbClr val="1E293B"/>
                </a:solidFill>
              </a:rPr>
              <a:t>ve</a:t>
            </a:r>
            <a:r>
              <a:rPr sz="1200" b="0" i="0" u="none" dirty="0">
                <a:solidFill>
                  <a:srgbClr val="1E293B"/>
                </a:solidFill>
              </a:rPr>
              <a:t> </a:t>
            </a:r>
            <a:r>
              <a:rPr sz="1200" b="0" i="0" u="none" dirty="0" err="1">
                <a:solidFill>
                  <a:srgbClr val="1E293B"/>
                </a:solidFill>
              </a:rPr>
              <a:t>işveren</a:t>
            </a:r>
            <a:r>
              <a:rPr sz="1200" b="0" i="0" u="none" dirty="0">
                <a:solidFill>
                  <a:srgbClr val="1E293B"/>
                </a:solidFill>
              </a:rPr>
              <a:t> </a:t>
            </a:r>
            <a:r>
              <a:rPr sz="1200" b="0" i="0" u="none" dirty="0" err="1">
                <a:solidFill>
                  <a:srgbClr val="1E293B"/>
                </a:solidFill>
              </a:rPr>
              <a:t>arasında</a:t>
            </a:r>
            <a:r>
              <a:rPr sz="1200" b="0" i="0" u="none" dirty="0">
                <a:solidFill>
                  <a:srgbClr val="1E293B"/>
                </a:solidFill>
              </a:rPr>
              <a:t> </a:t>
            </a:r>
            <a:r>
              <a:rPr sz="1200" b="0" i="0" u="none" dirty="0" err="1">
                <a:solidFill>
                  <a:srgbClr val="1E293B"/>
                </a:solidFill>
              </a:rPr>
              <a:t>bir</a:t>
            </a:r>
            <a:r>
              <a:rPr sz="1200" b="0" i="0" u="none" dirty="0">
                <a:solidFill>
                  <a:srgbClr val="1E293B"/>
                </a:solidFill>
              </a:rPr>
              <a:t> </a:t>
            </a:r>
            <a:r>
              <a:rPr sz="1200" b="0" i="0" u="none" dirty="0" err="1">
                <a:solidFill>
                  <a:srgbClr val="1E293B"/>
                </a:solidFill>
              </a:rPr>
              <a:t>iş</a:t>
            </a:r>
            <a:r>
              <a:rPr sz="1200" b="0" i="0" u="none" dirty="0">
                <a:solidFill>
                  <a:srgbClr val="1E293B"/>
                </a:solidFill>
              </a:rPr>
              <a:t> </a:t>
            </a:r>
            <a:r>
              <a:rPr sz="1200" b="0" i="0" u="none" dirty="0" err="1">
                <a:solidFill>
                  <a:srgbClr val="1E293B"/>
                </a:solidFill>
              </a:rPr>
              <a:t>sözleşmesi</a:t>
            </a:r>
            <a:r>
              <a:rPr sz="1200" b="0" i="0" u="none" dirty="0">
                <a:solidFill>
                  <a:srgbClr val="1E293B"/>
                </a:solidFill>
              </a:rPr>
              <a:t> </a:t>
            </a:r>
            <a:r>
              <a:rPr sz="1200" b="0" i="0" u="none" dirty="0" err="1">
                <a:solidFill>
                  <a:srgbClr val="1E293B"/>
                </a:solidFill>
              </a:rPr>
              <a:t>imzalanır</a:t>
            </a:r>
            <a:r>
              <a:rPr sz="1200" b="0" i="0" u="none" dirty="0">
                <a:solidFill>
                  <a:srgbClr val="1E293B"/>
                </a:solidFill>
              </a:rPr>
              <a:t>.</a:t>
            </a:r>
          </a:p>
        </p:txBody>
      </p:sp>
      <p:sp>
        <p:nvSpPr>
          <p:cNvPr id="24" name="TextBox 23"/>
          <p:cNvSpPr txBox="1"/>
          <p:nvPr/>
        </p:nvSpPr>
        <p:spPr>
          <a:xfrm>
            <a:off x="4329112" y="2356623"/>
            <a:ext cx="628650" cy="207749"/>
          </a:xfrm>
          <a:prstGeom prst="rect">
            <a:avLst/>
          </a:prstGeom>
          <a:noFill/>
        </p:spPr>
        <p:txBody>
          <a:bodyPr wrap="square" lIns="0" tIns="0" rIns="0" bIns="0" anchor="ctr">
            <a:spAutoFit/>
          </a:bodyPr>
          <a:lstStyle/>
          <a:p>
            <a:pPr algn="ctr"/>
            <a:r>
              <a:rPr lang="tr-TR" sz="1350" b="1" i="0" u="none" dirty="0">
                <a:solidFill>
                  <a:srgbClr val="FFFFFF"/>
                </a:solidFill>
              </a:rPr>
              <a:t> </a:t>
            </a:r>
            <a:r>
              <a:rPr sz="1350" b="1" i="0" u="none" dirty="0">
                <a:solidFill>
                  <a:srgbClr val="FFFFFF"/>
                </a:solidFill>
              </a:rPr>
              <a:t>2</a:t>
            </a:r>
            <a:r>
              <a:rPr lang="tr-TR" sz="1350" b="1" i="0" u="none" dirty="0">
                <a:solidFill>
                  <a:srgbClr val="FFFFFF"/>
                </a:solidFill>
              </a:rPr>
              <a:t> </a:t>
            </a:r>
            <a:endParaRPr sz="1350" b="1" i="0" u="none" dirty="0">
              <a:solidFill>
                <a:srgbClr val="FFFFFF"/>
              </a:solidFill>
            </a:endParaRPr>
          </a:p>
        </p:txBody>
      </p:sp>
      <p:sp>
        <p:nvSpPr>
          <p:cNvPr id="25" name="TextBox 24"/>
          <p:cNvSpPr txBox="1"/>
          <p:nvPr/>
        </p:nvSpPr>
        <p:spPr>
          <a:xfrm>
            <a:off x="4495800" y="2678811"/>
            <a:ext cx="3200400" cy="906274"/>
          </a:xfrm>
          <a:prstGeom prst="rect">
            <a:avLst/>
          </a:prstGeom>
          <a:noFill/>
        </p:spPr>
        <p:txBody>
          <a:bodyPr wrap="square" lIns="0" tIns="0" rIns="0" bIns="0" anchor="t">
            <a:spAutoFit/>
          </a:bodyPr>
          <a:lstStyle/>
          <a:p>
            <a:pPr algn="l">
              <a:lnSpc>
                <a:spcPts val="1800"/>
              </a:lnSpc>
            </a:pPr>
            <a:r>
              <a:rPr sz="1200" b="0" i="0" u="none" dirty="0" err="1">
                <a:solidFill>
                  <a:srgbClr val="1E293B"/>
                </a:solidFill>
              </a:rPr>
              <a:t>İşveren</a:t>
            </a:r>
            <a:r>
              <a:rPr sz="1200" b="0" i="0" u="none" dirty="0">
                <a:solidFill>
                  <a:srgbClr val="1E293B"/>
                </a:solidFill>
              </a:rPr>
              <a:t> </a:t>
            </a:r>
            <a:r>
              <a:rPr sz="1200" b="0" i="0" u="none" dirty="0" err="1">
                <a:solidFill>
                  <a:srgbClr val="1E293B"/>
                </a:solidFill>
              </a:rPr>
              <a:t>veya</a:t>
            </a:r>
            <a:r>
              <a:rPr sz="1200" b="0" i="0" u="none" dirty="0">
                <a:solidFill>
                  <a:srgbClr val="1E293B"/>
                </a:solidFill>
              </a:rPr>
              <a:t> </a:t>
            </a:r>
            <a:r>
              <a:rPr sz="1200" b="0" i="0" u="none" dirty="0" err="1">
                <a:solidFill>
                  <a:srgbClr val="1E293B"/>
                </a:solidFill>
              </a:rPr>
              <a:t>yetkilendirdiği</a:t>
            </a:r>
            <a:r>
              <a:rPr sz="1200" b="0" i="0" u="none" dirty="0">
                <a:solidFill>
                  <a:srgbClr val="1E293B"/>
                </a:solidFill>
              </a:rPr>
              <a:t> e-</a:t>
            </a:r>
            <a:r>
              <a:rPr sz="1200" b="0" i="0" u="none" dirty="0" err="1">
                <a:solidFill>
                  <a:srgbClr val="1E293B"/>
                </a:solidFill>
              </a:rPr>
              <a:t>Bildirge</a:t>
            </a:r>
            <a:r>
              <a:rPr sz="1200" b="0" i="0" u="none" dirty="0">
                <a:solidFill>
                  <a:srgbClr val="1E293B"/>
                </a:solidFill>
              </a:rPr>
              <a:t> </a:t>
            </a:r>
            <a:r>
              <a:rPr sz="1200" b="0" i="0" u="none" dirty="0" err="1">
                <a:solidFill>
                  <a:srgbClr val="1E293B"/>
                </a:solidFill>
              </a:rPr>
              <a:t>kullanıcısı</a:t>
            </a:r>
            <a:r>
              <a:rPr sz="1200" b="0" i="0" u="none" dirty="0">
                <a:solidFill>
                  <a:srgbClr val="1E293B"/>
                </a:solidFill>
              </a:rPr>
              <a:t>, e-</a:t>
            </a:r>
            <a:r>
              <a:rPr sz="1200" b="0" i="0" u="none" dirty="0" err="1">
                <a:solidFill>
                  <a:srgbClr val="1E293B"/>
                </a:solidFill>
              </a:rPr>
              <a:t>Devlet</a:t>
            </a:r>
            <a:r>
              <a:rPr sz="1200" b="0" i="0" u="none" dirty="0">
                <a:solidFill>
                  <a:srgbClr val="1E293B"/>
                </a:solidFill>
              </a:rPr>
              <a:t> </a:t>
            </a:r>
            <a:r>
              <a:rPr sz="1200" b="0" i="0" u="none" dirty="0" err="1">
                <a:solidFill>
                  <a:srgbClr val="1E293B"/>
                </a:solidFill>
              </a:rPr>
              <a:t>üzerinden</a:t>
            </a:r>
            <a:r>
              <a:rPr sz="1200" b="0" i="0" u="none" dirty="0">
                <a:solidFill>
                  <a:srgbClr val="1E293B"/>
                </a:solidFill>
              </a:rPr>
              <a:t> </a:t>
            </a:r>
            <a:r>
              <a:rPr sz="1200" b="0" i="0" u="none" dirty="0" err="1">
                <a:solidFill>
                  <a:srgbClr val="1E293B"/>
                </a:solidFill>
              </a:rPr>
              <a:t>Yabancıların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İzinleri</a:t>
            </a:r>
            <a:r>
              <a:rPr sz="1200" b="0" i="0" u="none" dirty="0">
                <a:solidFill>
                  <a:srgbClr val="1E293B"/>
                </a:solidFill>
              </a:rPr>
              <a:t> </a:t>
            </a:r>
            <a:r>
              <a:rPr sz="1200" b="0" i="0" u="none" dirty="0" err="1">
                <a:solidFill>
                  <a:srgbClr val="1E293B"/>
                </a:solidFill>
              </a:rPr>
              <a:t>Başvuru</a:t>
            </a:r>
            <a:r>
              <a:rPr sz="1200" b="0" i="0" u="none" dirty="0">
                <a:solidFill>
                  <a:srgbClr val="1E293B"/>
                </a:solidFill>
              </a:rPr>
              <a:t> </a:t>
            </a:r>
            <a:r>
              <a:rPr sz="1200" b="0" i="0" u="none" dirty="0" err="1">
                <a:solidFill>
                  <a:srgbClr val="1E293B"/>
                </a:solidFill>
              </a:rPr>
              <a:t>Sistemine</a:t>
            </a:r>
            <a:r>
              <a:rPr sz="1200" b="0" i="0" u="none" dirty="0">
                <a:solidFill>
                  <a:srgbClr val="1E293B"/>
                </a:solidFill>
              </a:rPr>
              <a:t> (e-</a:t>
            </a:r>
            <a:r>
              <a:rPr sz="1200" b="0" i="0" u="none" dirty="0" err="1">
                <a:solidFill>
                  <a:srgbClr val="1E293B"/>
                </a:solidFill>
              </a:rPr>
              <a:t>İzin</a:t>
            </a:r>
            <a:r>
              <a:rPr sz="1200" b="0" i="0" u="none" dirty="0">
                <a:solidFill>
                  <a:srgbClr val="1E293B"/>
                </a:solidFill>
              </a:rPr>
              <a:t>) </a:t>
            </a:r>
            <a:r>
              <a:rPr sz="1200" b="0" i="0" u="none" dirty="0" err="1">
                <a:solidFill>
                  <a:srgbClr val="1E293B"/>
                </a:solidFill>
              </a:rPr>
              <a:t>giriş</a:t>
            </a:r>
            <a:r>
              <a:rPr sz="1200" b="0" i="0" u="none" dirty="0">
                <a:solidFill>
                  <a:srgbClr val="1E293B"/>
                </a:solidFill>
              </a:rPr>
              <a:t> </a:t>
            </a:r>
            <a:r>
              <a:rPr sz="1200" b="0" i="0" u="none" dirty="0" err="1">
                <a:solidFill>
                  <a:srgbClr val="1E293B"/>
                </a:solidFill>
              </a:rPr>
              <a:t>yaparak</a:t>
            </a:r>
            <a:r>
              <a:rPr sz="1200" b="0" i="0" u="none" dirty="0">
                <a:solidFill>
                  <a:srgbClr val="1E293B"/>
                </a:solidFill>
              </a:rPr>
              <a:t> e-</a:t>
            </a:r>
            <a:r>
              <a:rPr sz="1200" b="0" i="0" u="none" dirty="0" err="1">
                <a:solidFill>
                  <a:srgbClr val="1E293B"/>
                </a:solidFill>
              </a:rPr>
              <a:t>İmzası</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işyeri</a:t>
            </a:r>
            <a:r>
              <a:rPr sz="1200" b="0" i="0" u="none" dirty="0">
                <a:solidFill>
                  <a:srgbClr val="1E293B"/>
                </a:solidFill>
              </a:rPr>
              <a:t> </a:t>
            </a:r>
            <a:r>
              <a:rPr sz="1200" b="0" i="0" u="none" dirty="0" err="1">
                <a:solidFill>
                  <a:srgbClr val="1E293B"/>
                </a:solidFill>
              </a:rPr>
              <a:t>kaydı</a:t>
            </a:r>
            <a:r>
              <a:rPr sz="1200" b="0" i="0" u="none" dirty="0">
                <a:solidFill>
                  <a:srgbClr val="1E293B"/>
                </a:solidFill>
              </a:rPr>
              <a:t> </a:t>
            </a:r>
            <a:r>
              <a:rPr sz="1200" b="0" i="0" u="none" dirty="0" err="1">
                <a:solidFill>
                  <a:srgbClr val="1E293B"/>
                </a:solidFill>
              </a:rPr>
              <a:t>oluşturur</a:t>
            </a:r>
            <a:r>
              <a:rPr sz="1200" b="0" i="0" u="none" dirty="0">
                <a:solidFill>
                  <a:srgbClr val="1E293B"/>
                </a:solidFill>
              </a:rPr>
              <a:t>.</a:t>
            </a:r>
          </a:p>
        </p:txBody>
      </p:sp>
      <p:sp>
        <p:nvSpPr>
          <p:cNvPr id="26" name="TextBox 25"/>
          <p:cNvSpPr txBox="1"/>
          <p:nvPr/>
        </p:nvSpPr>
        <p:spPr>
          <a:xfrm>
            <a:off x="4991100" y="5557242"/>
            <a:ext cx="2590800" cy="526747"/>
          </a:xfrm>
          <a:prstGeom prst="rect">
            <a:avLst/>
          </a:prstGeom>
          <a:noFill/>
        </p:spPr>
        <p:txBody>
          <a:bodyPr wrap="square" lIns="0" tIns="0" rIns="0" bIns="0" anchor="t">
            <a:spAutoFit/>
          </a:bodyPr>
          <a:lstStyle/>
          <a:p>
            <a:pPr algn="l">
              <a:lnSpc>
                <a:spcPts val="1364"/>
              </a:lnSpc>
            </a:pPr>
            <a:r>
              <a:rPr sz="975" b="0" i="0" u="none" dirty="0">
                <a:solidFill>
                  <a:srgbClr val="7C2D12"/>
                </a:solidFill>
              </a:rPr>
              <a:t>e-</a:t>
            </a:r>
            <a:r>
              <a:rPr sz="975" b="0" i="0" u="none" dirty="0" err="1">
                <a:solidFill>
                  <a:srgbClr val="7C2D12"/>
                </a:solidFill>
              </a:rPr>
              <a:t>İmza</a:t>
            </a:r>
            <a:r>
              <a:rPr sz="975" b="0" i="0" u="none" dirty="0">
                <a:solidFill>
                  <a:srgbClr val="7C2D12"/>
                </a:solidFill>
              </a:rPr>
              <a:t>, Bilgi </a:t>
            </a:r>
            <a:r>
              <a:rPr sz="975" b="0" i="0" u="none" dirty="0" err="1">
                <a:solidFill>
                  <a:srgbClr val="7C2D12"/>
                </a:solidFill>
              </a:rPr>
              <a:t>Teknolojileri</a:t>
            </a:r>
            <a:r>
              <a:rPr sz="975" b="0" i="0" u="none" dirty="0">
                <a:solidFill>
                  <a:srgbClr val="7C2D12"/>
                </a:solidFill>
              </a:rPr>
              <a:t> </a:t>
            </a:r>
            <a:r>
              <a:rPr sz="975" b="0" i="0" u="none" dirty="0" err="1">
                <a:solidFill>
                  <a:srgbClr val="7C2D12"/>
                </a:solidFill>
              </a:rPr>
              <a:t>ve</a:t>
            </a:r>
            <a:r>
              <a:rPr sz="975" b="0" i="0" u="none" dirty="0">
                <a:solidFill>
                  <a:srgbClr val="7C2D12"/>
                </a:solidFill>
              </a:rPr>
              <a:t> </a:t>
            </a:r>
            <a:r>
              <a:rPr sz="975" b="0" i="0" u="none" dirty="0" err="1">
                <a:solidFill>
                  <a:srgbClr val="7C2D12"/>
                </a:solidFill>
              </a:rPr>
              <a:t>İletişim</a:t>
            </a:r>
            <a:r>
              <a:rPr sz="975" b="0" i="0" u="none" dirty="0">
                <a:solidFill>
                  <a:srgbClr val="7C2D12"/>
                </a:solidFill>
              </a:rPr>
              <a:t> </a:t>
            </a:r>
            <a:r>
              <a:rPr sz="975" b="0" i="0" u="none" dirty="0" err="1">
                <a:solidFill>
                  <a:srgbClr val="7C2D12"/>
                </a:solidFill>
              </a:rPr>
              <a:t>Kurumunun</a:t>
            </a:r>
            <a:r>
              <a:rPr sz="975" b="0" i="0" u="none" dirty="0">
                <a:solidFill>
                  <a:srgbClr val="7C2D12"/>
                </a:solidFill>
              </a:rPr>
              <a:t> (BTK) </a:t>
            </a:r>
            <a:r>
              <a:rPr sz="975" b="0" i="0" u="none" dirty="0" err="1">
                <a:solidFill>
                  <a:srgbClr val="7C2D12"/>
                </a:solidFill>
              </a:rPr>
              <a:t>yetkilendirdiği</a:t>
            </a:r>
            <a:r>
              <a:rPr sz="975" b="0" i="0" u="none" dirty="0">
                <a:solidFill>
                  <a:srgbClr val="7C2D12"/>
                </a:solidFill>
              </a:rPr>
              <a:t> </a:t>
            </a:r>
            <a:r>
              <a:rPr sz="975" b="0" i="0" u="none" dirty="0" err="1">
                <a:solidFill>
                  <a:srgbClr val="7C2D12"/>
                </a:solidFill>
              </a:rPr>
              <a:t>kurumlardan</a:t>
            </a:r>
            <a:r>
              <a:rPr sz="975" b="0" i="0" u="none" dirty="0">
                <a:solidFill>
                  <a:srgbClr val="7C2D12"/>
                </a:solidFill>
              </a:rPr>
              <a:t> </a:t>
            </a:r>
            <a:r>
              <a:rPr sz="975" b="0" i="0" u="none" dirty="0" err="1">
                <a:solidFill>
                  <a:srgbClr val="7C2D12"/>
                </a:solidFill>
              </a:rPr>
              <a:t>temin</a:t>
            </a:r>
            <a:r>
              <a:rPr sz="975" b="0" i="0" u="none" dirty="0">
                <a:solidFill>
                  <a:srgbClr val="7C2D12"/>
                </a:solidFill>
              </a:rPr>
              <a:t> </a:t>
            </a:r>
            <a:r>
              <a:rPr sz="975" b="0" i="0" u="none" dirty="0" err="1">
                <a:solidFill>
                  <a:srgbClr val="7C2D12"/>
                </a:solidFill>
              </a:rPr>
              <a:t>edilebilmektedir</a:t>
            </a:r>
            <a:r>
              <a:rPr sz="975" b="0" i="0" u="none" dirty="0">
                <a:solidFill>
                  <a:srgbClr val="7C2D12"/>
                </a:solidFill>
              </a:rPr>
              <a:t>.</a:t>
            </a:r>
          </a:p>
        </p:txBody>
      </p:sp>
      <p:sp>
        <p:nvSpPr>
          <p:cNvPr id="27" name="TextBox 26"/>
          <p:cNvSpPr txBox="1"/>
          <p:nvPr/>
        </p:nvSpPr>
        <p:spPr>
          <a:xfrm>
            <a:off x="8010525" y="2356623"/>
            <a:ext cx="628650" cy="207749"/>
          </a:xfrm>
          <a:prstGeom prst="rect">
            <a:avLst/>
          </a:prstGeom>
          <a:noFill/>
        </p:spPr>
        <p:txBody>
          <a:bodyPr wrap="square" lIns="0" tIns="0" rIns="0" bIns="0" anchor="ctr">
            <a:spAutoFit/>
          </a:bodyPr>
          <a:lstStyle/>
          <a:p>
            <a:pPr algn="ctr"/>
            <a:r>
              <a:rPr lang="tr-TR" sz="1350" b="1" i="0" u="none" dirty="0">
                <a:solidFill>
                  <a:srgbClr val="FFFFFF"/>
                </a:solidFill>
              </a:rPr>
              <a:t>     </a:t>
            </a:r>
            <a:r>
              <a:rPr sz="1350" b="1" i="0" u="none" dirty="0">
                <a:solidFill>
                  <a:srgbClr val="FFFFFF"/>
                </a:solidFill>
              </a:rPr>
              <a:t>3</a:t>
            </a:r>
          </a:p>
        </p:txBody>
      </p:sp>
      <p:sp>
        <p:nvSpPr>
          <p:cNvPr id="28" name="TextBox 27"/>
          <p:cNvSpPr txBox="1"/>
          <p:nvPr/>
        </p:nvSpPr>
        <p:spPr>
          <a:xfrm>
            <a:off x="8277225" y="2676144"/>
            <a:ext cx="3200400" cy="906274"/>
          </a:xfrm>
          <a:prstGeom prst="rect">
            <a:avLst/>
          </a:prstGeom>
          <a:noFill/>
        </p:spPr>
        <p:txBody>
          <a:bodyPr wrap="square" lIns="0" tIns="0" rIns="0" bIns="0" anchor="t">
            <a:spAutoFit/>
          </a:bodyPr>
          <a:lstStyle/>
          <a:p>
            <a:pPr algn="l">
              <a:lnSpc>
                <a:spcPts val="1800"/>
              </a:lnSpc>
            </a:pPr>
            <a:r>
              <a:rPr sz="1200" b="0" i="0" u="none" dirty="0" err="1">
                <a:solidFill>
                  <a:srgbClr val="1E293B"/>
                </a:solidFill>
              </a:rPr>
              <a:t>İşveren</a:t>
            </a:r>
            <a:r>
              <a:rPr sz="1200" b="0" i="0" u="none" dirty="0">
                <a:solidFill>
                  <a:srgbClr val="1E293B"/>
                </a:solidFill>
              </a:rPr>
              <a:t> </a:t>
            </a:r>
            <a:r>
              <a:rPr sz="1200" b="0" i="0" u="none" dirty="0" err="1">
                <a:solidFill>
                  <a:srgbClr val="1E293B"/>
                </a:solidFill>
              </a:rPr>
              <a:t>ya</a:t>
            </a:r>
            <a:r>
              <a:rPr sz="1200" b="0" i="0" u="none" dirty="0">
                <a:solidFill>
                  <a:srgbClr val="1E293B"/>
                </a:solidFill>
              </a:rPr>
              <a:t> da </a:t>
            </a:r>
            <a:r>
              <a:rPr sz="1200" b="0" i="0" u="none" dirty="0" err="1">
                <a:solidFill>
                  <a:srgbClr val="1E293B"/>
                </a:solidFill>
              </a:rPr>
              <a:t>yetkilendirilen</a:t>
            </a:r>
            <a:r>
              <a:rPr sz="1200" b="0" i="0" u="none" dirty="0">
                <a:solidFill>
                  <a:srgbClr val="1E293B"/>
                </a:solidFill>
              </a:rPr>
              <a:t> 3. </a:t>
            </a:r>
            <a:r>
              <a:rPr sz="1200" b="0" i="0" u="none" dirty="0" err="1">
                <a:solidFill>
                  <a:srgbClr val="1E293B"/>
                </a:solidFill>
              </a:rPr>
              <a:t>kişi</a:t>
            </a:r>
            <a:r>
              <a:rPr sz="1200" b="0" i="0" u="none" dirty="0">
                <a:solidFill>
                  <a:srgbClr val="1E293B"/>
                </a:solidFill>
              </a:rPr>
              <a:t> "</a:t>
            </a:r>
            <a:r>
              <a:rPr sz="1200" b="0" i="0" u="none" dirty="0" err="1">
                <a:solidFill>
                  <a:srgbClr val="1E293B"/>
                </a:solidFill>
              </a:rPr>
              <a:t>Başvuru</a:t>
            </a:r>
            <a:r>
              <a:rPr sz="1200" b="0" i="0" u="none" dirty="0">
                <a:solidFill>
                  <a:srgbClr val="1E293B"/>
                </a:solidFill>
              </a:rPr>
              <a:t> Yap" </a:t>
            </a:r>
            <a:r>
              <a:rPr sz="1200" b="0" i="0" u="none" dirty="0" err="1">
                <a:solidFill>
                  <a:srgbClr val="1E293B"/>
                </a:solidFill>
              </a:rPr>
              <a:t>menüsüne</a:t>
            </a:r>
            <a:r>
              <a:rPr sz="1200" b="0" i="0" u="none" dirty="0">
                <a:solidFill>
                  <a:srgbClr val="1E293B"/>
                </a:solidFill>
              </a:rPr>
              <a:t> </a:t>
            </a:r>
            <a:r>
              <a:rPr sz="1200" b="0" i="0" u="none" dirty="0" err="1">
                <a:solidFill>
                  <a:srgbClr val="1E293B"/>
                </a:solidFill>
              </a:rPr>
              <a:t>girerek</a:t>
            </a:r>
            <a:r>
              <a:rPr sz="1200" b="0" i="0" u="none" dirty="0">
                <a:solidFill>
                  <a:srgbClr val="1E293B"/>
                </a:solidFill>
              </a:rPr>
              <a:t> "Yurt </a:t>
            </a:r>
            <a:r>
              <a:rPr sz="1200" b="0" i="0" u="none" dirty="0" err="1">
                <a:solidFill>
                  <a:srgbClr val="1E293B"/>
                </a:solidFill>
              </a:rPr>
              <a:t>İçi</a:t>
            </a:r>
            <a:r>
              <a:rPr sz="1200" b="0" i="0" u="none" dirty="0">
                <a:solidFill>
                  <a:srgbClr val="1E293B"/>
                </a:solidFill>
              </a:rPr>
              <a:t>" </a:t>
            </a:r>
            <a:r>
              <a:rPr sz="1200" b="0" i="0" u="none" dirty="0" err="1">
                <a:solidFill>
                  <a:srgbClr val="1E293B"/>
                </a:solidFill>
              </a:rPr>
              <a:t>seçeneğinden</a:t>
            </a:r>
            <a:r>
              <a:rPr sz="1200" b="0" i="0" u="none" dirty="0">
                <a:solidFill>
                  <a:srgbClr val="1E293B"/>
                </a:solidFill>
              </a:rPr>
              <a:t> </a:t>
            </a:r>
            <a:r>
              <a:rPr sz="1200" b="0" i="0" u="none" dirty="0" err="1">
                <a:solidFill>
                  <a:srgbClr val="1E293B"/>
                </a:solidFill>
              </a:rPr>
              <a:t>istenilen</a:t>
            </a:r>
            <a:r>
              <a:rPr sz="1200" b="0" i="0" u="none" dirty="0">
                <a:solidFill>
                  <a:srgbClr val="1E293B"/>
                </a:solidFill>
              </a:rPr>
              <a:t> </a:t>
            </a:r>
            <a:r>
              <a:rPr sz="1200" b="0" i="0" u="none" dirty="0" err="1">
                <a:solidFill>
                  <a:srgbClr val="1E293B"/>
                </a:solidFill>
              </a:rPr>
              <a:t>bilgileri</a:t>
            </a:r>
            <a:r>
              <a:rPr sz="1200" b="0" i="0" u="none" dirty="0">
                <a:solidFill>
                  <a:srgbClr val="1E293B"/>
                </a:solidFill>
              </a:rPr>
              <a:t> </a:t>
            </a:r>
            <a:r>
              <a:rPr sz="1200" b="0" i="0" u="none" dirty="0" err="1">
                <a:solidFill>
                  <a:srgbClr val="1E293B"/>
                </a:solidFill>
              </a:rPr>
              <a:t>doldurarak</a:t>
            </a:r>
            <a:r>
              <a:rPr sz="1200" b="0" i="0" u="none" dirty="0">
                <a:solidFill>
                  <a:srgbClr val="1E293B"/>
                </a:solidFill>
              </a:rPr>
              <a:t> </a:t>
            </a:r>
            <a:r>
              <a:rPr sz="1200" b="0" i="0" u="none" dirty="0" err="1">
                <a:solidFill>
                  <a:srgbClr val="1E293B"/>
                </a:solidFill>
              </a:rPr>
              <a:t>gerekli</a:t>
            </a:r>
            <a:r>
              <a:rPr sz="1200" b="0" i="0" u="none" dirty="0">
                <a:solidFill>
                  <a:srgbClr val="1E293B"/>
                </a:solidFill>
              </a:rPr>
              <a:t> </a:t>
            </a:r>
            <a:r>
              <a:rPr sz="1200" b="0" i="0" u="none" dirty="0" err="1">
                <a:solidFill>
                  <a:srgbClr val="1E293B"/>
                </a:solidFill>
              </a:rPr>
              <a:t>belgeleri</a:t>
            </a:r>
            <a:r>
              <a:rPr sz="1200" b="0" i="0" u="none" dirty="0">
                <a:solidFill>
                  <a:srgbClr val="1E293B"/>
                </a:solidFill>
              </a:rPr>
              <a:t> </a:t>
            </a:r>
            <a:r>
              <a:rPr sz="1200" b="0" i="0" u="none" dirty="0" err="1">
                <a:solidFill>
                  <a:srgbClr val="1E293B"/>
                </a:solidFill>
              </a:rPr>
              <a:t>sisteme</a:t>
            </a:r>
            <a:r>
              <a:rPr sz="1200" b="0" i="0" u="none" dirty="0">
                <a:solidFill>
                  <a:srgbClr val="1E293B"/>
                </a:solidFill>
              </a:rPr>
              <a:t> </a:t>
            </a:r>
            <a:r>
              <a:rPr sz="1200" b="0" i="0" u="none" dirty="0" err="1">
                <a:solidFill>
                  <a:srgbClr val="1E293B"/>
                </a:solidFill>
              </a:rPr>
              <a:t>yükler</a:t>
            </a:r>
            <a:r>
              <a:rPr sz="1200" b="0" i="0" u="none" dirty="0">
                <a:solidFill>
                  <a:srgbClr val="1E293B"/>
                </a:solidFill>
              </a:rPr>
              <a:t>. e-</a:t>
            </a:r>
            <a:r>
              <a:rPr sz="1200" b="0" i="0" u="none" dirty="0" err="1">
                <a:solidFill>
                  <a:srgbClr val="1E293B"/>
                </a:solidFill>
              </a:rPr>
              <a:t>İmza</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onaylanarak</a:t>
            </a:r>
            <a:r>
              <a:rPr sz="1200" b="0" i="0" u="none" dirty="0">
                <a:solidFill>
                  <a:srgbClr val="1E293B"/>
                </a:solidFill>
              </a:rPr>
              <a:t> </a:t>
            </a:r>
            <a:r>
              <a:rPr sz="1200" b="0" i="0" u="none" dirty="0" err="1">
                <a:solidFill>
                  <a:srgbClr val="1E293B"/>
                </a:solidFill>
              </a:rPr>
              <a:t>başvuru</a:t>
            </a:r>
            <a:r>
              <a:rPr sz="1200" b="0" i="0" u="none" dirty="0">
                <a:solidFill>
                  <a:srgbClr val="1E293B"/>
                </a:solidFill>
              </a:rPr>
              <a:t> </a:t>
            </a:r>
            <a:r>
              <a:rPr sz="1200" b="0" i="0" u="none" dirty="0" err="1">
                <a:solidFill>
                  <a:srgbClr val="1E293B"/>
                </a:solidFill>
              </a:rPr>
              <a:t>tamamlanır</a:t>
            </a:r>
            <a:r>
              <a:rPr sz="1200" b="0" i="0" u="none" dirty="0">
                <a:solidFill>
                  <a:srgbClr val="1E293B"/>
                </a:solidFill>
              </a:rPr>
              <a:t>.</a:t>
            </a:r>
          </a:p>
        </p:txBody>
      </p:sp>
      <p:sp>
        <p:nvSpPr>
          <p:cNvPr id="29" name="TextBox 28"/>
          <p:cNvSpPr txBox="1"/>
          <p:nvPr/>
        </p:nvSpPr>
        <p:spPr>
          <a:xfrm>
            <a:off x="8724900" y="5557242"/>
            <a:ext cx="2590800" cy="347211"/>
          </a:xfrm>
          <a:prstGeom prst="rect">
            <a:avLst/>
          </a:prstGeom>
          <a:noFill/>
        </p:spPr>
        <p:txBody>
          <a:bodyPr wrap="square" lIns="0" tIns="0" rIns="0" bIns="0" anchor="t">
            <a:spAutoFit/>
          </a:bodyPr>
          <a:lstStyle/>
          <a:p>
            <a:pPr algn="l">
              <a:lnSpc>
                <a:spcPts val="1364"/>
              </a:lnSpc>
            </a:pPr>
            <a:r>
              <a:rPr sz="975" b="0" i="0" u="none" dirty="0" err="1">
                <a:solidFill>
                  <a:srgbClr val="7C2D12"/>
                </a:solidFill>
              </a:rPr>
              <a:t>Başvurunun</a:t>
            </a:r>
            <a:r>
              <a:rPr sz="975" b="0" i="0" u="none" dirty="0">
                <a:solidFill>
                  <a:srgbClr val="7C2D12"/>
                </a:solidFill>
              </a:rPr>
              <a:t> </a:t>
            </a:r>
            <a:r>
              <a:rPr sz="975" b="0" i="0" u="none" dirty="0" err="1">
                <a:solidFill>
                  <a:srgbClr val="7C2D12"/>
                </a:solidFill>
              </a:rPr>
              <a:t>değerlendirme</a:t>
            </a:r>
            <a:r>
              <a:rPr sz="975" b="0" i="0" u="none" dirty="0">
                <a:solidFill>
                  <a:srgbClr val="7C2D12"/>
                </a:solidFill>
              </a:rPr>
              <a:t> </a:t>
            </a:r>
            <a:r>
              <a:rPr sz="975" b="0" i="0" u="none" dirty="0" err="1">
                <a:solidFill>
                  <a:srgbClr val="7C2D12"/>
                </a:solidFill>
              </a:rPr>
              <a:t>süreci</a:t>
            </a:r>
            <a:r>
              <a:rPr sz="975" b="0" i="0" u="none" dirty="0">
                <a:solidFill>
                  <a:srgbClr val="7C2D12"/>
                </a:solidFill>
              </a:rPr>
              <a:t> "</a:t>
            </a:r>
            <a:r>
              <a:rPr sz="975" b="0" i="0" u="none" dirty="0" err="1">
                <a:solidFill>
                  <a:srgbClr val="7C2D12"/>
                </a:solidFill>
              </a:rPr>
              <a:t>Başvuru</a:t>
            </a:r>
            <a:r>
              <a:rPr sz="975" b="0" i="0" u="none" dirty="0">
                <a:solidFill>
                  <a:srgbClr val="7C2D12"/>
                </a:solidFill>
              </a:rPr>
              <a:t> </a:t>
            </a:r>
            <a:r>
              <a:rPr sz="975" b="0" i="0" u="none" dirty="0" err="1">
                <a:solidFill>
                  <a:srgbClr val="7C2D12"/>
                </a:solidFill>
              </a:rPr>
              <a:t>Takip</a:t>
            </a:r>
            <a:r>
              <a:rPr sz="975" b="0" i="0" u="none" dirty="0">
                <a:solidFill>
                  <a:srgbClr val="7C2D12"/>
                </a:solidFill>
              </a:rPr>
              <a:t> </a:t>
            </a:r>
            <a:r>
              <a:rPr sz="975" b="0" i="0" u="none" dirty="0" err="1">
                <a:solidFill>
                  <a:srgbClr val="7C2D12"/>
                </a:solidFill>
              </a:rPr>
              <a:t>İşlemleri</a:t>
            </a:r>
            <a:r>
              <a:rPr sz="975" b="0" i="0" u="none" dirty="0">
                <a:solidFill>
                  <a:srgbClr val="7C2D12"/>
                </a:solidFill>
              </a:rPr>
              <a:t>" </a:t>
            </a:r>
            <a:r>
              <a:rPr sz="975" b="0" i="0" u="none" dirty="0" err="1">
                <a:solidFill>
                  <a:srgbClr val="7C2D12"/>
                </a:solidFill>
              </a:rPr>
              <a:t>menüsünden</a:t>
            </a:r>
            <a:r>
              <a:rPr sz="975" b="0" i="0" u="none" dirty="0">
                <a:solidFill>
                  <a:srgbClr val="7C2D12"/>
                </a:solidFill>
              </a:rPr>
              <a:t> </a:t>
            </a:r>
            <a:r>
              <a:rPr sz="975" b="0" i="0" u="none" dirty="0" err="1">
                <a:solidFill>
                  <a:srgbClr val="7C2D12"/>
                </a:solidFill>
              </a:rPr>
              <a:t>takip</a:t>
            </a:r>
            <a:r>
              <a:rPr sz="975" b="0" i="0" u="none" dirty="0">
                <a:solidFill>
                  <a:srgbClr val="7C2D12"/>
                </a:solidFill>
              </a:rPr>
              <a:t> </a:t>
            </a:r>
            <a:r>
              <a:rPr sz="975" b="0" i="0" u="none" dirty="0" err="1">
                <a:solidFill>
                  <a:srgbClr val="7C2D12"/>
                </a:solidFill>
              </a:rPr>
              <a:t>edilebilmektedir</a:t>
            </a:r>
            <a:r>
              <a:rPr sz="975" b="0" i="0" u="none" dirty="0">
                <a:solidFill>
                  <a:srgbClr val="7C2D12"/>
                </a:solidFill>
              </a:rPr>
              <a:t>.</a:t>
            </a:r>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609600" y="1876424"/>
            <a:ext cx="3505200" cy="4524375"/>
          </a:xfrm>
          <a:prstGeom prst="roundRect">
            <a:avLst>
              <a:gd name="adj" fmla="val 326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1876424"/>
            <a:ext cx="3505200" cy="4524376"/>
          </a:xfrm>
          <a:prstGeom prst="roundRect">
            <a:avLst>
              <a:gd name="adj" fmla="val 326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Rounded Rectangle 3"/>
          <p:cNvSpPr/>
          <p:nvPr/>
        </p:nvSpPr>
        <p:spPr>
          <a:xfrm>
            <a:off x="8077200" y="1876424"/>
            <a:ext cx="3505200" cy="4524376"/>
          </a:xfrm>
          <a:prstGeom prst="roundRect">
            <a:avLst>
              <a:gd name="adj" fmla="val 326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43425" y="5553075"/>
            <a:ext cx="3105150" cy="647700"/>
          </a:xfrm>
          <a:prstGeom prst="roundRect">
            <a:avLst>
              <a:gd name="adj" fmla="val 11764"/>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277225" y="5545633"/>
            <a:ext cx="3105150" cy="655141"/>
          </a:xfrm>
          <a:prstGeom prst="roundRect">
            <a:avLst>
              <a:gd name="adj" fmla="val 8723"/>
            </a:avLst>
          </a:prstGeom>
          <a:solidFill>
            <a:srgbClr val="FEF2F2"/>
          </a:solidFill>
          <a:ln w="9525">
            <a:solidFill>
              <a:srgbClr val="FEE2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09625" y="2283472"/>
            <a:ext cx="342900" cy="342900"/>
          </a:xfrm>
          <a:prstGeom prst="roundRect">
            <a:avLst>
              <a:gd name="adj" fmla="val 22222"/>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4539425" y="2283472"/>
            <a:ext cx="342900" cy="342900"/>
          </a:xfrm>
          <a:prstGeom prst="roundRect">
            <a:avLst>
              <a:gd name="adj" fmla="val 22222"/>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277225" y="2283472"/>
            <a:ext cx="342900" cy="342900"/>
          </a:xfrm>
          <a:prstGeom prst="roundRect">
            <a:avLst>
              <a:gd name="adj" fmla="val 22222"/>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image.png"/>
          <p:cNvPicPr>
            <a:picLocks noChangeAspect="1"/>
          </p:cNvPicPr>
          <p:nvPr/>
        </p:nvPicPr>
        <p:blipFill>
          <a:blip r:embed="rId4"/>
          <a:stretch>
            <a:fillRect/>
          </a:stretch>
        </p:blipFill>
        <p:spPr>
          <a:xfrm>
            <a:off x="5953125" y="5667375"/>
            <a:ext cx="285750" cy="228600"/>
          </a:xfrm>
          <a:prstGeom prst="rect">
            <a:avLst/>
          </a:prstGeom>
        </p:spPr>
      </p:pic>
      <p:sp>
        <p:nvSpPr>
          <p:cNvPr id="11" name="TextBox 10"/>
          <p:cNvSpPr txBox="1"/>
          <p:nvPr/>
        </p:nvSpPr>
        <p:spPr>
          <a:xfrm>
            <a:off x="609600" y="282303"/>
            <a:ext cx="4776216" cy="492443"/>
          </a:xfrm>
          <a:prstGeom prst="rect">
            <a:avLst/>
          </a:prstGeom>
          <a:noFill/>
        </p:spPr>
        <p:txBody>
          <a:bodyPr wrap="square" lIns="0" tIns="0" rIns="0" bIns="0" anchor="t">
            <a:spAutoFit/>
          </a:bodyPr>
          <a:lstStyle/>
          <a:p>
            <a:pPr algn="l"/>
            <a:r>
              <a:rPr sz="3200" b="1" i="0" u="none" dirty="0">
                <a:solidFill>
                  <a:schemeClr val="bg1"/>
                </a:solidFill>
              </a:rPr>
              <a:t>YURT İÇİ BAŞVURU</a:t>
            </a:r>
          </a:p>
        </p:txBody>
      </p:sp>
      <p:sp>
        <p:nvSpPr>
          <p:cNvPr id="12" name="TextBox 11"/>
          <p:cNvSpPr txBox="1"/>
          <p:nvPr/>
        </p:nvSpPr>
        <p:spPr>
          <a:xfrm>
            <a:off x="609600" y="849836"/>
            <a:ext cx="4372864" cy="354456"/>
          </a:xfrm>
          <a:prstGeom prst="rect">
            <a:avLst/>
          </a:prstGeom>
          <a:noFill/>
        </p:spPr>
        <p:txBody>
          <a:bodyPr wrap="none" lIns="0" tIns="0" rIns="0" bIns="0" anchor="t">
            <a:spAutoFit/>
          </a:bodyPr>
          <a:lstStyle/>
          <a:p>
            <a:pPr algn="l">
              <a:lnSpc>
                <a:spcPts val="2700"/>
              </a:lnSpc>
            </a:pPr>
            <a:r>
              <a:rPr sz="2800" b="1" i="0" u="none" dirty="0" err="1">
                <a:solidFill>
                  <a:schemeClr val="bg1"/>
                </a:solidFill>
              </a:rPr>
              <a:t>Başvuru</a:t>
            </a:r>
            <a:r>
              <a:rPr sz="2800" b="1" i="0" u="none" dirty="0">
                <a:solidFill>
                  <a:schemeClr val="bg1"/>
                </a:solidFill>
              </a:rPr>
              <a:t> </a:t>
            </a:r>
            <a:r>
              <a:rPr sz="2800" b="1" i="0" u="none" dirty="0" err="1">
                <a:solidFill>
                  <a:schemeClr val="bg1"/>
                </a:solidFill>
              </a:rPr>
              <a:t>Adımları</a:t>
            </a:r>
            <a:r>
              <a:rPr sz="2800" b="1" i="0" u="none" dirty="0">
                <a:solidFill>
                  <a:schemeClr val="bg1"/>
                </a:solidFill>
              </a:rPr>
              <a:t> (</a:t>
            </a:r>
            <a:r>
              <a:rPr sz="2800" b="1" i="0" u="none" dirty="0" err="1">
                <a:solidFill>
                  <a:schemeClr val="bg1"/>
                </a:solidFill>
              </a:rPr>
              <a:t>Adım</a:t>
            </a:r>
            <a:r>
              <a:rPr sz="2800" b="1" i="0" u="none" dirty="0">
                <a:solidFill>
                  <a:schemeClr val="bg1"/>
                </a:solidFill>
              </a:rPr>
              <a:t> 4 - 6)</a:t>
            </a:r>
          </a:p>
        </p:txBody>
      </p:sp>
      <p:sp>
        <p:nvSpPr>
          <p:cNvPr id="13" name="TextBox 12"/>
          <p:cNvSpPr txBox="1"/>
          <p:nvPr/>
        </p:nvSpPr>
        <p:spPr>
          <a:xfrm>
            <a:off x="666750" y="2341129"/>
            <a:ext cx="628650" cy="207749"/>
          </a:xfrm>
          <a:prstGeom prst="rect">
            <a:avLst/>
          </a:prstGeom>
          <a:noFill/>
        </p:spPr>
        <p:txBody>
          <a:bodyPr wrap="square" lIns="0" tIns="0" rIns="0" bIns="0" anchor="ctr">
            <a:spAutoFit/>
          </a:bodyPr>
          <a:lstStyle/>
          <a:p>
            <a:pPr algn="ctr"/>
            <a:r>
              <a:rPr sz="1350" b="1" i="0" u="none" dirty="0">
                <a:solidFill>
                  <a:srgbClr val="FFFFFF"/>
                </a:solidFill>
              </a:rPr>
              <a:t>4</a:t>
            </a:r>
          </a:p>
        </p:txBody>
      </p:sp>
      <p:sp>
        <p:nvSpPr>
          <p:cNvPr id="14" name="TextBox 13"/>
          <p:cNvSpPr txBox="1"/>
          <p:nvPr/>
        </p:nvSpPr>
        <p:spPr>
          <a:xfrm>
            <a:off x="809625" y="2692146"/>
            <a:ext cx="3200400" cy="1137106"/>
          </a:xfrm>
          <a:prstGeom prst="rect">
            <a:avLst/>
          </a:prstGeom>
          <a:noFill/>
        </p:spPr>
        <p:txBody>
          <a:bodyPr wrap="square" lIns="0" tIns="0" rIns="0" bIns="0" anchor="t">
            <a:spAutoFit/>
          </a:bodyPr>
          <a:lstStyle/>
          <a:p>
            <a:pPr algn="l">
              <a:lnSpc>
                <a:spcPts val="1800"/>
              </a:lnSpc>
            </a:pPr>
            <a:r>
              <a:rPr sz="1200" b="0" i="0" u="none" dirty="0" err="1">
                <a:solidFill>
                  <a:srgbClr val="1E293B"/>
                </a:solidFill>
              </a:rPr>
              <a:t>Başvurunun</a:t>
            </a:r>
            <a:r>
              <a:rPr sz="1200" b="0" i="0" u="none" dirty="0">
                <a:solidFill>
                  <a:srgbClr val="1E293B"/>
                </a:solidFill>
              </a:rPr>
              <a:t> </a:t>
            </a:r>
            <a:r>
              <a:rPr sz="1200" b="0" i="0" u="none" dirty="0" err="1">
                <a:solidFill>
                  <a:srgbClr val="1E293B"/>
                </a:solidFill>
              </a:rPr>
              <a:t>Bakanlığımızca</a:t>
            </a:r>
            <a:r>
              <a:rPr sz="1200" b="0" i="0" u="none" dirty="0">
                <a:solidFill>
                  <a:srgbClr val="1E293B"/>
                </a:solidFill>
              </a:rPr>
              <a:t> </a:t>
            </a:r>
            <a:r>
              <a:rPr sz="1200" b="0" i="0" u="none" dirty="0" err="1">
                <a:solidFill>
                  <a:srgbClr val="1E293B"/>
                </a:solidFill>
              </a:rPr>
              <a:t>olumlu</a:t>
            </a:r>
            <a:r>
              <a:rPr sz="1200" b="0" i="0" u="none" dirty="0">
                <a:solidFill>
                  <a:srgbClr val="1E293B"/>
                </a:solidFill>
              </a:rPr>
              <a:t> </a:t>
            </a:r>
            <a:r>
              <a:rPr sz="1200" b="0" i="0" u="none" dirty="0" err="1">
                <a:solidFill>
                  <a:srgbClr val="1E293B"/>
                </a:solidFill>
              </a:rPr>
              <a:t>değerlendirilmesi</a:t>
            </a:r>
            <a:r>
              <a:rPr sz="1200" b="0" i="0" u="none" dirty="0">
                <a:solidFill>
                  <a:srgbClr val="1E293B"/>
                </a:solidFill>
              </a:rPr>
              <a:t> </a:t>
            </a:r>
            <a:r>
              <a:rPr sz="1200" b="0" i="0" u="none" dirty="0" err="1">
                <a:solidFill>
                  <a:srgbClr val="1E293B"/>
                </a:solidFill>
              </a:rPr>
              <a:t>halinde</a:t>
            </a:r>
            <a:r>
              <a:rPr sz="1200" b="0" i="0" u="none" dirty="0">
                <a:solidFill>
                  <a:srgbClr val="1E293B"/>
                </a:solidFill>
              </a:rPr>
              <a:t> </a:t>
            </a:r>
            <a:r>
              <a:rPr sz="1200" b="0" i="0" u="none" dirty="0" err="1">
                <a:solidFill>
                  <a:srgbClr val="1E293B"/>
                </a:solidFill>
              </a:rPr>
              <a:t>tarafınıza</a:t>
            </a:r>
            <a:r>
              <a:rPr sz="1200" b="0" i="0" u="none" dirty="0">
                <a:solidFill>
                  <a:srgbClr val="1E293B"/>
                </a:solidFill>
              </a:rPr>
              <a:t> </a:t>
            </a:r>
            <a:r>
              <a:rPr sz="1200" b="0" i="0" u="none" dirty="0" err="1">
                <a:solidFill>
                  <a:srgbClr val="1E293B"/>
                </a:solidFill>
              </a:rPr>
              <a:t>bildirilecek</a:t>
            </a:r>
            <a:r>
              <a:rPr sz="1200" b="0" i="0" u="none" dirty="0">
                <a:solidFill>
                  <a:srgbClr val="1E293B"/>
                </a:solidFill>
              </a:rPr>
              <a:t> </a:t>
            </a:r>
            <a:r>
              <a:rPr sz="1200" b="0" i="0" u="none" dirty="0" err="1">
                <a:solidFill>
                  <a:srgbClr val="1E293B"/>
                </a:solidFill>
              </a:rPr>
              <a:t>olan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harcı</a:t>
            </a:r>
            <a:r>
              <a:rPr sz="1200" b="0" i="0" u="none" dirty="0">
                <a:solidFill>
                  <a:srgbClr val="1E293B"/>
                </a:solidFill>
              </a:rPr>
              <a:t> </a:t>
            </a:r>
            <a:r>
              <a:rPr sz="1200" b="0" i="0" u="none" dirty="0" err="1">
                <a:solidFill>
                  <a:srgbClr val="1E293B"/>
                </a:solidFill>
              </a:rPr>
              <a:t>ve</a:t>
            </a:r>
            <a:r>
              <a:rPr sz="1200" b="0" i="0" u="none" dirty="0">
                <a:solidFill>
                  <a:srgbClr val="1E293B"/>
                </a:solidFill>
              </a:rPr>
              <a:t> </a:t>
            </a:r>
            <a:r>
              <a:rPr sz="1200" b="0" i="0" u="none" dirty="0" err="1">
                <a:solidFill>
                  <a:srgbClr val="1E293B"/>
                </a:solidFill>
              </a:rPr>
              <a:t>değerli</a:t>
            </a:r>
            <a:r>
              <a:rPr sz="1200" b="0" i="0" u="none" dirty="0">
                <a:solidFill>
                  <a:srgbClr val="1E293B"/>
                </a:solidFill>
              </a:rPr>
              <a:t> </a:t>
            </a:r>
            <a:r>
              <a:rPr sz="1200" b="0" i="0" u="none" dirty="0" err="1">
                <a:solidFill>
                  <a:srgbClr val="1E293B"/>
                </a:solidFill>
              </a:rPr>
              <a:t>kağıt</a:t>
            </a:r>
            <a:r>
              <a:rPr sz="1200" b="0" i="0" u="none" dirty="0">
                <a:solidFill>
                  <a:srgbClr val="1E293B"/>
                </a:solidFill>
              </a:rPr>
              <a:t> </a:t>
            </a:r>
            <a:r>
              <a:rPr sz="1200" b="0" i="0" u="none" dirty="0" err="1">
                <a:solidFill>
                  <a:srgbClr val="1E293B"/>
                </a:solidFill>
              </a:rPr>
              <a:t>bedelinin</a:t>
            </a:r>
            <a:r>
              <a:rPr sz="1200" b="0" i="0" u="none" dirty="0">
                <a:solidFill>
                  <a:srgbClr val="1E293B"/>
                </a:solidFill>
              </a:rPr>
              <a:t>, </a:t>
            </a:r>
            <a:r>
              <a:rPr sz="1200" b="0" i="0" u="none" dirty="0" err="1">
                <a:solidFill>
                  <a:srgbClr val="1E293B"/>
                </a:solidFill>
              </a:rPr>
              <a:t>Dijital</a:t>
            </a:r>
            <a:r>
              <a:rPr sz="1200" b="0" i="0" u="none" dirty="0">
                <a:solidFill>
                  <a:srgbClr val="1E293B"/>
                </a:solidFill>
              </a:rPr>
              <a:t> </a:t>
            </a:r>
            <a:r>
              <a:rPr sz="1200" b="0" i="0" u="none" dirty="0" err="1">
                <a:solidFill>
                  <a:srgbClr val="1E293B"/>
                </a:solidFill>
              </a:rPr>
              <a:t>Vergi</a:t>
            </a:r>
            <a:r>
              <a:rPr sz="1200" b="0" i="0" u="none" dirty="0">
                <a:solidFill>
                  <a:srgbClr val="1E293B"/>
                </a:solidFill>
              </a:rPr>
              <a:t> </a:t>
            </a:r>
            <a:r>
              <a:rPr sz="1200" b="0" i="0" u="none" dirty="0" err="1">
                <a:solidFill>
                  <a:srgbClr val="1E293B"/>
                </a:solidFill>
              </a:rPr>
              <a:t>Dairesi</a:t>
            </a:r>
            <a:r>
              <a:rPr sz="1200" b="0" i="0" u="none" dirty="0">
                <a:solidFill>
                  <a:srgbClr val="1E293B"/>
                </a:solidFill>
              </a:rPr>
              <a:t> </a:t>
            </a:r>
            <a:r>
              <a:rPr sz="1200" b="0" i="0" u="none" dirty="0" err="1">
                <a:solidFill>
                  <a:srgbClr val="1E293B"/>
                </a:solidFill>
              </a:rPr>
              <a:t>üzerinden</a:t>
            </a:r>
            <a:r>
              <a:rPr sz="1200" b="0" i="0" u="none" dirty="0">
                <a:solidFill>
                  <a:srgbClr val="1E293B"/>
                </a:solidFill>
              </a:rPr>
              <a:t> </a:t>
            </a:r>
            <a:r>
              <a:rPr sz="1200" b="0" i="0" u="none" dirty="0" err="1">
                <a:solidFill>
                  <a:srgbClr val="1E293B"/>
                </a:solidFill>
              </a:rPr>
              <a:t>veya</a:t>
            </a:r>
            <a:r>
              <a:rPr sz="1200" b="0" i="0" u="none" dirty="0">
                <a:solidFill>
                  <a:srgbClr val="1E293B"/>
                </a:solidFill>
              </a:rPr>
              <a:t> </a:t>
            </a:r>
            <a:r>
              <a:rPr sz="1200" b="0" i="0" u="none" dirty="0" err="1">
                <a:solidFill>
                  <a:srgbClr val="1E293B"/>
                </a:solidFill>
              </a:rPr>
              <a:t>anlaşmalı</a:t>
            </a:r>
            <a:r>
              <a:rPr sz="1200" b="0" i="0" u="none" dirty="0">
                <a:solidFill>
                  <a:srgbClr val="1E293B"/>
                </a:solidFill>
              </a:rPr>
              <a:t> </a:t>
            </a:r>
            <a:r>
              <a:rPr sz="1200" b="0" i="0" u="none" dirty="0" err="1">
                <a:solidFill>
                  <a:srgbClr val="1E293B"/>
                </a:solidFill>
              </a:rPr>
              <a:t>bankalar</a:t>
            </a:r>
            <a:r>
              <a:rPr sz="1200" b="0" i="0" u="none" dirty="0">
                <a:solidFill>
                  <a:srgbClr val="1E293B"/>
                </a:solidFill>
              </a:rPr>
              <a:t> </a:t>
            </a:r>
            <a:r>
              <a:rPr sz="1200" b="0" i="0" u="none" dirty="0" err="1">
                <a:solidFill>
                  <a:srgbClr val="1E293B"/>
                </a:solidFill>
              </a:rPr>
              <a:t>aracılığıyla</a:t>
            </a:r>
            <a:r>
              <a:rPr sz="1200" b="0" i="0" u="none" dirty="0">
                <a:solidFill>
                  <a:srgbClr val="1E293B"/>
                </a:solidFill>
              </a:rPr>
              <a:t> </a:t>
            </a:r>
            <a:r>
              <a:rPr sz="1200" b="0" i="0" u="none" dirty="0" err="1">
                <a:solidFill>
                  <a:srgbClr val="1E293B"/>
                </a:solidFill>
              </a:rPr>
              <a:t>ayrı</a:t>
            </a:r>
            <a:r>
              <a:rPr sz="1200" b="0" i="0" u="none" dirty="0">
                <a:solidFill>
                  <a:srgbClr val="1E293B"/>
                </a:solidFill>
              </a:rPr>
              <a:t> </a:t>
            </a:r>
            <a:r>
              <a:rPr sz="1200" b="0" i="0" u="none" dirty="0" err="1">
                <a:solidFill>
                  <a:srgbClr val="1E293B"/>
                </a:solidFill>
              </a:rPr>
              <a:t>ayrı</a:t>
            </a:r>
            <a:r>
              <a:rPr sz="1200" b="0" i="0" u="none" dirty="0">
                <a:solidFill>
                  <a:srgbClr val="1E293B"/>
                </a:solidFill>
              </a:rPr>
              <a:t> </a:t>
            </a:r>
            <a:r>
              <a:rPr sz="1200" b="0" i="0" u="none" dirty="0" err="1">
                <a:solidFill>
                  <a:srgbClr val="1E293B"/>
                </a:solidFill>
              </a:rPr>
              <a:t>yatırılması</a:t>
            </a:r>
            <a:r>
              <a:rPr sz="1200" b="0" i="0" u="none" dirty="0">
                <a:solidFill>
                  <a:srgbClr val="1E293B"/>
                </a:solidFill>
              </a:rPr>
              <a:t> </a:t>
            </a:r>
            <a:r>
              <a:rPr sz="1200" b="0" i="0" u="none" dirty="0" err="1">
                <a:solidFill>
                  <a:srgbClr val="1E293B"/>
                </a:solidFill>
              </a:rPr>
              <a:t>gerekmektedir</a:t>
            </a:r>
            <a:r>
              <a:rPr sz="1200" b="0" i="0" u="none" dirty="0">
                <a:solidFill>
                  <a:srgbClr val="1E293B"/>
                </a:solidFill>
              </a:rPr>
              <a:t>.</a:t>
            </a:r>
          </a:p>
        </p:txBody>
      </p:sp>
      <p:sp>
        <p:nvSpPr>
          <p:cNvPr id="15" name="TextBox 14"/>
          <p:cNvSpPr txBox="1"/>
          <p:nvPr/>
        </p:nvSpPr>
        <p:spPr>
          <a:xfrm>
            <a:off x="4314825" y="2334525"/>
            <a:ext cx="628650" cy="207749"/>
          </a:xfrm>
          <a:prstGeom prst="rect">
            <a:avLst/>
          </a:prstGeom>
          <a:noFill/>
        </p:spPr>
        <p:txBody>
          <a:bodyPr wrap="square" lIns="0" tIns="0" rIns="0" bIns="0" anchor="ctr">
            <a:spAutoFit/>
          </a:bodyPr>
          <a:lstStyle/>
          <a:p>
            <a:pPr algn="ctr"/>
            <a:r>
              <a:rPr lang="tr-TR" sz="1350" b="1" i="0" u="none" dirty="0">
                <a:solidFill>
                  <a:srgbClr val="FFFFFF"/>
                </a:solidFill>
              </a:rPr>
              <a:t>    </a:t>
            </a:r>
            <a:r>
              <a:rPr sz="1350" b="1" i="0" u="none" dirty="0">
                <a:solidFill>
                  <a:srgbClr val="FFFFFF"/>
                </a:solidFill>
              </a:rPr>
              <a:t>5</a:t>
            </a:r>
          </a:p>
        </p:txBody>
      </p:sp>
      <p:sp>
        <p:nvSpPr>
          <p:cNvPr id="16" name="TextBox 15"/>
          <p:cNvSpPr txBox="1"/>
          <p:nvPr/>
        </p:nvSpPr>
        <p:spPr>
          <a:xfrm>
            <a:off x="4543425" y="2698623"/>
            <a:ext cx="3200400" cy="444609"/>
          </a:xfrm>
          <a:prstGeom prst="rect">
            <a:avLst/>
          </a:prstGeom>
          <a:noFill/>
        </p:spPr>
        <p:txBody>
          <a:bodyPr wrap="square" lIns="0" tIns="0" rIns="0" bIns="0" anchor="t">
            <a:spAutoFit/>
          </a:bodyPr>
          <a:lstStyle/>
          <a:p>
            <a:pPr algn="l">
              <a:lnSpc>
                <a:spcPts val="1800"/>
              </a:lnSpc>
            </a:pPr>
            <a:r>
              <a:rPr sz="1200" b="0" i="0" u="none" dirty="0" err="1">
                <a:solidFill>
                  <a:srgbClr val="1E293B"/>
                </a:solidFill>
              </a:rPr>
              <a:t>Yabancı</a:t>
            </a:r>
            <a:r>
              <a:rPr sz="1200" b="0" i="0" u="none" dirty="0">
                <a:solidFill>
                  <a:srgbClr val="1E293B"/>
                </a:solidFill>
              </a:rPr>
              <a:t> </a:t>
            </a:r>
            <a:r>
              <a:rPr sz="1200" b="0" i="0" u="none" dirty="0" err="1">
                <a:solidFill>
                  <a:srgbClr val="1E293B"/>
                </a:solidFill>
              </a:rPr>
              <a:t>adına</a:t>
            </a:r>
            <a:r>
              <a:rPr sz="1200" b="0" i="0" u="none" dirty="0">
                <a:solidFill>
                  <a:srgbClr val="1E293B"/>
                </a:solidFill>
              </a:rPr>
              <a:t> </a:t>
            </a:r>
            <a:r>
              <a:rPr sz="1200" b="0" i="0" u="none" dirty="0" err="1">
                <a:solidFill>
                  <a:srgbClr val="1E293B"/>
                </a:solidFill>
              </a:rPr>
              <a:t>düzenlenmiş</a:t>
            </a:r>
            <a:r>
              <a:rPr sz="1200" b="0" i="0" u="none" dirty="0">
                <a:solidFill>
                  <a:srgbClr val="1E293B"/>
                </a:solidFill>
              </a:rPr>
              <a:t> </a:t>
            </a:r>
            <a:r>
              <a:rPr sz="1200" b="0" i="0" u="none" dirty="0" err="1">
                <a:solidFill>
                  <a:srgbClr val="1E293B"/>
                </a:solidFill>
              </a:rPr>
              <a:t>olan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belgesi</a:t>
            </a:r>
            <a:r>
              <a:rPr sz="1200" b="0" i="0" u="none" dirty="0">
                <a:solidFill>
                  <a:srgbClr val="1E293B"/>
                </a:solidFill>
              </a:rPr>
              <a:t> PTT </a:t>
            </a:r>
            <a:r>
              <a:rPr sz="1200" b="0" i="0" u="none" dirty="0" err="1">
                <a:solidFill>
                  <a:srgbClr val="1E293B"/>
                </a:solidFill>
              </a:rPr>
              <a:t>Kargo</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işyeri</a:t>
            </a:r>
            <a:r>
              <a:rPr sz="1200" b="0" i="0" u="none" dirty="0">
                <a:solidFill>
                  <a:srgbClr val="1E293B"/>
                </a:solidFill>
              </a:rPr>
              <a:t> </a:t>
            </a:r>
            <a:r>
              <a:rPr sz="1200" b="0" i="0" u="none" dirty="0" err="1">
                <a:solidFill>
                  <a:srgbClr val="1E293B"/>
                </a:solidFill>
              </a:rPr>
              <a:t>adresine</a:t>
            </a:r>
            <a:r>
              <a:rPr sz="1200" b="0" i="0" u="none" dirty="0">
                <a:solidFill>
                  <a:srgbClr val="1E293B"/>
                </a:solidFill>
              </a:rPr>
              <a:t> </a:t>
            </a:r>
            <a:r>
              <a:rPr sz="1200" b="0" i="0" u="none" dirty="0" err="1">
                <a:solidFill>
                  <a:srgbClr val="1E293B"/>
                </a:solidFill>
              </a:rPr>
              <a:t>gönderilir</a:t>
            </a:r>
            <a:r>
              <a:rPr sz="1200" b="0" i="0" u="none" dirty="0">
                <a:solidFill>
                  <a:srgbClr val="1E293B"/>
                </a:solidFill>
              </a:rPr>
              <a:t>.</a:t>
            </a:r>
          </a:p>
        </p:txBody>
      </p:sp>
      <p:sp>
        <p:nvSpPr>
          <p:cNvPr id="17" name="TextBox 16"/>
          <p:cNvSpPr txBox="1"/>
          <p:nvPr/>
        </p:nvSpPr>
        <p:spPr>
          <a:xfrm>
            <a:off x="5204730" y="5943600"/>
            <a:ext cx="1782539" cy="138499"/>
          </a:xfrm>
          <a:prstGeom prst="rect">
            <a:avLst/>
          </a:prstGeom>
          <a:noFill/>
        </p:spPr>
        <p:txBody>
          <a:bodyPr wrap="none" lIns="0" tIns="0" rIns="0" bIns="0" anchor="t">
            <a:spAutoFit/>
          </a:bodyPr>
          <a:lstStyle/>
          <a:p>
            <a:pPr algn="ctr"/>
            <a:r>
              <a:rPr sz="900" b="1" i="0" u="none" dirty="0">
                <a:solidFill>
                  <a:srgbClr val="475569"/>
                </a:solidFill>
              </a:rPr>
              <a:t>PTT KARGO İLE SGK/İŞYERİ ADRESİNE</a:t>
            </a:r>
          </a:p>
        </p:txBody>
      </p:sp>
      <p:sp>
        <p:nvSpPr>
          <p:cNvPr id="18" name="TextBox 17"/>
          <p:cNvSpPr txBox="1"/>
          <p:nvPr/>
        </p:nvSpPr>
        <p:spPr>
          <a:xfrm>
            <a:off x="8134350" y="2334524"/>
            <a:ext cx="628650" cy="207749"/>
          </a:xfrm>
          <a:prstGeom prst="rect">
            <a:avLst/>
          </a:prstGeom>
          <a:noFill/>
        </p:spPr>
        <p:txBody>
          <a:bodyPr wrap="square" lIns="0" tIns="0" rIns="0" bIns="0" anchor="ctr">
            <a:spAutoFit/>
          </a:bodyPr>
          <a:lstStyle/>
          <a:p>
            <a:pPr algn="ctr"/>
            <a:r>
              <a:rPr sz="1350" b="1" i="0" u="none" dirty="0">
                <a:solidFill>
                  <a:srgbClr val="FFFFFF"/>
                </a:solidFill>
              </a:rPr>
              <a:t>6</a:t>
            </a:r>
          </a:p>
        </p:txBody>
      </p:sp>
      <p:sp>
        <p:nvSpPr>
          <p:cNvPr id="19" name="TextBox 18"/>
          <p:cNvSpPr txBox="1"/>
          <p:nvPr/>
        </p:nvSpPr>
        <p:spPr>
          <a:xfrm>
            <a:off x="8277225" y="2695575"/>
            <a:ext cx="3200400" cy="1730217"/>
          </a:xfrm>
          <a:prstGeom prst="rect">
            <a:avLst/>
          </a:prstGeom>
          <a:noFill/>
        </p:spPr>
        <p:txBody>
          <a:bodyPr wrap="square" lIns="0" tIns="0" rIns="0" bIns="0" anchor="t">
            <a:spAutoFit/>
          </a:bodyPr>
          <a:lstStyle/>
          <a:p>
            <a:pPr algn="l">
              <a:lnSpc>
                <a:spcPts val="1687"/>
              </a:lnSpc>
            </a:pPr>
            <a:r>
              <a:rPr sz="1200" b="0" i="0" u="none" dirty="0" err="1">
                <a:solidFill>
                  <a:srgbClr val="1E293B"/>
                </a:solidFill>
              </a:rPr>
              <a:t>Yabancının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izninin</a:t>
            </a:r>
            <a:r>
              <a:rPr sz="1200" b="0" i="0" u="none" dirty="0">
                <a:solidFill>
                  <a:srgbClr val="1E293B"/>
                </a:solidFill>
              </a:rPr>
              <a:t> </a:t>
            </a:r>
            <a:r>
              <a:rPr sz="1200" b="0" i="0" u="none" dirty="0" err="1">
                <a:solidFill>
                  <a:srgbClr val="1E293B"/>
                </a:solidFill>
              </a:rPr>
              <a:t>başlangıç</a:t>
            </a:r>
            <a:r>
              <a:rPr sz="1200" b="0" i="0" u="none" dirty="0">
                <a:solidFill>
                  <a:srgbClr val="1E293B"/>
                </a:solidFill>
              </a:rPr>
              <a:t> </a:t>
            </a:r>
            <a:r>
              <a:rPr sz="1200" b="0" i="0" u="none" dirty="0" err="1">
                <a:solidFill>
                  <a:srgbClr val="1E293B"/>
                </a:solidFill>
              </a:rPr>
              <a:t>tarihinden</a:t>
            </a:r>
            <a:r>
              <a:rPr sz="1200" b="0" i="0" u="none" dirty="0">
                <a:solidFill>
                  <a:srgbClr val="1E293B"/>
                </a:solidFill>
              </a:rPr>
              <a:t> </a:t>
            </a:r>
            <a:r>
              <a:rPr sz="1200" b="0" i="0" u="none" dirty="0" err="1">
                <a:solidFill>
                  <a:srgbClr val="1E293B"/>
                </a:solidFill>
              </a:rPr>
              <a:t>itibaren</a:t>
            </a:r>
            <a:r>
              <a:rPr sz="1200" b="0" i="0" u="none" dirty="0">
                <a:solidFill>
                  <a:srgbClr val="1E293B"/>
                </a:solidFill>
              </a:rPr>
              <a:t> </a:t>
            </a:r>
            <a:r>
              <a:rPr sz="1200" b="0" i="0" u="none" dirty="0" err="1">
                <a:solidFill>
                  <a:srgbClr val="1E293B"/>
                </a:solidFill>
              </a:rPr>
              <a:t>bir</a:t>
            </a:r>
            <a:r>
              <a:rPr sz="1200" b="0" i="0" u="none" dirty="0">
                <a:solidFill>
                  <a:srgbClr val="1E293B"/>
                </a:solidFill>
              </a:rPr>
              <a:t> ay </a:t>
            </a:r>
            <a:r>
              <a:rPr sz="1200" b="0" i="0" u="none" dirty="0" err="1">
                <a:solidFill>
                  <a:srgbClr val="1E293B"/>
                </a:solidFill>
              </a:rPr>
              <a:t>içerisinde</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belgesinin</a:t>
            </a:r>
            <a:r>
              <a:rPr sz="1200" b="0" i="0" u="none" dirty="0">
                <a:solidFill>
                  <a:srgbClr val="1E293B"/>
                </a:solidFill>
              </a:rPr>
              <a:t> </a:t>
            </a:r>
            <a:r>
              <a:rPr sz="1200" b="0" i="0" u="none" dirty="0" err="1">
                <a:solidFill>
                  <a:srgbClr val="1E293B"/>
                </a:solidFill>
              </a:rPr>
              <a:t>işverene</a:t>
            </a:r>
            <a:r>
              <a:rPr sz="1200" b="0" i="0" u="none" dirty="0">
                <a:solidFill>
                  <a:srgbClr val="1E293B"/>
                </a:solidFill>
              </a:rPr>
              <a:t> </a:t>
            </a:r>
            <a:r>
              <a:rPr sz="1200" b="0" i="0" u="none" dirty="0" err="1">
                <a:solidFill>
                  <a:srgbClr val="1E293B"/>
                </a:solidFill>
              </a:rPr>
              <a:t>tebliğ</a:t>
            </a:r>
            <a:r>
              <a:rPr sz="1200" b="0" i="0" u="none" dirty="0">
                <a:solidFill>
                  <a:srgbClr val="1E293B"/>
                </a:solidFill>
              </a:rPr>
              <a:t> </a:t>
            </a:r>
            <a:r>
              <a:rPr sz="1200" b="0" i="0" u="none" dirty="0" err="1">
                <a:solidFill>
                  <a:srgbClr val="1E293B"/>
                </a:solidFill>
              </a:rPr>
              <a:t>tarihi</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başlangıç</a:t>
            </a:r>
            <a:r>
              <a:rPr sz="1200" b="0" i="0" u="none" dirty="0">
                <a:solidFill>
                  <a:srgbClr val="1E293B"/>
                </a:solidFill>
              </a:rPr>
              <a:t> </a:t>
            </a:r>
            <a:r>
              <a:rPr sz="1200" b="0" i="0" u="none" dirty="0" err="1">
                <a:solidFill>
                  <a:srgbClr val="1E293B"/>
                </a:solidFill>
              </a:rPr>
              <a:t>tarihinin</a:t>
            </a:r>
            <a:r>
              <a:rPr sz="1200" b="0" i="0" u="none" dirty="0">
                <a:solidFill>
                  <a:srgbClr val="1E293B"/>
                </a:solidFill>
              </a:rPr>
              <a:t> </a:t>
            </a:r>
            <a:r>
              <a:rPr sz="1200" b="0" i="0" u="none" dirty="0" err="1">
                <a:solidFill>
                  <a:srgbClr val="1E293B"/>
                </a:solidFill>
              </a:rPr>
              <a:t>farklı</a:t>
            </a:r>
            <a:r>
              <a:rPr sz="1200" b="0" i="0" u="none" dirty="0">
                <a:solidFill>
                  <a:srgbClr val="1E293B"/>
                </a:solidFill>
              </a:rPr>
              <a:t> </a:t>
            </a:r>
            <a:r>
              <a:rPr sz="1200" b="0" i="0" u="none" dirty="0" err="1">
                <a:solidFill>
                  <a:srgbClr val="1E293B"/>
                </a:solidFill>
              </a:rPr>
              <a:t>olması</a:t>
            </a:r>
            <a:r>
              <a:rPr sz="1200" b="0" i="0" u="none" dirty="0">
                <a:solidFill>
                  <a:srgbClr val="1E293B"/>
                </a:solidFill>
              </a:rPr>
              <a:t> </a:t>
            </a:r>
            <a:r>
              <a:rPr sz="1200" b="0" i="0" u="none" dirty="0" err="1">
                <a:solidFill>
                  <a:srgbClr val="1E293B"/>
                </a:solidFill>
              </a:rPr>
              <a:t>halinde</a:t>
            </a:r>
            <a:r>
              <a:rPr sz="1200" b="0" i="0" u="none" dirty="0">
                <a:solidFill>
                  <a:srgbClr val="1E293B"/>
                </a:solidFill>
              </a:rPr>
              <a:t> </a:t>
            </a:r>
            <a:r>
              <a:rPr sz="1200" b="0" i="0" u="none" dirty="0" err="1">
                <a:solidFill>
                  <a:srgbClr val="1E293B"/>
                </a:solidFill>
              </a:rPr>
              <a:t>ise</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belgesinin</a:t>
            </a:r>
            <a:r>
              <a:rPr sz="1200" b="0" i="0" u="none" dirty="0">
                <a:solidFill>
                  <a:srgbClr val="1E293B"/>
                </a:solidFill>
              </a:rPr>
              <a:t> </a:t>
            </a:r>
            <a:r>
              <a:rPr sz="1200" b="0" i="0" u="none" dirty="0" err="1">
                <a:solidFill>
                  <a:srgbClr val="1E293B"/>
                </a:solidFill>
              </a:rPr>
              <a:t>işverene</a:t>
            </a:r>
            <a:r>
              <a:rPr sz="1200" b="0" i="0" u="none" dirty="0">
                <a:solidFill>
                  <a:srgbClr val="1E293B"/>
                </a:solidFill>
              </a:rPr>
              <a:t> </a:t>
            </a:r>
            <a:r>
              <a:rPr sz="1200" b="0" i="0" u="none" dirty="0" err="1">
                <a:solidFill>
                  <a:srgbClr val="1E293B"/>
                </a:solidFill>
              </a:rPr>
              <a:t>tebliğ</a:t>
            </a:r>
            <a:r>
              <a:rPr sz="1200" b="0" i="0" u="none" dirty="0">
                <a:solidFill>
                  <a:srgbClr val="1E293B"/>
                </a:solidFill>
              </a:rPr>
              <a:t> </a:t>
            </a:r>
            <a:r>
              <a:rPr sz="1200" b="0" i="0" u="none" dirty="0" err="1">
                <a:solidFill>
                  <a:srgbClr val="1E293B"/>
                </a:solidFill>
              </a:rPr>
              <a:t>tarihinden</a:t>
            </a:r>
            <a:r>
              <a:rPr sz="1200" b="0" i="0" u="none" dirty="0">
                <a:solidFill>
                  <a:srgbClr val="1E293B"/>
                </a:solidFill>
              </a:rPr>
              <a:t> </a:t>
            </a:r>
            <a:r>
              <a:rPr sz="1200" b="0" i="0" u="none" dirty="0" err="1">
                <a:solidFill>
                  <a:srgbClr val="1E293B"/>
                </a:solidFill>
              </a:rPr>
              <a:t>itibaren</a:t>
            </a:r>
            <a:r>
              <a:rPr sz="1200" b="0" i="0" u="none" dirty="0">
                <a:solidFill>
                  <a:srgbClr val="1E293B"/>
                </a:solidFill>
              </a:rPr>
              <a:t> </a:t>
            </a:r>
            <a:r>
              <a:rPr sz="1200" b="0" i="0" u="none" dirty="0" err="1">
                <a:solidFill>
                  <a:srgbClr val="1E293B"/>
                </a:solidFill>
              </a:rPr>
              <a:t>bir</a:t>
            </a:r>
            <a:r>
              <a:rPr sz="1200" b="0" i="0" u="none" dirty="0">
                <a:solidFill>
                  <a:srgbClr val="1E293B"/>
                </a:solidFill>
              </a:rPr>
              <a:t> ay </a:t>
            </a:r>
            <a:r>
              <a:rPr sz="1200" b="0" i="0" u="none" dirty="0" err="1">
                <a:solidFill>
                  <a:srgbClr val="1E293B"/>
                </a:solidFill>
              </a:rPr>
              <a:t>içerisinde</a:t>
            </a:r>
            <a:r>
              <a:rPr sz="1200" b="0" i="0" u="none" dirty="0">
                <a:solidFill>
                  <a:srgbClr val="1E293B"/>
                </a:solidFill>
              </a:rPr>
              <a:t> </a:t>
            </a:r>
            <a:r>
              <a:rPr sz="1200" b="0" i="0" u="none" dirty="0" err="1">
                <a:solidFill>
                  <a:srgbClr val="1E293B"/>
                </a:solidFill>
              </a:rPr>
              <a:t>ilgili</a:t>
            </a:r>
            <a:r>
              <a:rPr sz="1200" b="0" i="0" u="none" dirty="0">
                <a:solidFill>
                  <a:srgbClr val="1E293B"/>
                </a:solidFill>
              </a:rPr>
              <a:t> </a:t>
            </a:r>
            <a:r>
              <a:rPr sz="1200" b="0" i="0" u="none" dirty="0" err="1">
                <a:solidFill>
                  <a:srgbClr val="1E293B"/>
                </a:solidFill>
              </a:rPr>
              <a:t>mevzuat</a:t>
            </a:r>
            <a:r>
              <a:rPr sz="1200" b="0" i="0" u="none" dirty="0">
                <a:solidFill>
                  <a:srgbClr val="1E293B"/>
                </a:solidFill>
              </a:rPr>
              <a:t> </a:t>
            </a:r>
            <a:r>
              <a:rPr sz="1200" b="0" i="0" u="none" dirty="0" err="1">
                <a:solidFill>
                  <a:srgbClr val="1E293B"/>
                </a:solidFill>
              </a:rPr>
              <a:t>kapsamında</a:t>
            </a:r>
            <a:r>
              <a:rPr sz="1200" b="0" i="0" u="none" dirty="0">
                <a:solidFill>
                  <a:srgbClr val="1E293B"/>
                </a:solidFill>
              </a:rPr>
              <a:t> </a:t>
            </a:r>
            <a:r>
              <a:rPr sz="1200" b="0" i="0" u="none" dirty="0" err="1">
                <a:solidFill>
                  <a:srgbClr val="1E293B"/>
                </a:solidFill>
              </a:rPr>
              <a:t>yükümlülüklerini</a:t>
            </a:r>
            <a:r>
              <a:rPr sz="1200" b="0" i="0" u="none" dirty="0">
                <a:solidFill>
                  <a:srgbClr val="1E293B"/>
                </a:solidFill>
              </a:rPr>
              <a:t> </a:t>
            </a:r>
            <a:r>
              <a:rPr sz="1200" b="0" i="0" u="none" dirty="0" err="1">
                <a:solidFill>
                  <a:srgbClr val="1E293B"/>
                </a:solidFill>
              </a:rPr>
              <a:t>yerine</a:t>
            </a:r>
            <a:r>
              <a:rPr sz="1200" b="0" i="0" u="none" dirty="0">
                <a:solidFill>
                  <a:srgbClr val="1E293B"/>
                </a:solidFill>
              </a:rPr>
              <a:t> </a:t>
            </a:r>
            <a:r>
              <a:rPr sz="1200" b="0" i="0" u="none" dirty="0" err="1">
                <a:solidFill>
                  <a:srgbClr val="1E293B"/>
                </a:solidFill>
              </a:rPr>
              <a:t>getirmek</a:t>
            </a:r>
            <a:r>
              <a:rPr sz="1200" b="0" i="0" u="none" dirty="0">
                <a:solidFill>
                  <a:srgbClr val="1E293B"/>
                </a:solidFill>
              </a:rPr>
              <a:t> </a:t>
            </a:r>
            <a:r>
              <a:rPr sz="1200" b="0" i="0" u="none" dirty="0" err="1">
                <a:solidFill>
                  <a:srgbClr val="1E293B"/>
                </a:solidFill>
              </a:rPr>
              <a:t>suretiyle</a:t>
            </a:r>
            <a:r>
              <a:rPr sz="1200" b="0" i="0" u="none" dirty="0">
                <a:solidFill>
                  <a:srgbClr val="1E293B"/>
                </a:solidFill>
              </a:rPr>
              <a:t> </a:t>
            </a:r>
            <a:r>
              <a:rPr sz="1200" b="0" i="0" u="none" dirty="0" err="1">
                <a:solidFill>
                  <a:srgbClr val="1E293B"/>
                </a:solidFill>
              </a:rPr>
              <a:t>çalışmaya</a:t>
            </a:r>
            <a:r>
              <a:rPr sz="1200" b="0" i="0" u="none" dirty="0">
                <a:solidFill>
                  <a:srgbClr val="1E293B"/>
                </a:solidFill>
              </a:rPr>
              <a:t> </a:t>
            </a:r>
            <a:r>
              <a:rPr sz="1200" b="0" i="0" u="none" dirty="0" err="1">
                <a:solidFill>
                  <a:srgbClr val="1E293B"/>
                </a:solidFill>
              </a:rPr>
              <a:t>başlaması</a:t>
            </a:r>
            <a:r>
              <a:rPr sz="1200" b="0" i="0" u="none" dirty="0">
                <a:solidFill>
                  <a:srgbClr val="1E293B"/>
                </a:solidFill>
              </a:rPr>
              <a:t> </a:t>
            </a:r>
            <a:r>
              <a:rPr sz="1200" b="0" i="0" u="none" dirty="0" err="1">
                <a:solidFill>
                  <a:srgbClr val="1E293B"/>
                </a:solidFill>
              </a:rPr>
              <a:t>zorunludur</a:t>
            </a:r>
            <a:r>
              <a:rPr sz="1200" b="0" i="0" u="none" dirty="0">
                <a:solidFill>
                  <a:srgbClr val="1E293B"/>
                </a:solidFill>
              </a:rPr>
              <a:t>.</a:t>
            </a:r>
          </a:p>
        </p:txBody>
      </p:sp>
      <p:sp>
        <p:nvSpPr>
          <p:cNvPr id="20" name="TextBox 19"/>
          <p:cNvSpPr txBox="1"/>
          <p:nvPr/>
        </p:nvSpPr>
        <p:spPr>
          <a:xfrm>
            <a:off x="8382000" y="5650408"/>
            <a:ext cx="2990850" cy="461665"/>
          </a:xfrm>
          <a:prstGeom prst="rect">
            <a:avLst/>
          </a:prstGeom>
          <a:noFill/>
        </p:spPr>
        <p:txBody>
          <a:bodyPr wrap="square" lIns="0" tIns="0" rIns="0" bIns="0" anchor="t">
            <a:spAutoFit/>
          </a:bodyPr>
          <a:lstStyle/>
          <a:p>
            <a:pPr algn="l">
              <a:lnSpc>
                <a:spcPts val="1170"/>
              </a:lnSpc>
            </a:pPr>
            <a:r>
              <a:rPr sz="1000" b="1" i="0" u="none" dirty="0" err="1">
                <a:solidFill>
                  <a:srgbClr val="991B1B"/>
                </a:solidFill>
              </a:rPr>
              <a:t>Sigorta</a:t>
            </a:r>
            <a:r>
              <a:rPr sz="1000" b="1" i="0" u="none" dirty="0">
                <a:solidFill>
                  <a:srgbClr val="991B1B"/>
                </a:solidFill>
              </a:rPr>
              <a:t> </a:t>
            </a:r>
            <a:r>
              <a:rPr sz="1000" b="1" i="0" u="none" dirty="0" err="1">
                <a:solidFill>
                  <a:srgbClr val="991B1B"/>
                </a:solidFill>
              </a:rPr>
              <a:t>Primi</a:t>
            </a:r>
            <a:r>
              <a:rPr sz="1000" b="1" i="0" u="none" dirty="0">
                <a:solidFill>
                  <a:srgbClr val="991B1B"/>
                </a:solidFill>
              </a:rPr>
              <a:t> </a:t>
            </a:r>
            <a:r>
              <a:rPr sz="1000" b="1" i="0" u="none" dirty="0" err="1">
                <a:solidFill>
                  <a:srgbClr val="991B1B"/>
                </a:solidFill>
              </a:rPr>
              <a:t>Bilgisi</a:t>
            </a:r>
            <a:r>
              <a:rPr sz="1000" b="1" i="0" u="none" dirty="0">
                <a:solidFill>
                  <a:srgbClr val="991B1B"/>
                </a:solidFill>
              </a:rPr>
              <a:t>:</a:t>
            </a:r>
            <a:r>
              <a:rPr sz="1000" b="0" i="0" u="none" dirty="0">
                <a:solidFill>
                  <a:srgbClr val="991B1B"/>
                </a:solidFill>
              </a:rPr>
              <a:t> </a:t>
            </a:r>
            <a:r>
              <a:rPr sz="1000" b="0" i="0" u="none" dirty="0" err="1">
                <a:solidFill>
                  <a:srgbClr val="991B1B"/>
                </a:solidFill>
              </a:rPr>
              <a:t>Sigorta</a:t>
            </a:r>
            <a:r>
              <a:rPr sz="1000" b="0" i="0" u="none" dirty="0">
                <a:solidFill>
                  <a:srgbClr val="991B1B"/>
                </a:solidFill>
              </a:rPr>
              <a:t> </a:t>
            </a:r>
            <a:r>
              <a:rPr sz="1000" b="0" i="0" u="none" dirty="0" err="1">
                <a:solidFill>
                  <a:srgbClr val="991B1B"/>
                </a:solidFill>
              </a:rPr>
              <a:t>primlerinde</a:t>
            </a:r>
            <a:r>
              <a:rPr sz="1000" b="0" i="0" u="none" dirty="0">
                <a:solidFill>
                  <a:srgbClr val="991B1B"/>
                </a:solidFill>
              </a:rPr>
              <a:t> </a:t>
            </a:r>
            <a:r>
              <a:rPr sz="1000" b="0" i="0" u="none" dirty="0" err="1">
                <a:solidFill>
                  <a:srgbClr val="991B1B"/>
                </a:solidFill>
              </a:rPr>
              <a:t>esas</a:t>
            </a:r>
            <a:r>
              <a:rPr sz="1000" b="0" i="0" u="none" dirty="0">
                <a:solidFill>
                  <a:srgbClr val="991B1B"/>
                </a:solidFill>
              </a:rPr>
              <a:t> </a:t>
            </a:r>
            <a:r>
              <a:rPr sz="1000" b="0" i="0" u="none" dirty="0" err="1">
                <a:solidFill>
                  <a:srgbClr val="991B1B"/>
                </a:solidFill>
              </a:rPr>
              <a:t>alınacak</a:t>
            </a:r>
            <a:r>
              <a:rPr sz="1000" b="0" i="0" u="none" dirty="0">
                <a:solidFill>
                  <a:srgbClr val="991B1B"/>
                </a:solidFill>
              </a:rPr>
              <a:t> </a:t>
            </a:r>
            <a:r>
              <a:rPr sz="1000" b="0" i="0" u="none" dirty="0" err="1">
                <a:solidFill>
                  <a:srgbClr val="991B1B"/>
                </a:solidFill>
              </a:rPr>
              <a:t>tutar</a:t>
            </a:r>
            <a:r>
              <a:rPr sz="1000" b="0" i="0" u="none" dirty="0">
                <a:solidFill>
                  <a:srgbClr val="991B1B"/>
                </a:solidFill>
              </a:rPr>
              <a:t>, </a:t>
            </a:r>
            <a:r>
              <a:rPr sz="1000" b="0" i="0" u="none" dirty="0" err="1">
                <a:solidFill>
                  <a:srgbClr val="991B1B"/>
                </a:solidFill>
              </a:rPr>
              <a:t>çalışma</a:t>
            </a:r>
            <a:r>
              <a:rPr sz="1000" b="0" i="0" u="none" dirty="0">
                <a:solidFill>
                  <a:srgbClr val="991B1B"/>
                </a:solidFill>
              </a:rPr>
              <a:t> </a:t>
            </a:r>
            <a:r>
              <a:rPr sz="1000" b="0" i="0" u="none" dirty="0" err="1">
                <a:solidFill>
                  <a:srgbClr val="991B1B"/>
                </a:solidFill>
              </a:rPr>
              <a:t>izni</a:t>
            </a:r>
            <a:r>
              <a:rPr sz="1000" b="0" i="0" u="none" dirty="0">
                <a:solidFill>
                  <a:srgbClr val="991B1B"/>
                </a:solidFill>
              </a:rPr>
              <a:t> </a:t>
            </a:r>
            <a:r>
              <a:rPr sz="1000" b="0" i="0" u="none" dirty="0" err="1">
                <a:solidFill>
                  <a:srgbClr val="991B1B"/>
                </a:solidFill>
              </a:rPr>
              <a:t>başvurusunda</a:t>
            </a:r>
            <a:r>
              <a:rPr sz="1000" b="0" i="0" u="none" dirty="0">
                <a:solidFill>
                  <a:srgbClr val="991B1B"/>
                </a:solidFill>
              </a:rPr>
              <a:t> </a:t>
            </a:r>
            <a:r>
              <a:rPr sz="1000" b="0" i="0" u="none" dirty="0" err="1">
                <a:solidFill>
                  <a:srgbClr val="991B1B"/>
                </a:solidFill>
              </a:rPr>
              <a:t>yabancıya</a:t>
            </a:r>
            <a:r>
              <a:rPr sz="1000" b="0" i="0" u="none" dirty="0">
                <a:solidFill>
                  <a:srgbClr val="991B1B"/>
                </a:solidFill>
              </a:rPr>
              <a:t> </a:t>
            </a:r>
            <a:r>
              <a:rPr sz="1000" b="0" i="0" u="none" dirty="0" err="1">
                <a:solidFill>
                  <a:srgbClr val="991B1B"/>
                </a:solidFill>
              </a:rPr>
              <a:t>ödeneceği</a:t>
            </a:r>
            <a:r>
              <a:rPr sz="1000" b="0" i="0" u="none" dirty="0">
                <a:solidFill>
                  <a:srgbClr val="991B1B"/>
                </a:solidFill>
              </a:rPr>
              <a:t> </a:t>
            </a:r>
            <a:r>
              <a:rPr sz="1000" b="0" i="0" u="none" dirty="0" err="1">
                <a:solidFill>
                  <a:srgbClr val="991B1B"/>
                </a:solidFill>
              </a:rPr>
              <a:t>beyan</a:t>
            </a:r>
            <a:r>
              <a:rPr sz="1000" b="0" i="0" u="none" dirty="0">
                <a:solidFill>
                  <a:srgbClr val="991B1B"/>
                </a:solidFill>
              </a:rPr>
              <a:t> </a:t>
            </a:r>
            <a:r>
              <a:rPr sz="1000" b="0" i="0" u="none" dirty="0" err="1">
                <a:solidFill>
                  <a:srgbClr val="991B1B"/>
                </a:solidFill>
              </a:rPr>
              <a:t>edilen</a:t>
            </a:r>
            <a:r>
              <a:rPr sz="1000" b="0" i="0" u="none" dirty="0">
                <a:solidFill>
                  <a:srgbClr val="991B1B"/>
                </a:solidFill>
              </a:rPr>
              <a:t> </a:t>
            </a:r>
            <a:r>
              <a:rPr sz="1000" b="0" i="0" u="none" dirty="0" err="1">
                <a:solidFill>
                  <a:srgbClr val="991B1B"/>
                </a:solidFill>
              </a:rPr>
              <a:t>ücretten</a:t>
            </a:r>
            <a:r>
              <a:rPr sz="1000" b="0" i="0" u="none" dirty="0">
                <a:solidFill>
                  <a:srgbClr val="991B1B"/>
                </a:solidFill>
              </a:rPr>
              <a:t> </a:t>
            </a:r>
            <a:r>
              <a:rPr sz="1000" b="0" i="0" u="none" dirty="0" err="1">
                <a:solidFill>
                  <a:srgbClr val="991B1B"/>
                </a:solidFill>
              </a:rPr>
              <a:t>daha</a:t>
            </a:r>
            <a:r>
              <a:rPr sz="1000" b="0" i="0" u="none" dirty="0">
                <a:solidFill>
                  <a:srgbClr val="991B1B"/>
                </a:solidFill>
              </a:rPr>
              <a:t> </a:t>
            </a:r>
            <a:r>
              <a:rPr sz="1000" b="0" i="0" u="none" dirty="0" err="1">
                <a:solidFill>
                  <a:srgbClr val="991B1B"/>
                </a:solidFill>
              </a:rPr>
              <a:t>düşük</a:t>
            </a:r>
            <a:r>
              <a:rPr sz="1000" b="0" i="0" u="none" dirty="0">
                <a:solidFill>
                  <a:srgbClr val="991B1B"/>
                </a:solidFill>
              </a:rPr>
              <a:t> </a:t>
            </a:r>
            <a:r>
              <a:rPr sz="1000" b="0" i="0" u="none" dirty="0" err="1">
                <a:solidFill>
                  <a:srgbClr val="991B1B"/>
                </a:solidFill>
              </a:rPr>
              <a:t>olamaz</a:t>
            </a:r>
            <a:r>
              <a:rPr sz="1000" b="0" i="0" u="none" dirty="0">
                <a:solidFill>
                  <a:srgbClr val="991B1B"/>
                </a:solidFill>
              </a:rPr>
              <a:t>.</a:t>
            </a:r>
          </a:p>
        </p:txBody>
      </p:sp>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extBox 2"/>
          <p:cNvSpPr txBox="1"/>
          <p:nvPr/>
        </p:nvSpPr>
        <p:spPr>
          <a:xfrm>
            <a:off x="609600" y="2930872"/>
            <a:ext cx="4518866" cy="589905"/>
          </a:xfrm>
          <a:prstGeom prst="rect">
            <a:avLst/>
          </a:prstGeom>
          <a:noFill/>
        </p:spPr>
        <p:txBody>
          <a:bodyPr wrap="none" lIns="0" tIns="0" rIns="0" bIns="0" anchor="t">
            <a:spAutoFit/>
          </a:bodyPr>
          <a:lstStyle/>
          <a:p>
            <a:pPr algn="l">
              <a:lnSpc>
                <a:spcPts val="4620"/>
              </a:lnSpc>
            </a:pPr>
            <a:r>
              <a:rPr sz="4200" b="1" i="0" u="none" dirty="0">
                <a:solidFill>
                  <a:srgbClr val="FFFFFF"/>
                </a:solidFill>
              </a:rPr>
              <a:t>YURT DIŞI BAŞVURU</a:t>
            </a:r>
          </a:p>
        </p:txBody>
      </p:sp>
      <p:sp>
        <p:nvSpPr>
          <p:cNvPr id="4" name="TextBox 3"/>
          <p:cNvSpPr txBox="1"/>
          <p:nvPr/>
        </p:nvSpPr>
        <p:spPr>
          <a:xfrm>
            <a:off x="609600" y="3708052"/>
            <a:ext cx="6191250" cy="253916"/>
          </a:xfrm>
          <a:prstGeom prst="rect">
            <a:avLst/>
          </a:prstGeom>
          <a:noFill/>
        </p:spPr>
        <p:txBody>
          <a:bodyPr wrap="square" lIns="0" tIns="0" rIns="0" bIns="0" anchor="t">
            <a:spAutoFit/>
          </a:bodyPr>
          <a:lstStyle/>
          <a:p>
            <a:pPr algn="l"/>
            <a:r>
              <a:rPr sz="1650" b="0" i="0" u="none" dirty="0">
                <a:solidFill>
                  <a:srgbClr val="FFFFFF"/>
                </a:solidFill>
              </a:rPr>
              <a:t>Yurt </a:t>
            </a:r>
            <a:r>
              <a:rPr sz="1650" b="0" i="0" u="none" dirty="0" err="1">
                <a:solidFill>
                  <a:srgbClr val="FFFFFF"/>
                </a:solidFill>
              </a:rPr>
              <a:t>dışından</a:t>
            </a:r>
            <a:r>
              <a:rPr sz="1650" b="0" i="0" u="none" dirty="0">
                <a:solidFill>
                  <a:srgbClr val="FFFFFF"/>
                </a:solidFill>
              </a:rPr>
              <a:t> </a:t>
            </a:r>
            <a:r>
              <a:rPr sz="1650" b="0" i="0" u="none" dirty="0" err="1">
                <a:solidFill>
                  <a:srgbClr val="FFFFFF"/>
                </a:solidFill>
              </a:rPr>
              <a:t>yapılacak</a:t>
            </a:r>
            <a:r>
              <a:rPr sz="1650" b="0" i="0" u="none" dirty="0">
                <a:solidFill>
                  <a:srgbClr val="FFFFFF"/>
                </a:solidFill>
              </a:rPr>
              <a:t> </a:t>
            </a:r>
            <a:r>
              <a:rPr sz="1650" b="0" i="0" u="none" dirty="0" err="1">
                <a:solidFill>
                  <a:srgbClr val="FFFFFF"/>
                </a:solidFill>
              </a:rPr>
              <a:t>olan</a:t>
            </a:r>
            <a:r>
              <a:rPr sz="1650" b="0" i="0" u="none" dirty="0">
                <a:solidFill>
                  <a:srgbClr val="FFFFFF"/>
                </a:solidFill>
              </a:rPr>
              <a:t> </a:t>
            </a:r>
            <a:r>
              <a:rPr sz="1650" b="0" i="0" u="none" dirty="0" err="1">
                <a:solidFill>
                  <a:srgbClr val="FFFFFF"/>
                </a:solidFill>
              </a:rPr>
              <a:t>çalışma</a:t>
            </a:r>
            <a:r>
              <a:rPr sz="1650" b="0" i="0" u="none" dirty="0">
                <a:solidFill>
                  <a:srgbClr val="FFFFFF"/>
                </a:solidFill>
              </a:rPr>
              <a:t> </a:t>
            </a:r>
            <a:r>
              <a:rPr sz="1650" b="0" i="0" u="none" dirty="0" err="1">
                <a:solidFill>
                  <a:srgbClr val="FFFFFF"/>
                </a:solidFill>
              </a:rPr>
              <a:t>izni</a:t>
            </a:r>
            <a:r>
              <a:rPr sz="1650" b="0" i="0" u="none" dirty="0">
                <a:solidFill>
                  <a:srgbClr val="FFFFFF"/>
                </a:solidFill>
              </a:rPr>
              <a:t> </a:t>
            </a:r>
            <a:r>
              <a:rPr sz="1650" b="0" i="0" u="none" dirty="0" err="1">
                <a:solidFill>
                  <a:srgbClr val="FFFFFF"/>
                </a:solidFill>
              </a:rPr>
              <a:t>başvuru</a:t>
            </a:r>
            <a:r>
              <a:rPr sz="1650" b="0" i="0" u="none" dirty="0">
                <a:solidFill>
                  <a:srgbClr val="FFFFFF"/>
                </a:solidFill>
              </a:rPr>
              <a:t> </a:t>
            </a:r>
            <a:r>
              <a:rPr sz="1650" b="0" i="0" u="none" dirty="0" err="1">
                <a:solidFill>
                  <a:srgbClr val="FFFFFF"/>
                </a:solidFill>
              </a:rPr>
              <a:t>adımları</a:t>
            </a:r>
            <a:r>
              <a:rPr sz="1650" b="0" i="0" u="none" dirty="0">
                <a:solidFill>
                  <a:srgbClr val="FFFFFF"/>
                </a:solidFill>
              </a:rPr>
              <a:t> </a:t>
            </a:r>
            <a:r>
              <a:rPr sz="1650" b="0" i="0" u="none" dirty="0" err="1">
                <a:solidFill>
                  <a:srgbClr val="FFFFFF"/>
                </a:solidFill>
              </a:rPr>
              <a:t>ve</a:t>
            </a:r>
            <a:r>
              <a:rPr sz="1650" b="0" i="0" u="none" dirty="0">
                <a:solidFill>
                  <a:srgbClr val="FFFFFF"/>
                </a:solidFill>
              </a:rPr>
              <a:t> </a:t>
            </a:r>
            <a:r>
              <a:rPr sz="1650" b="0" i="0" u="none" dirty="0" err="1">
                <a:solidFill>
                  <a:srgbClr val="FFFFFF"/>
                </a:solidFill>
              </a:rPr>
              <a:t>kuralları</a:t>
            </a:r>
            <a:endParaRPr sz="1650" b="0" i="0" u="none"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609600" y="1876424"/>
            <a:ext cx="2600325" cy="4524375"/>
          </a:xfrm>
          <a:prstGeom prst="roundRect">
            <a:avLst>
              <a:gd name="adj" fmla="val 439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3400425" y="1876424"/>
            <a:ext cx="2600325" cy="4524376"/>
          </a:xfrm>
          <a:prstGeom prst="roundRect">
            <a:avLst>
              <a:gd name="adj" fmla="val 439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Rounded Rectangle 3"/>
          <p:cNvSpPr/>
          <p:nvPr/>
        </p:nvSpPr>
        <p:spPr>
          <a:xfrm>
            <a:off x="6191250" y="1876424"/>
            <a:ext cx="2600325" cy="4524375"/>
          </a:xfrm>
          <a:prstGeom prst="roundRect">
            <a:avLst>
              <a:gd name="adj" fmla="val 439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982075" y="1876424"/>
            <a:ext cx="2600325" cy="4524376"/>
          </a:xfrm>
          <a:prstGeom prst="roundRect">
            <a:avLst>
              <a:gd name="adj" fmla="val 439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391275" y="5313164"/>
            <a:ext cx="2200275" cy="887610"/>
          </a:xfrm>
          <a:prstGeom prst="roundRect">
            <a:avLst>
              <a:gd name="adj" fmla="val 8584"/>
            </a:avLst>
          </a:prstGeom>
          <a:solidFill>
            <a:srgbClr val="F0F9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9182100" y="5313164"/>
            <a:ext cx="2200275" cy="887610"/>
          </a:xfrm>
          <a:prstGeom prst="roundRect">
            <a:avLst>
              <a:gd name="adj" fmla="val 8584"/>
            </a:avLst>
          </a:prstGeom>
          <a:solidFill>
            <a:srgbClr val="F0F9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09625" y="2302954"/>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552824" y="2308943"/>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Rounded Rectangle 9"/>
          <p:cNvSpPr/>
          <p:nvPr/>
        </p:nvSpPr>
        <p:spPr>
          <a:xfrm>
            <a:off x="6343649" y="2308753"/>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91275" y="6191250"/>
            <a:ext cx="2200275" cy="9525"/>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391275" y="5313164"/>
            <a:ext cx="2200275" cy="9525"/>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391275" y="5313164"/>
            <a:ext cx="47625" cy="88761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582025" y="5313164"/>
            <a:ext cx="9525" cy="88761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9124950" y="2301627"/>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9182100" y="6191250"/>
            <a:ext cx="2200275" cy="9525"/>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182100" y="5313164"/>
            <a:ext cx="2200275" cy="9525"/>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82100" y="5313164"/>
            <a:ext cx="47625" cy="88761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1372850" y="5313164"/>
            <a:ext cx="9525" cy="88761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image.png"/>
          <p:cNvPicPr>
            <a:picLocks noChangeAspect="1"/>
          </p:cNvPicPr>
          <p:nvPr/>
        </p:nvPicPr>
        <p:blipFill>
          <a:blip r:embed="rId4"/>
          <a:stretch>
            <a:fillRect/>
          </a:stretch>
        </p:blipFill>
        <p:spPr>
          <a:xfrm>
            <a:off x="6591300" y="5456039"/>
            <a:ext cx="152400" cy="152400"/>
          </a:xfrm>
          <a:prstGeom prst="rect">
            <a:avLst/>
          </a:prstGeom>
        </p:spPr>
      </p:pic>
      <p:pic>
        <p:nvPicPr>
          <p:cNvPr id="21" name="Picture 20" descr="image.png"/>
          <p:cNvPicPr>
            <a:picLocks noChangeAspect="1"/>
          </p:cNvPicPr>
          <p:nvPr/>
        </p:nvPicPr>
        <p:blipFill>
          <a:blip r:embed="rId5"/>
          <a:stretch>
            <a:fillRect/>
          </a:stretch>
        </p:blipFill>
        <p:spPr>
          <a:xfrm>
            <a:off x="9382125" y="5456039"/>
            <a:ext cx="152400" cy="152400"/>
          </a:xfrm>
          <a:prstGeom prst="rect">
            <a:avLst/>
          </a:prstGeom>
        </p:spPr>
      </p:pic>
      <p:sp>
        <p:nvSpPr>
          <p:cNvPr id="22" name="TextBox 21"/>
          <p:cNvSpPr txBox="1"/>
          <p:nvPr/>
        </p:nvSpPr>
        <p:spPr>
          <a:xfrm>
            <a:off x="666750" y="161272"/>
            <a:ext cx="3440557" cy="492443"/>
          </a:xfrm>
          <a:prstGeom prst="rect">
            <a:avLst/>
          </a:prstGeom>
          <a:noFill/>
        </p:spPr>
        <p:txBody>
          <a:bodyPr wrap="none" lIns="0" tIns="0" rIns="0" bIns="0" anchor="t">
            <a:spAutoFit/>
          </a:bodyPr>
          <a:lstStyle/>
          <a:p>
            <a:pPr algn="l"/>
            <a:r>
              <a:rPr sz="3200" b="1" i="0" u="none" dirty="0">
                <a:solidFill>
                  <a:schemeClr val="bg1"/>
                </a:solidFill>
              </a:rPr>
              <a:t>YURT DIŞI BAŞVURU</a:t>
            </a:r>
          </a:p>
        </p:txBody>
      </p:sp>
      <p:sp>
        <p:nvSpPr>
          <p:cNvPr id="23" name="TextBox 22"/>
          <p:cNvSpPr txBox="1"/>
          <p:nvPr/>
        </p:nvSpPr>
        <p:spPr>
          <a:xfrm>
            <a:off x="619695" y="796919"/>
            <a:ext cx="4987712" cy="368049"/>
          </a:xfrm>
          <a:prstGeom prst="rect">
            <a:avLst/>
          </a:prstGeom>
          <a:noFill/>
        </p:spPr>
        <p:txBody>
          <a:bodyPr wrap="none" lIns="0" tIns="0" rIns="0" bIns="0" anchor="t">
            <a:spAutoFit/>
          </a:bodyPr>
          <a:lstStyle/>
          <a:p>
            <a:pPr algn="l">
              <a:lnSpc>
                <a:spcPts val="2700"/>
              </a:lnSpc>
            </a:pPr>
            <a:r>
              <a:rPr sz="3200" b="1" i="0" u="none" dirty="0" err="1">
                <a:solidFill>
                  <a:schemeClr val="bg1"/>
                </a:solidFill>
              </a:rPr>
              <a:t>Başvuru</a:t>
            </a:r>
            <a:r>
              <a:rPr sz="3200" b="1" i="0" u="none" dirty="0">
                <a:solidFill>
                  <a:schemeClr val="bg1"/>
                </a:solidFill>
              </a:rPr>
              <a:t> </a:t>
            </a:r>
            <a:r>
              <a:rPr sz="3200" b="1" i="0" u="none" dirty="0" err="1">
                <a:solidFill>
                  <a:schemeClr val="bg1"/>
                </a:solidFill>
              </a:rPr>
              <a:t>Adımları</a:t>
            </a:r>
            <a:r>
              <a:rPr sz="3200" b="1" i="0" u="none" dirty="0">
                <a:solidFill>
                  <a:schemeClr val="bg1"/>
                </a:solidFill>
              </a:rPr>
              <a:t> (</a:t>
            </a:r>
            <a:r>
              <a:rPr sz="3200" b="1" i="0" u="none" dirty="0" err="1">
                <a:solidFill>
                  <a:schemeClr val="bg1"/>
                </a:solidFill>
              </a:rPr>
              <a:t>Adım</a:t>
            </a:r>
            <a:r>
              <a:rPr sz="3200" b="1" i="0" u="none" dirty="0">
                <a:solidFill>
                  <a:schemeClr val="bg1"/>
                </a:solidFill>
              </a:rPr>
              <a:t> 1 - 4)</a:t>
            </a:r>
          </a:p>
        </p:txBody>
      </p:sp>
      <p:sp>
        <p:nvSpPr>
          <p:cNvPr id="24" name="TextBox 23"/>
          <p:cNvSpPr txBox="1"/>
          <p:nvPr/>
        </p:nvSpPr>
        <p:spPr>
          <a:xfrm>
            <a:off x="666750" y="2356432"/>
            <a:ext cx="628650" cy="207749"/>
          </a:xfrm>
          <a:prstGeom prst="rect">
            <a:avLst/>
          </a:prstGeom>
          <a:noFill/>
        </p:spPr>
        <p:txBody>
          <a:bodyPr wrap="square" lIns="0" tIns="0" rIns="0" bIns="0" anchor="ctr">
            <a:spAutoFit/>
          </a:bodyPr>
          <a:lstStyle/>
          <a:p>
            <a:pPr algn="ctr"/>
            <a:r>
              <a:rPr sz="1350" b="1" i="0" u="none" dirty="0">
                <a:solidFill>
                  <a:srgbClr val="FFFFFF"/>
                </a:solidFill>
              </a:rPr>
              <a:t>1</a:t>
            </a:r>
          </a:p>
        </p:txBody>
      </p:sp>
      <p:sp>
        <p:nvSpPr>
          <p:cNvPr id="25" name="TextBox 24"/>
          <p:cNvSpPr txBox="1"/>
          <p:nvPr/>
        </p:nvSpPr>
        <p:spPr>
          <a:xfrm>
            <a:off x="761999" y="2690812"/>
            <a:ext cx="2295525" cy="400050"/>
          </a:xfrm>
          <a:prstGeom prst="rect">
            <a:avLst/>
          </a:prstGeom>
          <a:noFill/>
        </p:spPr>
        <p:txBody>
          <a:bodyPr wrap="square" lIns="0" tIns="0" rIns="0" bIns="0" anchor="t">
            <a:spAutoFit/>
          </a:bodyPr>
          <a:lstStyle/>
          <a:p>
            <a:pPr algn="l">
              <a:lnSpc>
                <a:spcPts val="1575"/>
              </a:lnSpc>
            </a:pPr>
            <a:r>
              <a:rPr sz="1200" b="0" i="0" u="none" dirty="0" err="1">
                <a:solidFill>
                  <a:srgbClr val="1E293B"/>
                </a:solidFill>
              </a:rPr>
              <a:t>Yabancı</a:t>
            </a:r>
            <a:r>
              <a:rPr sz="1200" b="0" i="0" u="none" dirty="0">
                <a:solidFill>
                  <a:srgbClr val="1E293B"/>
                </a:solidFill>
              </a:rPr>
              <a:t> </a:t>
            </a:r>
            <a:r>
              <a:rPr sz="1200" b="0" i="0" u="none" dirty="0" err="1">
                <a:solidFill>
                  <a:srgbClr val="1E293B"/>
                </a:solidFill>
              </a:rPr>
              <a:t>ve</a:t>
            </a:r>
            <a:r>
              <a:rPr sz="1200" b="0" i="0" u="none" dirty="0">
                <a:solidFill>
                  <a:srgbClr val="1E293B"/>
                </a:solidFill>
              </a:rPr>
              <a:t> </a:t>
            </a:r>
            <a:r>
              <a:rPr sz="1200" b="0" i="0" u="none" dirty="0" err="1">
                <a:solidFill>
                  <a:srgbClr val="1E293B"/>
                </a:solidFill>
              </a:rPr>
              <a:t>işveren</a:t>
            </a:r>
            <a:r>
              <a:rPr sz="1200" b="0" i="0" u="none" dirty="0">
                <a:solidFill>
                  <a:srgbClr val="1E293B"/>
                </a:solidFill>
              </a:rPr>
              <a:t> </a:t>
            </a:r>
            <a:r>
              <a:rPr sz="1200" b="0" i="0" u="none" dirty="0" err="1">
                <a:solidFill>
                  <a:srgbClr val="1E293B"/>
                </a:solidFill>
              </a:rPr>
              <a:t>arasında</a:t>
            </a:r>
            <a:r>
              <a:rPr sz="1200" b="0" i="0" u="none" dirty="0">
                <a:solidFill>
                  <a:srgbClr val="1E293B"/>
                </a:solidFill>
              </a:rPr>
              <a:t> </a:t>
            </a:r>
            <a:r>
              <a:rPr sz="1200" b="0" i="0" u="none" dirty="0" err="1">
                <a:solidFill>
                  <a:srgbClr val="1E293B"/>
                </a:solidFill>
              </a:rPr>
              <a:t>bir</a:t>
            </a:r>
            <a:r>
              <a:rPr sz="1200" b="0" i="0" u="none" dirty="0">
                <a:solidFill>
                  <a:srgbClr val="1E293B"/>
                </a:solidFill>
              </a:rPr>
              <a:t> </a:t>
            </a:r>
            <a:r>
              <a:rPr sz="1200" b="0" i="0" u="none" dirty="0" err="1">
                <a:solidFill>
                  <a:srgbClr val="1E293B"/>
                </a:solidFill>
              </a:rPr>
              <a:t>iş</a:t>
            </a:r>
            <a:r>
              <a:rPr sz="1200" b="0" i="0" u="none" dirty="0">
                <a:solidFill>
                  <a:srgbClr val="1E293B"/>
                </a:solidFill>
              </a:rPr>
              <a:t> </a:t>
            </a:r>
            <a:r>
              <a:rPr sz="1200" b="0" i="0" u="none" dirty="0" err="1">
                <a:solidFill>
                  <a:srgbClr val="1E293B"/>
                </a:solidFill>
              </a:rPr>
              <a:t>sözleşmesi</a:t>
            </a:r>
            <a:r>
              <a:rPr sz="1200" b="0" i="0" u="none" dirty="0">
                <a:solidFill>
                  <a:srgbClr val="1E293B"/>
                </a:solidFill>
              </a:rPr>
              <a:t> </a:t>
            </a:r>
            <a:r>
              <a:rPr sz="1200" b="0" i="0" u="none" dirty="0" err="1">
                <a:solidFill>
                  <a:srgbClr val="1E293B"/>
                </a:solidFill>
              </a:rPr>
              <a:t>imzalanır</a:t>
            </a:r>
            <a:r>
              <a:rPr sz="1200" b="0" i="0" u="none" dirty="0">
                <a:solidFill>
                  <a:srgbClr val="1E293B"/>
                </a:solidFill>
              </a:rPr>
              <a:t>.</a:t>
            </a:r>
          </a:p>
        </p:txBody>
      </p:sp>
      <p:sp>
        <p:nvSpPr>
          <p:cNvPr id="26" name="TextBox 25"/>
          <p:cNvSpPr txBox="1"/>
          <p:nvPr/>
        </p:nvSpPr>
        <p:spPr>
          <a:xfrm>
            <a:off x="3409949" y="2380793"/>
            <a:ext cx="628650" cy="207749"/>
          </a:xfrm>
          <a:prstGeom prst="rect">
            <a:avLst/>
          </a:prstGeom>
          <a:noFill/>
        </p:spPr>
        <p:txBody>
          <a:bodyPr wrap="square" lIns="0" tIns="0" rIns="0" bIns="0" anchor="ctr">
            <a:spAutoFit/>
          </a:bodyPr>
          <a:lstStyle/>
          <a:p>
            <a:pPr algn="ctr"/>
            <a:r>
              <a:rPr sz="1350" b="1" i="0" u="none" dirty="0">
                <a:solidFill>
                  <a:srgbClr val="FFFFFF"/>
                </a:solidFill>
              </a:rPr>
              <a:t>2</a:t>
            </a:r>
          </a:p>
        </p:txBody>
      </p:sp>
      <p:sp>
        <p:nvSpPr>
          <p:cNvPr id="27" name="TextBox 26"/>
          <p:cNvSpPr txBox="1"/>
          <p:nvPr/>
        </p:nvSpPr>
        <p:spPr>
          <a:xfrm>
            <a:off x="3552824" y="2690812"/>
            <a:ext cx="2295525" cy="1141595"/>
          </a:xfrm>
          <a:prstGeom prst="rect">
            <a:avLst/>
          </a:prstGeom>
          <a:noFill/>
        </p:spPr>
        <p:txBody>
          <a:bodyPr wrap="square" lIns="0" tIns="0" rIns="0" bIns="0" anchor="t">
            <a:spAutoFit/>
          </a:bodyPr>
          <a:lstStyle/>
          <a:p>
            <a:pPr algn="l">
              <a:lnSpc>
                <a:spcPts val="1470"/>
              </a:lnSpc>
            </a:pPr>
            <a:r>
              <a:rPr sz="1200" b="0" i="0" u="none" dirty="0" err="1">
                <a:solidFill>
                  <a:srgbClr val="1E293B"/>
                </a:solidFill>
              </a:rPr>
              <a:t>Yabancı</a:t>
            </a:r>
            <a:r>
              <a:rPr sz="1200" b="0" i="0" u="none" dirty="0">
                <a:solidFill>
                  <a:srgbClr val="1E293B"/>
                </a:solidFill>
              </a:rPr>
              <a:t>, </a:t>
            </a:r>
            <a:r>
              <a:rPr sz="1200" b="0" i="0" u="none" dirty="0" err="1">
                <a:solidFill>
                  <a:srgbClr val="1E293B"/>
                </a:solidFill>
              </a:rPr>
              <a:t>yasal</a:t>
            </a:r>
            <a:r>
              <a:rPr sz="1200" b="0" i="0" u="none" dirty="0">
                <a:solidFill>
                  <a:srgbClr val="1E293B"/>
                </a:solidFill>
              </a:rPr>
              <a:t> </a:t>
            </a:r>
            <a:r>
              <a:rPr sz="1200" b="0" i="0" u="none" dirty="0" err="1">
                <a:solidFill>
                  <a:srgbClr val="1E293B"/>
                </a:solidFill>
              </a:rPr>
              <a:t>olarak</a:t>
            </a:r>
            <a:r>
              <a:rPr sz="1200" b="0" i="0" u="none" dirty="0">
                <a:solidFill>
                  <a:srgbClr val="1E293B"/>
                </a:solidFill>
              </a:rPr>
              <a:t> </a:t>
            </a:r>
            <a:r>
              <a:rPr sz="1200" b="0" i="0" u="none" dirty="0" err="1">
                <a:solidFill>
                  <a:srgbClr val="1E293B"/>
                </a:solidFill>
              </a:rPr>
              <a:t>bulunduğu</a:t>
            </a:r>
            <a:r>
              <a:rPr sz="1200" b="0" i="0" u="none" dirty="0">
                <a:solidFill>
                  <a:srgbClr val="1E293B"/>
                </a:solidFill>
              </a:rPr>
              <a:t> </a:t>
            </a:r>
            <a:r>
              <a:rPr sz="1200" b="0" i="0" u="none" dirty="0" err="1">
                <a:solidFill>
                  <a:srgbClr val="1E293B"/>
                </a:solidFill>
              </a:rPr>
              <a:t>ülkedeki</a:t>
            </a:r>
            <a:r>
              <a:rPr sz="1200" b="0" i="0" u="none" dirty="0">
                <a:solidFill>
                  <a:srgbClr val="1E293B"/>
                </a:solidFill>
              </a:rPr>
              <a:t> Türkiye </a:t>
            </a:r>
            <a:r>
              <a:rPr sz="1200" b="0" i="0" u="none" dirty="0" err="1">
                <a:solidFill>
                  <a:srgbClr val="1E293B"/>
                </a:solidFill>
              </a:rPr>
              <a:t>Cumhuriyeti</a:t>
            </a:r>
            <a:r>
              <a:rPr sz="1200" b="0" i="0" u="none" dirty="0">
                <a:solidFill>
                  <a:srgbClr val="1E293B"/>
                </a:solidFill>
              </a:rPr>
              <a:t> </a:t>
            </a:r>
            <a:r>
              <a:rPr sz="1200" b="0" i="0" u="none" dirty="0" err="1">
                <a:solidFill>
                  <a:srgbClr val="1E293B"/>
                </a:solidFill>
              </a:rPr>
              <a:t>temsilciliğine</a:t>
            </a:r>
            <a:r>
              <a:rPr sz="1200" b="0" i="0" u="none" dirty="0">
                <a:solidFill>
                  <a:srgbClr val="1E293B"/>
                </a:solidFill>
              </a:rPr>
              <a:t> </a:t>
            </a:r>
            <a:r>
              <a:rPr sz="1200" b="0" i="0" u="none" dirty="0" err="1">
                <a:solidFill>
                  <a:srgbClr val="1E293B"/>
                </a:solidFill>
              </a:rPr>
              <a:t>başvurur</a:t>
            </a:r>
            <a:r>
              <a:rPr sz="1200" b="0" i="0" u="none" dirty="0">
                <a:solidFill>
                  <a:srgbClr val="1E293B"/>
                </a:solidFill>
              </a:rPr>
              <a:t>, </a:t>
            </a:r>
            <a:r>
              <a:rPr sz="1200" b="0" i="0" u="none" dirty="0" err="1">
                <a:solidFill>
                  <a:srgbClr val="1E293B"/>
                </a:solidFill>
              </a:rPr>
              <a:t>aldığı</a:t>
            </a:r>
            <a:r>
              <a:rPr sz="1200" b="0" i="0" u="none" dirty="0">
                <a:solidFill>
                  <a:srgbClr val="1E293B"/>
                </a:solidFill>
              </a:rPr>
              <a:t> 16 </a:t>
            </a:r>
            <a:r>
              <a:rPr sz="1200" b="0" i="0" u="none" dirty="0" err="1">
                <a:solidFill>
                  <a:srgbClr val="1E293B"/>
                </a:solidFill>
              </a:rPr>
              <a:t>haneli</a:t>
            </a:r>
            <a:r>
              <a:rPr sz="1200" b="0" i="0" u="none" dirty="0">
                <a:solidFill>
                  <a:srgbClr val="1E293B"/>
                </a:solidFill>
              </a:rPr>
              <a:t> </a:t>
            </a:r>
            <a:r>
              <a:rPr sz="1200" b="0" i="0" u="none" dirty="0" err="1">
                <a:solidFill>
                  <a:srgbClr val="1E293B"/>
                </a:solidFill>
              </a:rPr>
              <a:t>referans</a:t>
            </a:r>
            <a:r>
              <a:rPr sz="1200" b="0" i="0" u="none" dirty="0">
                <a:solidFill>
                  <a:srgbClr val="1E293B"/>
                </a:solidFill>
              </a:rPr>
              <a:t> </a:t>
            </a:r>
            <a:r>
              <a:rPr sz="1200" b="0" i="0" u="none" dirty="0" err="1">
                <a:solidFill>
                  <a:srgbClr val="1E293B"/>
                </a:solidFill>
              </a:rPr>
              <a:t>numarasını</a:t>
            </a:r>
            <a:r>
              <a:rPr sz="1200" b="0" i="0" u="none" dirty="0">
                <a:solidFill>
                  <a:srgbClr val="1E293B"/>
                </a:solidFill>
              </a:rPr>
              <a:t> 30 </a:t>
            </a:r>
            <a:r>
              <a:rPr sz="1200" b="0" i="0" u="none" dirty="0" err="1">
                <a:solidFill>
                  <a:srgbClr val="1E293B"/>
                </a:solidFill>
              </a:rPr>
              <a:t>gün</a:t>
            </a:r>
            <a:r>
              <a:rPr sz="1200" b="0" i="0" u="none" dirty="0">
                <a:solidFill>
                  <a:srgbClr val="1E293B"/>
                </a:solidFill>
              </a:rPr>
              <a:t> </a:t>
            </a:r>
            <a:r>
              <a:rPr sz="1200" b="0" i="0" u="none" dirty="0" err="1">
                <a:solidFill>
                  <a:srgbClr val="1E293B"/>
                </a:solidFill>
              </a:rPr>
              <a:t>içinde</a:t>
            </a:r>
            <a:r>
              <a:rPr sz="1200" b="0" i="0" u="none" dirty="0">
                <a:solidFill>
                  <a:srgbClr val="1E293B"/>
                </a:solidFill>
              </a:rPr>
              <a:t> </a:t>
            </a:r>
            <a:r>
              <a:rPr sz="1200" b="0" i="0" u="none" dirty="0" err="1">
                <a:solidFill>
                  <a:srgbClr val="1E293B"/>
                </a:solidFill>
              </a:rPr>
              <a:t>başvuruda</a:t>
            </a:r>
            <a:r>
              <a:rPr sz="1200" b="0" i="0" u="none" dirty="0">
                <a:solidFill>
                  <a:srgbClr val="1E293B"/>
                </a:solidFill>
              </a:rPr>
              <a:t> </a:t>
            </a:r>
            <a:r>
              <a:rPr sz="1200" b="0" i="0" u="none" dirty="0" err="1">
                <a:solidFill>
                  <a:srgbClr val="1E293B"/>
                </a:solidFill>
              </a:rPr>
              <a:t>bulunmak</a:t>
            </a:r>
            <a:r>
              <a:rPr sz="1200" b="0" i="0" u="none" dirty="0">
                <a:solidFill>
                  <a:srgbClr val="1E293B"/>
                </a:solidFill>
              </a:rPr>
              <a:t> </a:t>
            </a:r>
            <a:r>
              <a:rPr sz="1200" b="0" i="0" u="none" dirty="0" err="1">
                <a:solidFill>
                  <a:srgbClr val="1E293B"/>
                </a:solidFill>
              </a:rPr>
              <a:t>üzere</a:t>
            </a:r>
            <a:r>
              <a:rPr sz="1200" b="0" i="0" u="none" dirty="0">
                <a:solidFill>
                  <a:srgbClr val="1E293B"/>
                </a:solidFill>
              </a:rPr>
              <a:t> </a:t>
            </a:r>
            <a:r>
              <a:rPr sz="1200" b="0" i="0" u="none" dirty="0" err="1">
                <a:solidFill>
                  <a:srgbClr val="1E293B"/>
                </a:solidFill>
              </a:rPr>
              <a:t>Türkiye'deki</a:t>
            </a:r>
            <a:r>
              <a:rPr sz="1200" b="0" i="0" u="none" dirty="0">
                <a:solidFill>
                  <a:srgbClr val="1E293B"/>
                </a:solidFill>
              </a:rPr>
              <a:t> </a:t>
            </a:r>
            <a:r>
              <a:rPr sz="1200" b="0" i="0" u="none" dirty="0" err="1">
                <a:solidFill>
                  <a:srgbClr val="1E293B"/>
                </a:solidFill>
              </a:rPr>
              <a:t>işverenine</a:t>
            </a:r>
            <a:r>
              <a:rPr sz="1200" b="0" i="0" u="none" dirty="0">
                <a:solidFill>
                  <a:srgbClr val="1E293B"/>
                </a:solidFill>
              </a:rPr>
              <a:t> </a:t>
            </a:r>
            <a:r>
              <a:rPr sz="1200" b="0" i="0" u="none" dirty="0" err="1">
                <a:solidFill>
                  <a:srgbClr val="1E293B"/>
                </a:solidFill>
              </a:rPr>
              <a:t>iletir</a:t>
            </a:r>
            <a:r>
              <a:rPr sz="1200" b="0" i="0" u="none" dirty="0">
                <a:solidFill>
                  <a:srgbClr val="1E293B"/>
                </a:solidFill>
              </a:rPr>
              <a:t>.</a:t>
            </a:r>
          </a:p>
        </p:txBody>
      </p:sp>
      <p:sp>
        <p:nvSpPr>
          <p:cNvPr id="28" name="TextBox 27"/>
          <p:cNvSpPr txBox="1"/>
          <p:nvPr/>
        </p:nvSpPr>
        <p:spPr>
          <a:xfrm>
            <a:off x="6210300" y="2376518"/>
            <a:ext cx="628650" cy="207749"/>
          </a:xfrm>
          <a:prstGeom prst="rect">
            <a:avLst/>
          </a:prstGeom>
          <a:noFill/>
        </p:spPr>
        <p:txBody>
          <a:bodyPr wrap="square" lIns="0" tIns="0" rIns="0" bIns="0" anchor="ctr">
            <a:spAutoFit/>
          </a:bodyPr>
          <a:lstStyle/>
          <a:p>
            <a:pPr algn="ctr"/>
            <a:r>
              <a:rPr sz="1350" b="1" i="0" u="none" dirty="0">
                <a:solidFill>
                  <a:srgbClr val="FFFFFF"/>
                </a:solidFill>
              </a:rPr>
              <a:t>3</a:t>
            </a:r>
          </a:p>
        </p:txBody>
      </p:sp>
      <p:sp>
        <p:nvSpPr>
          <p:cNvPr id="29" name="TextBox 28"/>
          <p:cNvSpPr txBox="1"/>
          <p:nvPr/>
        </p:nvSpPr>
        <p:spPr>
          <a:xfrm>
            <a:off x="6343649" y="2690812"/>
            <a:ext cx="2295525" cy="949234"/>
          </a:xfrm>
          <a:prstGeom prst="rect">
            <a:avLst/>
          </a:prstGeom>
          <a:noFill/>
        </p:spPr>
        <p:txBody>
          <a:bodyPr wrap="square" lIns="0" tIns="0" rIns="0" bIns="0" anchor="t">
            <a:spAutoFit/>
          </a:bodyPr>
          <a:lstStyle/>
          <a:p>
            <a:pPr algn="l">
              <a:lnSpc>
                <a:spcPts val="1470"/>
              </a:lnSpc>
            </a:pPr>
            <a:r>
              <a:rPr sz="1200" b="0" i="0" u="none" dirty="0">
                <a:solidFill>
                  <a:srgbClr val="1E293B"/>
                </a:solidFill>
              </a:rPr>
              <a:t>İşveren </a:t>
            </a:r>
            <a:r>
              <a:rPr sz="1200" b="0" i="0" u="none" dirty="0" err="1">
                <a:solidFill>
                  <a:srgbClr val="1E293B"/>
                </a:solidFill>
              </a:rPr>
              <a:t>veya</a:t>
            </a:r>
            <a:r>
              <a:rPr sz="1200" b="0" i="0" u="none" dirty="0">
                <a:solidFill>
                  <a:srgbClr val="1E293B"/>
                </a:solidFill>
              </a:rPr>
              <a:t> </a:t>
            </a:r>
            <a:r>
              <a:rPr sz="1200" b="0" i="0" u="none" dirty="0" err="1">
                <a:solidFill>
                  <a:srgbClr val="1E293B"/>
                </a:solidFill>
              </a:rPr>
              <a:t>yetkilendirdiği</a:t>
            </a:r>
            <a:r>
              <a:rPr sz="1200" b="0" i="0" u="none" dirty="0">
                <a:solidFill>
                  <a:srgbClr val="1E293B"/>
                </a:solidFill>
              </a:rPr>
              <a:t> e-</a:t>
            </a:r>
            <a:r>
              <a:rPr sz="1200" b="0" i="0" u="none" dirty="0" err="1">
                <a:solidFill>
                  <a:srgbClr val="1E293B"/>
                </a:solidFill>
              </a:rPr>
              <a:t>Bildirge</a:t>
            </a:r>
            <a:r>
              <a:rPr sz="1200" b="0" i="0" u="none" dirty="0">
                <a:solidFill>
                  <a:srgbClr val="1E293B"/>
                </a:solidFill>
              </a:rPr>
              <a:t> </a:t>
            </a:r>
            <a:r>
              <a:rPr sz="1200" b="0" i="0" u="none" dirty="0" err="1">
                <a:solidFill>
                  <a:srgbClr val="1E293B"/>
                </a:solidFill>
              </a:rPr>
              <a:t>kullanıcısı</a:t>
            </a:r>
            <a:r>
              <a:rPr sz="1200" b="0" i="0" u="none" dirty="0">
                <a:solidFill>
                  <a:srgbClr val="1E293B"/>
                </a:solidFill>
              </a:rPr>
              <a:t>, e-</a:t>
            </a:r>
            <a:r>
              <a:rPr sz="1200" b="0" i="0" u="none" dirty="0" err="1">
                <a:solidFill>
                  <a:srgbClr val="1E293B"/>
                </a:solidFill>
              </a:rPr>
              <a:t>Devlet</a:t>
            </a:r>
            <a:r>
              <a:rPr sz="1200" b="0" i="0" u="none" dirty="0">
                <a:solidFill>
                  <a:srgbClr val="1E293B"/>
                </a:solidFill>
              </a:rPr>
              <a:t> </a:t>
            </a:r>
            <a:r>
              <a:rPr sz="1200" b="0" i="0" u="none" dirty="0" err="1">
                <a:solidFill>
                  <a:srgbClr val="1E293B"/>
                </a:solidFill>
              </a:rPr>
              <a:t>üzerinden</a:t>
            </a:r>
            <a:r>
              <a:rPr sz="1200" b="0" i="0" u="none" dirty="0">
                <a:solidFill>
                  <a:srgbClr val="1E293B"/>
                </a:solidFill>
              </a:rPr>
              <a:t> </a:t>
            </a:r>
            <a:r>
              <a:rPr sz="1200" b="0" i="0" u="none" dirty="0" err="1">
                <a:solidFill>
                  <a:srgbClr val="1E293B"/>
                </a:solidFill>
              </a:rPr>
              <a:t>Yabancıların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İzinleri</a:t>
            </a:r>
            <a:r>
              <a:rPr sz="1200" b="0" i="0" u="none" dirty="0">
                <a:solidFill>
                  <a:srgbClr val="1E293B"/>
                </a:solidFill>
              </a:rPr>
              <a:t> </a:t>
            </a:r>
            <a:r>
              <a:rPr sz="1200" b="0" i="0" u="none" dirty="0" err="1">
                <a:solidFill>
                  <a:srgbClr val="1E293B"/>
                </a:solidFill>
              </a:rPr>
              <a:t>Başvuru</a:t>
            </a:r>
            <a:r>
              <a:rPr sz="1200" b="0" i="0" u="none" dirty="0">
                <a:solidFill>
                  <a:srgbClr val="1E293B"/>
                </a:solidFill>
              </a:rPr>
              <a:t> </a:t>
            </a:r>
            <a:r>
              <a:rPr sz="1200" b="0" i="0" u="none" dirty="0" err="1">
                <a:solidFill>
                  <a:srgbClr val="1E293B"/>
                </a:solidFill>
              </a:rPr>
              <a:t>Sistemine</a:t>
            </a:r>
            <a:r>
              <a:rPr sz="1200" b="0" i="0" u="none" dirty="0">
                <a:solidFill>
                  <a:srgbClr val="1E293B"/>
                </a:solidFill>
              </a:rPr>
              <a:t> (e-</a:t>
            </a:r>
            <a:r>
              <a:rPr sz="1200" b="0" i="0" u="none" dirty="0" err="1">
                <a:solidFill>
                  <a:srgbClr val="1E293B"/>
                </a:solidFill>
              </a:rPr>
              <a:t>İzin</a:t>
            </a:r>
            <a:r>
              <a:rPr sz="1200" b="0" i="0" u="none" dirty="0">
                <a:solidFill>
                  <a:srgbClr val="1E293B"/>
                </a:solidFill>
              </a:rPr>
              <a:t>) </a:t>
            </a:r>
            <a:r>
              <a:rPr sz="1200" b="0" i="0" u="none" dirty="0" err="1">
                <a:solidFill>
                  <a:srgbClr val="1E293B"/>
                </a:solidFill>
              </a:rPr>
              <a:t>giriş</a:t>
            </a:r>
            <a:r>
              <a:rPr sz="1200" b="0" i="0" u="none" dirty="0">
                <a:solidFill>
                  <a:srgbClr val="1E293B"/>
                </a:solidFill>
              </a:rPr>
              <a:t> </a:t>
            </a:r>
            <a:r>
              <a:rPr sz="1200" b="0" i="0" u="none" dirty="0" err="1">
                <a:solidFill>
                  <a:srgbClr val="1E293B"/>
                </a:solidFill>
              </a:rPr>
              <a:t>yaparak</a:t>
            </a:r>
            <a:r>
              <a:rPr sz="1200" b="0" i="0" u="none" dirty="0">
                <a:solidFill>
                  <a:srgbClr val="1E293B"/>
                </a:solidFill>
              </a:rPr>
              <a:t> e-</a:t>
            </a:r>
            <a:r>
              <a:rPr sz="1200" b="0" i="0" u="none" dirty="0" err="1">
                <a:solidFill>
                  <a:srgbClr val="1E293B"/>
                </a:solidFill>
              </a:rPr>
              <a:t>İmzası</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işyeri</a:t>
            </a:r>
            <a:r>
              <a:rPr sz="1200" b="0" i="0" u="none" dirty="0">
                <a:solidFill>
                  <a:srgbClr val="1E293B"/>
                </a:solidFill>
              </a:rPr>
              <a:t> </a:t>
            </a:r>
            <a:r>
              <a:rPr sz="1200" b="0" i="0" u="none" dirty="0" err="1">
                <a:solidFill>
                  <a:srgbClr val="1E293B"/>
                </a:solidFill>
              </a:rPr>
              <a:t>kaydı</a:t>
            </a:r>
            <a:r>
              <a:rPr sz="1200" b="0" i="0" u="none" dirty="0">
                <a:solidFill>
                  <a:srgbClr val="1E293B"/>
                </a:solidFill>
              </a:rPr>
              <a:t> </a:t>
            </a:r>
            <a:r>
              <a:rPr sz="1200" b="0" i="0" u="none" dirty="0" err="1">
                <a:solidFill>
                  <a:srgbClr val="1E293B"/>
                </a:solidFill>
              </a:rPr>
              <a:t>oluşturur</a:t>
            </a:r>
            <a:r>
              <a:rPr sz="1200" b="0" i="0" u="none" dirty="0">
                <a:solidFill>
                  <a:srgbClr val="1E293B"/>
                </a:solidFill>
              </a:rPr>
              <a:t>.</a:t>
            </a:r>
          </a:p>
        </p:txBody>
      </p:sp>
      <p:sp>
        <p:nvSpPr>
          <p:cNvPr id="30" name="TextBox 29"/>
          <p:cNvSpPr txBox="1"/>
          <p:nvPr/>
        </p:nvSpPr>
        <p:spPr>
          <a:xfrm>
            <a:off x="6838950" y="5436989"/>
            <a:ext cx="1685925" cy="655629"/>
          </a:xfrm>
          <a:prstGeom prst="rect">
            <a:avLst/>
          </a:prstGeom>
          <a:noFill/>
        </p:spPr>
        <p:txBody>
          <a:bodyPr wrap="square" lIns="0" tIns="0" rIns="0" bIns="0" anchor="t">
            <a:spAutoFit/>
          </a:bodyPr>
          <a:lstStyle/>
          <a:p>
            <a:pPr algn="l">
              <a:lnSpc>
                <a:spcPts val="1260"/>
              </a:lnSpc>
            </a:pPr>
            <a:r>
              <a:rPr sz="1000" b="0" i="0" u="none" dirty="0">
                <a:solidFill>
                  <a:srgbClr val="0369A1"/>
                </a:solidFill>
              </a:rPr>
              <a:t>e-</a:t>
            </a:r>
            <a:r>
              <a:rPr sz="1000" b="0" i="0" u="none" dirty="0" err="1">
                <a:solidFill>
                  <a:srgbClr val="0369A1"/>
                </a:solidFill>
              </a:rPr>
              <a:t>İmza</a:t>
            </a:r>
            <a:r>
              <a:rPr sz="1000" b="0" i="0" u="none" dirty="0">
                <a:solidFill>
                  <a:srgbClr val="0369A1"/>
                </a:solidFill>
              </a:rPr>
              <a:t> Bilgi </a:t>
            </a:r>
            <a:r>
              <a:rPr sz="1000" b="0" i="0" u="none" dirty="0" err="1">
                <a:solidFill>
                  <a:srgbClr val="0369A1"/>
                </a:solidFill>
              </a:rPr>
              <a:t>Teknolojileri</a:t>
            </a:r>
            <a:r>
              <a:rPr sz="1000" b="0" i="0" u="none" dirty="0">
                <a:solidFill>
                  <a:srgbClr val="0369A1"/>
                </a:solidFill>
              </a:rPr>
              <a:t> </a:t>
            </a:r>
            <a:r>
              <a:rPr sz="1000" b="0" i="0" u="none" dirty="0" err="1">
                <a:solidFill>
                  <a:srgbClr val="0369A1"/>
                </a:solidFill>
              </a:rPr>
              <a:t>ve</a:t>
            </a:r>
            <a:r>
              <a:rPr sz="1000" b="0" i="0" u="none" dirty="0">
                <a:solidFill>
                  <a:srgbClr val="0369A1"/>
                </a:solidFill>
              </a:rPr>
              <a:t> </a:t>
            </a:r>
            <a:r>
              <a:rPr sz="1000" b="0" i="0" u="none" dirty="0" err="1">
                <a:solidFill>
                  <a:srgbClr val="0369A1"/>
                </a:solidFill>
              </a:rPr>
              <a:t>İletişim</a:t>
            </a:r>
            <a:r>
              <a:rPr sz="1000" b="0" i="0" u="none" dirty="0">
                <a:solidFill>
                  <a:srgbClr val="0369A1"/>
                </a:solidFill>
              </a:rPr>
              <a:t> </a:t>
            </a:r>
            <a:r>
              <a:rPr sz="1000" b="0" i="0" u="none" dirty="0" err="1">
                <a:solidFill>
                  <a:srgbClr val="0369A1"/>
                </a:solidFill>
              </a:rPr>
              <a:t>Kurumunun</a:t>
            </a:r>
            <a:r>
              <a:rPr sz="1000" b="0" i="0" u="none" dirty="0">
                <a:solidFill>
                  <a:srgbClr val="0369A1"/>
                </a:solidFill>
              </a:rPr>
              <a:t> (BTK) </a:t>
            </a:r>
            <a:r>
              <a:rPr sz="1000" b="0" i="0" u="none" dirty="0" err="1">
                <a:solidFill>
                  <a:srgbClr val="0369A1"/>
                </a:solidFill>
              </a:rPr>
              <a:t>yetkilendirdiği</a:t>
            </a:r>
            <a:r>
              <a:rPr sz="1000" b="0" i="0" u="none" dirty="0">
                <a:solidFill>
                  <a:srgbClr val="0369A1"/>
                </a:solidFill>
              </a:rPr>
              <a:t> </a:t>
            </a:r>
            <a:r>
              <a:rPr sz="1000" b="0" i="0" u="none" dirty="0" err="1">
                <a:solidFill>
                  <a:srgbClr val="0369A1"/>
                </a:solidFill>
              </a:rPr>
              <a:t>kurumlardan</a:t>
            </a:r>
            <a:r>
              <a:rPr sz="1000" b="0" i="0" u="none" dirty="0">
                <a:solidFill>
                  <a:srgbClr val="0369A1"/>
                </a:solidFill>
              </a:rPr>
              <a:t> </a:t>
            </a:r>
            <a:r>
              <a:rPr sz="1000" b="0" i="0" u="none" dirty="0" err="1">
                <a:solidFill>
                  <a:srgbClr val="0369A1"/>
                </a:solidFill>
              </a:rPr>
              <a:t>temin</a:t>
            </a:r>
            <a:r>
              <a:rPr sz="1000" b="0" i="0" u="none" dirty="0">
                <a:solidFill>
                  <a:srgbClr val="0369A1"/>
                </a:solidFill>
              </a:rPr>
              <a:t> </a:t>
            </a:r>
            <a:r>
              <a:rPr sz="1000" b="0" i="0" u="none" dirty="0" err="1">
                <a:solidFill>
                  <a:srgbClr val="0369A1"/>
                </a:solidFill>
              </a:rPr>
              <a:t>edilebilmektedir</a:t>
            </a:r>
            <a:r>
              <a:rPr sz="1000" b="0" i="0" u="none" dirty="0">
                <a:solidFill>
                  <a:srgbClr val="0369A1"/>
                </a:solidFill>
              </a:rPr>
              <a:t>.</a:t>
            </a:r>
          </a:p>
        </p:txBody>
      </p:sp>
      <p:sp>
        <p:nvSpPr>
          <p:cNvPr id="31" name="TextBox 30"/>
          <p:cNvSpPr txBox="1"/>
          <p:nvPr/>
        </p:nvSpPr>
        <p:spPr>
          <a:xfrm>
            <a:off x="8973121" y="2365660"/>
            <a:ext cx="628650" cy="207749"/>
          </a:xfrm>
          <a:prstGeom prst="rect">
            <a:avLst/>
          </a:prstGeom>
          <a:noFill/>
        </p:spPr>
        <p:txBody>
          <a:bodyPr wrap="square" lIns="0" tIns="0" rIns="0" bIns="0" anchor="ctr">
            <a:spAutoFit/>
          </a:bodyPr>
          <a:lstStyle/>
          <a:p>
            <a:pPr algn="ctr"/>
            <a:r>
              <a:rPr sz="1350" b="1" i="0" u="none" dirty="0">
                <a:solidFill>
                  <a:srgbClr val="FFFFFF"/>
                </a:solidFill>
              </a:rPr>
              <a:t>4</a:t>
            </a:r>
          </a:p>
        </p:txBody>
      </p:sp>
      <p:sp>
        <p:nvSpPr>
          <p:cNvPr id="32" name="TextBox 31"/>
          <p:cNvSpPr txBox="1"/>
          <p:nvPr/>
        </p:nvSpPr>
        <p:spPr>
          <a:xfrm>
            <a:off x="9182100" y="2690812"/>
            <a:ext cx="2295525" cy="949234"/>
          </a:xfrm>
          <a:prstGeom prst="rect">
            <a:avLst/>
          </a:prstGeom>
          <a:noFill/>
        </p:spPr>
        <p:txBody>
          <a:bodyPr wrap="square" lIns="0" tIns="0" rIns="0" bIns="0" anchor="t">
            <a:spAutoFit/>
          </a:bodyPr>
          <a:lstStyle/>
          <a:p>
            <a:pPr algn="l">
              <a:lnSpc>
                <a:spcPts val="1470"/>
              </a:lnSpc>
            </a:pPr>
            <a:r>
              <a:rPr sz="1200" b="0" i="0" u="none" dirty="0">
                <a:solidFill>
                  <a:srgbClr val="1E293B"/>
                </a:solidFill>
              </a:rPr>
              <a:t>İşveren, "</a:t>
            </a:r>
            <a:r>
              <a:rPr sz="1200" b="0" i="0" u="none" dirty="0" err="1">
                <a:solidFill>
                  <a:srgbClr val="1E293B"/>
                </a:solidFill>
              </a:rPr>
              <a:t>Başvuru</a:t>
            </a:r>
            <a:r>
              <a:rPr sz="1200" b="0" i="0" u="none" dirty="0">
                <a:solidFill>
                  <a:srgbClr val="1E293B"/>
                </a:solidFill>
              </a:rPr>
              <a:t> Yap" </a:t>
            </a:r>
            <a:r>
              <a:rPr sz="1200" b="0" i="0" u="none" dirty="0" err="1">
                <a:solidFill>
                  <a:srgbClr val="1E293B"/>
                </a:solidFill>
              </a:rPr>
              <a:t>menüsüne</a:t>
            </a:r>
            <a:r>
              <a:rPr sz="1200" b="0" i="0" u="none" dirty="0">
                <a:solidFill>
                  <a:srgbClr val="1E293B"/>
                </a:solidFill>
              </a:rPr>
              <a:t> </a:t>
            </a:r>
            <a:r>
              <a:rPr sz="1200" b="0" i="0" u="none" dirty="0" err="1">
                <a:solidFill>
                  <a:srgbClr val="1E293B"/>
                </a:solidFill>
              </a:rPr>
              <a:t>girerek</a:t>
            </a:r>
            <a:r>
              <a:rPr sz="1200" b="0" i="0" u="none" dirty="0">
                <a:solidFill>
                  <a:srgbClr val="1E293B"/>
                </a:solidFill>
              </a:rPr>
              <a:t> "Yurt </a:t>
            </a:r>
            <a:r>
              <a:rPr sz="1200" b="0" i="0" u="none" dirty="0" err="1">
                <a:solidFill>
                  <a:srgbClr val="1E293B"/>
                </a:solidFill>
              </a:rPr>
              <a:t>Dışı</a:t>
            </a:r>
            <a:r>
              <a:rPr sz="1200" b="0" i="0" u="none" dirty="0">
                <a:solidFill>
                  <a:srgbClr val="1E293B"/>
                </a:solidFill>
              </a:rPr>
              <a:t>" </a:t>
            </a:r>
            <a:r>
              <a:rPr sz="1200" b="0" i="0" u="none" dirty="0" err="1">
                <a:solidFill>
                  <a:srgbClr val="1E293B"/>
                </a:solidFill>
              </a:rPr>
              <a:t>seçeneğinden</a:t>
            </a:r>
            <a:r>
              <a:rPr sz="1200" b="0" i="0" u="none" dirty="0">
                <a:solidFill>
                  <a:srgbClr val="1E293B"/>
                </a:solidFill>
              </a:rPr>
              <a:t> </a:t>
            </a:r>
            <a:r>
              <a:rPr sz="1200" b="0" i="0" u="none" dirty="0" err="1">
                <a:solidFill>
                  <a:srgbClr val="1E293B"/>
                </a:solidFill>
              </a:rPr>
              <a:t>istenilen</a:t>
            </a:r>
            <a:r>
              <a:rPr sz="1200" b="0" i="0" u="none" dirty="0">
                <a:solidFill>
                  <a:srgbClr val="1E293B"/>
                </a:solidFill>
              </a:rPr>
              <a:t> </a:t>
            </a:r>
            <a:r>
              <a:rPr sz="1200" b="0" i="0" u="none" dirty="0" err="1">
                <a:solidFill>
                  <a:srgbClr val="1E293B"/>
                </a:solidFill>
              </a:rPr>
              <a:t>bilgileri</a:t>
            </a:r>
            <a:r>
              <a:rPr sz="1200" b="0" i="0" u="none" dirty="0">
                <a:solidFill>
                  <a:srgbClr val="1E293B"/>
                </a:solidFill>
              </a:rPr>
              <a:t> </a:t>
            </a:r>
            <a:r>
              <a:rPr sz="1200" b="0" i="0" u="none" dirty="0" err="1">
                <a:solidFill>
                  <a:srgbClr val="1E293B"/>
                </a:solidFill>
              </a:rPr>
              <a:t>doldurarak</a:t>
            </a:r>
            <a:r>
              <a:rPr sz="1200" b="0" i="0" u="none" dirty="0">
                <a:solidFill>
                  <a:srgbClr val="1E293B"/>
                </a:solidFill>
              </a:rPr>
              <a:t> </a:t>
            </a:r>
            <a:r>
              <a:rPr sz="1200" b="0" i="0" u="none" dirty="0" err="1">
                <a:solidFill>
                  <a:srgbClr val="1E293B"/>
                </a:solidFill>
              </a:rPr>
              <a:t>gerekli</a:t>
            </a:r>
            <a:r>
              <a:rPr sz="1200" b="0" i="0" u="none" dirty="0">
                <a:solidFill>
                  <a:srgbClr val="1E293B"/>
                </a:solidFill>
              </a:rPr>
              <a:t> </a:t>
            </a:r>
            <a:r>
              <a:rPr sz="1200" b="0" i="0" u="none" dirty="0" err="1">
                <a:solidFill>
                  <a:srgbClr val="1E293B"/>
                </a:solidFill>
              </a:rPr>
              <a:t>belgeleri</a:t>
            </a:r>
            <a:r>
              <a:rPr sz="1200" b="0" i="0" u="none" dirty="0">
                <a:solidFill>
                  <a:srgbClr val="1E293B"/>
                </a:solidFill>
              </a:rPr>
              <a:t> </a:t>
            </a:r>
            <a:r>
              <a:rPr sz="1200" b="0" i="0" u="none" dirty="0" err="1">
                <a:solidFill>
                  <a:srgbClr val="1E293B"/>
                </a:solidFill>
              </a:rPr>
              <a:t>sisteme</a:t>
            </a:r>
            <a:r>
              <a:rPr sz="1200" b="0" i="0" u="none" dirty="0">
                <a:solidFill>
                  <a:srgbClr val="1E293B"/>
                </a:solidFill>
              </a:rPr>
              <a:t> </a:t>
            </a:r>
            <a:r>
              <a:rPr sz="1200" b="0" i="0" u="none" dirty="0" err="1">
                <a:solidFill>
                  <a:srgbClr val="1E293B"/>
                </a:solidFill>
              </a:rPr>
              <a:t>yükler</a:t>
            </a:r>
            <a:r>
              <a:rPr sz="1200" b="0" i="0" u="none" dirty="0">
                <a:solidFill>
                  <a:srgbClr val="1E293B"/>
                </a:solidFill>
              </a:rPr>
              <a:t>, e-</a:t>
            </a:r>
            <a:r>
              <a:rPr sz="1200" b="0" i="0" u="none" dirty="0" err="1">
                <a:solidFill>
                  <a:srgbClr val="1E293B"/>
                </a:solidFill>
              </a:rPr>
              <a:t>İmza</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onaylanarak</a:t>
            </a:r>
            <a:r>
              <a:rPr sz="1200" b="0" i="0" u="none" dirty="0">
                <a:solidFill>
                  <a:srgbClr val="1E293B"/>
                </a:solidFill>
              </a:rPr>
              <a:t> </a:t>
            </a:r>
            <a:r>
              <a:rPr sz="1200" b="0" i="0" u="none" dirty="0" err="1">
                <a:solidFill>
                  <a:srgbClr val="1E293B"/>
                </a:solidFill>
              </a:rPr>
              <a:t>başvuru</a:t>
            </a:r>
            <a:r>
              <a:rPr sz="1200" b="0" i="0" u="none" dirty="0">
                <a:solidFill>
                  <a:srgbClr val="1E293B"/>
                </a:solidFill>
              </a:rPr>
              <a:t> </a:t>
            </a:r>
            <a:r>
              <a:rPr sz="1200" b="0" i="0" u="none" dirty="0" err="1">
                <a:solidFill>
                  <a:srgbClr val="1E293B"/>
                </a:solidFill>
              </a:rPr>
              <a:t>tamamlanır</a:t>
            </a:r>
            <a:r>
              <a:rPr sz="1200" b="0" i="0" u="none" dirty="0">
                <a:solidFill>
                  <a:srgbClr val="1E293B"/>
                </a:solidFill>
              </a:rPr>
              <a:t>.</a:t>
            </a:r>
          </a:p>
        </p:txBody>
      </p:sp>
      <p:sp>
        <p:nvSpPr>
          <p:cNvPr id="33" name="TextBox 32"/>
          <p:cNvSpPr txBox="1"/>
          <p:nvPr/>
        </p:nvSpPr>
        <p:spPr>
          <a:xfrm>
            <a:off x="9629775" y="5436989"/>
            <a:ext cx="1685925" cy="655629"/>
          </a:xfrm>
          <a:prstGeom prst="rect">
            <a:avLst/>
          </a:prstGeom>
          <a:noFill/>
        </p:spPr>
        <p:txBody>
          <a:bodyPr wrap="square" lIns="0" tIns="0" rIns="0" bIns="0" anchor="t">
            <a:spAutoFit/>
          </a:bodyPr>
          <a:lstStyle/>
          <a:p>
            <a:pPr algn="l">
              <a:lnSpc>
                <a:spcPts val="1260"/>
              </a:lnSpc>
            </a:pPr>
            <a:r>
              <a:rPr sz="1000" b="0" i="0" u="none" dirty="0" err="1">
                <a:solidFill>
                  <a:srgbClr val="0369A1"/>
                </a:solidFill>
              </a:rPr>
              <a:t>Başvurunun</a:t>
            </a:r>
            <a:r>
              <a:rPr sz="1000" b="0" i="0" u="none" dirty="0">
                <a:solidFill>
                  <a:srgbClr val="0369A1"/>
                </a:solidFill>
              </a:rPr>
              <a:t> </a:t>
            </a:r>
            <a:r>
              <a:rPr sz="1000" b="0" i="0" u="none" dirty="0" err="1">
                <a:solidFill>
                  <a:srgbClr val="0369A1"/>
                </a:solidFill>
              </a:rPr>
              <a:t>değerlendirme</a:t>
            </a:r>
            <a:r>
              <a:rPr sz="1000" b="0" i="0" u="none" dirty="0">
                <a:solidFill>
                  <a:srgbClr val="0369A1"/>
                </a:solidFill>
              </a:rPr>
              <a:t> </a:t>
            </a:r>
            <a:r>
              <a:rPr sz="1000" b="0" i="0" u="none" dirty="0" err="1">
                <a:solidFill>
                  <a:srgbClr val="0369A1"/>
                </a:solidFill>
              </a:rPr>
              <a:t>süreci</a:t>
            </a:r>
            <a:r>
              <a:rPr sz="1000" b="0" i="0" u="none" dirty="0">
                <a:solidFill>
                  <a:srgbClr val="0369A1"/>
                </a:solidFill>
              </a:rPr>
              <a:t> "</a:t>
            </a:r>
            <a:r>
              <a:rPr sz="1000" b="0" i="0" u="none" dirty="0" err="1">
                <a:solidFill>
                  <a:srgbClr val="0369A1"/>
                </a:solidFill>
              </a:rPr>
              <a:t>Başvuru</a:t>
            </a:r>
            <a:r>
              <a:rPr sz="1000" b="0" i="0" u="none" dirty="0">
                <a:solidFill>
                  <a:srgbClr val="0369A1"/>
                </a:solidFill>
              </a:rPr>
              <a:t> </a:t>
            </a:r>
            <a:r>
              <a:rPr sz="1000" b="0" i="0" u="none" dirty="0" err="1">
                <a:solidFill>
                  <a:srgbClr val="0369A1"/>
                </a:solidFill>
              </a:rPr>
              <a:t>Takip</a:t>
            </a:r>
            <a:r>
              <a:rPr sz="1000" b="0" i="0" u="none" dirty="0">
                <a:solidFill>
                  <a:srgbClr val="0369A1"/>
                </a:solidFill>
              </a:rPr>
              <a:t> </a:t>
            </a:r>
            <a:r>
              <a:rPr sz="1000" b="0" i="0" u="none" dirty="0" err="1">
                <a:solidFill>
                  <a:srgbClr val="0369A1"/>
                </a:solidFill>
              </a:rPr>
              <a:t>İşlemleri</a:t>
            </a:r>
            <a:r>
              <a:rPr sz="1000" b="0" i="0" u="none" dirty="0">
                <a:solidFill>
                  <a:srgbClr val="0369A1"/>
                </a:solidFill>
              </a:rPr>
              <a:t>" </a:t>
            </a:r>
            <a:r>
              <a:rPr sz="1000" b="0" i="0" u="none" dirty="0" err="1">
                <a:solidFill>
                  <a:srgbClr val="0369A1"/>
                </a:solidFill>
              </a:rPr>
              <a:t>menüsünden</a:t>
            </a:r>
            <a:r>
              <a:rPr sz="1000" b="0" i="0" u="none" dirty="0">
                <a:solidFill>
                  <a:srgbClr val="0369A1"/>
                </a:solidFill>
              </a:rPr>
              <a:t> </a:t>
            </a:r>
            <a:r>
              <a:rPr sz="1000" b="0" i="0" u="none" dirty="0" err="1">
                <a:solidFill>
                  <a:srgbClr val="0369A1"/>
                </a:solidFill>
              </a:rPr>
              <a:t>takip</a:t>
            </a:r>
            <a:r>
              <a:rPr sz="1000" b="0" i="0" u="none" dirty="0">
                <a:solidFill>
                  <a:srgbClr val="0369A1"/>
                </a:solidFill>
              </a:rPr>
              <a:t> </a:t>
            </a:r>
            <a:r>
              <a:rPr sz="1000" b="0" i="0" u="none" dirty="0" err="1">
                <a:solidFill>
                  <a:srgbClr val="0369A1"/>
                </a:solidFill>
              </a:rPr>
              <a:t>edilebilmektedir</a:t>
            </a:r>
            <a:r>
              <a:rPr sz="1000" b="0" i="0" u="none" dirty="0">
                <a:solidFill>
                  <a:srgbClr val="0369A1"/>
                </a:solidFill>
              </a:rPr>
              <a:t>.</a:t>
            </a:r>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542925" y="1838324"/>
            <a:ext cx="2628900" cy="4562475"/>
          </a:xfrm>
          <a:prstGeom prst="roundRect">
            <a:avLst>
              <a:gd name="adj" fmla="val 434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3390900" y="1838324"/>
            <a:ext cx="2628900" cy="4562475"/>
          </a:xfrm>
          <a:prstGeom prst="roundRect">
            <a:avLst>
              <a:gd name="adj" fmla="val 434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172200" y="1838324"/>
            <a:ext cx="2628900" cy="4562475"/>
          </a:xfrm>
          <a:prstGeom prst="roundRect">
            <a:avLst>
              <a:gd name="adj" fmla="val 434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953500" y="1838324"/>
            <a:ext cx="2628900" cy="4562476"/>
          </a:xfrm>
          <a:prstGeom prst="roundRect">
            <a:avLst>
              <a:gd name="adj" fmla="val 434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334125" y="5610225"/>
            <a:ext cx="2305050" cy="628650"/>
          </a:xfrm>
          <a:prstGeom prst="roundRect">
            <a:avLst>
              <a:gd name="adj" fmla="val 6060"/>
            </a:avLst>
          </a:prstGeom>
          <a:solidFill>
            <a:srgbClr val="FEF2F2"/>
          </a:solidFill>
          <a:ln w="9525">
            <a:solidFill>
              <a:srgbClr val="FEE2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23913" y="2104598"/>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557588" y="2135023"/>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310313" y="2127646"/>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9093708" y="2135023"/>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42925" y="177058"/>
            <a:ext cx="3440557" cy="492443"/>
          </a:xfrm>
          <a:prstGeom prst="rect">
            <a:avLst/>
          </a:prstGeom>
          <a:noFill/>
        </p:spPr>
        <p:txBody>
          <a:bodyPr wrap="none" lIns="0" tIns="0" rIns="0" bIns="0" anchor="t">
            <a:spAutoFit/>
          </a:bodyPr>
          <a:lstStyle/>
          <a:p>
            <a:pPr algn="l"/>
            <a:r>
              <a:rPr sz="3200" b="1" i="0" u="none" dirty="0">
                <a:solidFill>
                  <a:schemeClr val="bg1"/>
                </a:solidFill>
              </a:rPr>
              <a:t>YURT DIŞI BAŞVURU</a:t>
            </a:r>
          </a:p>
        </p:txBody>
      </p:sp>
      <p:sp>
        <p:nvSpPr>
          <p:cNvPr id="12" name="TextBox 11"/>
          <p:cNvSpPr txBox="1"/>
          <p:nvPr/>
        </p:nvSpPr>
        <p:spPr>
          <a:xfrm>
            <a:off x="542925" y="790685"/>
            <a:ext cx="4372864" cy="354456"/>
          </a:xfrm>
          <a:prstGeom prst="rect">
            <a:avLst/>
          </a:prstGeom>
          <a:noFill/>
        </p:spPr>
        <p:txBody>
          <a:bodyPr wrap="none" lIns="0" tIns="0" rIns="0" bIns="0" anchor="t">
            <a:spAutoFit/>
          </a:bodyPr>
          <a:lstStyle/>
          <a:p>
            <a:pPr algn="l">
              <a:lnSpc>
                <a:spcPts val="2700"/>
              </a:lnSpc>
            </a:pPr>
            <a:r>
              <a:rPr sz="2800" b="1" i="0" u="none" dirty="0" err="1">
                <a:solidFill>
                  <a:schemeClr val="bg1"/>
                </a:solidFill>
              </a:rPr>
              <a:t>Başvuru</a:t>
            </a:r>
            <a:r>
              <a:rPr sz="2800" b="1" i="0" u="none" dirty="0">
                <a:solidFill>
                  <a:schemeClr val="bg1"/>
                </a:solidFill>
              </a:rPr>
              <a:t> </a:t>
            </a:r>
            <a:r>
              <a:rPr sz="2800" b="1" i="0" u="none" dirty="0" err="1">
                <a:solidFill>
                  <a:schemeClr val="bg1"/>
                </a:solidFill>
              </a:rPr>
              <a:t>Adımları</a:t>
            </a:r>
            <a:r>
              <a:rPr sz="2800" b="1" i="0" u="none" dirty="0">
                <a:solidFill>
                  <a:schemeClr val="bg1"/>
                </a:solidFill>
              </a:rPr>
              <a:t> (</a:t>
            </a:r>
            <a:r>
              <a:rPr sz="2800" b="1" i="0" u="none" dirty="0" err="1">
                <a:solidFill>
                  <a:schemeClr val="bg1"/>
                </a:solidFill>
              </a:rPr>
              <a:t>Adım</a:t>
            </a:r>
            <a:r>
              <a:rPr sz="2800" b="1" i="0" u="none" dirty="0">
                <a:solidFill>
                  <a:schemeClr val="bg1"/>
                </a:solidFill>
              </a:rPr>
              <a:t> 5 - 8)</a:t>
            </a:r>
          </a:p>
        </p:txBody>
      </p:sp>
      <p:sp>
        <p:nvSpPr>
          <p:cNvPr id="13" name="TextBox 12"/>
          <p:cNvSpPr txBox="1"/>
          <p:nvPr/>
        </p:nvSpPr>
        <p:spPr>
          <a:xfrm>
            <a:off x="676275" y="2171199"/>
            <a:ext cx="628650" cy="207749"/>
          </a:xfrm>
          <a:prstGeom prst="rect">
            <a:avLst/>
          </a:prstGeom>
          <a:noFill/>
        </p:spPr>
        <p:txBody>
          <a:bodyPr wrap="square" lIns="0" tIns="0" rIns="0" bIns="0" anchor="ctr">
            <a:spAutoFit/>
          </a:bodyPr>
          <a:lstStyle/>
          <a:p>
            <a:pPr algn="ctr"/>
            <a:r>
              <a:rPr sz="1350" b="1" i="0" u="none" dirty="0">
                <a:solidFill>
                  <a:srgbClr val="FFFFFF"/>
                </a:solidFill>
              </a:rPr>
              <a:t>5</a:t>
            </a:r>
          </a:p>
        </p:txBody>
      </p:sp>
      <p:sp>
        <p:nvSpPr>
          <p:cNvPr id="14" name="TextBox 13"/>
          <p:cNvSpPr txBox="1"/>
          <p:nvPr/>
        </p:nvSpPr>
        <p:spPr>
          <a:xfrm>
            <a:off x="804863" y="2543334"/>
            <a:ext cx="2400300" cy="369332"/>
          </a:xfrm>
          <a:prstGeom prst="rect">
            <a:avLst/>
          </a:prstGeom>
          <a:noFill/>
        </p:spPr>
        <p:txBody>
          <a:bodyPr wrap="square" lIns="0" tIns="0" rIns="0" bIns="0" anchor="t">
            <a:spAutoFit/>
          </a:bodyPr>
          <a:lstStyle/>
          <a:p>
            <a:pPr algn="l"/>
            <a:r>
              <a:rPr sz="1200" b="1" i="0" u="none" dirty="0" err="1">
                <a:solidFill>
                  <a:srgbClr val="075985"/>
                </a:solidFill>
              </a:rPr>
              <a:t>Başvurunun</a:t>
            </a:r>
            <a:r>
              <a:rPr sz="1200" b="1" i="0" u="none" dirty="0">
                <a:solidFill>
                  <a:srgbClr val="075985"/>
                </a:solidFill>
              </a:rPr>
              <a:t> </a:t>
            </a:r>
            <a:r>
              <a:rPr sz="1200" b="1" i="0" u="none" dirty="0" err="1">
                <a:solidFill>
                  <a:srgbClr val="075985"/>
                </a:solidFill>
              </a:rPr>
              <a:t>Bakanlığımızca</a:t>
            </a:r>
            <a:r>
              <a:rPr sz="1200" b="1" i="0" u="none" dirty="0">
                <a:solidFill>
                  <a:srgbClr val="075985"/>
                </a:solidFill>
              </a:rPr>
              <a:t> </a:t>
            </a:r>
            <a:r>
              <a:rPr sz="1200" b="1" i="0" u="none" dirty="0" err="1">
                <a:solidFill>
                  <a:srgbClr val="075985"/>
                </a:solidFill>
              </a:rPr>
              <a:t>olumlu</a:t>
            </a:r>
            <a:r>
              <a:rPr sz="1200" b="1" i="0" u="none" dirty="0">
                <a:solidFill>
                  <a:srgbClr val="075985"/>
                </a:solidFill>
              </a:rPr>
              <a:t> </a:t>
            </a:r>
            <a:r>
              <a:rPr sz="1200" b="1" i="0" u="none" dirty="0" err="1">
                <a:solidFill>
                  <a:srgbClr val="075985"/>
                </a:solidFill>
              </a:rPr>
              <a:t>değerlendirilmesi</a:t>
            </a:r>
            <a:r>
              <a:rPr sz="1200" b="1" i="0" u="none" dirty="0">
                <a:solidFill>
                  <a:srgbClr val="075985"/>
                </a:solidFill>
              </a:rPr>
              <a:t> </a:t>
            </a:r>
            <a:r>
              <a:rPr sz="1200" b="1" i="0" u="none" dirty="0" err="1">
                <a:solidFill>
                  <a:srgbClr val="075985"/>
                </a:solidFill>
              </a:rPr>
              <a:t>halinde</a:t>
            </a:r>
            <a:r>
              <a:rPr sz="1200" b="1" i="0" u="none" dirty="0">
                <a:solidFill>
                  <a:srgbClr val="075985"/>
                </a:solidFill>
              </a:rPr>
              <a:t>:</a:t>
            </a:r>
          </a:p>
        </p:txBody>
      </p:sp>
      <p:sp>
        <p:nvSpPr>
          <p:cNvPr id="15" name="TextBox 14"/>
          <p:cNvSpPr txBox="1"/>
          <p:nvPr/>
        </p:nvSpPr>
        <p:spPr>
          <a:xfrm>
            <a:off x="771525" y="3203973"/>
            <a:ext cx="2400300" cy="827406"/>
          </a:xfrm>
          <a:prstGeom prst="rect">
            <a:avLst/>
          </a:prstGeom>
          <a:noFill/>
        </p:spPr>
        <p:txBody>
          <a:bodyPr wrap="square" lIns="0" tIns="0" rIns="0" bIns="0" anchor="t">
            <a:spAutoFit/>
          </a:bodyPr>
          <a:lstStyle/>
          <a:p>
            <a:pPr algn="l">
              <a:lnSpc>
                <a:spcPts val="1267"/>
              </a:lnSpc>
            </a:pPr>
            <a:r>
              <a:rPr sz="1200" b="0" i="0" u="none" dirty="0">
                <a:solidFill>
                  <a:srgbClr val="1E293B"/>
                </a:solidFill>
              </a:rPr>
              <a:t>a.) </a:t>
            </a:r>
            <a:r>
              <a:rPr sz="1200" b="0" i="0" u="none" dirty="0" err="1">
                <a:solidFill>
                  <a:srgbClr val="1E293B"/>
                </a:solidFill>
              </a:rPr>
              <a:t>Tarafınıza</a:t>
            </a:r>
            <a:r>
              <a:rPr sz="1200" b="0" i="0" u="none" dirty="0">
                <a:solidFill>
                  <a:srgbClr val="1E293B"/>
                </a:solidFill>
              </a:rPr>
              <a:t> </a:t>
            </a:r>
            <a:r>
              <a:rPr sz="1200" b="0" i="0" u="none" dirty="0" err="1">
                <a:solidFill>
                  <a:srgbClr val="1E293B"/>
                </a:solidFill>
              </a:rPr>
              <a:t>bildirilecek</a:t>
            </a:r>
            <a:r>
              <a:rPr sz="1200" b="0" i="0" u="none" dirty="0">
                <a:solidFill>
                  <a:srgbClr val="1E293B"/>
                </a:solidFill>
              </a:rPr>
              <a:t> </a:t>
            </a:r>
            <a:r>
              <a:rPr sz="1200" b="0" i="0" u="none" dirty="0" err="1">
                <a:solidFill>
                  <a:srgbClr val="1E293B"/>
                </a:solidFill>
              </a:rPr>
              <a:t>olan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harcı</a:t>
            </a:r>
            <a:r>
              <a:rPr sz="1200" b="0" i="0" u="none" dirty="0">
                <a:solidFill>
                  <a:srgbClr val="1E293B"/>
                </a:solidFill>
              </a:rPr>
              <a:t> </a:t>
            </a:r>
            <a:r>
              <a:rPr sz="1200" b="0" i="0" u="none" dirty="0" err="1">
                <a:solidFill>
                  <a:srgbClr val="1E293B"/>
                </a:solidFill>
              </a:rPr>
              <a:t>ve</a:t>
            </a:r>
            <a:r>
              <a:rPr sz="1200" b="0" i="0" u="none" dirty="0">
                <a:solidFill>
                  <a:srgbClr val="1E293B"/>
                </a:solidFill>
              </a:rPr>
              <a:t> </a:t>
            </a:r>
            <a:r>
              <a:rPr sz="1200" b="0" i="0" u="none" dirty="0" err="1">
                <a:solidFill>
                  <a:srgbClr val="1E293B"/>
                </a:solidFill>
              </a:rPr>
              <a:t>değerli</a:t>
            </a:r>
            <a:r>
              <a:rPr sz="1200" b="0" i="0" u="none" dirty="0">
                <a:solidFill>
                  <a:srgbClr val="1E293B"/>
                </a:solidFill>
              </a:rPr>
              <a:t> </a:t>
            </a:r>
            <a:r>
              <a:rPr sz="1200" b="0" i="0" u="none" dirty="0" err="1">
                <a:solidFill>
                  <a:srgbClr val="1E293B"/>
                </a:solidFill>
              </a:rPr>
              <a:t>kağıt</a:t>
            </a:r>
            <a:r>
              <a:rPr sz="1200" b="0" i="0" u="none" dirty="0">
                <a:solidFill>
                  <a:srgbClr val="1E293B"/>
                </a:solidFill>
              </a:rPr>
              <a:t> </a:t>
            </a:r>
            <a:r>
              <a:rPr sz="1200" b="0" i="0" u="none" dirty="0" err="1">
                <a:solidFill>
                  <a:srgbClr val="1E293B"/>
                </a:solidFill>
              </a:rPr>
              <a:t>bedelinin</a:t>
            </a:r>
            <a:r>
              <a:rPr sz="1200" b="0" i="0" u="none" dirty="0">
                <a:solidFill>
                  <a:srgbClr val="1E293B"/>
                </a:solidFill>
              </a:rPr>
              <a:t> </a:t>
            </a:r>
            <a:r>
              <a:rPr sz="1200" b="0" i="0" u="none" dirty="0" err="1">
                <a:solidFill>
                  <a:srgbClr val="1E293B"/>
                </a:solidFill>
              </a:rPr>
              <a:t>Dijital</a:t>
            </a:r>
            <a:r>
              <a:rPr sz="1200" b="0" i="0" u="none" dirty="0">
                <a:solidFill>
                  <a:srgbClr val="1E293B"/>
                </a:solidFill>
              </a:rPr>
              <a:t> </a:t>
            </a:r>
            <a:r>
              <a:rPr sz="1200" b="0" i="0" u="none" dirty="0" err="1">
                <a:solidFill>
                  <a:srgbClr val="1E293B"/>
                </a:solidFill>
              </a:rPr>
              <a:t>Vergi</a:t>
            </a:r>
            <a:r>
              <a:rPr sz="1200" b="0" i="0" u="none" dirty="0">
                <a:solidFill>
                  <a:srgbClr val="1E293B"/>
                </a:solidFill>
              </a:rPr>
              <a:t> </a:t>
            </a:r>
            <a:r>
              <a:rPr sz="1200" b="0" i="0" u="none" dirty="0" err="1">
                <a:solidFill>
                  <a:srgbClr val="1E293B"/>
                </a:solidFill>
              </a:rPr>
              <a:t>Dairesi</a:t>
            </a:r>
            <a:r>
              <a:rPr sz="1200" b="0" i="0" u="none" dirty="0">
                <a:solidFill>
                  <a:srgbClr val="1E293B"/>
                </a:solidFill>
              </a:rPr>
              <a:t> </a:t>
            </a:r>
            <a:r>
              <a:rPr sz="1200" b="0" i="0" u="none" dirty="0" err="1">
                <a:solidFill>
                  <a:srgbClr val="1E293B"/>
                </a:solidFill>
              </a:rPr>
              <a:t>üzerinden</a:t>
            </a:r>
            <a:r>
              <a:rPr sz="1200" b="0" i="0" u="none" dirty="0">
                <a:solidFill>
                  <a:srgbClr val="1E293B"/>
                </a:solidFill>
              </a:rPr>
              <a:t> </a:t>
            </a:r>
            <a:r>
              <a:rPr sz="1200" b="0" i="0" u="none" dirty="0" err="1">
                <a:solidFill>
                  <a:srgbClr val="1E293B"/>
                </a:solidFill>
              </a:rPr>
              <a:t>veya</a:t>
            </a:r>
            <a:r>
              <a:rPr sz="1200" b="0" i="0" u="none" dirty="0">
                <a:solidFill>
                  <a:srgbClr val="1E293B"/>
                </a:solidFill>
              </a:rPr>
              <a:t> </a:t>
            </a:r>
            <a:r>
              <a:rPr sz="1200" b="0" i="0" u="none" dirty="0" err="1">
                <a:solidFill>
                  <a:srgbClr val="1E293B"/>
                </a:solidFill>
              </a:rPr>
              <a:t>anlaşmalı</a:t>
            </a:r>
            <a:r>
              <a:rPr sz="1200" b="0" i="0" u="none" dirty="0">
                <a:solidFill>
                  <a:srgbClr val="1E293B"/>
                </a:solidFill>
              </a:rPr>
              <a:t> </a:t>
            </a:r>
            <a:r>
              <a:rPr sz="1200" b="0" i="0" u="none" dirty="0" err="1">
                <a:solidFill>
                  <a:srgbClr val="1E293B"/>
                </a:solidFill>
              </a:rPr>
              <a:t>bankalar</a:t>
            </a:r>
            <a:r>
              <a:rPr sz="1200" b="0" i="0" u="none" dirty="0">
                <a:solidFill>
                  <a:srgbClr val="1E293B"/>
                </a:solidFill>
              </a:rPr>
              <a:t> </a:t>
            </a:r>
            <a:r>
              <a:rPr sz="1200" b="0" i="0" u="none" dirty="0" err="1">
                <a:solidFill>
                  <a:srgbClr val="1E293B"/>
                </a:solidFill>
              </a:rPr>
              <a:t>aracılığıyla</a:t>
            </a:r>
            <a:r>
              <a:rPr sz="1200" b="0" i="0" u="none" dirty="0">
                <a:solidFill>
                  <a:srgbClr val="1E293B"/>
                </a:solidFill>
              </a:rPr>
              <a:t> </a:t>
            </a:r>
            <a:r>
              <a:rPr sz="1200" b="0" i="0" u="none" dirty="0" err="1">
                <a:solidFill>
                  <a:srgbClr val="1E293B"/>
                </a:solidFill>
              </a:rPr>
              <a:t>ayrı</a:t>
            </a:r>
            <a:r>
              <a:rPr sz="1200" b="0" i="0" u="none" dirty="0">
                <a:solidFill>
                  <a:srgbClr val="1E293B"/>
                </a:solidFill>
              </a:rPr>
              <a:t> </a:t>
            </a:r>
            <a:r>
              <a:rPr sz="1200" b="0" i="0" u="none" dirty="0" err="1">
                <a:solidFill>
                  <a:srgbClr val="1E293B"/>
                </a:solidFill>
              </a:rPr>
              <a:t>ayrı</a:t>
            </a:r>
            <a:r>
              <a:rPr sz="1200" b="0" i="0" u="none" dirty="0">
                <a:solidFill>
                  <a:srgbClr val="1E293B"/>
                </a:solidFill>
              </a:rPr>
              <a:t> </a:t>
            </a:r>
            <a:r>
              <a:rPr sz="1200" b="0" i="0" u="none" dirty="0" err="1">
                <a:solidFill>
                  <a:srgbClr val="1E293B"/>
                </a:solidFill>
              </a:rPr>
              <a:t>yatırılması</a:t>
            </a:r>
            <a:r>
              <a:rPr sz="1200" b="0" i="0" u="none" dirty="0">
                <a:solidFill>
                  <a:srgbClr val="1E293B"/>
                </a:solidFill>
              </a:rPr>
              <a:t> </a:t>
            </a:r>
            <a:r>
              <a:rPr sz="1200" b="0" i="0" u="none" dirty="0" err="1">
                <a:solidFill>
                  <a:srgbClr val="1E293B"/>
                </a:solidFill>
              </a:rPr>
              <a:t>gerekmektedir</a:t>
            </a:r>
            <a:r>
              <a:rPr sz="1200" b="0" i="0" u="none" dirty="0">
                <a:solidFill>
                  <a:srgbClr val="1E293B"/>
                </a:solidFill>
              </a:rPr>
              <a:t>.</a:t>
            </a:r>
          </a:p>
        </p:txBody>
      </p:sp>
      <p:sp>
        <p:nvSpPr>
          <p:cNvPr id="16" name="TextBox 15"/>
          <p:cNvSpPr txBox="1"/>
          <p:nvPr/>
        </p:nvSpPr>
        <p:spPr>
          <a:xfrm>
            <a:off x="771525" y="4310859"/>
            <a:ext cx="2400300" cy="500137"/>
          </a:xfrm>
          <a:prstGeom prst="rect">
            <a:avLst/>
          </a:prstGeom>
          <a:noFill/>
        </p:spPr>
        <p:txBody>
          <a:bodyPr wrap="square" lIns="0" tIns="0" rIns="0" bIns="0" anchor="t">
            <a:spAutoFit/>
          </a:bodyPr>
          <a:lstStyle/>
          <a:p>
            <a:pPr>
              <a:lnSpc>
                <a:spcPts val="1267"/>
              </a:lnSpc>
            </a:pPr>
            <a:r>
              <a:rPr sz="1200" b="0" i="0" u="none" dirty="0">
                <a:solidFill>
                  <a:srgbClr val="1E293B"/>
                </a:solidFill>
              </a:rPr>
              <a:t>b.) </a:t>
            </a:r>
            <a:r>
              <a:rPr sz="1200" b="0" i="0" u="none" dirty="0" err="1">
                <a:solidFill>
                  <a:srgbClr val="1E293B"/>
                </a:solidFill>
              </a:rPr>
              <a:t>Ardından</a:t>
            </a:r>
            <a:r>
              <a:rPr sz="1200" b="0" i="0" u="none" dirty="0">
                <a:solidFill>
                  <a:srgbClr val="1E293B"/>
                </a:solidFill>
              </a:rPr>
              <a:t>, </a:t>
            </a:r>
            <a:r>
              <a:rPr sz="1200" b="0" i="0" u="none" dirty="0" err="1">
                <a:solidFill>
                  <a:srgbClr val="1E293B"/>
                </a:solidFill>
              </a:rPr>
              <a:t>yabancı</a:t>
            </a:r>
            <a:r>
              <a:rPr sz="1200" b="0" i="0" u="none" dirty="0">
                <a:solidFill>
                  <a:srgbClr val="1E293B"/>
                </a:solidFill>
              </a:rPr>
              <a:t> </a:t>
            </a:r>
            <a:r>
              <a:rPr sz="1200" b="0" i="0" u="none" dirty="0" err="1">
                <a:solidFill>
                  <a:srgbClr val="1E293B"/>
                </a:solidFill>
              </a:rPr>
              <a:t>tarafından</a:t>
            </a:r>
            <a:r>
              <a:rPr sz="1200" b="0" i="0" u="none" dirty="0">
                <a:solidFill>
                  <a:srgbClr val="1E293B"/>
                </a:solidFill>
              </a:rPr>
              <a:t> </a:t>
            </a:r>
            <a:r>
              <a:rPr sz="1200" b="0" i="0" u="none" dirty="0" err="1">
                <a:solidFill>
                  <a:srgbClr val="1E293B"/>
                </a:solidFill>
              </a:rPr>
              <a:t>başvuru</a:t>
            </a:r>
            <a:r>
              <a:rPr sz="1200" b="0" i="0" u="none" dirty="0">
                <a:solidFill>
                  <a:srgbClr val="1E293B"/>
                </a:solidFill>
              </a:rPr>
              <a:t> </a:t>
            </a:r>
            <a:r>
              <a:rPr sz="1200" b="0" i="0" u="none" dirty="0" err="1">
                <a:solidFill>
                  <a:srgbClr val="1E293B"/>
                </a:solidFill>
              </a:rPr>
              <a:t>yapılan</a:t>
            </a:r>
            <a:r>
              <a:rPr sz="1200" b="0" i="0" u="none" dirty="0">
                <a:solidFill>
                  <a:srgbClr val="1E293B"/>
                </a:solidFill>
              </a:rPr>
              <a:t> </a:t>
            </a:r>
            <a:r>
              <a:rPr lang="tr-TR" sz="1200" dirty="0">
                <a:solidFill>
                  <a:srgbClr val="1E293B"/>
                </a:solidFill>
              </a:rPr>
              <a:t>Türkiye</a:t>
            </a:r>
            <a:r>
              <a:rPr sz="1200" b="0" i="0" u="none" dirty="0" err="1">
                <a:solidFill>
                  <a:srgbClr val="1E293B"/>
                </a:solidFill>
              </a:rPr>
              <a:t>Cumhuriyeti</a:t>
            </a:r>
            <a:r>
              <a:rPr sz="1200" b="0" i="0" u="none" dirty="0">
                <a:solidFill>
                  <a:srgbClr val="1E293B"/>
                </a:solidFill>
              </a:rPr>
              <a:t> </a:t>
            </a:r>
            <a:r>
              <a:rPr sz="1200" b="0" i="0" u="none" dirty="0" err="1">
                <a:solidFill>
                  <a:srgbClr val="1E293B"/>
                </a:solidFill>
              </a:rPr>
              <a:t>temsilciliğinden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vizesi</a:t>
            </a:r>
            <a:r>
              <a:rPr sz="1200" b="0" i="0" u="none" dirty="0">
                <a:solidFill>
                  <a:srgbClr val="1E293B"/>
                </a:solidFill>
              </a:rPr>
              <a:t> </a:t>
            </a:r>
            <a:r>
              <a:rPr sz="1200" b="0" i="0" u="none" dirty="0" err="1">
                <a:solidFill>
                  <a:srgbClr val="1E293B"/>
                </a:solidFill>
              </a:rPr>
              <a:t>alınır</a:t>
            </a:r>
            <a:r>
              <a:rPr sz="1200" b="0" i="0" u="none" dirty="0">
                <a:solidFill>
                  <a:srgbClr val="1E293B"/>
                </a:solidFill>
              </a:rPr>
              <a:t>.</a:t>
            </a:r>
          </a:p>
        </p:txBody>
      </p:sp>
      <p:sp>
        <p:nvSpPr>
          <p:cNvPr id="17" name="TextBox 16"/>
          <p:cNvSpPr txBox="1"/>
          <p:nvPr/>
        </p:nvSpPr>
        <p:spPr>
          <a:xfrm>
            <a:off x="3409950" y="2202598"/>
            <a:ext cx="628650" cy="207749"/>
          </a:xfrm>
          <a:prstGeom prst="rect">
            <a:avLst/>
          </a:prstGeom>
          <a:noFill/>
        </p:spPr>
        <p:txBody>
          <a:bodyPr wrap="square" lIns="0" tIns="0" rIns="0" bIns="0" anchor="ctr">
            <a:spAutoFit/>
          </a:bodyPr>
          <a:lstStyle/>
          <a:p>
            <a:pPr algn="ctr"/>
            <a:r>
              <a:rPr sz="1350" b="1" i="0" u="none" dirty="0">
                <a:solidFill>
                  <a:srgbClr val="FFFFFF"/>
                </a:solidFill>
              </a:rPr>
              <a:t>6</a:t>
            </a:r>
          </a:p>
        </p:txBody>
      </p:sp>
      <p:sp>
        <p:nvSpPr>
          <p:cNvPr id="18" name="TextBox 17"/>
          <p:cNvSpPr txBox="1"/>
          <p:nvPr/>
        </p:nvSpPr>
        <p:spPr>
          <a:xfrm>
            <a:off x="3552825" y="2541159"/>
            <a:ext cx="2400300" cy="538609"/>
          </a:xfrm>
          <a:prstGeom prst="rect">
            <a:avLst/>
          </a:prstGeom>
          <a:noFill/>
        </p:spPr>
        <p:txBody>
          <a:bodyPr wrap="square" lIns="0" tIns="0" rIns="0" bIns="0" anchor="t">
            <a:spAutoFit/>
          </a:bodyPr>
          <a:lstStyle/>
          <a:p>
            <a:pPr algn="l">
              <a:lnSpc>
                <a:spcPts val="1364"/>
              </a:lnSpc>
            </a:pPr>
            <a:r>
              <a:rPr sz="1200" b="0" i="0" u="none" dirty="0" err="1">
                <a:solidFill>
                  <a:srgbClr val="1E293B"/>
                </a:solidFill>
              </a:rPr>
              <a:t>Yabancı</a:t>
            </a:r>
            <a:r>
              <a:rPr sz="1200" b="0" i="0" u="none" dirty="0">
                <a:solidFill>
                  <a:srgbClr val="1E293B"/>
                </a:solidFill>
              </a:rPr>
              <a:t> </a:t>
            </a:r>
            <a:r>
              <a:rPr sz="1200" b="0" i="0" u="none" dirty="0" err="1">
                <a:solidFill>
                  <a:srgbClr val="1E293B"/>
                </a:solidFill>
              </a:rPr>
              <a:t>adına</a:t>
            </a:r>
            <a:r>
              <a:rPr sz="1200" b="0" i="0" u="none" dirty="0">
                <a:solidFill>
                  <a:srgbClr val="1E293B"/>
                </a:solidFill>
              </a:rPr>
              <a:t> </a:t>
            </a:r>
            <a:r>
              <a:rPr sz="1200" b="0" i="0" u="none" dirty="0" err="1">
                <a:solidFill>
                  <a:srgbClr val="1E293B"/>
                </a:solidFill>
              </a:rPr>
              <a:t>düzenlenmiş</a:t>
            </a:r>
            <a:r>
              <a:rPr sz="1200" b="0" i="0" u="none" dirty="0">
                <a:solidFill>
                  <a:srgbClr val="1E293B"/>
                </a:solidFill>
              </a:rPr>
              <a:t> </a:t>
            </a:r>
            <a:r>
              <a:rPr sz="1200" b="0" i="0" u="none" dirty="0" err="1">
                <a:solidFill>
                  <a:srgbClr val="1E293B"/>
                </a:solidFill>
              </a:rPr>
              <a:t>olan</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a:t>
            </a:r>
            <a:r>
              <a:rPr sz="1200" b="0" i="0" u="none" dirty="0">
                <a:solidFill>
                  <a:srgbClr val="1E293B"/>
                </a:solidFill>
              </a:rPr>
              <a:t> </a:t>
            </a:r>
            <a:r>
              <a:rPr sz="1200" b="0" i="0" u="none" dirty="0" err="1">
                <a:solidFill>
                  <a:srgbClr val="1E293B"/>
                </a:solidFill>
              </a:rPr>
              <a:t>belgesi</a:t>
            </a:r>
            <a:r>
              <a:rPr sz="1200" b="0" i="0" u="none" dirty="0">
                <a:solidFill>
                  <a:srgbClr val="1E293B"/>
                </a:solidFill>
              </a:rPr>
              <a:t> PTT </a:t>
            </a:r>
            <a:r>
              <a:rPr sz="1200" b="0" i="0" u="none" dirty="0" err="1">
                <a:solidFill>
                  <a:srgbClr val="1E293B"/>
                </a:solidFill>
              </a:rPr>
              <a:t>Kargo</a:t>
            </a:r>
            <a:r>
              <a:rPr sz="1200" b="0" i="0" u="none" dirty="0">
                <a:solidFill>
                  <a:srgbClr val="1E293B"/>
                </a:solidFill>
              </a:rPr>
              <a:t> </a:t>
            </a:r>
            <a:r>
              <a:rPr sz="1200" b="0" i="0" u="none" dirty="0" err="1">
                <a:solidFill>
                  <a:srgbClr val="1E293B"/>
                </a:solidFill>
              </a:rPr>
              <a:t>ile</a:t>
            </a:r>
            <a:r>
              <a:rPr sz="1200" b="0" i="0" u="none" dirty="0">
                <a:solidFill>
                  <a:srgbClr val="1E293B"/>
                </a:solidFill>
              </a:rPr>
              <a:t> </a:t>
            </a:r>
            <a:r>
              <a:rPr sz="1200" b="0" i="0" u="none" dirty="0" err="1">
                <a:solidFill>
                  <a:srgbClr val="1E293B"/>
                </a:solidFill>
              </a:rPr>
              <a:t>işyeri</a:t>
            </a:r>
            <a:r>
              <a:rPr sz="1200" b="0" i="0" u="none" dirty="0">
                <a:solidFill>
                  <a:srgbClr val="1E293B"/>
                </a:solidFill>
              </a:rPr>
              <a:t> </a:t>
            </a:r>
            <a:r>
              <a:rPr sz="1200" b="0" i="0" u="none" dirty="0" err="1">
                <a:solidFill>
                  <a:srgbClr val="1E293B"/>
                </a:solidFill>
              </a:rPr>
              <a:t>adresine</a:t>
            </a:r>
            <a:r>
              <a:rPr sz="1200" b="0" i="0" u="none" dirty="0">
                <a:solidFill>
                  <a:srgbClr val="1E293B"/>
                </a:solidFill>
              </a:rPr>
              <a:t> </a:t>
            </a:r>
            <a:r>
              <a:rPr sz="1200" b="0" i="0" u="none" dirty="0" err="1">
                <a:solidFill>
                  <a:srgbClr val="1E293B"/>
                </a:solidFill>
              </a:rPr>
              <a:t>gönderilir</a:t>
            </a:r>
            <a:r>
              <a:rPr sz="1200" b="0" i="0" u="none" dirty="0">
                <a:solidFill>
                  <a:srgbClr val="1E293B"/>
                </a:solidFill>
              </a:rPr>
              <a:t>.</a:t>
            </a:r>
          </a:p>
        </p:txBody>
      </p:sp>
      <p:sp>
        <p:nvSpPr>
          <p:cNvPr id="19" name="TextBox 18"/>
          <p:cNvSpPr txBox="1"/>
          <p:nvPr/>
        </p:nvSpPr>
        <p:spPr>
          <a:xfrm>
            <a:off x="6167438" y="2171199"/>
            <a:ext cx="628650" cy="207749"/>
          </a:xfrm>
          <a:prstGeom prst="rect">
            <a:avLst/>
          </a:prstGeom>
          <a:noFill/>
        </p:spPr>
        <p:txBody>
          <a:bodyPr wrap="square" lIns="0" tIns="0" rIns="0" bIns="0" anchor="ctr">
            <a:spAutoFit/>
          </a:bodyPr>
          <a:lstStyle/>
          <a:p>
            <a:pPr algn="ctr"/>
            <a:r>
              <a:rPr sz="1350" b="1" i="0" u="none" dirty="0">
                <a:solidFill>
                  <a:srgbClr val="FFFFFF"/>
                </a:solidFill>
              </a:rPr>
              <a:t>7</a:t>
            </a:r>
          </a:p>
        </p:txBody>
      </p:sp>
      <p:sp>
        <p:nvSpPr>
          <p:cNvPr id="20" name="TextBox 19"/>
          <p:cNvSpPr txBox="1"/>
          <p:nvPr/>
        </p:nvSpPr>
        <p:spPr>
          <a:xfrm>
            <a:off x="6334125" y="2564946"/>
            <a:ext cx="2400300" cy="1387175"/>
          </a:xfrm>
          <a:prstGeom prst="rect">
            <a:avLst/>
          </a:prstGeom>
          <a:noFill/>
        </p:spPr>
        <p:txBody>
          <a:bodyPr wrap="square" lIns="0" tIns="0" rIns="0" bIns="0" anchor="t">
            <a:spAutoFit/>
          </a:bodyPr>
          <a:lstStyle/>
          <a:p>
            <a:pPr algn="l">
              <a:lnSpc>
                <a:spcPts val="1170"/>
              </a:lnSpc>
            </a:pPr>
            <a:r>
              <a:rPr sz="1200" b="0" i="0" u="none" dirty="0">
                <a:solidFill>
                  <a:srgbClr val="1E293B"/>
                </a:solidFill>
              </a:rPr>
              <a:t>Yurt </a:t>
            </a:r>
            <a:r>
              <a:rPr sz="1200" b="0" i="0" u="none" dirty="0" err="1">
                <a:solidFill>
                  <a:srgbClr val="1E293B"/>
                </a:solidFill>
              </a:rPr>
              <a:t>dışından</a:t>
            </a:r>
            <a:r>
              <a:rPr sz="1200" b="0" i="0" u="none" dirty="0">
                <a:solidFill>
                  <a:srgbClr val="1E293B"/>
                </a:solidFill>
              </a:rPr>
              <a:t> </a:t>
            </a:r>
            <a:r>
              <a:rPr sz="1200" b="0" i="0" u="none" dirty="0" err="1">
                <a:solidFill>
                  <a:srgbClr val="1E293B"/>
                </a:solidFill>
              </a:rPr>
              <a:t>yapılan</a:t>
            </a:r>
            <a:r>
              <a:rPr sz="1200" b="0" i="0" u="none" dirty="0">
                <a:solidFill>
                  <a:srgbClr val="1E293B"/>
                </a:solidFill>
              </a:rPr>
              <a:t> </a:t>
            </a:r>
            <a:r>
              <a:rPr sz="1200" b="0" i="0" u="none" dirty="0" err="1">
                <a:solidFill>
                  <a:srgbClr val="1E293B"/>
                </a:solidFill>
              </a:rPr>
              <a:t>başvurularda</a:t>
            </a:r>
            <a:r>
              <a:rPr sz="1200" b="0" i="0" u="none" dirty="0">
                <a:solidFill>
                  <a:srgbClr val="1E293B"/>
                </a:solidFill>
              </a:rPr>
              <a:t> </a:t>
            </a:r>
            <a:r>
              <a:rPr sz="1200" b="0" i="0" u="none" dirty="0" err="1">
                <a:solidFill>
                  <a:srgbClr val="1E293B"/>
                </a:solidFill>
              </a:rPr>
              <a:t>yabancının</a:t>
            </a:r>
            <a:r>
              <a:rPr sz="1200" b="0" i="0" u="none" dirty="0">
                <a:solidFill>
                  <a:srgbClr val="1E293B"/>
                </a:solidFill>
              </a:rPr>
              <a:t> </a:t>
            </a:r>
            <a:r>
              <a:rPr sz="1200" b="0" i="0" u="none" dirty="0" err="1">
                <a:solidFill>
                  <a:srgbClr val="1E293B"/>
                </a:solidFill>
              </a:rPr>
              <a:t>yurda</a:t>
            </a:r>
            <a:r>
              <a:rPr sz="1200" b="0" i="0" u="none" dirty="0">
                <a:solidFill>
                  <a:srgbClr val="1E293B"/>
                </a:solidFill>
              </a:rPr>
              <a:t> </a:t>
            </a:r>
            <a:r>
              <a:rPr sz="1200" b="0" i="0" u="none" dirty="0" err="1">
                <a:solidFill>
                  <a:srgbClr val="1E293B"/>
                </a:solidFill>
              </a:rPr>
              <a:t>giriş</a:t>
            </a:r>
            <a:r>
              <a:rPr sz="1200" b="0" i="0" u="none" dirty="0">
                <a:solidFill>
                  <a:srgbClr val="1E293B"/>
                </a:solidFill>
              </a:rPr>
              <a:t> </a:t>
            </a:r>
            <a:r>
              <a:rPr sz="1200" b="0" i="0" u="none" dirty="0" err="1">
                <a:solidFill>
                  <a:srgbClr val="1E293B"/>
                </a:solidFill>
              </a:rPr>
              <a:t>tarihinden</a:t>
            </a:r>
            <a:r>
              <a:rPr sz="1200" b="0" i="0" u="none" dirty="0">
                <a:solidFill>
                  <a:srgbClr val="1E293B"/>
                </a:solidFill>
              </a:rPr>
              <a:t> </a:t>
            </a:r>
            <a:r>
              <a:rPr sz="1200" b="0" i="0" u="none" dirty="0" err="1">
                <a:solidFill>
                  <a:srgbClr val="1E293B"/>
                </a:solidFill>
              </a:rPr>
              <a:t>itibaren</a:t>
            </a:r>
            <a:r>
              <a:rPr sz="1200" b="0" i="0" u="none" dirty="0">
                <a:solidFill>
                  <a:srgbClr val="1E293B"/>
                </a:solidFill>
              </a:rPr>
              <a:t> </a:t>
            </a:r>
            <a:r>
              <a:rPr sz="1200" b="0" i="0" u="none" dirty="0" err="1">
                <a:solidFill>
                  <a:srgbClr val="1E293B"/>
                </a:solidFill>
              </a:rPr>
              <a:t>bir</a:t>
            </a:r>
            <a:r>
              <a:rPr sz="1200" b="0" i="0" u="none" dirty="0">
                <a:solidFill>
                  <a:srgbClr val="1E293B"/>
                </a:solidFill>
              </a:rPr>
              <a:t> ay </a:t>
            </a:r>
            <a:r>
              <a:rPr sz="1200" b="0" i="0" u="none" dirty="0" err="1">
                <a:solidFill>
                  <a:srgbClr val="1E293B"/>
                </a:solidFill>
              </a:rPr>
              <a:t>içerisinde</a:t>
            </a:r>
            <a:r>
              <a:rPr sz="1200" b="0" i="0" u="none" dirty="0">
                <a:solidFill>
                  <a:srgbClr val="1E293B"/>
                </a:solidFill>
              </a:rPr>
              <a:t> </a:t>
            </a:r>
            <a:r>
              <a:rPr sz="1200" b="0" i="0" u="none" dirty="0" err="1">
                <a:solidFill>
                  <a:srgbClr val="1E293B"/>
                </a:solidFill>
              </a:rPr>
              <a:t>ve</a:t>
            </a:r>
            <a:r>
              <a:rPr sz="1200" b="0" i="0" u="none" dirty="0">
                <a:solidFill>
                  <a:srgbClr val="1E293B"/>
                </a:solidFill>
              </a:rPr>
              <a:t> her </a:t>
            </a:r>
            <a:r>
              <a:rPr sz="1200" b="0" i="0" u="none" dirty="0" err="1">
                <a:solidFill>
                  <a:srgbClr val="1E293B"/>
                </a:solidFill>
              </a:rPr>
              <a:t>halükarda</a:t>
            </a:r>
            <a:r>
              <a:rPr sz="1200" b="0" i="0" u="none" dirty="0">
                <a:solidFill>
                  <a:srgbClr val="1E293B"/>
                </a:solidFill>
              </a:rPr>
              <a:t> </a:t>
            </a:r>
            <a:r>
              <a:rPr sz="1200" b="0" i="0" u="none" dirty="0" err="1">
                <a:solidFill>
                  <a:srgbClr val="1E293B"/>
                </a:solidFill>
              </a:rPr>
              <a:t>çalışma</a:t>
            </a:r>
            <a:r>
              <a:rPr sz="1200" b="0" i="0" u="none" dirty="0">
                <a:solidFill>
                  <a:srgbClr val="1E293B"/>
                </a:solidFill>
              </a:rPr>
              <a:t> </a:t>
            </a:r>
            <a:r>
              <a:rPr sz="1200" b="0" i="0" u="none" dirty="0" err="1">
                <a:solidFill>
                  <a:srgbClr val="1E293B"/>
                </a:solidFill>
              </a:rPr>
              <a:t>izninin</a:t>
            </a:r>
            <a:r>
              <a:rPr sz="1200" b="0" i="0" u="none" dirty="0">
                <a:solidFill>
                  <a:srgbClr val="1E293B"/>
                </a:solidFill>
              </a:rPr>
              <a:t> </a:t>
            </a:r>
            <a:r>
              <a:rPr sz="1200" b="0" i="0" u="none" dirty="0" err="1">
                <a:solidFill>
                  <a:srgbClr val="1E293B"/>
                </a:solidFill>
              </a:rPr>
              <a:t>başlangıç</a:t>
            </a:r>
            <a:r>
              <a:rPr sz="1200" b="0" i="0" u="none" dirty="0">
                <a:solidFill>
                  <a:srgbClr val="1E293B"/>
                </a:solidFill>
              </a:rPr>
              <a:t> </a:t>
            </a:r>
            <a:r>
              <a:rPr sz="1200" b="0" i="0" u="none" dirty="0" err="1">
                <a:solidFill>
                  <a:srgbClr val="1E293B"/>
                </a:solidFill>
              </a:rPr>
              <a:t>tarihinden</a:t>
            </a:r>
            <a:r>
              <a:rPr sz="1200" b="0" i="0" u="none" dirty="0">
                <a:solidFill>
                  <a:srgbClr val="1E293B"/>
                </a:solidFill>
              </a:rPr>
              <a:t> </a:t>
            </a:r>
            <a:r>
              <a:rPr sz="1200" b="0" i="0" u="none" dirty="0" err="1">
                <a:solidFill>
                  <a:srgbClr val="1E293B"/>
                </a:solidFill>
              </a:rPr>
              <a:t>itibaren</a:t>
            </a:r>
            <a:r>
              <a:rPr sz="1200" b="0" i="0" u="none" dirty="0">
                <a:solidFill>
                  <a:srgbClr val="1E293B"/>
                </a:solidFill>
              </a:rPr>
              <a:t> </a:t>
            </a:r>
            <a:r>
              <a:rPr sz="1200" b="0" i="0" u="none" dirty="0" err="1">
                <a:solidFill>
                  <a:srgbClr val="1E293B"/>
                </a:solidFill>
              </a:rPr>
              <a:t>altı</a:t>
            </a:r>
            <a:r>
              <a:rPr sz="1200" b="0" i="0" u="none" dirty="0">
                <a:solidFill>
                  <a:srgbClr val="1E293B"/>
                </a:solidFill>
              </a:rPr>
              <a:t> ay </a:t>
            </a:r>
            <a:r>
              <a:rPr sz="1200" b="0" i="0" u="none" dirty="0" err="1">
                <a:solidFill>
                  <a:srgbClr val="1E293B"/>
                </a:solidFill>
              </a:rPr>
              <a:t>içerisinde</a:t>
            </a:r>
            <a:r>
              <a:rPr sz="1200" b="0" i="0" u="none" dirty="0">
                <a:solidFill>
                  <a:srgbClr val="1E293B"/>
                </a:solidFill>
              </a:rPr>
              <a:t> </a:t>
            </a:r>
            <a:r>
              <a:rPr sz="1200" b="0" i="0" u="none" dirty="0" err="1">
                <a:solidFill>
                  <a:srgbClr val="1E293B"/>
                </a:solidFill>
              </a:rPr>
              <a:t>ilgili</a:t>
            </a:r>
            <a:r>
              <a:rPr sz="1200" b="0" i="0" u="none" dirty="0">
                <a:solidFill>
                  <a:srgbClr val="1E293B"/>
                </a:solidFill>
              </a:rPr>
              <a:t> </a:t>
            </a:r>
            <a:r>
              <a:rPr sz="1200" b="0" i="0" u="none" dirty="0" err="1">
                <a:solidFill>
                  <a:srgbClr val="1E293B"/>
                </a:solidFill>
              </a:rPr>
              <a:t>mevzuat</a:t>
            </a:r>
            <a:r>
              <a:rPr sz="1200" b="0" i="0" u="none" dirty="0">
                <a:solidFill>
                  <a:srgbClr val="1E293B"/>
                </a:solidFill>
              </a:rPr>
              <a:t> </a:t>
            </a:r>
            <a:r>
              <a:rPr sz="1200" b="0" i="0" u="none" dirty="0" err="1">
                <a:solidFill>
                  <a:srgbClr val="1E293B"/>
                </a:solidFill>
              </a:rPr>
              <a:t>kapsamında</a:t>
            </a:r>
            <a:r>
              <a:rPr sz="1200" b="0" i="0" u="none" dirty="0">
                <a:solidFill>
                  <a:srgbClr val="1E293B"/>
                </a:solidFill>
              </a:rPr>
              <a:t> </a:t>
            </a:r>
            <a:r>
              <a:rPr sz="1200" b="0" i="0" u="none" dirty="0" err="1">
                <a:solidFill>
                  <a:srgbClr val="1E293B"/>
                </a:solidFill>
              </a:rPr>
              <a:t>yükümlülüklerini</a:t>
            </a:r>
            <a:r>
              <a:rPr sz="1200" b="0" i="0" u="none" dirty="0">
                <a:solidFill>
                  <a:srgbClr val="1E293B"/>
                </a:solidFill>
              </a:rPr>
              <a:t> </a:t>
            </a:r>
            <a:r>
              <a:rPr sz="1200" b="0" i="0" u="none" dirty="0" err="1">
                <a:solidFill>
                  <a:srgbClr val="1E293B"/>
                </a:solidFill>
              </a:rPr>
              <a:t>yerine</a:t>
            </a:r>
            <a:r>
              <a:rPr sz="1200" b="0" i="0" u="none" dirty="0">
                <a:solidFill>
                  <a:srgbClr val="1E293B"/>
                </a:solidFill>
              </a:rPr>
              <a:t> </a:t>
            </a:r>
            <a:r>
              <a:rPr sz="1200" b="0" i="0" u="none" dirty="0" err="1">
                <a:solidFill>
                  <a:srgbClr val="1E293B"/>
                </a:solidFill>
              </a:rPr>
              <a:t>getirmek</a:t>
            </a:r>
            <a:r>
              <a:rPr sz="1200" b="0" i="0" u="none" dirty="0">
                <a:solidFill>
                  <a:srgbClr val="1E293B"/>
                </a:solidFill>
              </a:rPr>
              <a:t> </a:t>
            </a:r>
            <a:r>
              <a:rPr sz="1200" b="0" i="0" u="none" dirty="0" err="1">
                <a:solidFill>
                  <a:srgbClr val="1E293B"/>
                </a:solidFill>
              </a:rPr>
              <a:t>suretiyle</a:t>
            </a:r>
            <a:r>
              <a:rPr sz="1200" b="0" i="0" u="none" dirty="0">
                <a:solidFill>
                  <a:srgbClr val="1E293B"/>
                </a:solidFill>
              </a:rPr>
              <a:t> </a:t>
            </a:r>
            <a:r>
              <a:rPr sz="1200" b="0" i="0" u="none" dirty="0" err="1">
                <a:solidFill>
                  <a:srgbClr val="1E293B"/>
                </a:solidFill>
              </a:rPr>
              <a:t>çalışmaya</a:t>
            </a:r>
            <a:r>
              <a:rPr sz="1200" b="0" i="0" u="none" dirty="0">
                <a:solidFill>
                  <a:srgbClr val="1E293B"/>
                </a:solidFill>
              </a:rPr>
              <a:t> </a:t>
            </a:r>
            <a:r>
              <a:rPr sz="1200" b="0" i="0" u="none" dirty="0" err="1">
                <a:solidFill>
                  <a:srgbClr val="1E293B"/>
                </a:solidFill>
              </a:rPr>
              <a:t>başlaması</a:t>
            </a:r>
            <a:r>
              <a:rPr sz="1200" b="0" i="0" u="none" dirty="0">
                <a:solidFill>
                  <a:srgbClr val="1E293B"/>
                </a:solidFill>
              </a:rPr>
              <a:t> </a:t>
            </a:r>
            <a:r>
              <a:rPr sz="1200" b="0" i="0" u="none" dirty="0" err="1">
                <a:solidFill>
                  <a:srgbClr val="1E293B"/>
                </a:solidFill>
              </a:rPr>
              <a:t>zorunludur</a:t>
            </a:r>
            <a:r>
              <a:rPr sz="1200" b="0" i="0" u="none" dirty="0">
                <a:solidFill>
                  <a:srgbClr val="1E293B"/>
                </a:solidFill>
              </a:rPr>
              <a:t>.</a:t>
            </a:r>
          </a:p>
        </p:txBody>
      </p:sp>
      <p:sp>
        <p:nvSpPr>
          <p:cNvPr id="21" name="TextBox 20"/>
          <p:cNvSpPr txBox="1"/>
          <p:nvPr/>
        </p:nvSpPr>
        <p:spPr>
          <a:xfrm>
            <a:off x="6400800" y="5676900"/>
            <a:ext cx="2266950" cy="615553"/>
          </a:xfrm>
          <a:prstGeom prst="rect">
            <a:avLst/>
          </a:prstGeom>
          <a:noFill/>
        </p:spPr>
        <p:txBody>
          <a:bodyPr wrap="square" lIns="0" tIns="0" rIns="0" bIns="0" anchor="t">
            <a:spAutoFit/>
          </a:bodyPr>
          <a:lstStyle/>
          <a:p>
            <a:pPr algn="l"/>
            <a:r>
              <a:rPr sz="1000" b="0" i="0" u="none" dirty="0" err="1">
                <a:solidFill>
                  <a:srgbClr val="991B1B"/>
                </a:solidFill>
              </a:rPr>
              <a:t>Sigorta</a:t>
            </a:r>
            <a:r>
              <a:rPr sz="1000" b="0" i="0" u="none" dirty="0">
                <a:solidFill>
                  <a:srgbClr val="991B1B"/>
                </a:solidFill>
              </a:rPr>
              <a:t> </a:t>
            </a:r>
            <a:r>
              <a:rPr sz="1000" b="0" i="0" u="none" dirty="0" err="1">
                <a:solidFill>
                  <a:srgbClr val="991B1B"/>
                </a:solidFill>
              </a:rPr>
              <a:t>primlerinde</a:t>
            </a:r>
            <a:r>
              <a:rPr sz="1000" b="0" i="0" u="none" dirty="0">
                <a:solidFill>
                  <a:srgbClr val="991B1B"/>
                </a:solidFill>
              </a:rPr>
              <a:t> </a:t>
            </a:r>
            <a:r>
              <a:rPr sz="1000" b="0" i="0" u="none" dirty="0" err="1">
                <a:solidFill>
                  <a:srgbClr val="991B1B"/>
                </a:solidFill>
              </a:rPr>
              <a:t>esas</a:t>
            </a:r>
            <a:r>
              <a:rPr sz="1000" b="0" i="0" u="none" dirty="0">
                <a:solidFill>
                  <a:srgbClr val="991B1B"/>
                </a:solidFill>
              </a:rPr>
              <a:t> </a:t>
            </a:r>
            <a:r>
              <a:rPr sz="1000" b="0" i="0" u="none" dirty="0" err="1">
                <a:solidFill>
                  <a:srgbClr val="991B1B"/>
                </a:solidFill>
              </a:rPr>
              <a:t>alınacak</a:t>
            </a:r>
            <a:r>
              <a:rPr sz="1000" b="0" i="0" u="none" dirty="0">
                <a:solidFill>
                  <a:srgbClr val="991B1B"/>
                </a:solidFill>
              </a:rPr>
              <a:t> </a:t>
            </a:r>
            <a:r>
              <a:rPr sz="1000" b="0" i="0" u="none" dirty="0" err="1">
                <a:solidFill>
                  <a:srgbClr val="991B1B"/>
                </a:solidFill>
              </a:rPr>
              <a:t>tutar</a:t>
            </a:r>
            <a:r>
              <a:rPr sz="1000" b="0" i="0" u="none" dirty="0">
                <a:solidFill>
                  <a:srgbClr val="991B1B"/>
                </a:solidFill>
              </a:rPr>
              <a:t>, </a:t>
            </a:r>
            <a:r>
              <a:rPr sz="1000" b="0" i="0" u="none" dirty="0" err="1">
                <a:solidFill>
                  <a:srgbClr val="991B1B"/>
                </a:solidFill>
              </a:rPr>
              <a:t>çalışma</a:t>
            </a:r>
            <a:r>
              <a:rPr sz="1000" b="0" i="0" u="none" dirty="0">
                <a:solidFill>
                  <a:srgbClr val="991B1B"/>
                </a:solidFill>
              </a:rPr>
              <a:t> </a:t>
            </a:r>
            <a:r>
              <a:rPr sz="1000" b="0" i="0" u="none" dirty="0" err="1">
                <a:solidFill>
                  <a:srgbClr val="991B1B"/>
                </a:solidFill>
              </a:rPr>
              <a:t>izni</a:t>
            </a:r>
            <a:r>
              <a:rPr sz="1000" b="0" i="0" u="none" dirty="0">
                <a:solidFill>
                  <a:srgbClr val="991B1B"/>
                </a:solidFill>
              </a:rPr>
              <a:t> </a:t>
            </a:r>
            <a:r>
              <a:rPr sz="1000" b="0" i="0" u="none" dirty="0" err="1">
                <a:solidFill>
                  <a:srgbClr val="991B1B"/>
                </a:solidFill>
              </a:rPr>
              <a:t>başvurusunda</a:t>
            </a:r>
            <a:r>
              <a:rPr sz="1000" b="0" i="0" u="none" dirty="0">
                <a:solidFill>
                  <a:srgbClr val="991B1B"/>
                </a:solidFill>
              </a:rPr>
              <a:t> </a:t>
            </a:r>
            <a:r>
              <a:rPr sz="1000" b="0" i="0" u="none" dirty="0" err="1">
                <a:solidFill>
                  <a:srgbClr val="991B1B"/>
                </a:solidFill>
              </a:rPr>
              <a:t>yabancıya</a:t>
            </a:r>
            <a:r>
              <a:rPr sz="1000" b="0" i="0" u="none" dirty="0">
                <a:solidFill>
                  <a:srgbClr val="991B1B"/>
                </a:solidFill>
              </a:rPr>
              <a:t> </a:t>
            </a:r>
            <a:r>
              <a:rPr sz="1000" b="0" i="0" u="none" dirty="0" err="1">
                <a:solidFill>
                  <a:srgbClr val="991B1B"/>
                </a:solidFill>
              </a:rPr>
              <a:t>ödeneceği</a:t>
            </a:r>
            <a:r>
              <a:rPr sz="1000" b="0" i="0" u="none" dirty="0">
                <a:solidFill>
                  <a:srgbClr val="991B1B"/>
                </a:solidFill>
              </a:rPr>
              <a:t> </a:t>
            </a:r>
            <a:r>
              <a:rPr sz="1000" b="0" i="0" u="none" dirty="0" err="1">
                <a:solidFill>
                  <a:srgbClr val="991B1B"/>
                </a:solidFill>
              </a:rPr>
              <a:t>beyan</a:t>
            </a:r>
            <a:r>
              <a:rPr sz="1000" b="0" i="0" u="none" dirty="0">
                <a:solidFill>
                  <a:srgbClr val="991B1B"/>
                </a:solidFill>
              </a:rPr>
              <a:t> </a:t>
            </a:r>
            <a:r>
              <a:rPr sz="1000" b="0" i="0" u="none" dirty="0" err="1">
                <a:solidFill>
                  <a:srgbClr val="991B1B"/>
                </a:solidFill>
              </a:rPr>
              <a:t>edilen</a:t>
            </a:r>
            <a:r>
              <a:rPr sz="1000" b="0" i="0" u="none" dirty="0">
                <a:solidFill>
                  <a:srgbClr val="991B1B"/>
                </a:solidFill>
              </a:rPr>
              <a:t> </a:t>
            </a:r>
            <a:r>
              <a:rPr sz="1000" b="0" i="0" u="none" dirty="0" err="1">
                <a:solidFill>
                  <a:srgbClr val="991B1B"/>
                </a:solidFill>
              </a:rPr>
              <a:t>ücretten</a:t>
            </a:r>
            <a:r>
              <a:rPr sz="1000" b="0" i="0" u="none" dirty="0">
                <a:solidFill>
                  <a:srgbClr val="991B1B"/>
                </a:solidFill>
              </a:rPr>
              <a:t> </a:t>
            </a:r>
            <a:r>
              <a:rPr sz="1000" b="0" i="0" u="none" dirty="0" err="1">
                <a:solidFill>
                  <a:srgbClr val="991B1B"/>
                </a:solidFill>
              </a:rPr>
              <a:t>daha</a:t>
            </a:r>
            <a:r>
              <a:rPr sz="1000" b="0" i="0" u="none" dirty="0">
                <a:solidFill>
                  <a:srgbClr val="991B1B"/>
                </a:solidFill>
              </a:rPr>
              <a:t> </a:t>
            </a:r>
            <a:r>
              <a:rPr sz="1000" b="0" i="0" u="none" dirty="0" err="1">
                <a:solidFill>
                  <a:srgbClr val="991B1B"/>
                </a:solidFill>
              </a:rPr>
              <a:t>düşük</a:t>
            </a:r>
            <a:r>
              <a:rPr sz="1000" b="0" i="0" u="none" dirty="0">
                <a:solidFill>
                  <a:srgbClr val="991B1B"/>
                </a:solidFill>
              </a:rPr>
              <a:t> </a:t>
            </a:r>
            <a:r>
              <a:rPr sz="1000" b="0" i="0" u="none" dirty="0" err="1">
                <a:solidFill>
                  <a:srgbClr val="991B1B"/>
                </a:solidFill>
              </a:rPr>
              <a:t>olamaz</a:t>
            </a:r>
            <a:r>
              <a:rPr sz="1000" b="0" i="0" u="none" dirty="0">
                <a:solidFill>
                  <a:srgbClr val="991B1B"/>
                </a:solidFill>
              </a:rPr>
              <a:t>.</a:t>
            </a:r>
          </a:p>
        </p:txBody>
      </p:sp>
      <p:sp>
        <p:nvSpPr>
          <p:cNvPr id="22" name="TextBox 21"/>
          <p:cNvSpPr txBox="1"/>
          <p:nvPr/>
        </p:nvSpPr>
        <p:spPr>
          <a:xfrm>
            <a:off x="8953500" y="2195221"/>
            <a:ext cx="628650" cy="207749"/>
          </a:xfrm>
          <a:prstGeom prst="rect">
            <a:avLst/>
          </a:prstGeom>
          <a:noFill/>
        </p:spPr>
        <p:txBody>
          <a:bodyPr wrap="square" lIns="0" tIns="0" rIns="0" bIns="0" anchor="ctr">
            <a:spAutoFit/>
          </a:bodyPr>
          <a:lstStyle/>
          <a:p>
            <a:pPr algn="ctr"/>
            <a:r>
              <a:rPr sz="1350" b="1" i="0" u="none" dirty="0">
                <a:solidFill>
                  <a:srgbClr val="FFFFFF"/>
                </a:solidFill>
              </a:rPr>
              <a:t>8</a:t>
            </a:r>
          </a:p>
        </p:txBody>
      </p:sp>
      <p:sp>
        <p:nvSpPr>
          <p:cNvPr id="23" name="TextBox 22"/>
          <p:cNvSpPr txBox="1"/>
          <p:nvPr/>
        </p:nvSpPr>
        <p:spPr>
          <a:xfrm>
            <a:off x="9115425" y="2572851"/>
            <a:ext cx="2400300" cy="718145"/>
          </a:xfrm>
          <a:prstGeom prst="rect">
            <a:avLst/>
          </a:prstGeom>
          <a:noFill/>
        </p:spPr>
        <p:txBody>
          <a:bodyPr wrap="square" lIns="0" tIns="0" rIns="0" bIns="0" anchor="t">
            <a:spAutoFit/>
          </a:bodyPr>
          <a:lstStyle/>
          <a:p>
            <a:pPr algn="l">
              <a:lnSpc>
                <a:spcPts val="1364"/>
              </a:lnSpc>
            </a:pPr>
            <a:r>
              <a:rPr sz="1200" b="0" i="0" u="none" dirty="0" err="1">
                <a:solidFill>
                  <a:srgbClr val="1E293B"/>
                </a:solidFill>
              </a:rPr>
              <a:t>Yabancının</a:t>
            </a:r>
            <a:r>
              <a:rPr sz="1200" b="0" i="0" u="none" dirty="0">
                <a:solidFill>
                  <a:srgbClr val="1E293B"/>
                </a:solidFill>
              </a:rPr>
              <a:t> </a:t>
            </a:r>
            <a:r>
              <a:rPr sz="1200" b="0" i="0" u="none" dirty="0" err="1">
                <a:solidFill>
                  <a:srgbClr val="1E293B"/>
                </a:solidFill>
              </a:rPr>
              <a:t>yurda</a:t>
            </a:r>
            <a:r>
              <a:rPr sz="1200" b="0" i="0" u="none" dirty="0">
                <a:solidFill>
                  <a:srgbClr val="1E293B"/>
                </a:solidFill>
              </a:rPr>
              <a:t> </a:t>
            </a:r>
            <a:r>
              <a:rPr sz="1200" b="0" i="0" u="none" dirty="0" err="1">
                <a:solidFill>
                  <a:srgbClr val="1E293B"/>
                </a:solidFill>
              </a:rPr>
              <a:t>giriş</a:t>
            </a:r>
            <a:r>
              <a:rPr sz="1200" b="0" i="0" u="none" dirty="0">
                <a:solidFill>
                  <a:srgbClr val="1E293B"/>
                </a:solidFill>
              </a:rPr>
              <a:t> </a:t>
            </a:r>
            <a:r>
              <a:rPr sz="1200" b="0" i="0" u="none" dirty="0" err="1">
                <a:solidFill>
                  <a:srgbClr val="1E293B"/>
                </a:solidFill>
              </a:rPr>
              <a:t>tarihinden</a:t>
            </a:r>
            <a:r>
              <a:rPr sz="1200" b="0" i="0" u="none" dirty="0">
                <a:solidFill>
                  <a:srgbClr val="1E293B"/>
                </a:solidFill>
              </a:rPr>
              <a:t> </a:t>
            </a:r>
            <a:r>
              <a:rPr sz="1200" b="0" i="0" u="none" dirty="0" err="1">
                <a:solidFill>
                  <a:srgbClr val="1E293B"/>
                </a:solidFill>
              </a:rPr>
              <a:t>itibaren</a:t>
            </a:r>
            <a:r>
              <a:rPr sz="1200" b="0" i="0" u="none" dirty="0">
                <a:solidFill>
                  <a:srgbClr val="1E293B"/>
                </a:solidFill>
              </a:rPr>
              <a:t> 20 </a:t>
            </a:r>
            <a:r>
              <a:rPr sz="1200" b="0" i="0" u="none" dirty="0" err="1">
                <a:solidFill>
                  <a:srgbClr val="1E293B"/>
                </a:solidFill>
              </a:rPr>
              <a:t>gün</a:t>
            </a:r>
            <a:r>
              <a:rPr sz="1200" b="0" i="0" u="none" dirty="0">
                <a:solidFill>
                  <a:srgbClr val="1E293B"/>
                </a:solidFill>
              </a:rPr>
              <a:t> </a:t>
            </a:r>
            <a:r>
              <a:rPr sz="1200" b="0" i="0" u="none" dirty="0" err="1">
                <a:solidFill>
                  <a:srgbClr val="1E293B"/>
                </a:solidFill>
              </a:rPr>
              <a:t>içinde</a:t>
            </a:r>
            <a:r>
              <a:rPr sz="1200" b="0" i="0" u="none" dirty="0">
                <a:solidFill>
                  <a:srgbClr val="1E293B"/>
                </a:solidFill>
              </a:rPr>
              <a:t> İl </a:t>
            </a:r>
            <a:r>
              <a:rPr sz="1200" b="0" i="0" u="none" dirty="0" err="1">
                <a:solidFill>
                  <a:srgbClr val="1E293B"/>
                </a:solidFill>
              </a:rPr>
              <a:t>Göç</a:t>
            </a:r>
            <a:r>
              <a:rPr sz="1200" b="0" i="0" u="none" dirty="0">
                <a:solidFill>
                  <a:srgbClr val="1E293B"/>
                </a:solidFill>
              </a:rPr>
              <a:t> </a:t>
            </a:r>
            <a:r>
              <a:rPr sz="1200" b="0" i="0" u="none" dirty="0" err="1">
                <a:solidFill>
                  <a:srgbClr val="1E293B"/>
                </a:solidFill>
              </a:rPr>
              <a:t>İdaresi</a:t>
            </a:r>
            <a:r>
              <a:rPr sz="1200" b="0" i="0" u="none" dirty="0">
                <a:solidFill>
                  <a:srgbClr val="1E293B"/>
                </a:solidFill>
              </a:rPr>
              <a:t> </a:t>
            </a:r>
            <a:r>
              <a:rPr sz="1200" b="0" i="0" u="none" dirty="0" err="1">
                <a:solidFill>
                  <a:srgbClr val="1E293B"/>
                </a:solidFill>
              </a:rPr>
              <a:t>Müdürlüğüne</a:t>
            </a:r>
            <a:r>
              <a:rPr sz="1200" b="0" i="0" u="none" dirty="0">
                <a:solidFill>
                  <a:srgbClr val="1E293B"/>
                </a:solidFill>
              </a:rPr>
              <a:t> </a:t>
            </a:r>
            <a:r>
              <a:rPr sz="1200" b="0" i="0" u="none" dirty="0" err="1">
                <a:solidFill>
                  <a:srgbClr val="1E293B"/>
                </a:solidFill>
              </a:rPr>
              <a:t>başvurarak</a:t>
            </a:r>
            <a:r>
              <a:rPr sz="1200" b="0" i="0" u="none" dirty="0">
                <a:solidFill>
                  <a:srgbClr val="1E293B"/>
                </a:solidFill>
              </a:rPr>
              <a:t> </a:t>
            </a:r>
            <a:r>
              <a:rPr sz="1200" b="0" i="0" u="none" dirty="0" err="1">
                <a:solidFill>
                  <a:srgbClr val="1E293B"/>
                </a:solidFill>
              </a:rPr>
              <a:t>adres</a:t>
            </a:r>
            <a:r>
              <a:rPr sz="1200" b="0" i="0" u="none" dirty="0">
                <a:solidFill>
                  <a:srgbClr val="1E293B"/>
                </a:solidFill>
              </a:rPr>
              <a:t> </a:t>
            </a:r>
            <a:r>
              <a:rPr sz="1200" b="0" i="0" u="none" dirty="0" err="1">
                <a:solidFill>
                  <a:srgbClr val="1E293B"/>
                </a:solidFill>
              </a:rPr>
              <a:t>kaydını</a:t>
            </a:r>
            <a:r>
              <a:rPr sz="1200" b="0" i="0" u="none" dirty="0">
                <a:solidFill>
                  <a:srgbClr val="1E293B"/>
                </a:solidFill>
              </a:rPr>
              <a:t> </a:t>
            </a:r>
            <a:r>
              <a:rPr sz="1200" b="0" i="0" u="none" dirty="0" err="1">
                <a:solidFill>
                  <a:srgbClr val="1E293B"/>
                </a:solidFill>
              </a:rPr>
              <a:t>yaptırması</a:t>
            </a:r>
            <a:r>
              <a:rPr sz="1200" b="0" i="0" u="none" dirty="0">
                <a:solidFill>
                  <a:srgbClr val="1E293B"/>
                </a:solidFill>
              </a:rPr>
              <a:t> </a:t>
            </a:r>
            <a:r>
              <a:rPr sz="1200" b="0" i="0" u="none" dirty="0" err="1">
                <a:solidFill>
                  <a:srgbClr val="1E293B"/>
                </a:solidFill>
              </a:rPr>
              <a:t>gerekmektedir</a:t>
            </a:r>
            <a:r>
              <a:rPr sz="1200" b="0" i="0" u="none" dirty="0">
                <a:solidFill>
                  <a:srgbClr val="1E293B"/>
                </a:solidFill>
              </a:rPr>
              <a:t>.</a:t>
            </a:r>
          </a:p>
        </p:txBody>
      </p:sp>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609600" y="2447925"/>
            <a:ext cx="5324475" cy="1247775"/>
          </a:xfrm>
          <a:prstGeom prst="roundRect">
            <a:avLst>
              <a:gd name="adj" fmla="val 916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886200"/>
            <a:ext cx="5324475" cy="1304925"/>
          </a:xfrm>
          <a:prstGeom prst="roundRect">
            <a:avLst>
              <a:gd name="adj" fmla="val 8759"/>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3686175"/>
            <a:ext cx="532447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09600" y="2447925"/>
            <a:ext cx="532447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09600" y="2447925"/>
            <a:ext cx="57150" cy="1247775"/>
          </a:xfrm>
          <a:prstGeom prst="rect">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924550" y="2447925"/>
            <a:ext cx="9525" cy="124777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09600" y="5181600"/>
            <a:ext cx="532447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09600" y="3886200"/>
            <a:ext cx="532447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09600" y="3886200"/>
            <a:ext cx="57150" cy="130492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924550" y="3886200"/>
            <a:ext cx="9525" cy="13049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image.png"/>
          <p:cNvPicPr>
            <a:picLocks noChangeAspect="1"/>
          </p:cNvPicPr>
          <p:nvPr/>
        </p:nvPicPr>
        <p:blipFill>
          <a:blip r:embed="rId4"/>
          <a:stretch>
            <a:fillRect/>
          </a:stretch>
        </p:blipFill>
        <p:spPr>
          <a:xfrm>
            <a:off x="895350" y="2724150"/>
            <a:ext cx="190500" cy="190500"/>
          </a:xfrm>
          <a:prstGeom prst="rect">
            <a:avLst/>
          </a:prstGeom>
        </p:spPr>
      </p:pic>
      <p:pic>
        <p:nvPicPr>
          <p:cNvPr id="15" name="Picture 14" descr="image.png"/>
          <p:cNvPicPr>
            <a:picLocks noChangeAspect="1"/>
          </p:cNvPicPr>
          <p:nvPr/>
        </p:nvPicPr>
        <p:blipFill>
          <a:blip r:embed="rId5"/>
          <a:stretch>
            <a:fillRect/>
          </a:stretch>
        </p:blipFill>
        <p:spPr>
          <a:xfrm>
            <a:off x="895350" y="4162425"/>
            <a:ext cx="238125" cy="190500"/>
          </a:xfrm>
          <a:prstGeom prst="rect">
            <a:avLst/>
          </a:prstGeom>
        </p:spPr>
      </p:pic>
      <p:sp>
        <p:nvSpPr>
          <p:cNvPr id="16" name="TextBox 15"/>
          <p:cNvSpPr txBox="1"/>
          <p:nvPr/>
        </p:nvSpPr>
        <p:spPr>
          <a:xfrm>
            <a:off x="521952" y="217437"/>
            <a:ext cx="5412123" cy="492443"/>
          </a:xfrm>
          <a:prstGeom prst="rect">
            <a:avLst/>
          </a:prstGeom>
          <a:noFill/>
        </p:spPr>
        <p:txBody>
          <a:bodyPr wrap="none" lIns="0" tIns="0" rIns="0" bIns="0" anchor="t">
            <a:spAutoFit/>
          </a:bodyPr>
          <a:lstStyle/>
          <a:p>
            <a:pPr algn="l"/>
            <a:r>
              <a:rPr sz="3200" b="1" i="0" u="none" dirty="0">
                <a:solidFill>
                  <a:schemeClr val="bg1"/>
                </a:solidFill>
              </a:rPr>
              <a:t>ÇALIŞMA İZNİ UZATMA VE BİLGİ</a:t>
            </a:r>
          </a:p>
        </p:txBody>
      </p:sp>
      <p:sp>
        <p:nvSpPr>
          <p:cNvPr id="17" name="TextBox 16"/>
          <p:cNvSpPr txBox="1"/>
          <p:nvPr/>
        </p:nvSpPr>
        <p:spPr>
          <a:xfrm>
            <a:off x="500287" y="794001"/>
            <a:ext cx="5909566" cy="354456"/>
          </a:xfrm>
          <a:prstGeom prst="rect">
            <a:avLst/>
          </a:prstGeom>
          <a:noFill/>
        </p:spPr>
        <p:txBody>
          <a:bodyPr wrap="none" lIns="0" tIns="0" rIns="0" bIns="0" anchor="t">
            <a:spAutoFit/>
          </a:bodyPr>
          <a:lstStyle/>
          <a:p>
            <a:pPr algn="l">
              <a:lnSpc>
                <a:spcPts val="2700"/>
              </a:lnSpc>
            </a:pPr>
            <a:r>
              <a:rPr sz="2800" b="1" i="0" u="none" dirty="0" err="1">
                <a:solidFill>
                  <a:schemeClr val="bg1"/>
                </a:solidFill>
              </a:rPr>
              <a:t>Uzatma</a:t>
            </a:r>
            <a:r>
              <a:rPr sz="2800" b="1" i="0" u="none" dirty="0">
                <a:solidFill>
                  <a:schemeClr val="bg1"/>
                </a:solidFill>
              </a:rPr>
              <a:t> </a:t>
            </a:r>
            <a:r>
              <a:rPr sz="2800" b="1" i="0" u="none" dirty="0" err="1">
                <a:solidFill>
                  <a:schemeClr val="bg1"/>
                </a:solidFill>
              </a:rPr>
              <a:t>Başvuruları</a:t>
            </a:r>
            <a:r>
              <a:rPr sz="2800" b="1" i="0" u="none" dirty="0">
                <a:solidFill>
                  <a:schemeClr val="bg1"/>
                </a:solidFill>
              </a:rPr>
              <a:t> </a:t>
            </a:r>
            <a:r>
              <a:rPr sz="2800" b="1" i="0" u="none" dirty="0" err="1">
                <a:solidFill>
                  <a:schemeClr val="bg1"/>
                </a:solidFill>
              </a:rPr>
              <a:t>ve</a:t>
            </a:r>
            <a:r>
              <a:rPr sz="2800" b="1" i="0" u="none" dirty="0">
                <a:solidFill>
                  <a:schemeClr val="bg1"/>
                </a:solidFill>
              </a:rPr>
              <a:t> </a:t>
            </a:r>
            <a:r>
              <a:rPr sz="2800" b="1" i="0" u="none" dirty="0" err="1">
                <a:solidFill>
                  <a:schemeClr val="bg1"/>
                </a:solidFill>
              </a:rPr>
              <a:t>İletişim</a:t>
            </a:r>
            <a:r>
              <a:rPr sz="2800" b="1" i="0" u="none" dirty="0">
                <a:solidFill>
                  <a:schemeClr val="bg1"/>
                </a:solidFill>
              </a:rPr>
              <a:t> </a:t>
            </a:r>
            <a:r>
              <a:rPr sz="2800" b="1" i="0" u="none" dirty="0" err="1">
                <a:solidFill>
                  <a:schemeClr val="bg1"/>
                </a:solidFill>
              </a:rPr>
              <a:t>Kanalları</a:t>
            </a:r>
            <a:endParaRPr sz="2800" b="1" i="0" u="none" dirty="0">
              <a:solidFill>
                <a:schemeClr val="bg1"/>
              </a:solidFill>
            </a:endParaRPr>
          </a:p>
        </p:txBody>
      </p:sp>
      <p:sp>
        <p:nvSpPr>
          <p:cNvPr id="18" name="TextBox 17"/>
          <p:cNvSpPr txBox="1"/>
          <p:nvPr/>
        </p:nvSpPr>
        <p:spPr>
          <a:xfrm>
            <a:off x="895350" y="2686050"/>
            <a:ext cx="1986698" cy="230832"/>
          </a:xfrm>
          <a:prstGeom prst="rect">
            <a:avLst/>
          </a:prstGeom>
          <a:noFill/>
        </p:spPr>
        <p:txBody>
          <a:bodyPr wrap="none" lIns="266700" tIns="0" rIns="0" bIns="0" anchor="t">
            <a:spAutoFit/>
          </a:bodyPr>
          <a:lstStyle/>
          <a:p>
            <a:pPr algn="l"/>
            <a:r>
              <a:rPr sz="1500" b="1" i="0" u="none" dirty="0" err="1">
                <a:solidFill>
                  <a:srgbClr val="0F172A"/>
                </a:solidFill>
              </a:rPr>
              <a:t>Çalışma</a:t>
            </a:r>
            <a:r>
              <a:rPr sz="1500" b="1" i="0" u="none" dirty="0">
                <a:solidFill>
                  <a:srgbClr val="0F172A"/>
                </a:solidFill>
              </a:rPr>
              <a:t> </a:t>
            </a:r>
            <a:r>
              <a:rPr sz="1500" b="1" i="0" u="none" dirty="0" err="1">
                <a:solidFill>
                  <a:srgbClr val="0F172A"/>
                </a:solidFill>
              </a:rPr>
              <a:t>İzni</a:t>
            </a:r>
            <a:r>
              <a:rPr sz="1500" b="1" i="0" u="none" dirty="0">
                <a:solidFill>
                  <a:srgbClr val="0F172A"/>
                </a:solidFill>
              </a:rPr>
              <a:t> </a:t>
            </a:r>
            <a:r>
              <a:rPr sz="1500" b="1" i="0" u="none" dirty="0" err="1">
                <a:solidFill>
                  <a:srgbClr val="0F172A"/>
                </a:solidFill>
              </a:rPr>
              <a:t>Uzatması</a:t>
            </a:r>
            <a:endParaRPr sz="1500" b="1" i="0" u="none" dirty="0">
              <a:solidFill>
                <a:srgbClr val="0F172A"/>
              </a:solidFill>
            </a:endParaRPr>
          </a:p>
        </p:txBody>
      </p:sp>
      <p:sp>
        <p:nvSpPr>
          <p:cNvPr id="19" name="TextBox 18"/>
          <p:cNvSpPr txBox="1"/>
          <p:nvPr/>
        </p:nvSpPr>
        <p:spPr>
          <a:xfrm>
            <a:off x="895350" y="3000375"/>
            <a:ext cx="4895850" cy="457200"/>
          </a:xfrm>
          <a:prstGeom prst="rect">
            <a:avLst/>
          </a:prstGeom>
          <a:noFill/>
        </p:spPr>
        <p:txBody>
          <a:bodyPr wrap="square" lIns="0" tIns="0" rIns="0" bIns="0" anchor="t">
            <a:spAutoFit/>
          </a:bodyPr>
          <a:lstStyle/>
          <a:p>
            <a:pPr algn="l">
              <a:lnSpc>
                <a:spcPts val="1800"/>
              </a:lnSpc>
            </a:pPr>
            <a:r>
              <a:rPr sz="1200" b="0" i="0" u="none" dirty="0" err="1">
                <a:solidFill>
                  <a:srgbClr val="334155"/>
                </a:solidFill>
              </a:rPr>
              <a:t>Çalışma</a:t>
            </a:r>
            <a:r>
              <a:rPr sz="1200" b="0" i="0" u="none" dirty="0">
                <a:solidFill>
                  <a:srgbClr val="334155"/>
                </a:solidFill>
              </a:rPr>
              <a:t> </a:t>
            </a:r>
            <a:r>
              <a:rPr sz="1200" b="0" i="0" u="none" dirty="0" err="1">
                <a:solidFill>
                  <a:srgbClr val="334155"/>
                </a:solidFill>
              </a:rPr>
              <a:t>izni</a:t>
            </a:r>
            <a:r>
              <a:rPr sz="1200" b="0" i="0" u="none" dirty="0">
                <a:solidFill>
                  <a:srgbClr val="334155"/>
                </a:solidFill>
              </a:rPr>
              <a:t> </a:t>
            </a:r>
            <a:r>
              <a:rPr sz="1200" b="0" i="0" u="none" dirty="0" err="1">
                <a:solidFill>
                  <a:srgbClr val="334155"/>
                </a:solidFill>
              </a:rPr>
              <a:t>uzatma</a:t>
            </a:r>
            <a:r>
              <a:rPr sz="1200" b="0" i="0" u="none" dirty="0">
                <a:solidFill>
                  <a:srgbClr val="334155"/>
                </a:solidFill>
              </a:rPr>
              <a:t> </a:t>
            </a:r>
            <a:r>
              <a:rPr sz="1200" b="0" i="0" u="none" dirty="0" err="1">
                <a:solidFill>
                  <a:srgbClr val="334155"/>
                </a:solidFill>
              </a:rPr>
              <a:t>başvuruları</a:t>
            </a:r>
            <a:r>
              <a:rPr sz="1200" b="0" i="0" u="none" dirty="0">
                <a:solidFill>
                  <a:srgbClr val="334155"/>
                </a:solidFill>
              </a:rPr>
              <a:t>, yurt </a:t>
            </a:r>
            <a:r>
              <a:rPr sz="1200" b="0" i="0" u="none" dirty="0" err="1">
                <a:solidFill>
                  <a:srgbClr val="334155"/>
                </a:solidFill>
              </a:rPr>
              <a:t>içi</a:t>
            </a:r>
            <a:r>
              <a:rPr sz="1200" b="0" i="0" u="none" dirty="0">
                <a:solidFill>
                  <a:srgbClr val="334155"/>
                </a:solidFill>
              </a:rPr>
              <a:t> </a:t>
            </a:r>
            <a:r>
              <a:rPr sz="1200" b="0" i="0" u="none" dirty="0" err="1">
                <a:solidFill>
                  <a:srgbClr val="334155"/>
                </a:solidFill>
              </a:rPr>
              <a:t>başvurularla</a:t>
            </a:r>
            <a:r>
              <a:rPr sz="1200" b="0" i="0" u="none" dirty="0">
                <a:solidFill>
                  <a:srgbClr val="334155"/>
                </a:solidFill>
              </a:rPr>
              <a:t> </a:t>
            </a:r>
            <a:r>
              <a:rPr sz="1200" b="0" i="0" u="none" dirty="0" err="1">
                <a:solidFill>
                  <a:srgbClr val="334155"/>
                </a:solidFill>
              </a:rPr>
              <a:t>aynı</a:t>
            </a:r>
            <a:r>
              <a:rPr sz="1200" b="0" i="0" u="none" dirty="0">
                <a:solidFill>
                  <a:srgbClr val="334155"/>
                </a:solidFill>
              </a:rPr>
              <a:t> </a:t>
            </a:r>
            <a:r>
              <a:rPr sz="1200" b="0" i="0" u="none" dirty="0" err="1">
                <a:solidFill>
                  <a:srgbClr val="334155"/>
                </a:solidFill>
              </a:rPr>
              <a:t>süreç</a:t>
            </a:r>
            <a:r>
              <a:rPr sz="1200" b="0" i="0" u="none" dirty="0">
                <a:solidFill>
                  <a:srgbClr val="334155"/>
                </a:solidFill>
              </a:rPr>
              <a:t> </a:t>
            </a:r>
            <a:r>
              <a:rPr sz="1200" b="0" i="0" u="none" dirty="0" err="1">
                <a:solidFill>
                  <a:srgbClr val="334155"/>
                </a:solidFill>
              </a:rPr>
              <a:t>takip</a:t>
            </a:r>
            <a:r>
              <a:rPr sz="1200" b="0" i="0" u="none" dirty="0">
                <a:solidFill>
                  <a:srgbClr val="334155"/>
                </a:solidFill>
              </a:rPr>
              <a:t> </a:t>
            </a:r>
            <a:r>
              <a:rPr sz="1200" b="0" i="0" u="none" dirty="0" err="1">
                <a:solidFill>
                  <a:srgbClr val="334155"/>
                </a:solidFill>
              </a:rPr>
              <a:t>edilerek</a:t>
            </a:r>
            <a:r>
              <a:rPr sz="1200" b="0" i="0" u="none" dirty="0">
                <a:solidFill>
                  <a:srgbClr val="334155"/>
                </a:solidFill>
              </a:rPr>
              <a:t> </a:t>
            </a:r>
            <a:r>
              <a:rPr sz="1200" b="0" i="0" u="none" dirty="0" err="1">
                <a:solidFill>
                  <a:srgbClr val="334155"/>
                </a:solidFill>
              </a:rPr>
              <a:t>yapılır</a:t>
            </a:r>
            <a:r>
              <a:rPr sz="1200" b="0" i="0" u="none" dirty="0">
                <a:solidFill>
                  <a:srgbClr val="334155"/>
                </a:solidFill>
              </a:rPr>
              <a:t>.</a:t>
            </a:r>
          </a:p>
        </p:txBody>
      </p:sp>
      <p:sp>
        <p:nvSpPr>
          <p:cNvPr id="20" name="TextBox 19"/>
          <p:cNvSpPr txBox="1"/>
          <p:nvPr/>
        </p:nvSpPr>
        <p:spPr>
          <a:xfrm>
            <a:off x="895350" y="4124325"/>
            <a:ext cx="2427075" cy="230832"/>
          </a:xfrm>
          <a:prstGeom prst="rect">
            <a:avLst/>
          </a:prstGeom>
          <a:noFill/>
        </p:spPr>
        <p:txBody>
          <a:bodyPr wrap="none" lIns="314325" tIns="0" rIns="0" bIns="0" anchor="t">
            <a:spAutoFit/>
          </a:bodyPr>
          <a:lstStyle/>
          <a:p>
            <a:pPr algn="l"/>
            <a:r>
              <a:rPr sz="1500" b="1" i="0" u="none" dirty="0" err="1">
                <a:solidFill>
                  <a:srgbClr val="0F172A"/>
                </a:solidFill>
              </a:rPr>
              <a:t>Başvuru</a:t>
            </a:r>
            <a:r>
              <a:rPr sz="1500" b="1" i="0" u="none" dirty="0">
                <a:solidFill>
                  <a:srgbClr val="0F172A"/>
                </a:solidFill>
              </a:rPr>
              <a:t> </a:t>
            </a:r>
            <a:r>
              <a:rPr sz="1500" b="1" i="0" u="none" dirty="0" err="1">
                <a:solidFill>
                  <a:srgbClr val="0F172A"/>
                </a:solidFill>
              </a:rPr>
              <a:t>ve</a:t>
            </a:r>
            <a:r>
              <a:rPr sz="1500" b="1" i="0" u="none" dirty="0">
                <a:solidFill>
                  <a:srgbClr val="0F172A"/>
                </a:solidFill>
              </a:rPr>
              <a:t> </a:t>
            </a:r>
            <a:r>
              <a:rPr sz="1500" b="1" i="0" u="none" dirty="0" err="1">
                <a:solidFill>
                  <a:srgbClr val="0F172A"/>
                </a:solidFill>
              </a:rPr>
              <a:t>Takip</a:t>
            </a:r>
            <a:r>
              <a:rPr sz="1500" b="1" i="0" u="none" dirty="0">
                <a:solidFill>
                  <a:srgbClr val="0F172A"/>
                </a:solidFill>
              </a:rPr>
              <a:t> </a:t>
            </a:r>
            <a:r>
              <a:rPr sz="1500" b="1" i="0" u="none" dirty="0" err="1">
                <a:solidFill>
                  <a:srgbClr val="0F172A"/>
                </a:solidFill>
              </a:rPr>
              <a:t>Portalları</a:t>
            </a:r>
            <a:endParaRPr sz="1500" b="1" i="0" u="none" dirty="0">
              <a:solidFill>
                <a:srgbClr val="0F172A"/>
              </a:solidFill>
            </a:endParaRPr>
          </a:p>
        </p:txBody>
      </p:sp>
      <p:sp>
        <p:nvSpPr>
          <p:cNvPr id="21" name="TextBox 20"/>
          <p:cNvSpPr txBox="1"/>
          <p:nvPr/>
        </p:nvSpPr>
        <p:spPr>
          <a:xfrm>
            <a:off x="895350" y="4438650"/>
            <a:ext cx="2157642" cy="211212"/>
          </a:xfrm>
          <a:prstGeom prst="rect">
            <a:avLst/>
          </a:prstGeom>
          <a:noFill/>
        </p:spPr>
        <p:txBody>
          <a:bodyPr wrap="none" lIns="0" tIns="0" rIns="0" bIns="0" anchor="t">
            <a:spAutoFit/>
          </a:bodyPr>
          <a:lstStyle/>
          <a:p>
            <a:pPr algn="l">
              <a:lnSpc>
                <a:spcPts val="1800"/>
              </a:lnSpc>
            </a:pPr>
            <a:r>
              <a:rPr sz="1125" b="1" i="0" u="none" dirty="0" err="1">
                <a:solidFill>
                  <a:srgbClr val="334155"/>
                </a:solidFill>
              </a:rPr>
              <a:t>Başvuru</a:t>
            </a:r>
            <a:r>
              <a:rPr sz="1125" b="1" i="0" u="none" dirty="0">
                <a:solidFill>
                  <a:srgbClr val="334155"/>
                </a:solidFill>
              </a:rPr>
              <a:t> </a:t>
            </a:r>
            <a:r>
              <a:rPr sz="1125" b="1" i="0" u="none" dirty="0" err="1">
                <a:solidFill>
                  <a:srgbClr val="334155"/>
                </a:solidFill>
              </a:rPr>
              <a:t>için</a:t>
            </a:r>
            <a:r>
              <a:rPr sz="1125" b="1" i="0" u="none" dirty="0">
                <a:solidFill>
                  <a:srgbClr val="334155"/>
                </a:solidFill>
              </a:rPr>
              <a:t>:</a:t>
            </a:r>
            <a:r>
              <a:rPr sz="1125" b="0" i="0" u="none" dirty="0">
                <a:solidFill>
                  <a:srgbClr val="334155"/>
                </a:solidFill>
              </a:rPr>
              <a:t> www.calismaizni.gov.tr</a:t>
            </a:r>
          </a:p>
        </p:txBody>
      </p:sp>
      <p:sp>
        <p:nvSpPr>
          <p:cNvPr id="22" name="TextBox 21"/>
          <p:cNvSpPr txBox="1"/>
          <p:nvPr/>
        </p:nvSpPr>
        <p:spPr>
          <a:xfrm>
            <a:off x="895350" y="4724400"/>
            <a:ext cx="2548775" cy="211212"/>
          </a:xfrm>
          <a:prstGeom prst="rect">
            <a:avLst/>
          </a:prstGeom>
          <a:noFill/>
        </p:spPr>
        <p:txBody>
          <a:bodyPr wrap="none" lIns="0" tIns="0" rIns="0" bIns="0" anchor="t">
            <a:spAutoFit/>
          </a:bodyPr>
          <a:lstStyle/>
          <a:p>
            <a:pPr algn="l">
              <a:lnSpc>
                <a:spcPts val="1800"/>
              </a:lnSpc>
            </a:pPr>
            <a:r>
              <a:rPr sz="1125" b="1" i="0" u="none" dirty="0" err="1">
                <a:solidFill>
                  <a:srgbClr val="334155"/>
                </a:solidFill>
              </a:rPr>
              <a:t>Daha</a:t>
            </a:r>
            <a:r>
              <a:rPr sz="1125" b="1" i="0" u="none" dirty="0">
                <a:solidFill>
                  <a:srgbClr val="334155"/>
                </a:solidFill>
              </a:rPr>
              <a:t> </a:t>
            </a:r>
            <a:r>
              <a:rPr sz="1125" b="1" i="0" u="none" dirty="0" err="1">
                <a:solidFill>
                  <a:srgbClr val="334155"/>
                </a:solidFill>
              </a:rPr>
              <a:t>fazla</a:t>
            </a:r>
            <a:r>
              <a:rPr sz="1125" b="1" i="0" u="none" dirty="0">
                <a:solidFill>
                  <a:srgbClr val="334155"/>
                </a:solidFill>
              </a:rPr>
              <a:t> </a:t>
            </a:r>
            <a:r>
              <a:rPr sz="1125" b="1" i="0" u="none" dirty="0" err="1">
                <a:solidFill>
                  <a:srgbClr val="334155"/>
                </a:solidFill>
              </a:rPr>
              <a:t>bilgi</a:t>
            </a:r>
            <a:r>
              <a:rPr sz="1125" b="1" i="0" u="none" dirty="0">
                <a:solidFill>
                  <a:srgbClr val="334155"/>
                </a:solidFill>
              </a:rPr>
              <a:t> </a:t>
            </a:r>
            <a:r>
              <a:rPr sz="1125" b="1" i="0" u="none" dirty="0" err="1">
                <a:solidFill>
                  <a:srgbClr val="334155"/>
                </a:solidFill>
              </a:rPr>
              <a:t>için</a:t>
            </a:r>
            <a:r>
              <a:rPr sz="1125" b="1" i="0" u="none" dirty="0">
                <a:solidFill>
                  <a:srgbClr val="334155"/>
                </a:solidFill>
              </a:rPr>
              <a:t>:</a:t>
            </a:r>
            <a:r>
              <a:rPr sz="1125" b="0" i="0" u="none" dirty="0">
                <a:solidFill>
                  <a:srgbClr val="334155"/>
                </a:solidFill>
              </a:rPr>
              <a:t> www.csgb.gov.tr/uigm</a:t>
            </a:r>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CF8337-672F-4C91-5D9F-9C8DEC62F759}"/>
              </a:ext>
            </a:extLst>
          </p:cNvPr>
          <p:cNvSpPr>
            <a:spLocks noGrp="1"/>
          </p:cNvSpPr>
          <p:nvPr>
            <p:ph type="title"/>
          </p:nvPr>
        </p:nvSpPr>
        <p:spPr/>
        <p:txBody>
          <a:bodyPr>
            <a:normAutofit/>
          </a:bodyPr>
          <a:lstStyle/>
          <a:p>
            <a:r>
              <a:rPr lang="tr-TR" sz="3200" b="1" i="0"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ÜCRETLERİN BANKA ARACILIĞIYLA ÖDENMESİ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A9D4D980-9E43-331F-F97A-D0FB60A460B1}"/>
              </a:ext>
            </a:extLst>
          </p:cNvPr>
          <p:cNvSpPr>
            <a:spLocks noGrp="1"/>
          </p:cNvSpPr>
          <p:nvPr>
            <p:ph idx="1"/>
          </p:nvPr>
        </p:nvSpPr>
        <p:spPr/>
        <p:txBody>
          <a:bodyPr>
            <a:no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2009 yılında ücretlerin banka kanalıyla ödenmesine dair düzenleme yapılmış ve 10 ve üzeri işçi çalıştıran işverenlerin ücretleri banka aracılığıyla ödemesi zorunlu hale getirilmiştir.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2016 yılında yapılan değişiklik ile; işverenlerin Türkiye genelinde çalıştırdıkları işçi sayısının en az 5 olması halinde çalıştırdıkları işçilere yapacakları ücret dahil her türlü ödemenin kanuni kesintileri düşüldükten sonra kalan net tutarını, bankalar aracılığıyla ödemesi zorunlu hale getirilmiştir.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2025 yılında yapılan değişiklik ile de bu sayı 4 Haziran 2025 tarihli Resmî </a:t>
            </a:r>
            <a:r>
              <a:rPr lang="tr-TR" b="0" i="0" u="none" strike="noStrike" baseline="0" dirty="0" err="1">
                <a:latin typeface="Calibri" panose="020F0502020204030204" pitchFamily="34" charset="0"/>
                <a:ea typeface="Calibri" panose="020F0502020204030204" pitchFamily="34" charset="0"/>
                <a:cs typeface="Calibri" panose="020F0502020204030204" pitchFamily="34" charset="0"/>
              </a:rPr>
              <a:t>Gazete’de</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yayımlanan Yönetmelik ile 01.07.2025 tarihinden itibaren geçerli olmak üzere 3 işçiye düşürülmüştür</a:t>
            </a:r>
            <a:r>
              <a:rPr lang="tr-TR" b="0" i="1" u="none" strike="noStrike" baseline="0" dirty="0">
                <a:latin typeface="Calibri" panose="020F0502020204030204" pitchFamily="34" charset="0"/>
                <a:ea typeface="Calibri" panose="020F0502020204030204" pitchFamily="34" charset="0"/>
                <a:cs typeface="Calibri" panose="020F0502020204030204" pitchFamily="34" charset="0"/>
              </a:rPr>
              <a:t>.</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1548175"/>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46C958-23E2-CC2F-5688-FC188698B036}"/>
              </a:ext>
            </a:extLst>
          </p:cNvPr>
          <p:cNvSpPr>
            <a:spLocks noGrp="1"/>
          </p:cNvSpPr>
          <p:nvPr>
            <p:ph type="title"/>
          </p:nvPr>
        </p:nvSpPr>
        <p:spPr/>
        <p:txBody>
          <a:bodyPr>
            <a:normAutofit/>
          </a:bodyPr>
          <a:lstStyle/>
          <a:p>
            <a:r>
              <a:rPr lang="tr-TR" sz="3200" b="1" i="1"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SİGORTA PRİM TEŞVİKLERİ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47EC8CBB-E0F5-3777-F76A-F908B18B35C5}"/>
              </a:ext>
            </a:extLst>
          </p:cNvPr>
          <p:cNvSpPr>
            <a:spLocks noGrp="1"/>
          </p:cNvSpPr>
          <p:nvPr>
            <p:ph idx="1"/>
          </p:nvPr>
        </p:nvSpPr>
        <p:spPr>
          <a:xfrm>
            <a:off x="838200" y="2118360"/>
            <a:ext cx="10104120" cy="3185160"/>
          </a:xfrm>
        </p:spPr>
        <p:txBody>
          <a:bodyPr>
            <a:no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Sigorta primi teşvikleri; Ülkemizde istihdamın ve üretimin arttırılması, kayıt dışı istihdamın engellenmesi, bölgesel gelişmişlik farklarının azaltılması, engelli istihdamının artırılması, genç ve kadınların işgücüne katılımının artırılması gibi amaçlarla işverenlerin ödemeleri gereken sigorta primlerinin belirli oranda ve sürede Devletçe karşılanması anlamına gelmektedir.</a:t>
            </a:r>
          </a:p>
        </p:txBody>
      </p:sp>
    </p:spTree>
    <p:extLst>
      <p:ext uri="{BB962C8B-B14F-4D97-AF65-F5344CB8AC3E}">
        <p14:creationId xmlns:p14="http://schemas.microsoft.com/office/powerpoint/2010/main" val="309759076"/>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45717B0-C6B6-C187-2471-ECBDF9A6DDA6}"/>
              </a:ext>
            </a:extLst>
          </p:cNvPr>
          <p:cNvSpPr>
            <a:spLocks noGrp="1"/>
          </p:cNvSpPr>
          <p:nvPr>
            <p:ph idx="1"/>
          </p:nvPr>
        </p:nvSpPr>
        <p:spPr/>
        <p:txBody>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Genel olarak uygulanan bu teşviklerden yararlanabilmeleri için işverenlerin; </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sigortasız işçi çalıştırmamaları</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SGK’ya verilmesi gereken bildirgeleri süresinde sunmaları</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primlerini düzenli ve zamanında ödemeleri</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sahte sigortalı bildiriminde bulunmamaları </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gibi temel yükümlülükleri yerine getirmeleri gerekmektedir. Bunun yanında her bir teşvik uygulaması için farklı bazı özel şartlar da söz konusudur.</a:t>
            </a:r>
            <a:endParaRPr lang="tr-TR" dirty="0">
              <a:latin typeface="Calibri" panose="020F0502020204030204" pitchFamily="34" charset="0"/>
              <a:ea typeface="Calibri" panose="020F0502020204030204" pitchFamily="34" charset="0"/>
              <a:cs typeface="Calibri" panose="020F0502020204030204" pitchFamily="34" charset="0"/>
            </a:endParaRPr>
          </a:p>
          <a:p>
            <a:pPr algn="just"/>
            <a:r>
              <a:rPr lang="tr-TR" b="0" i="0" u="none" strike="noStrike" baseline="0" dirty="0">
                <a:solidFill>
                  <a:srgbClr val="000000"/>
                </a:solidFill>
                <a:latin typeface="TimesNewRomanPSMT"/>
              </a:rPr>
              <a:t>Uygulanmakta olan sigorta primi teşvikleri hakkında detaylı güncel bilgiye </a:t>
            </a:r>
            <a:r>
              <a:rPr lang="tr-TR" b="1" i="0" u="none" strike="noStrike" baseline="0" dirty="0">
                <a:solidFill>
                  <a:srgbClr val="0000FF"/>
                </a:solidFill>
                <a:latin typeface="Calibri" panose="020F0502020204030204" pitchFamily="34" charset="0"/>
              </a:rPr>
              <a:t>www.sgk.gov.tr </a:t>
            </a:r>
            <a:r>
              <a:rPr lang="tr-TR" b="0" i="0" u="none" strike="noStrike" baseline="0" dirty="0">
                <a:solidFill>
                  <a:srgbClr val="000000"/>
                </a:solidFill>
                <a:latin typeface="Times New Roman" panose="02020603050405020304" pitchFamily="18" charset="0"/>
              </a:rPr>
              <a:t>ve </a:t>
            </a:r>
            <a:r>
              <a:rPr lang="tr-TR" b="1" i="0" u="none" strike="noStrike" baseline="0" dirty="0">
                <a:solidFill>
                  <a:srgbClr val="0000FF"/>
                </a:solidFill>
                <a:latin typeface="Calibri" panose="020F0502020204030204" pitchFamily="34" charset="0"/>
              </a:rPr>
              <a:t>www.destekal.sgk.gov.tr </a:t>
            </a:r>
            <a:r>
              <a:rPr lang="tr-TR" b="0" i="0" u="none" strike="noStrike" baseline="0" dirty="0">
                <a:solidFill>
                  <a:srgbClr val="000000"/>
                </a:solidFill>
                <a:latin typeface="TimesNewRomanPSMT"/>
              </a:rPr>
              <a:t>adreslerinden ulaşılabilmektedir</a:t>
            </a:r>
            <a:r>
              <a:rPr lang="tr-TR" b="0" i="0" u="none" strike="noStrike" baseline="0" dirty="0">
                <a:solidFill>
                  <a:srgbClr val="000000"/>
                </a:solidFill>
                <a:latin typeface="Times New Roman" panose="02020603050405020304" pitchFamily="18" charset="0"/>
              </a:rPr>
              <a:t>.</a:t>
            </a:r>
            <a:endParaRPr lang="tr-TR" dirty="0"/>
          </a:p>
        </p:txBody>
      </p:sp>
    </p:spTree>
    <p:extLst>
      <p:ext uri="{BB962C8B-B14F-4D97-AF65-F5344CB8AC3E}">
        <p14:creationId xmlns:p14="http://schemas.microsoft.com/office/powerpoint/2010/main" val="1541507992"/>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E786F5-D0BA-EEC6-60C8-330A965971B5}"/>
              </a:ext>
            </a:extLst>
          </p:cNvPr>
          <p:cNvSpPr>
            <a:spLocks noGrp="1"/>
          </p:cNvSpPr>
          <p:nvPr>
            <p:ph type="title"/>
          </p:nvPr>
        </p:nvSpPr>
        <p:spPr/>
        <p:txBody>
          <a:bodyPr>
            <a:normAutofit/>
          </a:bodyPr>
          <a:lstStyle/>
          <a:p>
            <a:r>
              <a:rPr lang="de-DE" sz="3200" b="1" i="1"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SAHTE SİGORTALILIK VE SAHTE İŞYERİ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83CAE75F-01B0-145C-8B1F-9923501980CE}"/>
              </a:ext>
            </a:extLst>
          </p:cNvPr>
          <p:cNvSpPr>
            <a:spLocks noGrp="1"/>
          </p:cNvSpPr>
          <p:nvPr>
            <p:ph idx="1"/>
          </p:nvPr>
        </p:nvSpPr>
        <p:spPr>
          <a:xfrm>
            <a:off x="838200" y="1825624"/>
            <a:ext cx="10515600" cy="4544695"/>
          </a:xfrm>
        </p:spPr>
        <p:txBody>
          <a:bodyPr>
            <a:no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İşyerlerinde sigortalı olarak bildirilen kişilerin o işyerinde fiilen çalışan kişiler olması gerekir. Bir işyerinde fiilen çalışmadığı halde sigortalı olarak bildirilen kişiler “sahte sigortalı” olarak değerlendirilmektedir.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Fiilen çalışmadığı halde sahte sigortalı olarak bildirilen kişilerin hizmetleri iptal edilmekte, bu kişiler için ödenen primler iade edilmemekte ve SGK tarafından sahte olarak bildirilen sigortalılar için yapılan harcamalar (sağlık harcamaları, ödenekler, gelirler ve aylıklar) faiziyle birlikte geri alınmaktadır.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 Gerçekte herhangi bir şekilde mal veya hizmet üretilmemekle birlikte, bazı kişileri sigortalı olarak göstermek için kurulmuş paravan işyerleri “sahte işyeri” olarak değerlendirilmektedir.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14350475"/>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59C803-5A82-54D4-6D34-DD6C22FBB39E}"/>
              </a:ext>
            </a:extLst>
          </p:cNvPr>
          <p:cNvSpPr>
            <a:spLocks noGrp="1"/>
          </p:cNvSpPr>
          <p:nvPr>
            <p:ph idx="1"/>
          </p:nvPr>
        </p:nvSpPr>
        <p:spPr>
          <a:xfrm>
            <a:off x="838200" y="1965960"/>
            <a:ext cx="10515600" cy="4892039"/>
          </a:xfrm>
        </p:spPr>
        <p:txBody>
          <a:bodyPr>
            <a:noAutofit/>
          </a:bodyPr>
          <a:lstStyle/>
          <a:p>
            <a:pPr algn="just"/>
            <a:r>
              <a:rPr lang="tr-TR" sz="2400" b="0" i="0" u="none" strike="noStrike" baseline="0" dirty="0">
                <a:latin typeface="Calibri" panose="020F0502020204030204" pitchFamily="34" charset="0"/>
                <a:ea typeface="Calibri" panose="020F0502020204030204" pitchFamily="34" charset="0"/>
                <a:cs typeface="Calibri" panose="020F0502020204030204" pitchFamily="34" charset="0"/>
              </a:rPr>
              <a:t>Sahte işyerleri Kurumca benimsenen çeşitli kriterlere göre tespit edilmektedir. </a:t>
            </a:r>
            <a:r>
              <a:rPr lang="tr-TR" sz="2400" b="1" i="0" u="none" strike="noStrike" baseline="0" dirty="0">
                <a:latin typeface="Calibri" panose="020F0502020204030204" pitchFamily="34" charset="0"/>
                <a:ea typeface="Calibri" panose="020F0502020204030204" pitchFamily="34" charset="0"/>
                <a:cs typeface="Calibri" panose="020F0502020204030204" pitchFamily="34" charset="0"/>
              </a:rPr>
              <a:t>Bu işyerlerinden yapılan tüm bildirimler iptal edilmekte</a:t>
            </a:r>
            <a:r>
              <a:rPr lang="tr-TR" sz="2400" b="0" i="0" u="none" strike="noStrike" baseline="0" dirty="0">
                <a:latin typeface="Calibri" panose="020F0502020204030204" pitchFamily="34" charset="0"/>
                <a:ea typeface="Calibri" panose="020F0502020204030204" pitchFamily="34" charset="0"/>
                <a:cs typeface="Calibri" panose="020F0502020204030204" pitchFamily="34" charset="0"/>
              </a:rPr>
              <a:t>, buralardan sigortalı olarak bildirilen kişilerin sigortalılığı sahte sigortalı olarak değerlendirilmektedir. Bu kişilerin hizmetleri iptal edilmekte, adlarına yatan primler iade edilmemekte, yapılan harcamalar (sağlık harcamaları, ödenekler, gelirler ve aylıklar) faiziyle birlikte geri alınmaktadır.</a:t>
            </a:r>
          </a:p>
          <a:p>
            <a:pPr algn="just"/>
            <a:r>
              <a:rPr lang="tr-TR" sz="2400" b="0" i="0" u="none" strike="noStrike" baseline="0" dirty="0">
                <a:latin typeface="Calibri" panose="020F0502020204030204" pitchFamily="34" charset="0"/>
                <a:ea typeface="Calibri" panose="020F0502020204030204" pitchFamily="34" charset="0"/>
                <a:cs typeface="Calibri" panose="020F0502020204030204" pitchFamily="34" charset="0"/>
              </a:rPr>
              <a:t>İşyerlerinde çalışan işçilerin çalışmadıkları başka bir işyerinden sigortalı olarak bildirilmeleri durumunda ise hem sigortasız çalıştırma (fiilen çalışılan işyerinde) hem sahte sigortalılık (fiilen çalışılmayan ancak bildirim yapılan işyerinde) söz konusu olmaktadır. Bu durumda hem sahte sigortalılığa ilişkin hem de sigortasız işçi çalıştırmaya ilişkin yaptırımlar uygulanmaktadır</a:t>
            </a:r>
            <a:endParaRPr lang="tr-T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2725360"/>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0FFA140-298D-A11C-D21C-36EA86BEDE28}"/>
              </a:ext>
            </a:extLst>
          </p:cNvPr>
          <p:cNvSpPr>
            <a:spLocks noGrp="1"/>
          </p:cNvSpPr>
          <p:nvPr>
            <p:ph idx="1"/>
          </p:nvPr>
        </p:nvSpPr>
        <p:spPr>
          <a:xfrm>
            <a:off x="838200" y="3020786"/>
            <a:ext cx="10088880" cy="3730534"/>
          </a:xfrm>
        </p:spPr>
        <p:txBody>
          <a:bodyPr>
            <a:noAutofit/>
          </a:bodyPr>
          <a:lstStyle/>
          <a:p>
            <a:pPr algn="just"/>
            <a:r>
              <a:rPr lang="tr-TR" b="1" i="0" u="none" strike="noStrike" baseline="0" dirty="0">
                <a:latin typeface="Calibri" panose="020F0502020204030204" pitchFamily="34" charset="0"/>
                <a:ea typeface="Calibri" panose="020F0502020204030204" pitchFamily="34" charset="0"/>
                <a:cs typeface="Calibri" panose="020F0502020204030204" pitchFamily="34" charset="0"/>
              </a:rPr>
              <a:t>Fiilen çalışmayan kişilerin SGK’ya sigortalı olarak bildirilmesi, evrakta sahtecilik olarak değerlendirildiğinden </a:t>
            </a:r>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TCK’ya göre suç sayılmaktadır. Bu durumda ilgili işveren, muhasebeci ve sigortalılar hakkında Cumhuriyet Savcılığına suç duyurusunda bulunulmaktadır. Sahte işyeri de TCK’ya göre suç sayıldığından aynı uygulama sahte işyerlerinin tespiti halinde de söz konusudur</a:t>
            </a:r>
            <a:r>
              <a:rPr lang="tr-TR" sz="2400" b="0" i="0" u="none" strike="noStrike" baseline="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239464493"/>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76FFBC-BF4C-3953-68B9-B9367092397A}"/>
              </a:ext>
            </a:extLst>
          </p:cNvPr>
          <p:cNvSpPr>
            <a:spLocks noGrp="1"/>
          </p:cNvSpPr>
          <p:nvPr>
            <p:ph type="title"/>
          </p:nvPr>
        </p:nvSpPr>
        <p:spPr/>
        <p:txBody>
          <a:bodyPr>
            <a:normAutofit/>
          </a:bodyPr>
          <a:lstStyle/>
          <a:p>
            <a:r>
              <a:rPr lang="tr-TR" sz="3200" b="1" i="1" u="none" strike="noStrike" baseline="0" dirty="0">
                <a:solidFill>
                  <a:schemeClr val="bg1"/>
                </a:solidFill>
                <a:latin typeface="Calibri" panose="020F0502020204030204" pitchFamily="34" charset="0"/>
                <a:ea typeface="Calibri" panose="020F0502020204030204" pitchFamily="34" charset="0"/>
                <a:cs typeface="Calibri" panose="020F0502020204030204" pitchFamily="34" charset="0"/>
              </a:rPr>
              <a:t>KAYIT DIŞI İSTİHDAM VE SONUÇLARI</a:t>
            </a:r>
            <a:endParaRPr lang="tr-TR"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İçerik Yer Tutucusu 2">
            <a:extLst>
              <a:ext uri="{FF2B5EF4-FFF2-40B4-BE49-F238E27FC236}">
                <a16:creationId xmlns:a16="http://schemas.microsoft.com/office/drawing/2014/main" id="{2AF1952C-B828-1AE9-6F23-65A55BD9B72D}"/>
              </a:ext>
            </a:extLst>
          </p:cNvPr>
          <p:cNvSpPr>
            <a:spLocks noGrp="1"/>
          </p:cNvSpPr>
          <p:nvPr>
            <p:ph idx="1"/>
          </p:nvPr>
        </p:nvSpPr>
        <p:spPr/>
        <p:txBody>
          <a:bodyPr>
            <a:normAutofit/>
          </a:bodyPr>
          <a:lstStyle/>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Kayıt dışı istihdam, çalışanların Sosyal Güvenlik Kurumuna hiç bildirilmemesi ya da çalışma gün veya ücretlerinin eksik bildirilmesidir. Yani sigortasız işçi çalıştırma durumunda olduğu gibi, çalışma sürelerinin veya ödenen ücretlerin eksik bildirilmesi de kayıt dışı istihdam olarak değerlendirilmektedir.</a:t>
            </a:r>
          </a:p>
          <a:p>
            <a:pPr algn="just"/>
            <a:r>
              <a:rPr lang="tr-TR" b="0" i="0" u="none" strike="noStrike" baseline="0" dirty="0">
                <a:latin typeface="Calibri" panose="020F0502020204030204" pitchFamily="34" charset="0"/>
                <a:ea typeface="Calibri" panose="020F0502020204030204" pitchFamily="34" charset="0"/>
                <a:cs typeface="Calibri" panose="020F0502020204030204" pitchFamily="34" charset="0"/>
              </a:rPr>
              <a:t>Çalışanların sigortalı olarak çalıştırılmaları anayasal bir hak olmakla birlikte aynı zamanda hem çalışanlar hem de işverenler açısından bir zorunluluktur. Yani işverenlerin çalışanlarını sigortasız olarak çalıştırma hakları olmadığı gibi çalışan kişilerin de sigortasız çalışmak ya da sigortasız çalışmayı istemek gibi bir hakları söz konusu değildir</a:t>
            </a:r>
            <a:endParaRPr lang="tr-T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9217490"/>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40F0CA-4E58-A8F5-103D-CE5EE27A05E2}"/>
              </a:ext>
            </a:extLst>
          </p:cNvPr>
          <p:cNvSpPr>
            <a:spLocks noGrp="1"/>
          </p:cNvSpPr>
          <p:nvPr>
            <p:ph idx="1"/>
          </p:nvPr>
        </p:nvSpPr>
        <p:spPr>
          <a:xfrm>
            <a:off x="838200" y="1950719"/>
            <a:ext cx="10515600" cy="4542155"/>
          </a:xfrm>
        </p:spPr>
        <p:txBody>
          <a:bodyPr>
            <a:noAutofit/>
          </a:bodyPr>
          <a:lstStyle/>
          <a:p>
            <a:pPr algn="just"/>
            <a:r>
              <a:rPr lang="tr-TR" sz="2400" b="0" i="0" u="none" strike="noStrike" baseline="0" dirty="0">
                <a:latin typeface="Calibri" panose="020F0502020204030204" pitchFamily="34" charset="0"/>
                <a:ea typeface="Calibri" panose="020F0502020204030204" pitchFamily="34" charset="0"/>
                <a:cs typeface="Calibri" panose="020F0502020204030204" pitchFamily="34" charset="0"/>
              </a:rPr>
              <a:t>Bu şekilde çalışmak isteyen kişilerin sigortasız çalıştırıldığının tespiti halinde işverenlere yönelik yaptırımlar uygulanmakta, işverenler kendilerince kötü niyetli olmamalarına rağmen mağdur olabilmektedir. Özellikle emekli aylığı alan, dul veya yetim aylığı alan, sosyal yardım alan veya bakmakla yükümlü konumunda olan bazı kişilerin sigortasız çalışma konusunda daha istekli oldukları bilinmektedir. Bu kimselerin sigortasız çalışma konusundaki talepleri karşısında işverenlerin yasal yükümlülüklerini yerine getirme bilinciyle ve tespiti halinde mağduriyet yaşamama amacıyla gereken dikkati göstermeleri gerekmektedir.</a:t>
            </a:r>
          </a:p>
          <a:p>
            <a:pPr algn="just"/>
            <a:r>
              <a:rPr lang="tr-TR" sz="2400" b="0" i="0" u="none" strike="noStrike" baseline="0" dirty="0">
                <a:latin typeface="Calibri" panose="020F0502020204030204" pitchFamily="34" charset="0"/>
                <a:ea typeface="Calibri" panose="020F0502020204030204" pitchFamily="34" charset="0"/>
                <a:cs typeface="Calibri" panose="020F0502020204030204" pitchFamily="34" charset="0"/>
              </a:rPr>
              <a:t>Kayıt dışı istihdamın toplumun sosyal ve ekonomik değerleri üzerinde birçok olumsuz etkisi bulunmaktadır. Bu durum; çalışanlar, işverenler ve devlet açısından da çok sayıda olumsuz sonuca neden olmaktadır.</a:t>
            </a:r>
            <a:endParaRPr lang="tr-T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6637786"/>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A4B120C-4801-E190-FF0D-39E2157C4AC1}"/>
              </a:ext>
            </a:extLst>
          </p:cNvPr>
          <p:cNvSpPr>
            <a:spLocks noGrp="1"/>
          </p:cNvSpPr>
          <p:nvPr>
            <p:ph idx="1"/>
          </p:nvPr>
        </p:nvSpPr>
        <p:spPr/>
        <p:txBody>
          <a:bodyPr/>
          <a:lstStyle/>
          <a:p>
            <a:pPr algn="just"/>
            <a:r>
              <a:rPr lang="tr-TR" dirty="0"/>
              <a:t>Sonuç olarak  kayıt dışı istihdam sadece bir prim kaybı vergi kaybı yada istatistiksel bir problem değildir.</a:t>
            </a:r>
          </a:p>
          <a:p>
            <a:pPr algn="just"/>
            <a:r>
              <a:rPr lang="tr-TR" dirty="0"/>
              <a:t>Bir çalışanın geleceğini, çocuklarının sağlık hakkını ve ülkenin ekonomik adaletini elinden almaktır.</a:t>
            </a:r>
          </a:p>
          <a:p>
            <a:pPr algn="just"/>
            <a:r>
              <a:rPr lang="tr-TR"/>
              <a:t>Sürdürülebilir </a:t>
            </a:r>
            <a:r>
              <a:rPr lang="tr-TR" dirty="0"/>
              <a:t>bir büyüme ve  güvenli bir gelecek için kayıtlı istihdam lüks değil anayasal bir haktır.</a:t>
            </a:r>
          </a:p>
          <a:p>
            <a:pPr algn="just"/>
            <a:r>
              <a:rPr lang="tr-TR" dirty="0"/>
              <a:t>Dinlediğiniz, katıldığınız ve bu mesleğe değer kattığınız için  teşekkür ederim. </a:t>
            </a:r>
          </a:p>
        </p:txBody>
      </p:sp>
    </p:spTree>
    <p:extLst>
      <p:ext uri="{BB962C8B-B14F-4D97-AF65-F5344CB8AC3E}">
        <p14:creationId xmlns:p14="http://schemas.microsoft.com/office/powerpoint/2010/main" val="239495618"/>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7971</TotalTime>
  <Words>3667</Words>
  <Application>Microsoft Office PowerPoint</Application>
  <PresentationFormat>Geniş ekran</PresentationFormat>
  <Paragraphs>299</Paragraphs>
  <Slides>53</Slides>
  <Notes>22</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53</vt:i4>
      </vt:variant>
    </vt:vector>
  </HeadingPairs>
  <TitlesOfParts>
    <vt:vector size="61" baseType="lpstr">
      <vt:lpstr>Arial</vt:lpstr>
      <vt:lpstr>Calibri</vt:lpstr>
      <vt:lpstr>Calibri Light</vt:lpstr>
      <vt:lpstr>Times New Roman</vt:lpstr>
      <vt:lpstr>TimesNewRomanPS-BoldMT</vt:lpstr>
      <vt:lpstr>TimesNewRomanPSMT</vt:lpstr>
      <vt:lpstr>Wingdings</vt:lpstr>
      <vt:lpstr>Office Teması</vt:lpstr>
      <vt:lpstr>PowerPoint Sunusu</vt:lpstr>
      <vt:lpstr>Sunum Planı</vt:lpstr>
      <vt:lpstr>İŞVEREN YÜKÜMLÜLÜKLERİ</vt:lpstr>
      <vt:lpstr>İŞYERİNİN BİLDİRİLMESİ</vt:lpstr>
      <vt:lpstr>PowerPoint Sunusu</vt:lpstr>
      <vt:lpstr>BELGELERİN İBRAZI</vt:lpstr>
      <vt:lpstr>PowerPoint Sunusu</vt:lpstr>
      <vt:lpstr>İŞVERENİN SİGORTALILARA İLİŞKİN YÜKÜMLÜLÜKLERİ</vt:lpstr>
      <vt:lpstr>İŞE GİRİŞİN BİLDİRİLMESİ</vt:lpstr>
      <vt:lpstr>PowerPoint Sunusu</vt:lpstr>
      <vt:lpstr>PowerPoint Sunusu</vt:lpstr>
      <vt:lpstr>PowerPoint Sunusu</vt:lpstr>
      <vt:lpstr>İŞTEN AYRILIŞIN BİLDİRİLMESİ</vt:lpstr>
      <vt:lpstr>PowerPoint Sunusu</vt:lpstr>
      <vt:lpstr>PowerPoint Sunusu</vt:lpstr>
      <vt:lpstr>PowerPoint Sunusu</vt:lpstr>
      <vt:lpstr>MUHTASAR VE PRİM HİZMET BEYANNAMESİNİN VERİLMESİ</vt:lpstr>
      <vt:lpstr>PowerPoint Sunusu</vt:lpstr>
      <vt:lpstr>PowerPoint Sunusu</vt:lpstr>
      <vt:lpstr>PowerPoint Sunusu</vt:lpstr>
      <vt:lpstr>PRİM ORANLARI VE PRİMLERİN ÖDENMESİ</vt:lpstr>
      <vt:lpstr>PRİM ORANLARI</vt:lpstr>
      <vt:lpstr>PowerPoint Sunusu</vt:lpstr>
      <vt:lpstr>PowerPoint Sunusu</vt:lpstr>
      <vt:lpstr>İŞ KAZASININ VE MESLEK HASTALIĞININ BİLDİRİLMESİ</vt:lpstr>
      <vt:lpstr>PowerPoint Sunusu</vt:lpstr>
      <vt:lpstr>PowerPoint Sunusu</vt:lpstr>
      <vt:lpstr>PowerPoint Sunusu</vt:lpstr>
      <vt:lpstr>PowerPoint Sunusu</vt:lpstr>
      <vt:lpstr>İSTİRAHAT DÖNEMLERİNDE SİGORTALININ ÇALIŞIP ÇALIŞMADIĞININ BİLDİRİLMESİ</vt:lpstr>
      <vt:lpstr>YABANCI ÇALIŞANLAR İÇİN ÇALIŞMA İZNİ ALINMASI</vt:lpstr>
      <vt:lpstr>PowerPoint Sunusu</vt:lpstr>
      <vt:lpstr>PowerPoint Sunusu</vt:lpstr>
      <vt:lpstr>PowerPoint Sunusu</vt:lpstr>
      <vt:lpstr>PowerPoint Sunusu</vt:lpstr>
      <vt:lpstr>PowerPoint Sunusu</vt:lpstr>
      <vt:lpstr>PowerPoint Sunusu</vt:lpstr>
      <vt:lpstr>        YURT İÇİ BAŞVURU </vt:lpstr>
      <vt:lpstr>PowerPoint Sunusu</vt:lpstr>
      <vt:lpstr>PowerPoint Sunusu</vt:lpstr>
      <vt:lpstr>PowerPoint Sunusu</vt:lpstr>
      <vt:lpstr>PowerPoint Sunusu</vt:lpstr>
      <vt:lpstr>PowerPoint Sunusu</vt:lpstr>
      <vt:lpstr>PowerPoint Sunusu</vt:lpstr>
      <vt:lpstr>ÜCRETLERİN BANKA ARACILIĞIYLA ÖDENMESİ</vt:lpstr>
      <vt:lpstr>SİGORTA PRİM TEŞVİKLERİ</vt:lpstr>
      <vt:lpstr>PowerPoint Sunusu</vt:lpstr>
      <vt:lpstr>SAHTE SİGORTALILIK VE SAHTE İŞYERİ</vt:lpstr>
      <vt:lpstr>PowerPoint Sunusu</vt:lpstr>
      <vt:lpstr>PowerPoint Sunusu</vt:lpstr>
      <vt:lpstr>KAYIT DIŞI İSTİHDAM VE SONUÇLARI</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GÜVENLİK KURUMU BAŞKANLIĞI</dc:title>
  <dc:creator>Microsoft Office User</dc:creator>
  <cp:lastModifiedBy>MERAL DOKUMACI</cp:lastModifiedBy>
  <cp:revision>267</cp:revision>
  <cp:lastPrinted>2024-10-04T14:48:47Z</cp:lastPrinted>
  <dcterms:created xsi:type="dcterms:W3CDTF">2022-06-17T06:53:20Z</dcterms:created>
  <dcterms:modified xsi:type="dcterms:W3CDTF">2026-10-23T13:41:22Z</dcterms:modified>
</cp:coreProperties>
</file>