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2" r:id="rId3"/>
  </p:sldMasterIdLst>
  <p:notesMasterIdLst>
    <p:notesMasterId r:id="rId61"/>
  </p:notesMasterIdLst>
  <p:sldIdLst>
    <p:sldId id="354" r:id="rId4"/>
    <p:sldId id="258" r:id="rId5"/>
    <p:sldId id="328" r:id="rId6"/>
    <p:sldId id="329" r:id="rId7"/>
    <p:sldId id="330" r:id="rId8"/>
    <p:sldId id="331" r:id="rId9"/>
    <p:sldId id="333" r:id="rId10"/>
    <p:sldId id="332" r:id="rId11"/>
    <p:sldId id="334" r:id="rId12"/>
    <p:sldId id="335" r:id="rId13"/>
    <p:sldId id="336" r:id="rId14"/>
    <p:sldId id="337" r:id="rId15"/>
    <p:sldId id="339" r:id="rId16"/>
    <p:sldId id="340" r:id="rId17"/>
    <p:sldId id="341" r:id="rId18"/>
    <p:sldId id="342" r:id="rId19"/>
    <p:sldId id="343" r:id="rId20"/>
    <p:sldId id="344" r:id="rId21"/>
    <p:sldId id="345" r:id="rId22"/>
    <p:sldId id="346" r:id="rId23"/>
    <p:sldId id="347" r:id="rId24"/>
    <p:sldId id="348" r:id="rId25"/>
    <p:sldId id="283" r:id="rId26"/>
    <p:sldId id="307" r:id="rId27"/>
    <p:sldId id="286" r:id="rId28"/>
    <p:sldId id="294" r:id="rId29"/>
    <p:sldId id="295" r:id="rId30"/>
    <p:sldId id="296" r:id="rId31"/>
    <p:sldId id="297" r:id="rId32"/>
    <p:sldId id="352" r:id="rId33"/>
    <p:sldId id="299" r:id="rId34"/>
    <p:sldId id="300" r:id="rId35"/>
    <p:sldId id="301" r:id="rId36"/>
    <p:sldId id="302" r:id="rId37"/>
    <p:sldId id="303" r:id="rId38"/>
    <p:sldId id="304" r:id="rId39"/>
    <p:sldId id="305" r:id="rId40"/>
    <p:sldId id="349" r:id="rId41"/>
    <p:sldId id="308" r:id="rId42"/>
    <p:sldId id="309" r:id="rId43"/>
    <p:sldId id="310" r:id="rId44"/>
    <p:sldId id="311" r:id="rId45"/>
    <p:sldId id="312" r:id="rId46"/>
    <p:sldId id="313" r:id="rId47"/>
    <p:sldId id="314" r:id="rId48"/>
    <p:sldId id="315" r:id="rId49"/>
    <p:sldId id="316" r:id="rId50"/>
    <p:sldId id="317" r:id="rId51"/>
    <p:sldId id="318" r:id="rId52"/>
    <p:sldId id="319" r:id="rId53"/>
    <p:sldId id="320" r:id="rId54"/>
    <p:sldId id="321" r:id="rId55"/>
    <p:sldId id="322" r:id="rId56"/>
    <p:sldId id="323" r:id="rId57"/>
    <p:sldId id="353" r:id="rId58"/>
    <p:sldId id="350" r:id="rId59"/>
    <p:sldId id="351" r:id="rId6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0E10"/>
    <a:srgbClr val="DC6B6B"/>
    <a:srgbClr val="C91919"/>
    <a:srgbClr val="FFFFFF"/>
    <a:srgbClr val="DBDBDB"/>
    <a:srgbClr val="FFF2CC"/>
    <a:srgbClr val="FBF9F7"/>
    <a:srgbClr val="7C0404"/>
    <a:srgbClr val="BC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799B23B-EC83-4686-B30A-512413B5E67A}" styleName="Açık Stil 3 - Vurgu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Orta Stil 4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55" autoAdjust="0"/>
    <p:restoredTop sz="76423" autoAdjust="0"/>
  </p:normalViewPr>
  <p:slideViewPr>
    <p:cSldViewPr snapToGrid="0">
      <p:cViewPr varScale="1">
        <p:scale>
          <a:sx n="88" d="100"/>
          <a:sy n="88" d="100"/>
        </p:scale>
        <p:origin x="1656" y="84"/>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61" Type="http://schemas.openxmlformats.org/officeDocument/2006/relationships/notesMaster" Target="notesMasters/notesMaster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9979C1-C517-4315-8057-3EFAEC52C625}" type="doc">
      <dgm:prSet loTypeId="urn:microsoft.com/office/officeart/2008/layout/RadialCluster" loCatId="relationship" qsTypeId="urn:microsoft.com/office/officeart/2009/2/quickstyle/3d8" qsCatId="3D" csTypeId="urn:microsoft.com/office/officeart/2005/8/colors/accent1_2" csCatId="accent1" phldr="1"/>
      <dgm:spPr>
        <a:scene3d>
          <a:camera prst="isometricOffAxis2Left" zoom="82000"/>
          <a:lightRig rig="freezing" dir="t"/>
        </a:scene3d>
      </dgm:spPr>
      <dgm:t>
        <a:bodyPr/>
        <a:lstStyle/>
        <a:p>
          <a:endParaRPr lang="tr-TR"/>
        </a:p>
      </dgm:t>
    </dgm:pt>
    <dgm:pt modelId="{20FE5B0D-4826-44D5-82D4-AEE411178A9B}">
      <dgm:prSet phldrT="[Metin]" custT="1"/>
      <dgm:spPr>
        <a:solidFill>
          <a:srgbClr val="D20900"/>
        </a:solidFill>
        <a:sp3d extrusionH="190500" prstMaterial="metal">
          <a:bevelT w="120650" h="38100" prst="relaxedInset"/>
          <a:bevelB w="120650" h="57150" prst="relaxedInset"/>
          <a:contourClr>
            <a:schemeClr val="bg1"/>
          </a:contourClr>
        </a:sp3d>
      </dgm:spPr>
      <dgm:t>
        <a:bodyPr/>
        <a:lstStyle/>
        <a:p>
          <a:r>
            <a:rPr lang="tr-TR" sz="2000" b="1" dirty="0" smtClean="0">
              <a:solidFill>
                <a:schemeClr val="bg1">
                  <a:alpha val="90000"/>
                </a:schemeClr>
              </a:solidFill>
              <a:latin typeface="Times New Roman" panose="02020603050405020304" pitchFamily="18" charset="0"/>
              <a:cs typeface="Times New Roman" panose="02020603050405020304" pitchFamily="18" charset="0"/>
            </a:rPr>
            <a:t>MATRAH VE VERGİ ARTIRIMI</a:t>
          </a:r>
          <a:endParaRPr lang="tr-TR" sz="2000" b="1" dirty="0">
            <a:solidFill>
              <a:schemeClr val="bg1">
                <a:alpha val="90000"/>
              </a:schemeClr>
            </a:solidFill>
            <a:latin typeface="Times New Roman" panose="02020603050405020304" pitchFamily="18" charset="0"/>
            <a:cs typeface="Times New Roman" panose="02020603050405020304" pitchFamily="18" charset="0"/>
          </a:endParaRPr>
        </a:p>
      </dgm:t>
    </dgm:pt>
    <dgm:pt modelId="{431B7CF3-ACC1-4122-8779-D138F0C00D5A}" type="parTrans" cxnId="{84C1D20B-49F9-48A5-B878-80A2109A3914}">
      <dgm:prSet/>
      <dgm:spPr/>
      <dgm:t>
        <a:bodyPr/>
        <a:lstStyle/>
        <a:p>
          <a:endParaRPr lang="tr-TR">
            <a:solidFill>
              <a:schemeClr val="bg1">
                <a:alpha val="90000"/>
              </a:schemeClr>
            </a:solidFill>
          </a:endParaRPr>
        </a:p>
      </dgm:t>
    </dgm:pt>
    <dgm:pt modelId="{78C865E7-61FA-4CD0-A774-1DE731833EAB}" type="sibTrans" cxnId="{84C1D20B-49F9-48A5-B878-80A2109A3914}">
      <dgm:prSet/>
      <dgm:spPr/>
      <dgm:t>
        <a:bodyPr/>
        <a:lstStyle/>
        <a:p>
          <a:endParaRPr lang="tr-TR">
            <a:solidFill>
              <a:schemeClr val="bg1">
                <a:alpha val="90000"/>
              </a:schemeClr>
            </a:solidFill>
          </a:endParaRPr>
        </a:p>
      </dgm:t>
    </dgm:pt>
    <dgm:pt modelId="{5DA845E7-1E51-4007-A875-A7CC33A1017D}">
      <dgm:prSet phldrT="[Metin]" custT="1"/>
      <dgm:spPr>
        <a:solidFill>
          <a:srgbClr val="8A120B"/>
        </a:solidFill>
        <a:sp3d extrusionH="190500" prstMaterial="metal">
          <a:bevelT w="120650" h="38100" prst="relaxedInset"/>
          <a:bevelB w="120650" h="57150" prst="relaxedInset"/>
          <a:contourClr>
            <a:schemeClr val="bg1"/>
          </a:contourClr>
        </a:sp3d>
      </dgm:spPr>
      <dgm:t>
        <a:bodyPr/>
        <a:lstStyle/>
        <a:p>
          <a:r>
            <a:rPr lang="tr-TR" sz="1400" b="1" dirty="0" smtClean="0">
              <a:solidFill>
                <a:schemeClr val="bg1">
                  <a:alpha val="90000"/>
                </a:schemeClr>
              </a:solidFill>
              <a:latin typeface="Times New Roman" panose="02020603050405020304" pitchFamily="18" charset="0"/>
              <a:cs typeface="Times New Roman" panose="02020603050405020304" pitchFamily="18" charset="0"/>
            </a:rPr>
            <a:t>GELİR VERGİSİ / KURUMLAR VERGİSİ</a:t>
          </a:r>
          <a:endParaRPr lang="tr-TR" sz="1400" b="1" dirty="0">
            <a:solidFill>
              <a:schemeClr val="bg1">
                <a:alpha val="90000"/>
              </a:schemeClr>
            </a:solidFill>
            <a:latin typeface="Times New Roman" panose="02020603050405020304" pitchFamily="18" charset="0"/>
            <a:cs typeface="Times New Roman" panose="02020603050405020304" pitchFamily="18" charset="0"/>
          </a:endParaRPr>
        </a:p>
      </dgm:t>
    </dgm:pt>
    <dgm:pt modelId="{75879096-47BE-4637-9F9C-674E3B7F5E64}" type="parTrans" cxnId="{5843F8B6-38A8-4575-85EA-EB8515D81161}">
      <dgm:prSet/>
      <dgm:spPr>
        <a:sp3d z="-40000" prstMaterial="metal"/>
      </dgm:spPr>
      <dgm:t>
        <a:bodyPr/>
        <a:lstStyle/>
        <a:p>
          <a:endParaRPr lang="tr-TR">
            <a:solidFill>
              <a:schemeClr val="bg1">
                <a:alpha val="90000"/>
              </a:schemeClr>
            </a:solidFill>
          </a:endParaRPr>
        </a:p>
      </dgm:t>
    </dgm:pt>
    <dgm:pt modelId="{AACB6919-4DBB-4A3A-9653-2B9BDBD71CD0}" type="sibTrans" cxnId="{5843F8B6-38A8-4575-85EA-EB8515D81161}">
      <dgm:prSet/>
      <dgm:spPr/>
      <dgm:t>
        <a:bodyPr/>
        <a:lstStyle/>
        <a:p>
          <a:endParaRPr lang="tr-TR">
            <a:solidFill>
              <a:schemeClr val="bg1">
                <a:alpha val="90000"/>
              </a:schemeClr>
            </a:solidFill>
          </a:endParaRPr>
        </a:p>
      </dgm:t>
    </dgm:pt>
    <dgm:pt modelId="{7488E5F5-0D5E-4587-9048-A55B99469B63}">
      <dgm:prSet phldrT="[Metin]" custT="1"/>
      <dgm:spPr>
        <a:solidFill>
          <a:srgbClr val="8A120B"/>
        </a:solidFill>
        <a:sp3d extrusionH="190500" prstMaterial="metal">
          <a:bevelT w="120650" h="38100" prst="relaxedInset"/>
          <a:bevelB w="120650" h="57150" prst="relaxedInset"/>
          <a:contourClr>
            <a:schemeClr val="bg1"/>
          </a:contourClr>
        </a:sp3d>
      </dgm:spPr>
      <dgm:t>
        <a:bodyPr/>
        <a:lstStyle/>
        <a:p>
          <a:r>
            <a:rPr lang="tr-TR" sz="1400" b="1" dirty="0" smtClean="0">
              <a:solidFill>
                <a:schemeClr val="bg1">
                  <a:alpha val="90000"/>
                </a:schemeClr>
              </a:solidFill>
              <a:latin typeface="Times New Roman" panose="02020603050405020304" pitchFamily="18" charset="0"/>
              <a:cs typeface="Times New Roman" panose="02020603050405020304" pitchFamily="18" charset="0"/>
            </a:rPr>
            <a:t>GELİR/KURUM STOPAJ VERGİSİ</a:t>
          </a:r>
          <a:endParaRPr lang="tr-TR" sz="1400" b="1" dirty="0">
            <a:solidFill>
              <a:schemeClr val="bg1">
                <a:alpha val="90000"/>
              </a:schemeClr>
            </a:solidFill>
          </a:endParaRPr>
        </a:p>
      </dgm:t>
    </dgm:pt>
    <dgm:pt modelId="{643C7E1B-61E9-4FCA-BE2D-EB0C57938FD9}" type="parTrans" cxnId="{B72834CD-E879-4456-BC61-C4865899287A}">
      <dgm:prSet/>
      <dgm:spPr>
        <a:sp3d z="-40000" prstMaterial="metal"/>
      </dgm:spPr>
      <dgm:t>
        <a:bodyPr/>
        <a:lstStyle/>
        <a:p>
          <a:endParaRPr lang="tr-TR">
            <a:solidFill>
              <a:schemeClr val="bg1">
                <a:alpha val="90000"/>
              </a:schemeClr>
            </a:solidFill>
          </a:endParaRPr>
        </a:p>
      </dgm:t>
    </dgm:pt>
    <dgm:pt modelId="{7222C3A3-2A03-4CD4-AAF4-0464E851A6F4}" type="sibTrans" cxnId="{B72834CD-E879-4456-BC61-C4865899287A}">
      <dgm:prSet/>
      <dgm:spPr/>
      <dgm:t>
        <a:bodyPr/>
        <a:lstStyle/>
        <a:p>
          <a:endParaRPr lang="tr-TR">
            <a:solidFill>
              <a:schemeClr val="bg1">
                <a:alpha val="90000"/>
              </a:schemeClr>
            </a:solidFill>
          </a:endParaRPr>
        </a:p>
      </dgm:t>
    </dgm:pt>
    <dgm:pt modelId="{78376B0B-10BE-4A88-B225-8CF08F947C61}">
      <dgm:prSet phldrT="[Metin]" custT="1"/>
      <dgm:spPr>
        <a:solidFill>
          <a:srgbClr val="8A120B"/>
        </a:solidFill>
        <a:sp3d extrusionH="190500" prstMaterial="metal">
          <a:bevelT w="120650" h="38100" prst="relaxedInset"/>
          <a:bevelB w="120650" h="57150" prst="relaxedInset"/>
          <a:contourClr>
            <a:schemeClr val="bg1"/>
          </a:contourClr>
        </a:sp3d>
      </dgm:spPr>
      <dgm:t>
        <a:bodyPr/>
        <a:lstStyle/>
        <a:p>
          <a:r>
            <a:rPr lang="tr-TR" sz="1400" b="1" dirty="0" smtClean="0">
              <a:solidFill>
                <a:schemeClr val="bg1">
                  <a:alpha val="90000"/>
                </a:schemeClr>
              </a:solidFill>
              <a:latin typeface="Times New Roman" panose="02020603050405020304" pitchFamily="18" charset="0"/>
              <a:cs typeface="Times New Roman" panose="02020603050405020304" pitchFamily="18" charset="0"/>
            </a:rPr>
            <a:t>KATMA DEĞER VERGİSİ</a:t>
          </a:r>
          <a:endParaRPr lang="tr-TR" sz="1400" b="1" dirty="0">
            <a:solidFill>
              <a:schemeClr val="bg1">
                <a:alpha val="90000"/>
              </a:schemeClr>
            </a:solidFill>
          </a:endParaRPr>
        </a:p>
      </dgm:t>
    </dgm:pt>
    <dgm:pt modelId="{C4FF0EEF-8024-4C21-A7A1-B3095B2185D7}" type="parTrans" cxnId="{AA8371CA-B988-45BE-A29F-E6749C3523B4}">
      <dgm:prSet/>
      <dgm:spPr>
        <a:sp3d z="-40000" prstMaterial="metal"/>
      </dgm:spPr>
      <dgm:t>
        <a:bodyPr/>
        <a:lstStyle/>
        <a:p>
          <a:endParaRPr lang="tr-TR">
            <a:solidFill>
              <a:schemeClr val="bg1">
                <a:alpha val="90000"/>
              </a:schemeClr>
            </a:solidFill>
          </a:endParaRPr>
        </a:p>
      </dgm:t>
    </dgm:pt>
    <dgm:pt modelId="{E78E8726-4129-42C6-9FE7-A9D589C4EDE0}" type="sibTrans" cxnId="{AA8371CA-B988-45BE-A29F-E6749C3523B4}">
      <dgm:prSet/>
      <dgm:spPr/>
      <dgm:t>
        <a:bodyPr/>
        <a:lstStyle/>
        <a:p>
          <a:endParaRPr lang="tr-TR">
            <a:solidFill>
              <a:schemeClr val="bg1">
                <a:alpha val="90000"/>
              </a:schemeClr>
            </a:solidFill>
          </a:endParaRPr>
        </a:p>
      </dgm:t>
    </dgm:pt>
    <dgm:pt modelId="{9502402D-9CB8-4E99-85C5-25B2981982FB}" type="pres">
      <dgm:prSet presAssocID="{2A9979C1-C517-4315-8057-3EFAEC52C625}" presName="Name0" presStyleCnt="0">
        <dgm:presLayoutVars>
          <dgm:chMax val="1"/>
          <dgm:chPref val="1"/>
          <dgm:dir/>
          <dgm:animOne val="branch"/>
          <dgm:animLvl val="lvl"/>
        </dgm:presLayoutVars>
      </dgm:prSet>
      <dgm:spPr/>
      <dgm:t>
        <a:bodyPr/>
        <a:lstStyle/>
        <a:p>
          <a:endParaRPr lang="tr-TR"/>
        </a:p>
      </dgm:t>
    </dgm:pt>
    <dgm:pt modelId="{A17612C8-A0B7-4FE5-8C30-8FDD9E36E711}" type="pres">
      <dgm:prSet presAssocID="{20FE5B0D-4826-44D5-82D4-AEE411178A9B}" presName="singleCycle" presStyleCnt="0"/>
      <dgm:spPr>
        <a:sp3d prstMaterial="metal"/>
      </dgm:spPr>
      <dgm:t>
        <a:bodyPr/>
        <a:lstStyle/>
        <a:p>
          <a:endParaRPr lang="tr-TR"/>
        </a:p>
      </dgm:t>
    </dgm:pt>
    <dgm:pt modelId="{C5CB9AB4-61FE-4547-BC1C-FAFEB3AB777B}" type="pres">
      <dgm:prSet presAssocID="{20FE5B0D-4826-44D5-82D4-AEE411178A9B}" presName="singleCenter" presStyleLbl="node1" presStyleIdx="0" presStyleCnt="4" custScaleX="203178" custScaleY="104656" custLinFactNeighborX="4486" custLinFactNeighborY="-7918">
        <dgm:presLayoutVars>
          <dgm:chMax val="7"/>
          <dgm:chPref val="7"/>
        </dgm:presLayoutVars>
      </dgm:prSet>
      <dgm:spPr/>
      <dgm:t>
        <a:bodyPr/>
        <a:lstStyle/>
        <a:p>
          <a:endParaRPr lang="tr-TR"/>
        </a:p>
      </dgm:t>
    </dgm:pt>
    <dgm:pt modelId="{C32AAE71-9536-4CEF-87A9-0F0234D73639}" type="pres">
      <dgm:prSet presAssocID="{75879096-47BE-4637-9F9C-674E3B7F5E64}" presName="Name56" presStyleLbl="parChTrans1D2" presStyleIdx="0" presStyleCnt="3"/>
      <dgm:spPr/>
      <dgm:t>
        <a:bodyPr/>
        <a:lstStyle/>
        <a:p>
          <a:endParaRPr lang="tr-TR"/>
        </a:p>
      </dgm:t>
    </dgm:pt>
    <dgm:pt modelId="{B360997C-4C10-4B32-99AF-40F9DA4636FE}" type="pres">
      <dgm:prSet presAssocID="{5DA845E7-1E51-4007-A875-A7CC33A1017D}" presName="text0" presStyleLbl="node1" presStyleIdx="1" presStyleCnt="4" custAng="0" custScaleX="289626" custScaleY="114211" custRadScaleRad="111670" custRadScaleInc="8176">
        <dgm:presLayoutVars>
          <dgm:bulletEnabled val="1"/>
        </dgm:presLayoutVars>
      </dgm:prSet>
      <dgm:spPr/>
      <dgm:t>
        <a:bodyPr/>
        <a:lstStyle/>
        <a:p>
          <a:endParaRPr lang="tr-TR"/>
        </a:p>
      </dgm:t>
    </dgm:pt>
    <dgm:pt modelId="{6BBABA14-52C2-473E-B9DE-679A286F9E4C}" type="pres">
      <dgm:prSet presAssocID="{643C7E1B-61E9-4FCA-BE2D-EB0C57938FD9}" presName="Name56" presStyleLbl="parChTrans1D2" presStyleIdx="1" presStyleCnt="3"/>
      <dgm:spPr/>
      <dgm:t>
        <a:bodyPr/>
        <a:lstStyle/>
        <a:p>
          <a:endParaRPr lang="tr-TR"/>
        </a:p>
      </dgm:t>
    </dgm:pt>
    <dgm:pt modelId="{66C5F08A-91D5-43FF-9CB5-4B35A14A4628}" type="pres">
      <dgm:prSet presAssocID="{7488E5F5-0D5E-4587-9048-A55B99469B63}" presName="text0" presStyleLbl="node1" presStyleIdx="2" presStyleCnt="4" custAng="0" custScaleX="289626" custScaleY="114211" custRadScaleRad="164933" custRadScaleInc="-19690">
        <dgm:presLayoutVars>
          <dgm:bulletEnabled val="1"/>
        </dgm:presLayoutVars>
      </dgm:prSet>
      <dgm:spPr/>
      <dgm:t>
        <a:bodyPr/>
        <a:lstStyle/>
        <a:p>
          <a:endParaRPr lang="tr-TR"/>
        </a:p>
      </dgm:t>
    </dgm:pt>
    <dgm:pt modelId="{3F358CA3-0687-4D37-A2B2-8E50589CE0C9}" type="pres">
      <dgm:prSet presAssocID="{C4FF0EEF-8024-4C21-A7A1-B3095B2185D7}" presName="Name56" presStyleLbl="parChTrans1D2" presStyleIdx="2" presStyleCnt="3"/>
      <dgm:spPr/>
      <dgm:t>
        <a:bodyPr/>
        <a:lstStyle/>
        <a:p>
          <a:endParaRPr lang="tr-TR"/>
        </a:p>
      </dgm:t>
    </dgm:pt>
    <dgm:pt modelId="{553EB6C8-E4C0-4280-BA4D-86706344B160}" type="pres">
      <dgm:prSet presAssocID="{78376B0B-10BE-4A88-B225-8CF08F947C61}" presName="text0" presStyleLbl="node1" presStyleIdx="3" presStyleCnt="4" custScaleX="289626" custScaleY="114211" custRadScaleRad="164779" custRadScaleInc="17337">
        <dgm:presLayoutVars>
          <dgm:bulletEnabled val="1"/>
        </dgm:presLayoutVars>
      </dgm:prSet>
      <dgm:spPr/>
      <dgm:t>
        <a:bodyPr/>
        <a:lstStyle/>
        <a:p>
          <a:endParaRPr lang="tr-TR"/>
        </a:p>
      </dgm:t>
    </dgm:pt>
  </dgm:ptLst>
  <dgm:cxnLst>
    <dgm:cxn modelId="{AA8371CA-B988-45BE-A29F-E6749C3523B4}" srcId="{20FE5B0D-4826-44D5-82D4-AEE411178A9B}" destId="{78376B0B-10BE-4A88-B225-8CF08F947C61}" srcOrd="2" destOrd="0" parTransId="{C4FF0EEF-8024-4C21-A7A1-B3095B2185D7}" sibTransId="{E78E8726-4129-42C6-9FE7-A9D589C4EDE0}"/>
    <dgm:cxn modelId="{B72834CD-E879-4456-BC61-C4865899287A}" srcId="{20FE5B0D-4826-44D5-82D4-AEE411178A9B}" destId="{7488E5F5-0D5E-4587-9048-A55B99469B63}" srcOrd="1" destOrd="0" parTransId="{643C7E1B-61E9-4FCA-BE2D-EB0C57938FD9}" sibTransId="{7222C3A3-2A03-4CD4-AAF4-0464E851A6F4}"/>
    <dgm:cxn modelId="{EBB85140-ED9D-4A67-8C22-2D1643E1518F}" type="presOf" srcId="{7488E5F5-0D5E-4587-9048-A55B99469B63}" destId="{66C5F08A-91D5-43FF-9CB5-4B35A14A4628}" srcOrd="0" destOrd="0" presId="urn:microsoft.com/office/officeart/2008/layout/RadialCluster"/>
    <dgm:cxn modelId="{F5A872C3-DF00-4C83-8774-6FB4B3E0CAEE}" type="presOf" srcId="{5DA845E7-1E51-4007-A875-A7CC33A1017D}" destId="{B360997C-4C10-4B32-99AF-40F9DA4636FE}" srcOrd="0" destOrd="0" presId="urn:microsoft.com/office/officeart/2008/layout/RadialCluster"/>
    <dgm:cxn modelId="{B554739D-AF9C-4985-93ED-2154BE6E5360}" type="presOf" srcId="{20FE5B0D-4826-44D5-82D4-AEE411178A9B}" destId="{C5CB9AB4-61FE-4547-BC1C-FAFEB3AB777B}" srcOrd="0" destOrd="0" presId="urn:microsoft.com/office/officeart/2008/layout/RadialCluster"/>
    <dgm:cxn modelId="{DE9B1CC8-F71F-4323-A75D-3931A84AC039}" type="presOf" srcId="{C4FF0EEF-8024-4C21-A7A1-B3095B2185D7}" destId="{3F358CA3-0687-4D37-A2B2-8E50589CE0C9}" srcOrd="0" destOrd="0" presId="urn:microsoft.com/office/officeart/2008/layout/RadialCluster"/>
    <dgm:cxn modelId="{D24DFA57-7F16-47F5-B8F1-88E7E20C7A78}" type="presOf" srcId="{2A9979C1-C517-4315-8057-3EFAEC52C625}" destId="{9502402D-9CB8-4E99-85C5-25B2981982FB}" srcOrd="0" destOrd="0" presId="urn:microsoft.com/office/officeart/2008/layout/RadialCluster"/>
    <dgm:cxn modelId="{0B0DA95E-CAA4-49C3-95D9-9840B765F771}" type="presOf" srcId="{78376B0B-10BE-4A88-B225-8CF08F947C61}" destId="{553EB6C8-E4C0-4280-BA4D-86706344B160}" srcOrd="0" destOrd="0" presId="urn:microsoft.com/office/officeart/2008/layout/RadialCluster"/>
    <dgm:cxn modelId="{5843F8B6-38A8-4575-85EA-EB8515D81161}" srcId="{20FE5B0D-4826-44D5-82D4-AEE411178A9B}" destId="{5DA845E7-1E51-4007-A875-A7CC33A1017D}" srcOrd="0" destOrd="0" parTransId="{75879096-47BE-4637-9F9C-674E3B7F5E64}" sibTransId="{AACB6919-4DBB-4A3A-9653-2B9BDBD71CD0}"/>
    <dgm:cxn modelId="{91F2595E-2F61-4E38-8AC6-6DEFDDB2E9B6}" type="presOf" srcId="{643C7E1B-61E9-4FCA-BE2D-EB0C57938FD9}" destId="{6BBABA14-52C2-473E-B9DE-679A286F9E4C}" srcOrd="0" destOrd="0" presId="urn:microsoft.com/office/officeart/2008/layout/RadialCluster"/>
    <dgm:cxn modelId="{2E01E7AF-9D73-4751-8BFF-D9FB4E933309}" type="presOf" srcId="{75879096-47BE-4637-9F9C-674E3B7F5E64}" destId="{C32AAE71-9536-4CEF-87A9-0F0234D73639}" srcOrd="0" destOrd="0" presId="urn:microsoft.com/office/officeart/2008/layout/RadialCluster"/>
    <dgm:cxn modelId="{84C1D20B-49F9-48A5-B878-80A2109A3914}" srcId="{2A9979C1-C517-4315-8057-3EFAEC52C625}" destId="{20FE5B0D-4826-44D5-82D4-AEE411178A9B}" srcOrd="0" destOrd="0" parTransId="{431B7CF3-ACC1-4122-8779-D138F0C00D5A}" sibTransId="{78C865E7-61FA-4CD0-A774-1DE731833EAB}"/>
    <dgm:cxn modelId="{C21D0E62-157B-42CA-A1F5-15BB4E9FA1CF}" type="presParOf" srcId="{9502402D-9CB8-4E99-85C5-25B2981982FB}" destId="{A17612C8-A0B7-4FE5-8C30-8FDD9E36E711}" srcOrd="0" destOrd="0" presId="urn:microsoft.com/office/officeart/2008/layout/RadialCluster"/>
    <dgm:cxn modelId="{FB8809CD-170A-4A62-A87D-2EFA06882C32}" type="presParOf" srcId="{A17612C8-A0B7-4FE5-8C30-8FDD9E36E711}" destId="{C5CB9AB4-61FE-4547-BC1C-FAFEB3AB777B}" srcOrd="0" destOrd="0" presId="urn:microsoft.com/office/officeart/2008/layout/RadialCluster"/>
    <dgm:cxn modelId="{575CEB26-6BC1-4462-8685-68A5C7B4E52C}" type="presParOf" srcId="{A17612C8-A0B7-4FE5-8C30-8FDD9E36E711}" destId="{C32AAE71-9536-4CEF-87A9-0F0234D73639}" srcOrd="1" destOrd="0" presId="urn:microsoft.com/office/officeart/2008/layout/RadialCluster"/>
    <dgm:cxn modelId="{F87C984A-8F10-4665-88EE-217E6C2B7E90}" type="presParOf" srcId="{A17612C8-A0B7-4FE5-8C30-8FDD9E36E711}" destId="{B360997C-4C10-4B32-99AF-40F9DA4636FE}" srcOrd="2" destOrd="0" presId="urn:microsoft.com/office/officeart/2008/layout/RadialCluster"/>
    <dgm:cxn modelId="{B246B538-6CCB-45B4-AA75-7402559A992C}" type="presParOf" srcId="{A17612C8-A0B7-4FE5-8C30-8FDD9E36E711}" destId="{6BBABA14-52C2-473E-B9DE-679A286F9E4C}" srcOrd="3" destOrd="0" presId="urn:microsoft.com/office/officeart/2008/layout/RadialCluster"/>
    <dgm:cxn modelId="{80B43B01-8927-4DC8-A38E-10507226F019}" type="presParOf" srcId="{A17612C8-A0B7-4FE5-8C30-8FDD9E36E711}" destId="{66C5F08A-91D5-43FF-9CB5-4B35A14A4628}" srcOrd="4" destOrd="0" presId="urn:microsoft.com/office/officeart/2008/layout/RadialCluster"/>
    <dgm:cxn modelId="{7B534874-BE2F-492A-98EA-18BAF0E18A26}" type="presParOf" srcId="{A17612C8-A0B7-4FE5-8C30-8FDD9E36E711}" destId="{3F358CA3-0687-4D37-A2B2-8E50589CE0C9}" srcOrd="5" destOrd="0" presId="urn:microsoft.com/office/officeart/2008/layout/RadialCluster"/>
    <dgm:cxn modelId="{D24AE961-2468-44AB-B1BE-5FC6643AF877}" type="presParOf" srcId="{A17612C8-A0B7-4FE5-8C30-8FDD9E36E711}" destId="{553EB6C8-E4C0-4280-BA4D-86706344B160}" srcOrd="6" destOrd="0" presId="urn:microsoft.com/office/officeart/2008/layout/RadialCluster"/>
  </dgm:cxnLst>
  <dgm:bg>
    <a:noFill/>
    <a:effectLst/>
  </dgm:bg>
  <dgm:whole>
    <a:effectLst/>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CB9AB4-61FE-4547-BC1C-FAFEB3AB777B}">
      <dsp:nvSpPr>
        <dsp:cNvPr id="0" name=""/>
        <dsp:cNvSpPr/>
      </dsp:nvSpPr>
      <dsp:spPr>
        <a:xfrm>
          <a:off x="3509701" y="1446722"/>
          <a:ext cx="2288934" cy="1179018"/>
        </a:xfrm>
        <a:prstGeom prst="roundRect">
          <a:avLst/>
        </a:prstGeom>
        <a:solidFill>
          <a:srgbClr val="D20900"/>
        </a:solidFill>
        <a:ln>
          <a:noFill/>
        </a:ln>
        <a:effectLst>
          <a:outerShdw blurRad="50800" dist="15240" dir="5400000" algn="tl" rotWithShape="0">
            <a:srgbClr val="000000">
              <a:alpha val="75000"/>
            </a:srgbClr>
          </a:outerShdw>
        </a:effectLst>
        <a:scene3d>
          <a:camera prst="isometricOffAxis2Left" zoom="82000"/>
          <a:lightRig rig="freezing" dir="t"/>
        </a:scene3d>
        <a:sp3d extrusionH="190500" prstMaterial="metal">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bg1">
                  <a:alpha val="90000"/>
                </a:schemeClr>
              </a:solidFill>
              <a:latin typeface="Times New Roman" panose="02020603050405020304" pitchFamily="18" charset="0"/>
              <a:cs typeface="Times New Roman" panose="02020603050405020304" pitchFamily="18" charset="0"/>
            </a:rPr>
            <a:t>MATRAH VE VERGİ ARTIRIMI</a:t>
          </a:r>
          <a:endParaRPr lang="tr-TR" sz="2000" b="1" kern="1200" dirty="0">
            <a:solidFill>
              <a:schemeClr val="bg1">
                <a:alpha val="90000"/>
              </a:schemeClr>
            </a:solidFill>
            <a:latin typeface="Times New Roman" panose="02020603050405020304" pitchFamily="18" charset="0"/>
            <a:cs typeface="Times New Roman" panose="02020603050405020304" pitchFamily="18" charset="0"/>
          </a:endParaRPr>
        </a:p>
      </dsp:txBody>
      <dsp:txXfrm>
        <a:off x="3567256" y="1504277"/>
        <a:ext cx="2173824" cy="1063908"/>
      </dsp:txXfrm>
    </dsp:sp>
    <dsp:sp modelId="{C32AAE71-9536-4CEF-87A9-0F0234D73639}">
      <dsp:nvSpPr>
        <dsp:cNvPr id="0" name=""/>
        <dsp:cNvSpPr/>
      </dsp:nvSpPr>
      <dsp:spPr>
        <a:xfrm rot="16221403">
          <a:off x="4367324" y="1154392"/>
          <a:ext cx="584669" cy="0"/>
        </a:xfrm>
        <a:custGeom>
          <a:avLst/>
          <a:gdLst/>
          <a:ahLst/>
          <a:cxnLst/>
          <a:rect l="0" t="0" r="0" b="0"/>
          <a:pathLst>
            <a:path>
              <a:moveTo>
                <a:pt x="0" y="0"/>
              </a:moveTo>
              <a:lnTo>
                <a:pt x="584669" y="0"/>
              </a:lnTo>
            </a:path>
          </a:pathLst>
        </a:custGeom>
        <a:noFill/>
        <a:ln w="13970" cap="flat" cmpd="sng" algn="ctr">
          <a:solidFill>
            <a:schemeClr val="accent1">
              <a:shade val="60000"/>
              <a:hueOff val="0"/>
              <a:satOff val="0"/>
              <a:lumOff val="0"/>
              <a:alphaOff val="0"/>
            </a:schemeClr>
          </a:solidFill>
          <a:prstDash val="solid"/>
        </a:ln>
        <a:effectLst/>
        <a:scene3d>
          <a:camera prst="isometricOffAxis2Left" zoom="82000"/>
          <a:lightRig rig="freezing" dir="t"/>
        </a:scene3d>
        <a:sp3d z="-40000" prstMaterial="metal"/>
      </dsp:spPr>
      <dsp:style>
        <a:lnRef idx="2">
          <a:scrgbClr r="0" g="0" b="0"/>
        </a:lnRef>
        <a:fillRef idx="0">
          <a:scrgbClr r="0" g="0" b="0"/>
        </a:fillRef>
        <a:effectRef idx="0">
          <a:scrgbClr r="0" g="0" b="0"/>
        </a:effectRef>
        <a:fontRef idx="minor"/>
      </dsp:style>
    </dsp:sp>
    <dsp:sp modelId="{B360997C-4C10-4B32-99AF-40F9DA4636FE}">
      <dsp:nvSpPr>
        <dsp:cNvPr id="0" name=""/>
        <dsp:cNvSpPr/>
      </dsp:nvSpPr>
      <dsp:spPr>
        <a:xfrm>
          <a:off x="3571115" y="0"/>
          <a:ext cx="2186094" cy="862063"/>
        </a:xfrm>
        <a:prstGeom prst="roundRect">
          <a:avLst/>
        </a:prstGeom>
        <a:solidFill>
          <a:srgbClr val="8A120B"/>
        </a:solidFill>
        <a:ln>
          <a:noFill/>
        </a:ln>
        <a:effectLst>
          <a:outerShdw blurRad="50800" dist="15240" dir="5400000" algn="tl" rotWithShape="0">
            <a:srgbClr val="000000">
              <a:alpha val="75000"/>
            </a:srgbClr>
          </a:outerShdw>
        </a:effectLst>
        <a:scene3d>
          <a:camera prst="isometricOffAxis2Left" zoom="82000"/>
          <a:lightRig rig="freezing" dir="t"/>
        </a:scene3d>
        <a:sp3d extrusionH="190500" prstMaterial="metal">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tr-TR" sz="1400" b="1" kern="1200" dirty="0" smtClean="0">
              <a:solidFill>
                <a:schemeClr val="bg1">
                  <a:alpha val="90000"/>
                </a:schemeClr>
              </a:solidFill>
              <a:latin typeface="Times New Roman" panose="02020603050405020304" pitchFamily="18" charset="0"/>
              <a:cs typeface="Times New Roman" panose="02020603050405020304" pitchFamily="18" charset="0"/>
            </a:rPr>
            <a:t>GELİR VERGİSİ / KURUMLAR VERGİSİ</a:t>
          </a:r>
          <a:endParaRPr lang="tr-TR" sz="1400" b="1" kern="1200" dirty="0">
            <a:solidFill>
              <a:schemeClr val="bg1">
                <a:alpha val="90000"/>
              </a:schemeClr>
            </a:solidFill>
            <a:latin typeface="Times New Roman" panose="02020603050405020304" pitchFamily="18" charset="0"/>
            <a:cs typeface="Times New Roman" panose="02020603050405020304" pitchFamily="18" charset="0"/>
          </a:endParaRPr>
        </a:p>
      </dsp:txBody>
      <dsp:txXfrm>
        <a:off x="3613197" y="42082"/>
        <a:ext cx="2101930" cy="777899"/>
      </dsp:txXfrm>
    </dsp:sp>
    <dsp:sp modelId="{6BBABA14-52C2-473E-B9DE-679A286F9E4C}">
      <dsp:nvSpPr>
        <dsp:cNvPr id="0" name=""/>
        <dsp:cNvSpPr/>
      </dsp:nvSpPr>
      <dsp:spPr>
        <a:xfrm rot="1469829">
          <a:off x="5775559" y="2664022"/>
          <a:ext cx="512705" cy="0"/>
        </a:xfrm>
        <a:custGeom>
          <a:avLst/>
          <a:gdLst/>
          <a:ahLst/>
          <a:cxnLst/>
          <a:rect l="0" t="0" r="0" b="0"/>
          <a:pathLst>
            <a:path>
              <a:moveTo>
                <a:pt x="0" y="0"/>
              </a:moveTo>
              <a:lnTo>
                <a:pt x="512705" y="0"/>
              </a:lnTo>
            </a:path>
          </a:pathLst>
        </a:custGeom>
        <a:noFill/>
        <a:ln w="13970" cap="flat" cmpd="sng" algn="ctr">
          <a:solidFill>
            <a:schemeClr val="accent1">
              <a:shade val="60000"/>
              <a:hueOff val="0"/>
              <a:satOff val="0"/>
              <a:lumOff val="0"/>
              <a:alphaOff val="0"/>
            </a:schemeClr>
          </a:solidFill>
          <a:prstDash val="solid"/>
        </a:ln>
        <a:effectLst/>
        <a:scene3d>
          <a:camera prst="isometricOffAxis2Left" zoom="82000"/>
          <a:lightRig rig="freezing" dir="t"/>
        </a:scene3d>
        <a:sp3d z="-40000" prstMaterial="metal"/>
      </dsp:spPr>
      <dsp:style>
        <a:lnRef idx="2">
          <a:scrgbClr r="0" g="0" b="0"/>
        </a:lnRef>
        <a:fillRef idx="0">
          <a:scrgbClr r="0" g="0" b="0"/>
        </a:fillRef>
        <a:effectRef idx="0">
          <a:scrgbClr r="0" g="0" b="0"/>
        </a:effectRef>
        <a:fontRef idx="minor"/>
      </dsp:style>
    </dsp:sp>
    <dsp:sp modelId="{66C5F08A-91D5-43FF-9CB5-4B35A14A4628}">
      <dsp:nvSpPr>
        <dsp:cNvPr id="0" name=""/>
        <dsp:cNvSpPr/>
      </dsp:nvSpPr>
      <dsp:spPr>
        <a:xfrm>
          <a:off x="6118079" y="2770318"/>
          <a:ext cx="2186094" cy="862063"/>
        </a:xfrm>
        <a:prstGeom prst="roundRect">
          <a:avLst/>
        </a:prstGeom>
        <a:solidFill>
          <a:srgbClr val="8A120B"/>
        </a:solidFill>
        <a:ln>
          <a:noFill/>
        </a:ln>
        <a:effectLst>
          <a:outerShdw blurRad="50800" dist="15240" dir="5400000" algn="tl" rotWithShape="0">
            <a:srgbClr val="000000">
              <a:alpha val="75000"/>
            </a:srgbClr>
          </a:outerShdw>
        </a:effectLst>
        <a:scene3d>
          <a:camera prst="isometricOffAxis2Left" zoom="82000"/>
          <a:lightRig rig="freezing" dir="t"/>
        </a:scene3d>
        <a:sp3d extrusionH="190500" prstMaterial="metal">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tr-TR" sz="1400" b="1" kern="1200" dirty="0" smtClean="0">
              <a:solidFill>
                <a:schemeClr val="bg1">
                  <a:alpha val="90000"/>
                </a:schemeClr>
              </a:solidFill>
              <a:latin typeface="Times New Roman" panose="02020603050405020304" pitchFamily="18" charset="0"/>
              <a:cs typeface="Times New Roman" panose="02020603050405020304" pitchFamily="18" charset="0"/>
            </a:rPr>
            <a:t>GELİR/KURUM STOPAJ VERGİSİ</a:t>
          </a:r>
          <a:endParaRPr lang="tr-TR" sz="1400" b="1" kern="1200" dirty="0">
            <a:solidFill>
              <a:schemeClr val="bg1">
                <a:alpha val="90000"/>
              </a:schemeClr>
            </a:solidFill>
          </a:endParaRPr>
        </a:p>
      </dsp:txBody>
      <dsp:txXfrm>
        <a:off x="6160161" y="2812400"/>
        <a:ext cx="2101930" cy="777899"/>
      </dsp:txXfrm>
    </dsp:sp>
    <dsp:sp modelId="{3F358CA3-0687-4D37-A2B2-8E50589CE0C9}">
      <dsp:nvSpPr>
        <dsp:cNvPr id="0" name=""/>
        <dsp:cNvSpPr/>
      </dsp:nvSpPr>
      <dsp:spPr>
        <a:xfrm rot="9395164">
          <a:off x="2775780" y="2683897"/>
          <a:ext cx="765435" cy="0"/>
        </a:xfrm>
        <a:custGeom>
          <a:avLst/>
          <a:gdLst/>
          <a:ahLst/>
          <a:cxnLst/>
          <a:rect l="0" t="0" r="0" b="0"/>
          <a:pathLst>
            <a:path>
              <a:moveTo>
                <a:pt x="0" y="0"/>
              </a:moveTo>
              <a:lnTo>
                <a:pt x="765435" y="0"/>
              </a:lnTo>
            </a:path>
          </a:pathLst>
        </a:custGeom>
        <a:noFill/>
        <a:ln w="13970" cap="flat" cmpd="sng" algn="ctr">
          <a:solidFill>
            <a:schemeClr val="accent1">
              <a:shade val="60000"/>
              <a:hueOff val="0"/>
              <a:satOff val="0"/>
              <a:lumOff val="0"/>
              <a:alphaOff val="0"/>
            </a:schemeClr>
          </a:solidFill>
          <a:prstDash val="solid"/>
        </a:ln>
        <a:effectLst/>
        <a:scene3d>
          <a:camera prst="isometricOffAxis2Left" zoom="82000"/>
          <a:lightRig rig="freezing" dir="t"/>
        </a:scene3d>
        <a:sp3d z="-40000" prstMaterial="metal"/>
      </dsp:spPr>
      <dsp:style>
        <a:lnRef idx="2">
          <a:scrgbClr r="0" g="0" b="0"/>
        </a:lnRef>
        <a:fillRef idx="0">
          <a:scrgbClr r="0" g="0" b="0"/>
        </a:fillRef>
        <a:effectRef idx="0">
          <a:scrgbClr r="0" g="0" b="0"/>
        </a:effectRef>
        <a:fontRef idx="minor"/>
      </dsp:style>
    </dsp:sp>
    <dsp:sp modelId="{553EB6C8-E4C0-4280-BA4D-86706344B160}">
      <dsp:nvSpPr>
        <dsp:cNvPr id="0" name=""/>
        <dsp:cNvSpPr/>
      </dsp:nvSpPr>
      <dsp:spPr>
        <a:xfrm>
          <a:off x="718854" y="2835978"/>
          <a:ext cx="2186094" cy="862063"/>
        </a:xfrm>
        <a:prstGeom prst="roundRect">
          <a:avLst/>
        </a:prstGeom>
        <a:solidFill>
          <a:srgbClr val="8A120B"/>
        </a:solidFill>
        <a:ln>
          <a:noFill/>
        </a:ln>
        <a:effectLst>
          <a:outerShdw blurRad="50800" dist="15240" dir="5400000" algn="tl" rotWithShape="0">
            <a:srgbClr val="000000">
              <a:alpha val="75000"/>
            </a:srgbClr>
          </a:outerShdw>
        </a:effectLst>
        <a:scene3d>
          <a:camera prst="isometricOffAxis2Left" zoom="82000"/>
          <a:lightRig rig="freezing" dir="t"/>
        </a:scene3d>
        <a:sp3d extrusionH="190500" prstMaterial="metal">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tr-TR" sz="1400" b="1" kern="1200" dirty="0" smtClean="0">
              <a:solidFill>
                <a:schemeClr val="bg1">
                  <a:alpha val="90000"/>
                </a:schemeClr>
              </a:solidFill>
              <a:latin typeface="Times New Roman" panose="02020603050405020304" pitchFamily="18" charset="0"/>
              <a:cs typeface="Times New Roman" panose="02020603050405020304" pitchFamily="18" charset="0"/>
            </a:rPr>
            <a:t>KATMA DEĞER VERGİSİ</a:t>
          </a:r>
          <a:endParaRPr lang="tr-TR" sz="1400" b="1" kern="1200" dirty="0">
            <a:solidFill>
              <a:schemeClr val="bg1">
                <a:alpha val="90000"/>
              </a:schemeClr>
            </a:solidFill>
          </a:endParaRPr>
        </a:p>
      </dsp:txBody>
      <dsp:txXfrm>
        <a:off x="760936" y="2878060"/>
        <a:ext cx="2101930" cy="777899"/>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24.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1C4A55-0E07-489F-8603-03B56773278C}" type="datetimeFigureOut">
              <a:rPr lang="tr-TR" smtClean="0"/>
              <a:t>18.08.2021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8773E4-AB56-40A6-A404-11FF6EB688EC}" type="slidenum">
              <a:rPr lang="tr-TR" smtClean="0"/>
              <a:t>‹#›</a:t>
            </a:fld>
            <a:endParaRPr lang="tr-TR"/>
          </a:p>
        </p:txBody>
      </p:sp>
    </p:spTree>
    <p:extLst>
      <p:ext uri="{BB962C8B-B14F-4D97-AF65-F5344CB8AC3E}">
        <p14:creationId xmlns:p14="http://schemas.microsoft.com/office/powerpoint/2010/main" val="4196790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400" baseline="0" dirty="0" smtClean="0"/>
              <a:t>Kanun,</a:t>
            </a:r>
          </a:p>
          <a:p>
            <a:endParaRPr lang="tr-TR" sz="1400" baseline="0" dirty="0" smtClean="0"/>
          </a:p>
          <a:p>
            <a:r>
              <a:rPr lang="tr-TR" sz="1400" baseline="0" dirty="0" smtClean="0"/>
              <a:t>*Matrah ve vergi artırımı yoluyla vergilemede öngörülebilirliğin artırılarak geçmiş vergilendirme dönemleri ile ilgili olası risklerin ortadan kaldırılması</a:t>
            </a:r>
          </a:p>
          <a:p>
            <a:r>
              <a:rPr lang="tr-TR" sz="1400" baseline="0" dirty="0" smtClean="0"/>
              <a:t>*işletme kayıtlarının fiili durumlarına uygun hale getirilerek kayıtlı ekonomiye geçişin teşvik edilmesi,</a:t>
            </a:r>
          </a:p>
          <a:p>
            <a:r>
              <a:rPr lang="tr-TR" sz="1400" baseline="0" dirty="0" smtClean="0"/>
              <a:t>*İşletmelerin bilançolarında yer alan gayrimenkuller ile amortismana tabi diğer iktisadi kıymetler için yeniden değerleme imkanı sağlanarak bu kıymetlerin bilançolarda güncel değerleriyle yer alması,</a:t>
            </a:r>
          </a:p>
          <a:p>
            <a:endParaRPr lang="tr-TR" sz="1400" baseline="0" dirty="0" smtClean="0"/>
          </a:p>
          <a:p>
            <a:r>
              <a:rPr lang="tr-TR" sz="1400" baseline="0" dirty="0" smtClean="0"/>
              <a:t>yönünde düzenlemeler içermektedir. </a:t>
            </a:r>
          </a:p>
        </p:txBody>
      </p:sp>
      <p:sp>
        <p:nvSpPr>
          <p:cNvPr id="4" name="Slayt Numarası Yer Tutucusu 3"/>
          <p:cNvSpPr>
            <a:spLocks noGrp="1"/>
          </p:cNvSpPr>
          <p:nvPr>
            <p:ph type="sldNum" sz="quarter" idx="10"/>
          </p:nvPr>
        </p:nvSpPr>
        <p:spPr/>
        <p:txBody>
          <a:bodyPr/>
          <a:lstStyle/>
          <a:p>
            <a:fld id="{058773E4-AB56-40A6-A404-11FF6EB688EC}" type="slidenum">
              <a:rPr lang="tr-TR" smtClean="0"/>
              <a:t>1</a:t>
            </a:fld>
            <a:endParaRPr lang="tr-TR"/>
          </a:p>
        </p:txBody>
      </p:sp>
    </p:spTree>
    <p:extLst>
      <p:ext uri="{BB962C8B-B14F-4D97-AF65-F5344CB8AC3E}">
        <p14:creationId xmlns:p14="http://schemas.microsoft.com/office/powerpoint/2010/main" val="3871779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58773E4-AB56-40A6-A404-11FF6EB688EC}" type="slidenum">
              <a:rPr lang="tr-TR" smtClean="0"/>
              <a:t>10</a:t>
            </a:fld>
            <a:endParaRPr lang="tr-TR"/>
          </a:p>
        </p:txBody>
      </p:sp>
    </p:spTree>
    <p:extLst>
      <p:ext uri="{BB962C8B-B14F-4D97-AF65-F5344CB8AC3E}">
        <p14:creationId xmlns:p14="http://schemas.microsoft.com/office/powerpoint/2010/main" val="3419156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1" kern="1200" dirty="0" smtClean="0">
                <a:solidFill>
                  <a:schemeClr val="tx1"/>
                </a:solidFill>
                <a:effectLst/>
                <a:latin typeface="+mn-lt"/>
                <a:ea typeface="+mn-ea"/>
                <a:cs typeface="+mn-cs"/>
              </a:rPr>
              <a:t>f) Yıllara Sari İnşaat ve Onarım İşi Yapan Mükelleflerin Durumu</a:t>
            </a:r>
            <a:endParaRPr lang="tr-TR" sz="1200" kern="1200" dirty="0" smtClean="0">
              <a:solidFill>
                <a:schemeClr val="tx1"/>
              </a:solidFill>
              <a:effectLst/>
              <a:latin typeface="+mn-lt"/>
              <a:ea typeface="+mn-ea"/>
              <a:cs typeface="+mn-cs"/>
            </a:endParaRPr>
          </a:p>
          <a:p>
            <a:endParaRPr lang="tr-TR" dirty="0" smtClean="0"/>
          </a:p>
          <a:p>
            <a:r>
              <a:rPr lang="tr-TR" sz="1200" kern="1200" dirty="0" smtClean="0">
                <a:solidFill>
                  <a:schemeClr val="tx1"/>
                </a:solidFill>
                <a:effectLst/>
                <a:latin typeface="+mn-lt"/>
                <a:ea typeface="+mn-ea"/>
                <a:cs typeface="+mn-cs"/>
              </a:rPr>
              <a:t>Yıllara sari inşaat ve onarım işi bulunan mükellefler, </a:t>
            </a:r>
            <a:r>
              <a:rPr lang="tr-TR" sz="1200" b="1" kern="1200" dirty="0" smtClean="0">
                <a:solidFill>
                  <a:schemeClr val="tx1"/>
                </a:solidFill>
                <a:effectLst/>
                <a:latin typeface="+mn-lt"/>
                <a:ea typeface="+mn-ea"/>
                <a:cs typeface="+mn-cs"/>
              </a:rPr>
              <a:t>her bir inşaat itibarıyla</a:t>
            </a:r>
            <a:r>
              <a:rPr lang="tr-TR" sz="1200" kern="1200" dirty="0" smtClean="0">
                <a:solidFill>
                  <a:schemeClr val="tx1"/>
                </a:solidFill>
                <a:effectLst/>
                <a:latin typeface="+mn-lt"/>
                <a:ea typeface="+mn-ea"/>
                <a:cs typeface="+mn-cs"/>
              </a:rPr>
              <a:t> </a:t>
            </a:r>
            <a:r>
              <a:rPr lang="tr-TR" sz="1200" b="1" u="sng" kern="1200" dirty="0" smtClean="0">
                <a:solidFill>
                  <a:schemeClr val="tx1"/>
                </a:solidFill>
                <a:effectLst/>
                <a:latin typeface="+mn-lt"/>
                <a:ea typeface="+mn-ea"/>
                <a:cs typeface="+mn-cs"/>
              </a:rPr>
              <a:t>işin bittiği yıl esas alınmak suretiyle</a:t>
            </a:r>
            <a:r>
              <a:rPr lang="tr-TR" sz="1200" kern="1200" dirty="0" smtClean="0">
                <a:solidFill>
                  <a:schemeClr val="tx1"/>
                </a:solidFill>
                <a:effectLst/>
                <a:latin typeface="+mn-lt"/>
                <a:ea typeface="+mn-ea"/>
                <a:cs typeface="+mn-cs"/>
              </a:rPr>
              <a:t> 7326 sayılı Kanuna göre matrah ve vergi artırımında bulunabileceklerdir.</a:t>
            </a:r>
          </a:p>
          <a:p>
            <a:r>
              <a:rPr lang="tr-TR" sz="1200" kern="1200" dirty="0" smtClean="0">
                <a:solidFill>
                  <a:schemeClr val="tx1"/>
                </a:solidFill>
                <a:effectLst/>
                <a:latin typeface="+mn-lt"/>
                <a:ea typeface="+mn-ea"/>
                <a:cs typeface="+mn-cs"/>
              </a:rPr>
              <a:t> </a:t>
            </a:r>
          </a:p>
          <a:p>
            <a:r>
              <a:rPr lang="tr-TR" sz="1200" kern="1200" dirty="0" smtClean="0">
                <a:solidFill>
                  <a:schemeClr val="tx1"/>
                </a:solidFill>
                <a:effectLst/>
                <a:latin typeface="+mn-lt"/>
                <a:ea typeface="+mn-ea"/>
                <a:cs typeface="+mn-cs"/>
              </a:rPr>
              <a:t>Öte yandan, </a:t>
            </a:r>
            <a:r>
              <a:rPr lang="tr-TR" sz="1200" b="1" kern="1200" dirty="0" smtClean="0">
                <a:solidFill>
                  <a:schemeClr val="tx1"/>
                </a:solidFill>
                <a:effectLst/>
                <a:latin typeface="+mn-lt"/>
                <a:ea typeface="+mn-ea"/>
                <a:cs typeface="+mn-cs"/>
              </a:rPr>
              <a:t>önceki yıllarda başlayan</a:t>
            </a:r>
            <a:r>
              <a:rPr lang="tr-TR" sz="1200" kern="1200" dirty="0" smtClean="0">
                <a:solidFill>
                  <a:schemeClr val="tx1"/>
                </a:solidFill>
                <a:effectLst/>
                <a:latin typeface="+mn-lt"/>
                <a:ea typeface="+mn-ea"/>
                <a:cs typeface="+mn-cs"/>
              </a:rPr>
              <a:t>, ancak </a:t>
            </a:r>
            <a:r>
              <a:rPr lang="tr-TR" sz="1200" b="1" u="sng" kern="1200" dirty="0" smtClean="0">
                <a:solidFill>
                  <a:schemeClr val="tx1"/>
                </a:solidFill>
                <a:effectLst/>
                <a:latin typeface="+mn-lt"/>
                <a:ea typeface="+mn-ea"/>
                <a:cs typeface="+mn-cs"/>
              </a:rPr>
              <a:t>2021 yılında</a:t>
            </a:r>
            <a:r>
              <a:rPr lang="tr-TR" sz="1200" kern="1200" dirty="0" smtClean="0">
                <a:solidFill>
                  <a:schemeClr val="tx1"/>
                </a:solidFill>
                <a:effectLst/>
                <a:latin typeface="+mn-lt"/>
                <a:ea typeface="+mn-ea"/>
                <a:cs typeface="+mn-cs"/>
              </a:rPr>
              <a:t> </a:t>
            </a:r>
            <a:r>
              <a:rPr lang="tr-TR" sz="1200" b="1" kern="1200" dirty="0" smtClean="0">
                <a:solidFill>
                  <a:schemeClr val="tx1"/>
                </a:solidFill>
                <a:effectLst/>
                <a:latin typeface="+mn-lt"/>
                <a:ea typeface="+mn-ea"/>
                <a:cs typeface="+mn-cs"/>
              </a:rPr>
              <a:t>bitmiş veya halen devam etmekte olan</a:t>
            </a:r>
            <a:r>
              <a:rPr lang="tr-TR" sz="1200" kern="1200" dirty="0" smtClean="0">
                <a:solidFill>
                  <a:schemeClr val="tx1"/>
                </a:solidFill>
                <a:effectLst/>
                <a:latin typeface="+mn-lt"/>
                <a:ea typeface="+mn-ea"/>
                <a:cs typeface="+mn-cs"/>
              </a:rPr>
              <a:t>, yıllara sari inşaat ve onarım işleri için gelir vergisi mükelleflerinin </a:t>
            </a:r>
            <a:r>
              <a:rPr lang="tr-TR" sz="1200" b="1" u="sng" kern="1200" dirty="0" smtClean="0">
                <a:solidFill>
                  <a:schemeClr val="tx1"/>
                </a:solidFill>
                <a:effectLst/>
                <a:latin typeface="+mn-lt"/>
                <a:ea typeface="+mn-ea"/>
                <a:cs typeface="+mn-cs"/>
              </a:rPr>
              <a:t>Mart 2022</a:t>
            </a:r>
            <a:r>
              <a:rPr lang="tr-TR" sz="1200" kern="1200" dirty="0" smtClean="0">
                <a:solidFill>
                  <a:schemeClr val="tx1"/>
                </a:solidFill>
                <a:effectLst/>
                <a:latin typeface="+mn-lt"/>
                <a:ea typeface="+mn-ea"/>
                <a:cs typeface="+mn-cs"/>
              </a:rPr>
              <a:t>, kurumlar vergisi mükelleflerinin </a:t>
            </a:r>
            <a:r>
              <a:rPr lang="tr-TR" sz="1200" b="1" u="sng" kern="1200" dirty="0" smtClean="0">
                <a:solidFill>
                  <a:schemeClr val="tx1"/>
                </a:solidFill>
                <a:effectLst/>
                <a:latin typeface="+mn-lt"/>
                <a:ea typeface="+mn-ea"/>
                <a:cs typeface="+mn-cs"/>
              </a:rPr>
              <a:t>Nisan 2022</a:t>
            </a:r>
            <a:r>
              <a:rPr lang="tr-TR" sz="1200" kern="1200" dirty="0" smtClean="0">
                <a:solidFill>
                  <a:schemeClr val="tx1"/>
                </a:solidFill>
                <a:effectLst/>
                <a:latin typeface="+mn-lt"/>
                <a:ea typeface="+mn-ea"/>
                <a:cs typeface="+mn-cs"/>
              </a:rPr>
              <a:t> ve müteakip yıllarda beyanda bulunması gerektiğinden 7326 sayılı Kanunun matrah ve vergi artırımı hükümlerinden </a:t>
            </a:r>
            <a:r>
              <a:rPr lang="tr-TR" sz="1200" b="1" kern="1200" dirty="0" smtClean="0">
                <a:solidFill>
                  <a:schemeClr val="tx1"/>
                </a:solidFill>
                <a:effectLst/>
                <a:latin typeface="+mn-lt"/>
                <a:ea typeface="+mn-ea"/>
                <a:cs typeface="+mn-cs"/>
              </a:rPr>
              <a:t>yararlanma imkanı bulunmamaktadır</a:t>
            </a:r>
            <a:r>
              <a:rPr lang="tr-TR" sz="1200" kern="1200" dirty="0" smtClean="0">
                <a:solidFill>
                  <a:schemeClr val="tx1"/>
                </a:solidFill>
                <a:effectLst/>
                <a:latin typeface="+mn-lt"/>
                <a:ea typeface="+mn-ea"/>
                <a:cs typeface="+mn-cs"/>
              </a:rPr>
              <a:t>.</a:t>
            </a:r>
          </a:p>
          <a:p>
            <a:endParaRPr lang="tr-TR" dirty="0"/>
          </a:p>
        </p:txBody>
      </p:sp>
      <p:sp>
        <p:nvSpPr>
          <p:cNvPr id="4" name="Slayt Numarası Yer Tutucusu 3"/>
          <p:cNvSpPr>
            <a:spLocks noGrp="1"/>
          </p:cNvSpPr>
          <p:nvPr>
            <p:ph type="sldNum" sz="quarter" idx="10"/>
          </p:nvPr>
        </p:nvSpPr>
        <p:spPr/>
        <p:txBody>
          <a:bodyPr/>
          <a:lstStyle/>
          <a:p>
            <a:fld id="{058773E4-AB56-40A6-A404-11FF6EB688EC}" type="slidenum">
              <a:rPr lang="tr-TR" smtClean="0"/>
              <a:t>11</a:t>
            </a:fld>
            <a:endParaRPr lang="tr-TR"/>
          </a:p>
        </p:txBody>
      </p:sp>
    </p:spTree>
    <p:extLst>
      <p:ext uri="{BB962C8B-B14F-4D97-AF65-F5344CB8AC3E}">
        <p14:creationId xmlns:p14="http://schemas.microsoft.com/office/powerpoint/2010/main" val="3197577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*SMK:</a:t>
            </a:r>
            <a:r>
              <a:rPr lang="tr-TR" sz="1200" kern="1200" baseline="0" dirty="0" smtClean="0">
                <a:solidFill>
                  <a:schemeClr val="tx1"/>
                </a:solidFill>
                <a:effectLst/>
                <a:latin typeface="+mn-lt"/>
                <a:ea typeface="+mn-ea"/>
                <a:cs typeface="+mn-cs"/>
              </a:rPr>
              <a:t> </a:t>
            </a:r>
            <a:r>
              <a:rPr lang="tr-TR" sz="1200" kern="1200" dirty="0" smtClean="0">
                <a:solidFill>
                  <a:schemeClr val="tx1"/>
                </a:solidFill>
                <a:effectLst/>
                <a:latin typeface="+mn-lt"/>
                <a:ea typeface="+mn-ea"/>
                <a:cs typeface="+mn-cs"/>
              </a:rPr>
              <a:t>her bir vergilendirme dönemine ilişkin olarak verdikleri muhtasar beyannamelerinde beyan edilen serbest meslek ödemelerinin </a:t>
            </a:r>
            <a:r>
              <a:rPr lang="tr-TR" sz="1200" b="1" kern="1200" dirty="0" smtClean="0">
                <a:solidFill>
                  <a:schemeClr val="tx1"/>
                </a:solidFill>
                <a:effectLst/>
                <a:latin typeface="+mn-lt"/>
                <a:ea typeface="+mn-ea"/>
                <a:cs typeface="+mn-cs"/>
              </a:rPr>
              <a:t>gayrisafi tutarlarının yıllık toplamı üzerinden</a:t>
            </a:r>
            <a:r>
              <a:rPr lang="tr-TR" sz="1200" kern="1200" dirty="0" smtClean="0">
                <a:solidFill>
                  <a:schemeClr val="tx1"/>
                </a:solidFill>
                <a:effectLst/>
                <a:latin typeface="+mn-lt"/>
                <a:ea typeface="+mn-ea"/>
                <a:cs typeface="+mn-cs"/>
              </a:rPr>
              <a:t>;</a:t>
            </a:r>
          </a:p>
          <a:p>
            <a:r>
              <a:rPr lang="tr-TR" sz="1200" b="1" u="sng" kern="1200" dirty="0" smtClean="0">
                <a:solidFill>
                  <a:schemeClr val="tx1"/>
                </a:solidFill>
                <a:effectLst/>
                <a:latin typeface="+mn-lt"/>
                <a:ea typeface="+mn-ea"/>
                <a:cs typeface="+mn-cs"/>
              </a:rPr>
              <a:t>hiç muhtasar beyanname verilmemiş</a:t>
            </a:r>
            <a:r>
              <a:rPr lang="tr-TR" sz="1200" kern="1200" dirty="0" smtClean="0">
                <a:solidFill>
                  <a:schemeClr val="tx1"/>
                </a:solidFill>
                <a:effectLst/>
                <a:latin typeface="+mn-lt"/>
                <a:ea typeface="+mn-ea"/>
                <a:cs typeface="+mn-cs"/>
              </a:rPr>
              <a:t> olması </a:t>
            </a:r>
            <a:r>
              <a:rPr lang="tr-TR" sz="1200" b="1" kern="1200" dirty="0" smtClean="0">
                <a:solidFill>
                  <a:schemeClr val="tx1"/>
                </a:solidFill>
                <a:effectLst/>
                <a:latin typeface="+mn-lt"/>
                <a:ea typeface="+mn-ea"/>
                <a:cs typeface="+mn-cs"/>
              </a:rPr>
              <a:t>veya</a:t>
            </a:r>
            <a:r>
              <a:rPr lang="tr-TR" sz="1200" kern="1200" dirty="0" smtClean="0">
                <a:solidFill>
                  <a:schemeClr val="tx1"/>
                </a:solidFill>
                <a:effectLst/>
                <a:latin typeface="+mn-lt"/>
                <a:ea typeface="+mn-ea"/>
                <a:cs typeface="+mn-cs"/>
              </a:rPr>
              <a:t> muhtasar beyanname verilmekle birlikte </a:t>
            </a:r>
            <a:r>
              <a:rPr lang="tr-TR" sz="1200" b="1" u="sng" kern="1200" dirty="0" smtClean="0">
                <a:solidFill>
                  <a:schemeClr val="tx1"/>
                </a:solidFill>
                <a:effectLst/>
                <a:latin typeface="+mn-lt"/>
                <a:ea typeface="+mn-ea"/>
                <a:cs typeface="+mn-cs"/>
              </a:rPr>
              <a:t>artırılması istenilen ödeme türünün beyannamede bulunmaması</a:t>
            </a:r>
            <a:r>
              <a:rPr lang="tr-TR" sz="1200" kern="1200" dirty="0" smtClean="0">
                <a:solidFill>
                  <a:schemeClr val="tx1"/>
                </a:solidFill>
                <a:effectLst/>
                <a:latin typeface="+mn-lt"/>
                <a:ea typeface="+mn-ea"/>
                <a:cs typeface="+mn-cs"/>
              </a:rPr>
              <a:t> hâlinde, ilgili yıllar için </a:t>
            </a:r>
            <a:r>
              <a:rPr lang="tr-TR" sz="1200" b="1" kern="1200" dirty="0" smtClean="0">
                <a:solidFill>
                  <a:schemeClr val="tx1"/>
                </a:solidFill>
                <a:effectLst/>
                <a:latin typeface="+mn-lt"/>
                <a:ea typeface="+mn-ea"/>
                <a:cs typeface="+mn-cs"/>
              </a:rPr>
              <a:t>bilanço esasına</a:t>
            </a:r>
            <a:r>
              <a:rPr lang="tr-TR" sz="1200" kern="1200" dirty="0" smtClean="0">
                <a:solidFill>
                  <a:schemeClr val="tx1"/>
                </a:solidFill>
                <a:effectLst/>
                <a:latin typeface="+mn-lt"/>
                <a:ea typeface="+mn-ea"/>
                <a:cs typeface="+mn-cs"/>
              </a:rPr>
              <a:t> göre defter tutan gelir vergisi mükellefleri için belirlenmiş asgari gelir vergisi matrahı tutarının </a:t>
            </a:r>
            <a:r>
              <a:rPr lang="tr-TR" sz="1200" b="1" kern="1200" dirty="0" smtClean="0">
                <a:solidFill>
                  <a:schemeClr val="tx1"/>
                </a:solidFill>
                <a:effectLst/>
                <a:latin typeface="+mn-lt"/>
                <a:ea typeface="+mn-ea"/>
                <a:cs typeface="+mn-cs"/>
              </a:rPr>
              <a:t>% 50’si</a:t>
            </a:r>
            <a:r>
              <a:rPr lang="tr-TR" sz="1200" kern="1200" dirty="0" smtClean="0">
                <a:solidFill>
                  <a:schemeClr val="tx1"/>
                </a:solidFill>
                <a:effectLst/>
                <a:latin typeface="+mn-lt"/>
                <a:ea typeface="+mn-ea"/>
                <a:cs typeface="+mn-cs"/>
              </a:rPr>
              <a:t> esas alınarak belirlenen gelir (stopaj) vergisi matrahı üzerinden </a:t>
            </a:r>
            <a:r>
              <a:rPr lang="tr-TR" sz="1200" b="1" kern="1200" dirty="0" smtClean="0">
                <a:solidFill>
                  <a:schemeClr val="tx1"/>
                </a:solidFill>
                <a:effectLst/>
                <a:latin typeface="+mn-lt"/>
                <a:ea typeface="+mn-ea"/>
                <a:cs typeface="+mn-cs"/>
              </a:rPr>
              <a:t>% 15</a:t>
            </a:r>
            <a:r>
              <a:rPr lang="tr-TR" sz="1200" kern="1200" dirty="0" smtClean="0">
                <a:solidFill>
                  <a:schemeClr val="tx1"/>
                </a:solidFill>
                <a:effectLst/>
                <a:latin typeface="+mn-lt"/>
                <a:ea typeface="+mn-ea"/>
                <a:cs typeface="+mn-cs"/>
              </a:rPr>
              <a:t> oranında hesaplanan vergi ödenmek suretiyle, </a:t>
            </a:r>
          </a:p>
          <a:p>
            <a:endParaRPr lang="tr-TR" sz="1200" kern="1200" dirty="0" smtClean="0">
              <a:solidFill>
                <a:schemeClr val="tx1"/>
              </a:solidFill>
              <a:effectLst/>
              <a:latin typeface="+mn-lt"/>
              <a:ea typeface="+mn-ea"/>
              <a:cs typeface="+mn-cs"/>
            </a:endParaRPr>
          </a:p>
          <a:p>
            <a:endParaRPr lang="tr-TR" sz="1200" kern="1200" dirty="0" smtClean="0">
              <a:solidFill>
                <a:schemeClr val="tx1"/>
              </a:solidFill>
              <a:effectLst/>
              <a:latin typeface="+mn-lt"/>
              <a:ea typeface="+mn-ea"/>
              <a:cs typeface="+mn-cs"/>
            </a:endParaRPr>
          </a:p>
          <a:p>
            <a:r>
              <a:rPr lang="tr-TR" sz="1200" kern="1200" dirty="0" smtClean="0">
                <a:solidFill>
                  <a:schemeClr val="tx1"/>
                </a:solidFill>
                <a:effectLst/>
                <a:latin typeface="+mn-lt"/>
                <a:ea typeface="+mn-ea"/>
                <a:cs typeface="+mn-cs"/>
              </a:rPr>
              <a:t>*KİRA: her bir vergilendirme dönemine ilişkin olarak verdikleri muhtasar beyannamelerinde beyan edilen kira ödemelerinin gayrisafi tutarlarının yıllık toplamı üzerinden;</a:t>
            </a:r>
          </a:p>
          <a:p>
            <a:r>
              <a:rPr lang="tr-TR" sz="1200" kern="1200" dirty="0" smtClean="0">
                <a:solidFill>
                  <a:schemeClr val="tx1"/>
                </a:solidFill>
                <a:effectLst/>
                <a:latin typeface="+mn-lt"/>
                <a:ea typeface="+mn-ea"/>
                <a:cs typeface="+mn-cs"/>
              </a:rPr>
              <a:t>Vergi artırımında bulunulmak istenilen yılın vergilendirme dönemlerinde hiç muhtasar </a:t>
            </a:r>
            <a:r>
              <a:rPr lang="tr-TR" sz="1200" b="1" u="sng" kern="1200" dirty="0" smtClean="0">
                <a:solidFill>
                  <a:schemeClr val="tx1"/>
                </a:solidFill>
                <a:effectLst/>
                <a:latin typeface="+mn-lt"/>
                <a:ea typeface="+mn-ea"/>
                <a:cs typeface="+mn-cs"/>
              </a:rPr>
              <a:t>beyanname verilmemiş</a:t>
            </a:r>
            <a:r>
              <a:rPr lang="tr-TR" sz="1200" kern="1200" dirty="0" smtClean="0">
                <a:solidFill>
                  <a:schemeClr val="tx1"/>
                </a:solidFill>
                <a:effectLst/>
                <a:latin typeface="+mn-lt"/>
                <a:ea typeface="+mn-ea"/>
                <a:cs typeface="+mn-cs"/>
              </a:rPr>
              <a:t> olması veya muhtasar beyanname verilmekle birlikte artırılması istenilen </a:t>
            </a:r>
            <a:r>
              <a:rPr lang="tr-TR" sz="1200" b="1" kern="1200" dirty="0" smtClean="0">
                <a:solidFill>
                  <a:schemeClr val="tx1"/>
                </a:solidFill>
                <a:effectLst/>
                <a:latin typeface="+mn-lt"/>
                <a:ea typeface="+mn-ea"/>
                <a:cs typeface="+mn-cs"/>
              </a:rPr>
              <a:t>ödeme türünün beyannamede bulunmaması</a:t>
            </a:r>
            <a:r>
              <a:rPr lang="tr-TR" sz="1200" kern="1200" dirty="0" smtClean="0">
                <a:solidFill>
                  <a:schemeClr val="tx1"/>
                </a:solidFill>
                <a:effectLst/>
                <a:latin typeface="+mn-lt"/>
                <a:ea typeface="+mn-ea"/>
                <a:cs typeface="+mn-cs"/>
              </a:rPr>
              <a:t> hâlinde, ilgili yıllar için beyana tabi </a:t>
            </a:r>
            <a:r>
              <a:rPr lang="tr-TR" sz="1200" b="1" u="sng" kern="1200" dirty="0" smtClean="0">
                <a:solidFill>
                  <a:schemeClr val="tx1"/>
                </a:solidFill>
                <a:effectLst/>
                <a:latin typeface="+mn-lt"/>
                <a:ea typeface="+mn-ea"/>
                <a:cs typeface="+mn-cs"/>
              </a:rPr>
              <a:t>geliri sadece gayrimenkul sermaye iradından oluşan mükellefler için belirlenmiş</a:t>
            </a:r>
            <a:r>
              <a:rPr lang="tr-TR" sz="1200" kern="1200" dirty="0" smtClean="0">
                <a:solidFill>
                  <a:schemeClr val="tx1"/>
                </a:solidFill>
                <a:effectLst/>
                <a:latin typeface="+mn-lt"/>
                <a:ea typeface="+mn-ea"/>
                <a:cs typeface="+mn-cs"/>
              </a:rPr>
              <a:t> asgari gelir vergisi matrah tutarı esas alınarak belirlenen gelir (stopaj) veya kurumlar (stopaj) vergisi matrahı üzerinden </a:t>
            </a:r>
            <a:r>
              <a:rPr lang="tr-TR" sz="1200" b="1" kern="1200" dirty="0" smtClean="0">
                <a:solidFill>
                  <a:schemeClr val="tx1"/>
                </a:solidFill>
                <a:effectLst/>
                <a:latin typeface="+mn-lt"/>
                <a:ea typeface="+mn-ea"/>
                <a:cs typeface="+mn-cs"/>
              </a:rPr>
              <a:t>%15</a:t>
            </a:r>
            <a:r>
              <a:rPr lang="tr-TR" sz="1200" kern="1200" dirty="0" smtClean="0">
                <a:solidFill>
                  <a:schemeClr val="tx1"/>
                </a:solidFill>
                <a:effectLst/>
                <a:latin typeface="+mn-lt"/>
                <a:ea typeface="+mn-ea"/>
                <a:cs typeface="+mn-cs"/>
              </a:rPr>
              <a:t> oranında hesaplanan vergi ödenmek suretiyle</a:t>
            </a:r>
            <a:endParaRPr lang="tr-TR" dirty="0" smtClean="0"/>
          </a:p>
          <a:p>
            <a:endParaRPr lang="tr-TR" dirty="0" smtClean="0"/>
          </a:p>
          <a:p>
            <a:endParaRPr lang="tr-TR" dirty="0"/>
          </a:p>
        </p:txBody>
      </p:sp>
      <p:sp>
        <p:nvSpPr>
          <p:cNvPr id="4" name="Slayt Numarası Yer Tutucusu 3"/>
          <p:cNvSpPr>
            <a:spLocks noGrp="1"/>
          </p:cNvSpPr>
          <p:nvPr>
            <p:ph type="sldNum" sz="quarter" idx="10"/>
          </p:nvPr>
        </p:nvSpPr>
        <p:spPr/>
        <p:txBody>
          <a:bodyPr/>
          <a:lstStyle/>
          <a:p>
            <a:fld id="{058773E4-AB56-40A6-A404-11FF6EB688EC}" type="slidenum">
              <a:rPr lang="tr-TR" smtClean="0"/>
              <a:t>12</a:t>
            </a:fld>
            <a:endParaRPr lang="tr-TR"/>
          </a:p>
        </p:txBody>
      </p:sp>
    </p:spTree>
    <p:extLst>
      <p:ext uri="{BB962C8B-B14F-4D97-AF65-F5344CB8AC3E}">
        <p14:creationId xmlns:p14="http://schemas.microsoft.com/office/powerpoint/2010/main" val="953993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58773E4-AB56-40A6-A404-11FF6EB688EC}" type="slidenum">
              <a:rPr lang="tr-TR" smtClean="0"/>
              <a:t>13</a:t>
            </a:fld>
            <a:endParaRPr lang="tr-TR"/>
          </a:p>
        </p:txBody>
      </p:sp>
    </p:spTree>
    <p:extLst>
      <p:ext uri="{BB962C8B-B14F-4D97-AF65-F5344CB8AC3E}">
        <p14:creationId xmlns:p14="http://schemas.microsoft.com/office/powerpoint/2010/main" val="38466337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kern="1200" dirty="0" smtClean="0">
                <a:solidFill>
                  <a:schemeClr val="tx1"/>
                </a:solidFill>
                <a:effectLst/>
                <a:latin typeface="+mn-lt"/>
                <a:ea typeface="+mn-ea"/>
                <a:cs typeface="+mn-cs"/>
              </a:rPr>
              <a:t>*</a:t>
            </a:r>
            <a:r>
              <a:rPr lang="tr-TR" sz="1200" kern="1200" dirty="0" smtClean="0">
                <a:solidFill>
                  <a:schemeClr val="tx1"/>
                </a:solidFill>
                <a:effectLst/>
                <a:latin typeface="+mn-lt"/>
                <a:ea typeface="+mn-ea"/>
                <a:cs typeface="+mn-cs"/>
              </a:rPr>
              <a:t>çiftçilerden satın aldıkları zirai mahsuller ve hizmetler için yaptıkları ödemelerden vergi </a:t>
            </a:r>
            <a:r>
              <a:rPr lang="tr-TR" sz="1200" kern="1200" dirty="0" err="1" smtClean="0">
                <a:solidFill>
                  <a:schemeClr val="tx1"/>
                </a:solidFill>
                <a:effectLst/>
                <a:latin typeface="+mn-lt"/>
                <a:ea typeface="+mn-ea"/>
                <a:cs typeface="+mn-cs"/>
              </a:rPr>
              <a:t>tevkifatı</a:t>
            </a:r>
            <a:r>
              <a:rPr lang="tr-TR" sz="1200" kern="1200" dirty="0" smtClean="0">
                <a:solidFill>
                  <a:schemeClr val="tx1"/>
                </a:solidFill>
                <a:effectLst/>
                <a:latin typeface="+mn-lt"/>
                <a:ea typeface="+mn-ea"/>
                <a:cs typeface="+mn-cs"/>
              </a:rPr>
              <a:t> yapmaya mecbur olanların; </a:t>
            </a:r>
            <a:r>
              <a:rPr lang="tr-TR" sz="1200" b="1" kern="1200" dirty="0" smtClean="0">
                <a:solidFill>
                  <a:schemeClr val="tx1"/>
                </a:solidFill>
                <a:effectLst/>
                <a:latin typeface="+mn-lt"/>
                <a:ea typeface="+mn-ea"/>
                <a:cs typeface="+mn-cs"/>
              </a:rPr>
              <a:t>ilgili yıl içinde verdikleri</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ihtirazi</a:t>
            </a:r>
            <a:r>
              <a:rPr lang="tr-TR" sz="1200" kern="1200" dirty="0" smtClean="0">
                <a:solidFill>
                  <a:schemeClr val="tx1"/>
                </a:solidFill>
                <a:effectLst/>
                <a:latin typeface="+mn-lt"/>
                <a:ea typeface="+mn-ea"/>
                <a:cs typeface="+mn-cs"/>
              </a:rPr>
              <a:t> kayıtla verilenler dâhil) muhtasar beyannamelerinde yer alan söz konusu ödemelerine ilişkin </a:t>
            </a:r>
            <a:r>
              <a:rPr lang="tr-TR" sz="1200" b="1" kern="1200" dirty="0" smtClean="0">
                <a:solidFill>
                  <a:schemeClr val="tx1"/>
                </a:solidFill>
                <a:effectLst/>
                <a:latin typeface="+mn-lt"/>
                <a:ea typeface="+mn-ea"/>
                <a:cs typeface="+mn-cs"/>
              </a:rPr>
              <a:t>gayrisafi tutarların yıllık toplamı</a:t>
            </a:r>
            <a:r>
              <a:rPr lang="tr-TR" sz="1200" kern="1200" dirty="0" smtClean="0">
                <a:solidFill>
                  <a:schemeClr val="tx1"/>
                </a:solidFill>
                <a:effectLst/>
                <a:latin typeface="+mn-lt"/>
                <a:ea typeface="+mn-ea"/>
                <a:cs typeface="+mn-cs"/>
              </a:rPr>
              <a:t> üzerinden </a:t>
            </a:r>
          </a:p>
          <a:p>
            <a:r>
              <a:rPr lang="tr-TR" sz="1200" kern="1200" dirty="0" smtClean="0">
                <a:solidFill>
                  <a:schemeClr val="tx1"/>
                </a:solidFill>
                <a:effectLst/>
                <a:latin typeface="+mn-lt"/>
                <a:ea typeface="+mn-ea"/>
                <a:cs typeface="+mn-cs"/>
              </a:rPr>
              <a:t>Vergi artırımında bulunulan yıl içinde </a:t>
            </a:r>
            <a:r>
              <a:rPr lang="tr-TR" sz="1200" b="1" kern="1200" dirty="0" smtClean="0">
                <a:solidFill>
                  <a:schemeClr val="tx1"/>
                </a:solidFill>
                <a:effectLst/>
                <a:latin typeface="+mn-lt"/>
                <a:ea typeface="+mn-ea"/>
                <a:cs typeface="+mn-cs"/>
              </a:rPr>
              <a:t>hiç beyanname verilmemiş</a:t>
            </a:r>
            <a:r>
              <a:rPr lang="tr-TR" sz="1200" kern="1200" dirty="0" smtClean="0">
                <a:solidFill>
                  <a:schemeClr val="tx1"/>
                </a:solidFill>
                <a:effectLst/>
                <a:latin typeface="+mn-lt"/>
                <a:ea typeface="+mn-ea"/>
                <a:cs typeface="+mn-cs"/>
              </a:rPr>
              <a:t> olması veya muhtasar beyanname vermekle birlikte artırılması istenilen </a:t>
            </a:r>
            <a:r>
              <a:rPr lang="tr-TR" sz="1200" b="1" kern="1200" dirty="0" smtClean="0">
                <a:solidFill>
                  <a:schemeClr val="tx1"/>
                </a:solidFill>
                <a:effectLst/>
                <a:latin typeface="+mn-lt"/>
                <a:ea typeface="+mn-ea"/>
                <a:cs typeface="+mn-cs"/>
              </a:rPr>
              <a:t>ödeme türünün beyannamede bulunmaması</a:t>
            </a:r>
            <a:r>
              <a:rPr lang="tr-TR" sz="1200" kern="1200" dirty="0" smtClean="0">
                <a:solidFill>
                  <a:schemeClr val="tx1"/>
                </a:solidFill>
                <a:effectLst/>
                <a:latin typeface="+mn-lt"/>
                <a:ea typeface="+mn-ea"/>
                <a:cs typeface="+mn-cs"/>
              </a:rPr>
              <a:t> hâlinde, ilgili yıllar için </a:t>
            </a:r>
            <a:r>
              <a:rPr lang="tr-TR" sz="1200" b="1" u="sng" kern="1200" dirty="0" smtClean="0">
                <a:solidFill>
                  <a:schemeClr val="tx1"/>
                </a:solidFill>
                <a:effectLst/>
                <a:latin typeface="+mn-lt"/>
                <a:ea typeface="+mn-ea"/>
                <a:cs typeface="+mn-cs"/>
              </a:rPr>
              <a:t>bilanço esasına</a:t>
            </a:r>
            <a:r>
              <a:rPr lang="tr-TR" sz="1200" kern="1200" dirty="0" smtClean="0">
                <a:solidFill>
                  <a:schemeClr val="tx1"/>
                </a:solidFill>
                <a:effectLst/>
                <a:latin typeface="+mn-lt"/>
                <a:ea typeface="+mn-ea"/>
                <a:cs typeface="+mn-cs"/>
              </a:rPr>
              <a:t> göre defter tutan mükellefler için belirlenmiş asgari gelir vergisi matrah tutarı esas alınarak belirlenen gelir (stopaj) vergisi matrahı üzerinden </a:t>
            </a:r>
            <a:r>
              <a:rPr lang="tr-TR" sz="1200" b="1" kern="1200" dirty="0" smtClean="0">
                <a:solidFill>
                  <a:schemeClr val="tx1"/>
                </a:solidFill>
                <a:effectLst/>
                <a:latin typeface="+mn-lt"/>
                <a:ea typeface="+mn-ea"/>
                <a:cs typeface="+mn-cs"/>
              </a:rPr>
              <a:t>%</a:t>
            </a:r>
            <a:r>
              <a:rPr lang="tr-TR" sz="1200" b="1" kern="1200" dirty="0" smtClean="0">
                <a:solidFill>
                  <a:schemeClr val="tx1"/>
                </a:solidFill>
                <a:effectLst/>
                <a:latin typeface="+mn-lt"/>
                <a:ea typeface="+mn-ea"/>
                <a:cs typeface="+mn-cs"/>
              </a:rPr>
              <a:t>2 oranında </a:t>
            </a:r>
            <a:r>
              <a:rPr lang="tr-TR" sz="1200" kern="1200" dirty="0" smtClean="0">
                <a:solidFill>
                  <a:schemeClr val="tx1"/>
                </a:solidFill>
                <a:effectLst/>
                <a:latin typeface="+mn-lt"/>
                <a:ea typeface="+mn-ea"/>
                <a:cs typeface="+mn-cs"/>
              </a:rPr>
              <a:t>hesaplanan vergi ödenmek suretiyle</a:t>
            </a:r>
            <a:endParaRPr lang="tr-TR" dirty="0"/>
          </a:p>
        </p:txBody>
      </p:sp>
      <p:sp>
        <p:nvSpPr>
          <p:cNvPr id="4" name="Slayt Numarası Yer Tutucusu 3"/>
          <p:cNvSpPr>
            <a:spLocks noGrp="1"/>
          </p:cNvSpPr>
          <p:nvPr>
            <p:ph type="sldNum" sz="quarter" idx="10"/>
          </p:nvPr>
        </p:nvSpPr>
        <p:spPr/>
        <p:txBody>
          <a:bodyPr/>
          <a:lstStyle/>
          <a:p>
            <a:fld id="{058773E4-AB56-40A6-A404-11FF6EB688EC}" type="slidenum">
              <a:rPr lang="tr-TR" smtClean="0"/>
              <a:t>14</a:t>
            </a:fld>
            <a:endParaRPr lang="tr-TR"/>
          </a:p>
        </p:txBody>
      </p:sp>
    </p:spTree>
    <p:extLst>
      <p:ext uri="{BB962C8B-B14F-4D97-AF65-F5344CB8AC3E}">
        <p14:creationId xmlns:p14="http://schemas.microsoft.com/office/powerpoint/2010/main" val="2885464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*muhtasar beyannamelerinde yer alan söz konusu ödemelerine ilişkin </a:t>
            </a:r>
            <a:r>
              <a:rPr lang="tr-TR" sz="1200" b="1" kern="1200" dirty="0" smtClean="0">
                <a:solidFill>
                  <a:schemeClr val="tx1"/>
                </a:solidFill>
                <a:effectLst/>
                <a:latin typeface="+mn-lt"/>
                <a:ea typeface="+mn-ea"/>
                <a:cs typeface="+mn-cs"/>
              </a:rPr>
              <a:t>gayrisafi tutarların yıllık toplamı üzerinden</a:t>
            </a:r>
            <a:r>
              <a:rPr lang="tr-TR" sz="1200" kern="1200" dirty="0" smtClean="0">
                <a:solidFill>
                  <a:schemeClr val="tx1"/>
                </a:solidFill>
                <a:effectLst/>
                <a:latin typeface="+mn-lt"/>
                <a:ea typeface="+mn-ea"/>
                <a:cs typeface="+mn-cs"/>
              </a:rPr>
              <a:t> 193 sayılı Kanunun 94 üncü maddesinin birinci fıkrasının (13) numaralı bendinde yer alan ödemeler için </a:t>
            </a:r>
            <a:r>
              <a:rPr lang="tr-TR" sz="1200" b="1" u="sng" kern="1200" dirty="0" smtClean="0">
                <a:solidFill>
                  <a:schemeClr val="tx1"/>
                </a:solidFill>
                <a:effectLst/>
                <a:latin typeface="+mn-lt"/>
                <a:ea typeface="+mn-ea"/>
                <a:cs typeface="+mn-cs"/>
              </a:rPr>
              <a:t>ayrı ayrı olmak üzere</a:t>
            </a:r>
            <a:r>
              <a:rPr lang="tr-TR" sz="1200" kern="1200" dirty="0" smtClean="0">
                <a:solidFill>
                  <a:schemeClr val="tx1"/>
                </a:solidFill>
                <a:effectLst/>
                <a:latin typeface="+mn-lt"/>
                <a:ea typeface="+mn-ea"/>
                <a:cs typeface="+mn-cs"/>
              </a:rPr>
              <a:t> ilgili yıllarda </a:t>
            </a:r>
            <a:r>
              <a:rPr lang="tr-TR" sz="1200" b="1" kern="1200" dirty="0" smtClean="0">
                <a:solidFill>
                  <a:schemeClr val="tx1"/>
                </a:solidFill>
                <a:effectLst/>
                <a:latin typeface="+mn-lt"/>
                <a:ea typeface="+mn-ea"/>
                <a:cs typeface="+mn-cs"/>
              </a:rPr>
              <a:t>geçerli olan </a:t>
            </a:r>
            <a:r>
              <a:rPr lang="tr-TR" sz="1200" b="1" kern="1200" dirty="0" err="1" smtClean="0">
                <a:solidFill>
                  <a:schemeClr val="tx1"/>
                </a:solidFill>
                <a:effectLst/>
                <a:latin typeface="+mn-lt"/>
                <a:ea typeface="+mn-ea"/>
                <a:cs typeface="+mn-cs"/>
              </a:rPr>
              <a:t>tevkifat</a:t>
            </a:r>
            <a:r>
              <a:rPr lang="tr-TR" sz="1200" b="1" kern="1200" dirty="0" smtClean="0">
                <a:solidFill>
                  <a:schemeClr val="tx1"/>
                </a:solidFill>
                <a:effectLst/>
                <a:latin typeface="+mn-lt"/>
                <a:ea typeface="+mn-ea"/>
                <a:cs typeface="+mn-cs"/>
              </a:rPr>
              <a:t> oranının %25’i</a:t>
            </a:r>
            <a:r>
              <a:rPr lang="tr-TR" sz="1200" kern="1200" dirty="0" smtClean="0">
                <a:solidFill>
                  <a:schemeClr val="tx1"/>
                </a:solidFill>
                <a:effectLst/>
                <a:latin typeface="+mn-lt"/>
                <a:ea typeface="+mn-ea"/>
                <a:cs typeface="+mn-cs"/>
              </a:rPr>
              <a:t> oranında </a:t>
            </a:r>
          </a:p>
          <a:p>
            <a:r>
              <a:rPr lang="tr-TR" sz="1200" kern="1200" dirty="0" smtClean="0">
                <a:solidFill>
                  <a:schemeClr val="tx1"/>
                </a:solidFill>
                <a:effectLst/>
                <a:latin typeface="+mn-lt"/>
                <a:ea typeface="+mn-ea"/>
                <a:cs typeface="+mn-cs"/>
              </a:rPr>
              <a:t>Vergi artırımında bulunulan yıl içinde </a:t>
            </a:r>
            <a:r>
              <a:rPr lang="tr-TR" sz="1200" b="1" u="sng" kern="1200" dirty="0" smtClean="0">
                <a:solidFill>
                  <a:schemeClr val="tx1"/>
                </a:solidFill>
                <a:effectLst/>
                <a:latin typeface="+mn-lt"/>
                <a:ea typeface="+mn-ea"/>
                <a:cs typeface="+mn-cs"/>
              </a:rPr>
              <a:t>hiç beyanname verilmemiş</a:t>
            </a:r>
            <a:r>
              <a:rPr lang="tr-TR" sz="1200" kern="1200" dirty="0" smtClean="0">
                <a:solidFill>
                  <a:schemeClr val="tx1"/>
                </a:solidFill>
                <a:effectLst/>
                <a:latin typeface="+mn-lt"/>
                <a:ea typeface="+mn-ea"/>
                <a:cs typeface="+mn-cs"/>
              </a:rPr>
              <a:t> olması veya muhtasar beyanname vermekle birlikte artırılması istenilen </a:t>
            </a:r>
            <a:r>
              <a:rPr lang="tr-TR" sz="1200" b="1" kern="1200" dirty="0" smtClean="0">
                <a:solidFill>
                  <a:schemeClr val="tx1"/>
                </a:solidFill>
                <a:effectLst/>
                <a:latin typeface="+mn-lt"/>
                <a:ea typeface="+mn-ea"/>
                <a:cs typeface="+mn-cs"/>
              </a:rPr>
              <a:t>ödeme türünün beyannamede bulunmaması</a:t>
            </a:r>
            <a:r>
              <a:rPr lang="tr-TR" sz="1200" kern="1200" dirty="0" smtClean="0">
                <a:solidFill>
                  <a:schemeClr val="tx1"/>
                </a:solidFill>
                <a:effectLst/>
                <a:latin typeface="+mn-lt"/>
                <a:ea typeface="+mn-ea"/>
                <a:cs typeface="+mn-cs"/>
              </a:rPr>
              <a:t> hâlinde, ilgili yıllar için </a:t>
            </a:r>
            <a:r>
              <a:rPr lang="tr-TR" sz="1200" b="1" kern="1200" dirty="0" smtClean="0">
                <a:solidFill>
                  <a:schemeClr val="tx1"/>
                </a:solidFill>
                <a:effectLst/>
                <a:latin typeface="+mn-lt"/>
                <a:ea typeface="+mn-ea"/>
                <a:cs typeface="+mn-cs"/>
              </a:rPr>
              <a:t>bilanço esasına</a:t>
            </a:r>
            <a:r>
              <a:rPr lang="tr-TR" sz="1200" kern="1200" dirty="0" smtClean="0">
                <a:solidFill>
                  <a:schemeClr val="tx1"/>
                </a:solidFill>
                <a:effectLst/>
                <a:latin typeface="+mn-lt"/>
                <a:ea typeface="+mn-ea"/>
                <a:cs typeface="+mn-cs"/>
              </a:rPr>
              <a:t> göre defter tutan mükellefler için belirlenmiş asgari gelir vergisi matrah tutarı esas alınarak belirlenen gelir (stopaj) vergisi matrahı üzerinden </a:t>
            </a:r>
            <a:r>
              <a:rPr lang="tr-TR" sz="1200" b="1" kern="1200" dirty="0" smtClean="0">
                <a:solidFill>
                  <a:schemeClr val="tx1"/>
                </a:solidFill>
                <a:effectLst/>
                <a:latin typeface="+mn-lt"/>
                <a:ea typeface="+mn-ea"/>
                <a:cs typeface="+mn-cs"/>
              </a:rPr>
              <a:t>%5</a:t>
            </a:r>
            <a:r>
              <a:rPr lang="tr-TR" sz="1200" kern="1200" dirty="0" smtClean="0">
                <a:solidFill>
                  <a:schemeClr val="tx1"/>
                </a:solidFill>
                <a:effectLst/>
                <a:latin typeface="+mn-lt"/>
                <a:ea typeface="+mn-ea"/>
                <a:cs typeface="+mn-cs"/>
              </a:rPr>
              <a:t> oranında hesaplanan vergi ödenmek suretiyle</a:t>
            </a:r>
            <a:endParaRPr lang="tr-TR" dirty="0"/>
          </a:p>
        </p:txBody>
      </p:sp>
      <p:sp>
        <p:nvSpPr>
          <p:cNvPr id="4" name="Slayt Numarası Yer Tutucusu 3"/>
          <p:cNvSpPr>
            <a:spLocks noGrp="1"/>
          </p:cNvSpPr>
          <p:nvPr>
            <p:ph type="sldNum" sz="quarter" idx="10"/>
          </p:nvPr>
        </p:nvSpPr>
        <p:spPr/>
        <p:txBody>
          <a:bodyPr/>
          <a:lstStyle/>
          <a:p>
            <a:fld id="{058773E4-AB56-40A6-A404-11FF6EB688EC}" type="slidenum">
              <a:rPr lang="tr-TR" smtClean="0"/>
              <a:t>15</a:t>
            </a:fld>
            <a:endParaRPr lang="tr-TR"/>
          </a:p>
        </p:txBody>
      </p:sp>
    </p:spTree>
    <p:extLst>
      <p:ext uri="{BB962C8B-B14F-4D97-AF65-F5344CB8AC3E}">
        <p14:creationId xmlns:p14="http://schemas.microsoft.com/office/powerpoint/2010/main" val="16127990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58773E4-AB56-40A6-A404-11FF6EB688EC}" type="slidenum">
              <a:rPr lang="tr-TR" smtClean="0"/>
              <a:t>16</a:t>
            </a:fld>
            <a:endParaRPr lang="tr-TR"/>
          </a:p>
        </p:txBody>
      </p:sp>
    </p:spTree>
    <p:extLst>
      <p:ext uri="{BB962C8B-B14F-4D97-AF65-F5344CB8AC3E}">
        <p14:creationId xmlns:p14="http://schemas.microsoft.com/office/powerpoint/2010/main" val="1736391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Madde 11</a:t>
            </a:r>
            <a:endParaRPr lang="tr-TR" b="1" dirty="0" smtClean="0">
              <a:effectLst/>
            </a:endParaRPr>
          </a:p>
          <a:p>
            <a:r>
              <a:rPr lang="tr-TR" b="1" dirty="0" smtClean="0">
                <a:effectLst/>
              </a:rPr>
              <a:t>c)</a:t>
            </a:r>
            <a:r>
              <a:rPr lang="tr-TR" dirty="0" smtClean="0">
                <a:effectLst/>
              </a:rPr>
              <a:t> İhraç edilmek şartıyla imalatçılar tarafından kendilerine teslim edilen mallara ait katma değer vergisi, ihracatçılar tarafından ödenmez. Mükelleflerce tahsil edilmeyen ancak ilgili dönem beyannamesinde beyan edilecek olan bu vergi, vergi dairesince tarh ve tahakkuk ettirilerek tecil olunur.</a:t>
            </a:r>
          </a:p>
          <a:p>
            <a:r>
              <a:rPr lang="tr-TR" dirty="0" smtClean="0">
                <a:effectLst/>
              </a:rPr>
              <a:t>Söz konusu malların, ihracatçıya teslim tarihini takip eden ay başından itibaren 3 ay içinde ihraç edilmesi halinde, tecil edilen vergi terkin olunur.</a:t>
            </a:r>
          </a:p>
          <a:p>
            <a:endParaRPr lang="tr-TR" b="1" dirty="0" smtClean="0"/>
          </a:p>
          <a:p>
            <a:endParaRPr lang="tr-TR" b="1" dirty="0" smtClean="0"/>
          </a:p>
          <a:p>
            <a:r>
              <a:rPr lang="tr-TR" b="1" dirty="0" smtClean="0"/>
              <a:t>Geçici Madde 17</a:t>
            </a:r>
            <a:endParaRPr lang="tr-TR" dirty="0" smtClean="0">
              <a:effectLst/>
            </a:endParaRPr>
          </a:p>
          <a:p>
            <a:r>
              <a:rPr lang="tr-TR" b="1" dirty="0" smtClean="0">
                <a:effectLst/>
              </a:rPr>
              <a:t>Dahilde işleme</a:t>
            </a:r>
            <a:r>
              <a:rPr lang="tr-TR" dirty="0" smtClean="0">
                <a:effectLst/>
              </a:rPr>
              <a:t> ve </a:t>
            </a:r>
            <a:r>
              <a:rPr lang="tr-TR" b="1" dirty="0" smtClean="0">
                <a:effectLst/>
              </a:rPr>
              <a:t>geçici kabul </a:t>
            </a:r>
            <a:r>
              <a:rPr lang="tr-TR" dirty="0" smtClean="0">
                <a:effectLst/>
              </a:rPr>
              <a:t>rejimi kapsamında ihraç edilecek malların üretiminde kullanılacak maddelerin </a:t>
            </a:r>
            <a:r>
              <a:rPr lang="tr-TR" b="1" dirty="0" smtClean="0">
                <a:effectLst/>
              </a:rPr>
              <a:t>(7256 Sayılı Kanunun 23 üncü maddesiyle değişen ibare. Yürürlük: 17.11.2020 )</a:t>
            </a:r>
            <a:r>
              <a:rPr lang="tr-TR" dirty="0" smtClean="0">
                <a:effectLst/>
              </a:rPr>
              <a:t> 31/12/2025(2) tarihine kadar tesliminde Katma Değer Vergisi Kanununun 11 inci maddesinin 1 numaralı fıkrasının ( c ) bendi hükümlerine göre, bölgeler, sektörler veya mal grupları itibariyle işlem yaptırmaya Cumhurbaşkanı yetkilidir.</a:t>
            </a:r>
          </a:p>
          <a:p>
            <a:endParaRPr lang="tr-TR" sz="1200" kern="1200" dirty="0" smtClean="0">
              <a:solidFill>
                <a:schemeClr val="tx1"/>
              </a:solidFill>
              <a:effectLst/>
              <a:latin typeface="+mn-lt"/>
              <a:ea typeface="+mn-ea"/>
              <a:cs typeface="+mn-cs"/>
            </a:endParaRPr>
          </a:p>
          <a:p>
            <a:r>
              <a:rPr lang="tr-TR" sz="1200" kern="1200" dirty="0" smtClean="0">
                <a:solidFill>
                  <a:schemeClr val="tx1"/>
                </a:solidFill>
                <a:effectLst/>
                <a:latin typeface="+mn-lt"/>
                <a:ea typeface="+mn-ea"/>
                <a:cs typeface="+mn-cs"/>
              </a:rPr>
              <a:t>3 No.lu</a:t>
            </a:r>
            <a:r>
              <a:rPr lang="tr-TR" sz="1200" kern="1200" baseline="0" dirty="0" smtClean="0">
                <a:solidFill>
                  <a:schemeClr val="tx1"/>
                </a:solidFill>
                <a:effectLst/>
                <a:latin typeface="+mn-lt"/>
                <a:ea typeface="+mn-ea"/>
                <a:cs typeface="+mn-cs"/>
              </a:rPr>
              <a:t> KDV Beyannamesi-</a:t>
            </a:r>
            <a:r>
              <a:rPr lang="tr-TR" dirty="0" smtClean="0"/>
              <a:t>Türkiye’de ikametgâhı, işyeri, kanuni merkezi ve iş merkezi bulunmayıp, aynı zamanda katma değer vergisi (KDV) mükellefi olmayan gerçek kişilere bir bedel karşılığında elektronik ortamda hizmet sunanların </a:t>
            </a:r>
            <a:r>
              <a:rPr lang="tr-TR" b="1" dirty="0" smtClean="0"/>
              <a:t>“Elektronik Hizmet Sunucularına Özel KDV Mükellefiyeti” </a:t>
            </a:r>
            <a:r>
              <a:rPr lang="tr-TR" dirty="0" smtClean="0"/>
              <a:t>Büyük Mükellefler Vergi Dairesi Başkanlığı nezdinde</a:t>
            </a:r>
          </a:p>
          <a:p>
            <a:endParaRPr lang="tr-TR" b="1" dirty="0" smtClean="0"/>
          </a:p>
          <a:p>
            <a:r>
              <a:rPr lang="tr-TR" b="1" dirty="0" smtClean="0"/>
              <a:t>4 </a:t>
            </a:r>
            <a:r>
              <a:rPr lang="tr-TR" b="0" dirty="0" smtClean="0"/>
              <a:t>No.lu KDV</a:t>
            </a:r>
            <a:r>
              <a:rPr lang="tr-TR" b="0" baseline="0" dirty="0" smtClean="0"/>
              <a:t> beyannamesi- </a:t>
            </a:r>
            <a:r>
              <a:rPr lang="tr-TR" sz="1200" b="1" kern="1200" dirty="0" smtClean="0">
                <a:solidFill>
                  <a:schemeClr val="tx1"/>
                </a:solidFill>
                <a:effectLst/>
                <a:latin typeface="+mn-lt"/>
                <a:ea typeface="+mn-ea"/>
                <a:cs typeface="+mn-cs"/>
              </a:rPr>
              <a:t>Hasılat esaslı vergilendirme usulüne</a:t>
            </a:r>
            <a:r>
              <a:rPr lang="tr-TR" sz="1200" kern="1200" dirty="0" smtClean="0">
                <a:solidFill>
                  <a:schemeClr val="tx1"/>
                </a:solidFill>
                <a:effectLst/>
                <a:latin typeface="+mn-lt"/>
                <a:ea typeface="+mn-ea"/>
                <a:cs typeface="+mn-cs"/>
              </a:rPr>
              <a:t> göre vergilendirilen mükellefler de vergi artırımı taleplerini </a:t>
            </a:r>
            <a:r>
              <a:rPr lang="tr-TR" sz="1200" b="1" u="sng" kern="1200" dirty="0" smtClean="0">
                <a:solidFill>
                  <a:schemeClr val="tx1"/>
                </a:solidFill>
                <a:effectLst/>
                <a:latin typeface="+mn-lt"/>
                <a:ea typeface="+mn-ea"/>
                <a:cs typeface="+mn-cs"/>
              </a:rPr>
              <a:t>%1,5 oranını değil</a:t>
            </a:r>
            <a:r>
              <a:rPr lang="tr-TR" sz="1200" kern="1200" dirty="0" smtClean="0">
                <a:solidFill>
                  <a:schemeClr val="tx1"/>
                </a:solidFill>
                <a:effectLst/>
                <a:latin typeface="+mn-lt"/>
                <a:ea typeface="+mn-ea"/>
                <a:cs typeface="+mn-cs"/>
              </a:rPr>
              <a:t> </a:t>
            </a:r>
            <a:r>
              <a:rPr lang="tr-TR" sz="1200" b="1" kern="1200" dirty="0" smtClean="0">
                <a:solidFill>
                  <a:schemeClr val="tx1"/>
                </a:solidFill>
                <a:effectLst/>
                <a:latin typeface="+mn-lt"/>
                <a:ea typeface="+mn-ea"/>
                <a:cs typeface="+mn-cs"/>
              </a:rPr>
              <a:t>bu oranları esas alarak</a:t>
            </a:r>
            <a:r>
              <a:rPr lang="tr-TR" sz="1200" kern="1200" dirty="0" smtClean="0">
                <a:solidFill>
                  <a:schemeClr val="tx1"/>
                </a:solidFill>
                <a:effectLst/>
                <a:latin typeface="+mn-lt"/>
                <a:ea typeface="+mn-ea"/>
                <a:cs typeface="+mn-cs"/>
              </a:rPr>
              <a:t> yapabileceklerdir.</a:t>
            </a:r>
            <a:endParaRPr lang="tr-TR" b="0" dirty="0" smtClean="0"/>
          </a:p>
          <a:p>
            <a:endParaRPr lang="tr-TR" sz="1200" b="1" kern="1200" dirty="0" smtClean="0">
              <a:solidFill>
                <a:schemeClr val="tx1"/>
              </a:solidFill>
              <a:effectLst/>
              <a:latin typeface="+mn-lt"/>
              <a:ea typeface="+mn-ea"/>
              <a:cs typeface="+mn-cs"/>
            </a:endParaRPr>
          </a:p>
        </p:txBody>
      </p:sp>
      <p:sp>
        <p:nvSpPr>
          <p:cNvPr id="4" name="Slayt Numarası Yer Tutucusu 3"/>
          <p:cNvSpPr>
            <a:spLocks noGrp="1"/>
          </p:cNvSpPr>
          <p:nvPr>
            <p:ph type="sldNum" sz="quarter" idx="10"/>
          </p:nvPr>
        </p:nvSpPr>
        <p:spPr/>
        <p:txBody>
          <a:bodyPr/>
          <a:lstStyle/>
          <a:p>
            <a:fld id="{058773E4-AB56-40A6-A404-11FF6EB688EC}" type="slidenum">
              <a:rPr lang="tr-TR" smtClean="0"/>
              <a:t>17</a:t>
            </a:fld>
            <a:endParaRPr lang="tr-TR"/>
          </a:p>
        </p:txBody>
      </p:sp>
    </p:spTree>
    <p:extLst>
      <p:ext uri="{BB962C8B-B14F-4D97-AF65-F5344CB8AC3E}">
        <p14:creationId xmlns:p14="http://schemas.microsoft.com/office/powerpoint/2010/main" val="34296154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58773E4-AB56-40A6-A404-11FF6EB688EC}" type="slidenum">
              <a:rPr lang="tr-TR" smtClean="0"/>
              <a:t>18</a:t>
            </a:fld>
            <a:endParaRPr lang="tr-TR"/>
          </a:p>
        </p:txBody>
      </p:sp>
    </p:spTree>
    <p:extLst>
      <p:ext uri="{BB962C8B-B14F-4D97-AF65-F5344CB8AC3E}">
        <p14:creationId xmlns:p14="http://schemas.microsoft.com/office/powerpoint/2010/main" val="40061180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58773E4-AB56-40A6-A404-11FF6EB688EC}" type="slidenum">
              <a:rPr lang="tr-TR" smtClean="0"/>
              <a:t>19</a:t>
            </a:fld>
            <a:endParaRPr lang="tr-TR"/>
          </a:p>
        </p:txBody>
      </p:sp>
    </p:spTree>
    <p:extLst>
      <p:ext uri="{BB962C8B-B14F-4D97-AF65-F5344CB8AC3E}">
        <p14:creationId xmlns:p14="http://schemas.microsoft.com/office/powerpoint/2010/main" val="1738702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5BC80B92-311F-41B5-BA4E-732E8A3340DC}" type="slidenum">
              <a:rPr lang="tr-TR" smtClean="0">
                <a:solidFill>
                  <a:prstClr val="black"/>
                </a:solidFill>
              </a:rPr>
              <a:pPr/>
              <a:t>2</a:t>
            </a:fld>
            <a:endParaRPr lang="tr-TR">
              <a:solidFill>
                <a:prstClr val="black"/>
              </a:solidFill>
            </a:endParaRPr>
          </a:p>
        </p:txBody>
      </p:sp>
    </p:spTree>
    <p:extLst>
      <p:ext uri="{BB962C8B-B14F-4D97-AF65-F5344CB8AC3E}">
        <p14:creationId xmlns:p14="http://schemas.microsoft.com/office/powerpoint/2010/main" val="9020691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58773E4-AB56-40A6-A404-11FF6EB688EC}" type="slidenum">
              <a:rPr lang="tr-TR" smtClean="0"/>
              <a:t>20</a:t>
            </a:fld>
            <a:endParaRPr lang="tr-TR"/>
          </a:p>
        </p:txBody>
      </p:sp>
    </p:spTree>
    <p:extLst>
      <p:ext uri="{BB962C8B-B14F-4D97-AF65-F5344CB8AC3E}">
        <p14:creationId xmlns:p14="http://schemas.microsoft.com/office/powerpoint/2010/main" val="13213810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58773E4-AB56-40A6-A404-11FF6EB688EC}" type="slidenum">
              <a:rPr lang="tr-TR" smtClean="0"/>
              <a:t>21</a:t>
            </a:fld>
            <a:endParaRPr lang="tr-TR"/>
          </a:p>
        </p:txBody>
      </p:sp>
    </p:spTree>
    <p:extLst>
      <p:ext uri="{BB962C8B-B14F-4D97-AF65-F5344CB8AC3E}">
        <p14:creationId xmlns:p14="http://schemas.microsoft.com/office/powerpoint/2010/main" val="2041261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Kısaca 359/b, yalnızca SBK yok</a:t>
            </a:r>
          </a:p>
          <a:p>
            <a:endParaRPr lang="tr-TR" dirty="0" smtClean="0"/>
          </a:p>
          <a:p>
            <a:r>
              <a:rPr lang="tr-TR" dirty="0" smtClean="0"/>
              <a:t>b) Vergi kanunları uyarınca tutulan veya düzenlenen ve saklama ve ibraz mecburiyeti bulunan defter, kayıt ve belgeleri yok edenler veya defter sahifelerini yok ederek yerine başka yapraklar koyanlar veya hiç yaprak koymayanlar veya belgelerin asıl veya suretlerini tamamen veya kısmen sahte olarak düzenleyenler veya bu belgeleri kullananlar, üç yıldan beş yıla kadar hapis cezası ile cezalandırılır. Gerçek bir muamele veya durum olmadığı halde bunlar varmış gibi düzenlenen belge, sahte belgedir.</a:t>
            </a:r>
          </a:p>
          <a:p>
            <a:endParaRPr lang="tr-TR" dirty="0"/>
          </a:p>
        </p:txBody>
      </p:sp>
      <p:sp>
        <p:nvSpPr>
          <p:cNvPr id="4" name="Slayt Numarası Yer Tutucusu 3"/>
          <p:cNvSpPr>
            <a:spLocks noGrp="1"/>
          </p:cNvSpPr>
          <p:nvPr>
            <p:ph type="sldNum" sz="quarter" idx="10"/>
          </p:nvPr>
        </p:nvSpPr>
        <p:spPr/>
        <p:txBody>
          <a:bodyPr/>
          <a:lstStyle/>
          <a:p>
            <a:fld id="{058773E4-AB56-40A6-A404-11FF6EB688EC}" type="slidenum">
              <a:rPr lang="tr-TR" smtClean="0"/>
              <a:t>22</a:t>
            </a:fld>
            <a:endParaRPr lang="tr-TR"/>
          </a:p>
        </p:txBody>
      </p:sp>
    </p:spTree>
    <p:extLst>
      <p:ext uri="{BB962C8B-B14F-4D97-AF65-F5344CB8AC3E}">
        <p14:creationId xmlns:p14="http://schemas.microsoft.com/office/powerpoint/2010/main" val="42637765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fontScale="77500" lnSpcReduction="20000"/>
          </a:bodyPr>
          <a:lstStyle/>
          <a:p>
            <a:endParaRPr lang="tr-TR" sz="1200" kern="1200" dirty="0" smtClean="0">
              <a:solidFill>
                <a:schemeClr val="tx1"/>
              </a:solidFill>
              <a:effectLst/>
              <a:latin typeface="+mn-lt"/>
              <a:ea typeface="+mn-ea"/>
              <a:cs typeface="+mn-cs"/>
            </a:endParaRPr>
          </a:p>
          <a:p>
            <a:r>
              <a:rPr lang="tr-TR" sz="1200" kern="1200" dirty="0" smtClean="0">
                <a:solidFill>
                  <a:schemeClr val="tx1"/>
                </a:solidFill>
                <a:effectLst/>
                <a:latin typeface="+mn-lt"/>
                <a:ea typeface="+mn-ea"/>
                <a:cs typeface="+mn-cs"/>
              </a:rPr>
              <a:t>7326 sayılı Kanuna göre matrah ve vergi artırımında bulunan mükellefler hakkında, artırımda bulunulan yıllar ve vergi türleri ile ilgili olarak </a:t>
            </a:r>
            <a:r>
              <a:rPr lang="tr-TR" sz="1200" b="1" u="sng" kern="1200" dirty="0" smtClean="0">
                <a:solidFill>
                  <a:schemeClr val="tx1"/>
                </a:solidFill>
                <a:effectLst/>
                <a:latin typeface="+mn-lt"/>
                <a:ea typeface="+mn-ea"/>
                <a:cs typeface="+mn-cs"/>
              </a:rPr>
              <a:t>Kanunun yayımı tarihinden önce başlanılmış</a:t>
            </a:r>
            <a:r>
              <a:rPr lang="tr-TR" sz="1200" kern="1200" dirty="0" smtClean="0">
                <a:solidFill>
                  <a:schemeClr val="tx1"/>
                </a:solidFill>
                <a:effectLst/>
                <a:latin typeface="+mn-lt"/>
                <a:ea typeface="+mn-ea"/>
                <a:cs typeface="+mn-cs"/>
              </a:rPr>
              <a:t> olan vergi incelemeleri ile takdir işlemlerinin, </a:t>
            </a:r>
            <a:r>
              <a:rPr lang="tr-TR" sz="1200" b="1" kern="1200" dirty="0" smtClean="0">
                <a:solidFill>
                  <a:schemeClr val="tx1"/>
                </a:solidFill>
                <a:effectLst/>
                <a:latin typeface="+mn-lt"/>
                <a:ea typeface="+mn-ea"/>
                <a:cs typeface="+mn-cs"/>
              </a:rPr>
              <a:t>2/8/2021 tarihine (bu tarih dâhil) kadar</a:t>
            </a:r>
            <a:r>
              <a:rPr lang="tr-TR" sz="1200" kern="1200" dirty="0" smtClean="0">
                <a:solidFill>
                  <a:schemeClr val="tx1"/>
                </a:solidFill>
                <a:effectLst/>
                <a:latin typeface="+mn-lt"/>
                <a:ea typeface="+mn-ea"/>
                <a:cs typeface="+mn-cs"/>
              </a:rPr>
              <a:t> sonuçlandırılması şarttır. Bu süre içerisinde </a:t>
            </a:r>
            <a:r>
              <a:rPr lang="tr-TR" sz="1200" b="1" u="sng" kern="1200" dirty="0" smtClean="0">
                <a:solidFill>
                  <a:schemeClr val="tx1"/>
                </a:solidFill>
                <a:effectLst/>
                <a:latin typeface="+mn-lt"/>
                <a:ea typeface="+mn-ea"/>
                <a:cs typeface="+mn-cs"/>
              </a:rPr>
              <a:t>sonuçlandırılamayan</a:t>
            </a:r>
            <a:r>
              <a:rPr lang="tr-TR" sz="1200" kern="1200" dirty="0" smtClean="0">
                <a:solidFill>
                  <a:schemeClr val="tx1"/>
                </a:solidFill>
                <a:effectLst/>
                <a:latin typeface="+mn-lt"/>
                <a:ea typeface="+mn-ea"/>
                <a:cs typeface="+mn-cs"/>
              </a:rPr>
              <a:t> vergi incelemeleri ile takdir işlemlerine </a:t>
            </a:r>
            <a:r>
              <a:rPr lang="tr-TR" sz="1200" b="1" u="sng" kern="1200" dirty="0" smtClean="0">
                <a:solidFill>
                  <a:schemeClr val="tx1"/>
                </a:solidFill>
                <a:effectLst/>
                <a:latin typeface="+mn-lt"/>
                <a:ea typeface="+mn-ea"/>
                <a:cs typeface="+mn-cs"/>
              </a:rPr>
              <a:t>devam edilmeyecek</a:t>
            </a:r>
            <a:r>
              <a:rPr lang="tr-TR" sz="1200" kern="1200" dirty="0" smtClean="0">
                <a:solidFill>
                  <a:schemeClr val="tx1"/>
                </a:solidFill>
                <a:effectLst/>
                <a:latin typeface="+mn-lt"/>
                <a:ea typeface="+mn-ea"/>
                <a:cs typeface="+mn-cs"/>
              </a:rPr>
              <a:t>, </a:t>
            </a:r>
            <a:r>
              <a:rPr lang="tr-TR" sz="1200" b="1" kern="1200" dirty="0" smtClean="0">
                <a:solidFill>
                  <a:schemeClr val="tx1"/>
                </a:solidFill>
                <a:effectLst/>
                <a:latin typeface="+mn-lt"/>
                <a:ea typeface="+mn-ea"/>
                <a:cs typeface="+mn-cs"/>
              </a:rPr>
              <a:t>bulunduğu safhada bırakılacaktır</a:t>
            </a:r>
            <a:r>
              <a:rPr lang="tr-TR" sz="1200" kern="1200" dirty="0" smtClean="0">
                <a:solidFill>
                  <a:schemeClr val="tx1"/>
                </a:solidFill>
                <a:effectLst/>
                <a:latin typeface="+mn-lt"/>
                <a:ea typeface="+mn-ea"/>
                <a:cs typeface="+mn-cs"/>
              </a:rPr>
              <a:t>. Mükellefler sadece artırılan matrahlar üzerinden hesaplanan veya artırılan vergileri ödeyeceklerdir.</a:t>
            </a:r>
          </a:p>
          <a:p>
            <a:endParaRPr lang="tr-TR" sz="1200" kern="1200" dirty="0" smtClean="0">
              <a:solidFill>
                <a:schemeClr val="tx1"/>
              </a:solidFill>
              <a:effectLst/>
              <a:latin typeface="+mn-lt"/>
              <a:ea typeface="+mn-ea"/>
              <a:cs typeface="+mn-cs"/>
            </a:endParaRPr>
          </a:p>
          <a:p>
            <a:r>
              <a:rPr lang="tr-TR" sz="1200" kern="1200" dirty="0" smtClean="0">
                <a:solidFill>
                  <a:schemeClr val="tx1"/>
                </a:solidFill>
                <a:effectLst/>
                <a:latin typeface="+mn-lt"/>
                <a:ea typeface="+mn-ea"/>
                <a:cs typeface="+mn-cs"/>
              </a:rPr>
              <a:t>Kanunun yayımı tarihinden önce başlanılmış söz konusu vergi incelemeleri ile takdir işlemlerinin (a) bölümünde belirtilen sürede </a:t>
            </a:r>
            <a:r>
              <a:rPr lang="tr-TR" sz="1200" b="1" kern="1200" dirty="0" smtClean="0">
                <a:solidFill>
                  <a:schemeClr val="tx1"/>
                </a:solidFill>
                <a:effectLst/>
                <a:latin typeface="+mn-lt"/>
                <a:ea typeface="+mn-ea"/>
                <a:cs typeface="+mn-cs"/>
              </a:rPr>
              <a:t>sonuçlandırılması ve tarhiyata konu matrah veya vergi farkı tespit edilmesi hâlinde</a:t>
            </a:r>
            <a:r>
              <a:rPr lang="tr-TR" sz="1200" kern="1200" dirty="0" smtClean="0">
                <a:solidFill>
                  <a:schemeClr val="tx1"/>
                </a:solidFill>
                <a:effectLst/>
                <a:latin typeface="+mn-lt"/>
                <a:ea typeface="+mn-ea"/>
                <a:cs typeface="+mn-cs"/>
              </a:rPr>
              <a:t>;</a:t>
            </a:r>
          </a:p>
          <a:p>
            <a:endParaRPr lang="tr-TR" sz="1200" kern="1200" dirty="0" smtClean="0">
              <a:solidFill>
                <a:schemeClr val="tx1"/>
              </a:solidFill>
              <a:effectLst/>
              <a:latin typeface="+mn-lt"/>
              <a:ea typeface="+mn-ea"/>
              <a:cs typeface="+mn-cs"/>
            </a:endParaRPr>
          </a:p>
          <a:p>
            <a:r>
              <a:rPr lang="tr-TR" sz="1200" kern="1200" dirty="0" smtClean="0">
                <a:solidFill>
                  <a:schemeClr val="tx1"/>
                </a:solidFill>
                <a:effectLst/>
                <a:latin typeface="+mn-lt"/>
                <a:ea typeface="+mn-ea"/>
                <a:cs typeface="+mn-cs"/>
              </a:rPr>
              <a:t>Mükellef, inceleme raporları ile takdir komisyonu kararlarının vergi dairesi kayıtlarına </a:t>
            </a:r>
            <a:r>
              <a:rPr lang="tr-TR" sz="1200" b="1" kern="1200" dirty="0" smtClean="0">
                <a:solidFill>
                  <a:schemeClr val="tx1"/>
                </a:solidFill>
                <a:effectLst/>
                <a:latin typeface="+mn-lt"/>
                <a:ea typeface="+mn-ea"/>
                <a:cs typeface="+mn-cs"/>
              </a:rPr>
              <a:t>intikal ettiği tarihten önce</a:t>
            </a:r>
            <a:r>
              <a:rPr lang="tr-TR" sz="1200" kern="1200" dirty="0" smtClean="0">
                <a:solidFill>
                  <a:schemeClr val="tx1"/>
                </a:solidFill>
                <a:effectLst/>
                <a:latin typeface="+mn-lt"/>
                <a:ea typeface="+mn-ea"/>
                <a:cs typeface="+mn-cs"/>
              </a:rPr>
              <a:t> </a:t>
            </a:r>
            <a:r>
              <a:rPr lang="tr-TR" sz="1200" b="1" u="sng" kern="1200" dirty="0" smtClean="0">
                <a:solidFill>
                  <a:schemeClr val="tx1"/>
                </a:solidFill>
                <a:effectLst/>
                <a:latin typeface="+mn-lt"/>
                <a:ea typeface="+mn-ea"/>
                <a:cs typeface="+mn-cs"/>
              </a:rPr>
              <a:t>matrah ve vergi artırımında bulunmuş ise</a:t>
            </a:r>
            <a:r>
              <a:rPr lang="tr-TR" sz="1200" kern="1200" dirty="0" smtClean="0">
                <a:solidFill>
                  <a:schemeClr val="tx1"/>
                </a:solidFill>
                <a:effectLst/>
                <a:latin typeface="+mn-lt"/>
                <a:ea typeface="+mn-ea"/>
                <a:cs typeface="+mn-cs"/>
              </a:rPr>
              <a:t> inceleme ve takdir sonucu bulunan </a:t>
            </a:r>
            <a:r>
              <a:rPr lang="tr-TR" sz="1200" b="1" u="sng" kern="1200" dirty="0" smtClean="0">
                <a:solidFill>
                  <a:schemeClr val="tx1"/>
                </a:solidFill>
                <a:effectLst/>
                <a:latin typeface="+mn-lt"/>
                <a:ea typeface="+mn-ea"/>
                <a:cs typeface="+mn-cs"/>
              </a:rPr>
              <a:t>matrah veya vergi farkı</a:t>
            </a:r>
            <a:r>
              <a:rPr lang="tr-TR" sz="1200" kern="1200" dirty="0" smtClean="0">
                <a:solidFill>
                  <a:schemeClr val="tx1"/>
                </a:solidFill>
                <a:effectLst/>
                <a:latin typeface="+mn-lt"/>
                <a:ea typeface="+mn-ea"/>
                <a:cs typeface="+mn-cs"/>
              </a:rPr>
              <a:t> ile mükelleflerin Kanunun 5 inci maddesi hükümlerine göre </a:t>
            </a:r>
            <a:r>
              <a:rPr lang="tr-TR" sz="1200" b="1" kern="1200" dirty="0" smtClean="0">
                <a:solidFill>
                  <a:schemeClr val="tx1"/>
                </a:solidFill>
                <a:effectLst/>
                <a:latin typeface="+mn-lt"/>
                <a:ea typeface="+mn-ea"/>
                <a:cs typeface="+mn-cs"/>
              </a:rPr>
              <a:t>artırdıkları matrahlar</a:t>
            </a:r>
            <a:r>
              <a:rPr lang="tr-TR" sz="1200" kern="1200" dirty="0" smtClean="0">
                <a:solidFill>
                  <a:schemeClr val="tx1"/>
                </a:solidFill>
                <a:effectLst/>
                <a:latin typeface="+mn-lt"/>
                <a:ea typeface="+mn-ea"/>
                <a:cs typeface="+mn-cs"/>
              </a:rPr>
              <a:t> </a:t>
            </a:r>
            <a:r>
              <a:rPr lang="tr-TR" sz="1200" b="1" u="sng" kern="1200" dirty="0" smtClean="0">
                <a:solidFill>
                  <a:schemeClr val="tx1"/>
                </a:solidFill>
                <a:effectLst/>
                <a:latin typeface="+mn-lt"/>
                <a:ea typeface="+mn-ea"/>
                <a:cs typeface="+mn-cs"/>
              </a:rPr>
              <a:t>birlikte değerlendirilir</a:t>
            </a:r>
            <a:r>
              <a:rPr lang="tr-TR" sz="1200" kern="1200" dirty="0" smtClean="0">
                <a:solidFill>
                  <a:schemeClr val="tx1"/>
                </a:solidFill>
                <a:effectLst/>
                <a:latin typeface="+mn-lt"/>
                <a:ea typeface="+mn-ea"/>
                <a:cs typeface="+mn-cs"/>
              </a:rPr>
              <a:t>. </a:t>
            </a:r>
          </a:p>
          <a:p>
            <a:endParaRPr lang="tr-TR" sz="1200" kern="1200" dirty="0" smtClean="0">
              <a:solidFill>
                <a:schemeClr val="tx1"/>
              </a:solidFill>
              <a:effectLst/>
              <a:latin typeface="+mn-lt"/>
              <a:ea typeface="+mn-ea"/>
              <a:cs typeface="+mn-cs"/>
            </a:endParaRPr>
          </a:p>
          <a:p>
            <a:r>
              <a:rPr lang="tr-TR" sz="1200" kern="1200" dirty="0" smtClean="0">
                <a:solidFill>
                  <a:schemeClr val="tx1"/>
                </a:solidFill>
                <a:effectLst/>
                <a:latin typeface="+mn-lt"/>
                <a:ea typeface="+mn-ea"/>
                <a:cs typeface="+mn-cs"/>
              </a:rPr>
              <a:t>Bu değerlendirme sonucu mükellefin ilgili yıllarda </a:t>
            </a:r>
            <a:r>
              <a:rPr lang="tr-TR" sz="1200" b="1" kern="1200" dirty="0" smtClean="0">
                <a:solidFill>
                  <a:schemeClr val="tx1"/>
                </a:solidFill>
                <a:effectLst/>
                <a:latin typeface="+mn-lt"/>
                <a:ea typeface="+mn-ea"/>
                <a:cs typeface="+mn-cs"/>
              </a:rPr>
              <a:t>artırılan</a:t>
            </a:r>
            <a:r>
              <a:rPr lang="tr-TR" sz="1200" kern="1200" dirty="0" smtClean="0">
                <a:solidFill>
                  <a:schemeClr val="tx1"/>
                </a:solidFill>
                <a:effectLst/>
                <a:latin typeface="+mn-lt"/>
                <a:ea typeface="+mn-ea"/>
                <a:cs typeface="+mn-cs"/>
              </a:rPr>
              <a:t> matrah veya vergi tutarlarının, vergi incelemeleri veya takdir komisyonu kararlarına göre o yıl için belirlenen matrah veya vergi farkından </a:t>
            </a:r>
            <a:r>
              <a:rPr lang="tr-TR" sz="1200" b="1" kern="1200" dirty="0" smtClean="0">
                <a:solidFill>
                  <a:schemeClr val="tx1"/>
                </a:solidFill>
                <a:effectLst/>
                <a:latin typeface="+mn-lt"/>
                <a:ea typeface="+mn-ea"/>
                <a:cs typeface="+mn-cs"/>
              </a:rPr>
              <a:t>fazla veya bu tutar kadar olması durumunda</a:t>
            </a:r>
            <a:r>
              <a:rPr lang="tr-TR" sz="1200" kern="1200" dirty="0" smtClean="0">
                <a:solidFill>
                  <a:schemeClr val="tx1"/>
                </a:solidFill>
                <a:effectLst/>
                <a:latin typeface="+mn-lt"/>
                <a:ea typeface="+mn-ea"/>
                <a:cs typeface="+mn-cs"/>
              </a:rPr>
              <a:t> mükellef hakkında </a:t>
            </a:r>
            <a:r>
              <a:rPr lang="tr-TR" sz="1200" b="1" u="sng" kern="1200" dirty="0" smtClean="0">
                <a:solidFill>
                  <a:schemeClr val="tx1"/>
                </a:solidFill>
                <a:effectLst/>
                <a:latin typeface="+mn-lt"/>
                <a:ea typeface="+mn-ea"/>
                <a:cs typeface="+mn-cs"/>
              </a:rPr>
              <a:t>ayrıca</a:t>
            </a:r>
            <a:r>
              <a:rPr lang="tr-TR" sz="1200" kern="1200" dirty="0" smtClean="0">
                <a:solidFill>
                  <a:schemeClr val="tx1"/>
                </a:solidFill>
                <a:effectLst/>
                <a:latin typeface="+mn-lt"/>
                <a:ea typeface="+mn-ea"/>
                <a:cs typeface="+mn-cs"/>
              </a:rPr>
              <a:t> vergi incelemeleri ve takdir komisyonu kararlarına göre vergi </a:t>
            </a:r>
            <a:r>
              <a:rPr lang="tr-TR" sz="1200" b="1" u="sng" kern="1200" dirty="0" smtClean="0">
                <a:solidFill>
                  <a:schemeClr val="tx1"/>
                </a:solidFill>
                <a:effectLst/>
                <a:latin typeface="+mn-lt"/>
                <a:ea typeface="+mn-ea"/>
                <a:cs typeface="+mn-cs"/>
              </a:rPr>
              <a:t>tarhiyatı yapılmaz</a:t>
            </a:r>
            <a:r>
              <a:rPr lang="tr-TR" sz="1200" kern="1200" dirty="0" smtClean="0">
                <a:solidFill>
                  <a:schemeClr val="tx1"/>
                </a:solidFill>
                <a:effectLst/>
                <a:latin typeface="+mn-lt"/>
                <a:ea typeface="+mn-ea"/>
                <a:cs typeface="+mn-cs"/>
              </a:rPr>
              <a:t> ve </a:t>
            </a:r>
            <a:r>
              <a:rPr lang="tr-TR" sz="1200" b="1" u="sng" kern="1200" dirty="0" smtClean="0">
                <a:solidFill>
                  <a:schemeClr val="tx1"/>
                </a:solidFill>
                <a:effectLst/>
                <a:latin typeface="+mn-lt"/>
                <a:ea typeface="+mn-ea"/>
                <a:cs typeface="+mn-cs"/>
              </a:rPr>
              <a:t>ceza uygulanmaz</a:t>
            </a:r>
            <a:r>
              <a:rPr lang="tr-TR" sz="1200" kern="1200" dirty="0" smtClean="0">
                <a:solidFill>
                  <a:schemeClr val="tx1"/>
                </a:solidFill>
                <a:effectLst/>
                <a:latin typeface="+mn-lt"/>
                <a:ea typeface="+mn-ea"/>
                <a:cs typeface="+mn-cs"/>
              </a:rPr>
              <a:t>.</a:t>
            </a:r>
          </a:p>
          <a:p>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Vergi incelemeleri ve takdir sonucu</a:t>
            </a:r>
            <a:r>
              <a:rPr lang="tr-TR" sz="1200" kern="1200" dirty="0" smtClean="0">
                <a:solidFill>
                  <a:schemeClr val="tx1"/>
                </a:solidFill>
                <a:effectLst/>
                <a:latin typeface="+mn-lt"/>
                <a:ea typeface="+mn-ea"/>
                <a:cs typeface="+mn-cs"/>
              </a:rPr>
              <a:t> belirlenen tarhiyata konu matrah veya vergi farkının, mükellefin ilgili yıl için artırdığı matrah veya vergi tutarından </a:t>
            </a:r>
            <a:r>
              <a:rPr lang="tr-TR" sz="1200" b="1" u="sng" kern="1200" dirty="0" smtClean="0">
                <a:solidFill>
                  <a:schemeClr val="tx1"/>
                </a:solidFill>
                <a:effectLst/>
                <a:latin typeface="+mn-lt"/>
                <a:ea typeface="+mn-ea"/>
                <a:cs typeface="+mn-cs"/>
              </a:rPr>
              <a:t>fazla olması hâlinde</a:t>
            </a:r>
            <a:r>
              <a:rPr lang="tr-TR" sz="1200" kern="1200" dirty="0" smtClean="0">
                <a:solidFill>
                  <a:schemeClr val="tx1"/>
                </a:solidFill>
                <a:effectLst/>
                <a:latin typeface="+mn-lt"/>
                <a:ea typeface="+mn-ea"/>
                <a:cs typeface="+mn-cs"/>
              </a:rPr>
              <a:t>, aradaki fark tutar kadar matrah veya vergi farkı üzerinden mükellef hakkında gerekli vergi </a:t>
            </a:r>
            <a:r>
              <a:rPr lang="tr-TR" sz="1200" b="1" kern="1200" dirty="0" smtClean="0">
                <a:solidFill>
                  <a:schemeClr val="tx1"/>
                </a:solidFill>
                <a:effectLst/>
                <a:latin typeface="+mn-lt"/>
                <a:ea typeface="+mn-ea"/>
                <a:cs typeface="+mn-cs"/>
              </a:rPr>
              <a:t>tarhiyatı yapılacak</a:t>
            </a:r>
            <a:r>
              <a:rPr lang="tr-TR" sz="1200" kern="1200" dirty="0" smtClean="0">
                <a:solidFill>
                  <a:schemeClr val="tx1"/>
                </a:solidFill>
                <a:effectLst/>
                <a:latin typeface="+mn-lt"/>
                <a:ea typeface="+mn-ea"/>
                <a:cs typeface="+mn-cs"/>
              </a:rPr>
              <a:t> ve </a:t>
            </a:r>
            <a:r>
              <a:rPr lang="tr-TR" sz="1200" b="1" kern="1200" dirty="0" smtClean="0">
                <a:solidFill>
                  <a:schemeClr val="tx1"/>
                </a:solidFill>
                <a:effectLst/>
                <a:latin typeface="+mn-lt"/>
                <a:ea typeface="+mn-ea"/>
                <a:cs typeface="+mn-cs"/>
              </a:rPr>
              <a:t>ceza uygulanacaktır</a:t>
            </a:r>
            <a:r>
              <a:rPr lang="tr-TR" sz="1200" kern="1200" dirty="0" smtClean="0">
                <a:solidFill>
                  <a:schemeClr val="tx1"/>
                </a:solidFill>
                <a:effectLst/>
                <a:latin typeface="+mn-lt"/>
                <a:ea typeface="+mn-ea"/>
                <a:cs typeface="+mn-cs"/>
              </a:rPr>
              <a:t>. Ancak mükellef, bu fark tutar üzerinden tarh edilen vergiler ile uygulanan gecikme faizi ve cezalar için </a:t>
            </a:r>
            <a:r>
              <a:rPr lang="tr-TR" sz="1200" b="1" u="sng" kern="1200" dirty="0" smtClean="0">
                <a:solidFill>
                  <a:schemeClr val="tx1"/>
                </a:solidFill>
                <a:effectLst/>
                <a:latin typeface="+mn-lt"/>
                <a:ea typeface="+mn-ea"/>
                <a:cs typeface="+mn-cs"/>
              </a:rPr>
              <a:t>Kanunun 4 üncü maddesi hükmünden yararlanarak</a:t>
            </a:r>
            <a:r>
              <a:rPr lang="tr-TR" sz="1200" kern="1200" dirty="0" smtClean="0">
                <a:solidFill>
                  <a:schemeClr val="tx1"/>
                </a:solidFill>
                <a:effectLst/>
                <a:latin typeface="+mn-lt"/>
                <a:ea typeface="+mn-ea"/>
                <a:cs typeface="+mn-cs"/>
              </a:rPr>
              <a:t> ödemede bulunabilecektir.</a:t>
            </a:r>
          </a:p>
          <a:p>
            <a:endParaRPr lang="tr-TR" sz="1200" kern="1200" dirty="0" smtClean="0">
              <a:solidFill>
                <a:schemeClr val="tx1"/>
              </a:solidFill>
              <a:effectLst/>
              <a:latin typeface="+mn-lt"/>
              <a:ea typeface="+mn-ea"/>
              <a:cs typeface="+mn-cs"/>
            </a:endParaRPr>
          </a:p>
          <a:p>
            <a:r>
              <a:rPr lang="tr-TR" sz="1200" kern="1200" dirty="0" smtClean="0">
                <a:solidFill>
                  <a:schemeClr val="tx1"/>
                </a:solidFill>
                <a:effectLst/>
                <a:latin typeface="+mn-lt"/>
                <a:ea typeface="+mn-ea"/>
                <a:cs typeface="+mn-cs"/>
              </a:rPr>
              <a:t>Kanunun yayımı tarihinden önce haklarında vergi incelemesi ve takdir işlemlerine başlanılmış mükellefler, </a:t>
            </a:r>
            <a:r>
              <a:rPr lang="tr-TR" sz="1200" b="1" kern="1200" dirty="0" smtClean="0">
                <a:solidFill>
                  <a:schemeClr val="tx1"/>
                </a:solidFill>
                <a:effectLst/>
                <a:latin typeface="+mn-lt"/>
                <a:ea typeface="+mn-ea"/>
                <a:cs typeface="+mn-cs"/>
              </a:rPr>
              <a:t>2/8/2021 tarihinden önce</a:t>
            </a:r>
            <a:r>
              <a:rPr lang="tr-TR" sz="1200" kern="1200" dirty="0" smtClean="0">
                <a:solidFill>
                  <a:schemeClr val="tx1"/>
                </a:solidFill>
                <a:effectLst/>
                <a:latin typeface="+mn-lt"/>
                <a:ea typeface="+mn-ea"/>
                <a:cs typeface="+mn-cs"/>
              </a:rPr>
              <a:t> </a:t>
            </a:r>
            <a:r>
              <a:rPr lang="tr-TR" sz="1200" b="1" u="sng" kern="1200" dirty="0" smtClean="0">
                <a:solidFill>
                  <a:schemeClr val="tx1"/>
                </a:solidFill>
                <a:effectLst/>
                <a:latin typeface="+mn-lt"/>
                <a:ea typeface="+mn-ea"/>
                <a:cs typeface="+mn-cs"/>
              </a:rPr>
              <a:t>matrah ve vergi artırımında bulunmuş olmakla birlikte</a:t>
            </a:r>
            <a:r>
              <a:rPr lang="tr-TR" sz="1200" kern="1200" dirty="0" smtClean="0">
                <a:solidFill>
                  <a:schemeClr val="tx1"/>
                </a:solidFill>
                <a:effectLst/>
                <a:latin typeface="+mn-lt"/>
                <a:ea typeface="+mn-ea"/>
                <a:cs typeface="+mn-cs"/>
              </a:rPr>
              <a:t> </a:t>
            </a:r>
            <a:r>
              <a:rPr lang="tr-TR" sz="1200" b="1" kern="1200" dirty="0" smtClean="0">
                <a:solidFill>
                  <a:schemeClr val="tx1"/>
                </a:solidFill>
                <a:effectLst/>
                <a:latin typeface="+mn-lt"/>
                <a:ea typeface="+mn-ea"/>
                <a:cs typeface="+mn-cs"/>
              </a:rPr>
              <a:t>artırım</a:t>
            </a:r>
            <a:r>
              <a:rPr lang="tr-TR" sz="1200" kern="1200" dirty="0" smtClean="0">
                <a:solidFill>
                  <a:schemeClr val="tx1"/>
                </a:solidFill>
                <a:effectLst/>
                <a:latin typeface="+mn-lt"/>
                <a:ea typeface="+mn-ea"/>
                <a:cs typeface="+mn-cs"/>
              </a:rPr>
              <a:t>, vergi inceleme raporları ve takdir komisyonu kararlarının </a:t>
            </a:r>
            <a:r>
              <a:rPr lang="tr-TR" sz="1200" b="1" kern="1200" dirty="0" smtClean="0">
                <a:solidFill>
                  <a:schemeClr val="tx1"/>
                </a:solidFill>
                <a:effectLst/>
                <a:latin typeface="+mn-lt"/>
                <a:ea typeface="+mn-ea"/>
                <a:cs typeface="+mn-cs"/>
              </a:rPr>
              <a:t>vergi dairesi kayıtlarına intikal ettiği tarihten</a:t>
            </a:r>
            <a:r>
              <a:rPr lang="tr-TR" sz="1200" kern="1200" dirty="0" smtClean="0">
                <a:solidFill>
                  <a:schemeClr val="tx1"/>
                </a:solidFill>
                <a:effectLst/>
                <a:latin typeface="+mn-lt"/>
                <a:ea typeface="+mn-ea"/>
                <a:cs typeface="+mn-cs"/>
              </a:rPr>
              <a:t> </a:t>
            </a:r>
            <a:r>
              <a:rPr lang="tr-TR" sz="1200" b="1" u="sng" kern="1200" dirty="0" smtClean="0">
                <a:solidFill>
                  <a:schemeClr val="tx1"/>
                </a:solidFill>
                <a:effectLst/>
                <a:latin typeface="+mn-lt"/>
                <a:ea typeface="+mn-ea"/>
                <a:cs typeface="+mn-cs"/>
              </a:rPr>
              <a:t>sonra yapılmış</a:t>
            </a:r>
            <a:r>
              <a:rPr lang="tr-TR" sz="1200" kern="1200" dirty="0" smtClean="0">
                <a:solidFill>
                  <a:schemeClr val="tx1"/>
                </a:solidFill>
                <a:effectLst/>
                <a:latin typeface="+mn-lt"/>
                <a:ea typeface="+mn-ea"/>
                <a:cs typeface="+mn-cs"/>
              </a:rPr>
              <a:t> ise yukarıda (b) bölümünde yapılan açıklamalar çerçevesinde </a:t>
            </a:r>
            <a:r>
              <a:rPr lang="tr-TR" sz="1200" b="1" u="sng" kern="1200" dirty="0" smtClean="0">
                <a:solidFill>
                  <a:schemeClr val="tx1"/>
                </a:solidFill>
                <a:effectLst/>
                <a:latin typeface="+mn-lt"/>
                <a:ea typeface="+mn-ea"/>
                <a:cs typeface="+mn-cs"/>
              </a:rPr>
              <a:t>mahsup imkanından yararlanamayacaklar</a:t>
            </a:r>
            <a:r>
              <a:rPr lang="tr-TR" sz="1200" kern="1200" dirty="0" smtClean="0">
                <a:solidFill>
                  <a:schemeClr val="tx1"/>
                </a:solidFill>
                <a:effectLst/>
                <a:latin typeface="+mn-lt"/>
                <a:ea typeface="+mn-ea"/>
                <a:cs typeface="+mn-cs"/>
              </a:rPr>
              <a:t>, ancak söz konusu inceleme raporları ile takdir komisyonu kararlarına istinaden yapılan tarhiyatlar için bu Kanunun </a:t>
            </a:r>
            <a:r>
              <a:rPr lang="tr-TR" sz="1200" b="1" kern="1200" dirty="0" smtClean="0">
                <a:solidFill>
                  <a:schemeClr val="tx1"/>
                </a:solidFill>
                <a:effectLst/>
                <a:latin typeface="+mn-lt"/>
                <a:ea typeface="+mn-ea"/>
                <a:cs typeface="+mn-cs"/>
              </a:rPr>
              <a:t>4 üncü maddesi hükmünden faydalanabileceklerdir</a:t>
            </a:r>
            <a:r>
              <a:rPr lang="tr-TR" sz="1200" kern="1200" dirty="0" smtClean="0">
                <a:solidFill>
                  <a:schemeClr val="tx1"/>
                </a:solidFill>
                <a:effectLst/>
                <a:latin typeface="+mn-lt"/>
                <a:ea typeface="+mn-ea"/>
                <a:cs typeface="+mn-cs"/>
              </a:rPr>
              <a:t>.</a:t>
            </a:r>
          </a:p>
          <a:p>
            <a:endParaRPr lang="tr-TR" sz="1200" kern="1200" dirty="0" smtClean="0">
              <a:solidFill>
                <a:schemeClr val="tx1"/>
              </a:solidFill>
              <a:effectLst/>
              <a:latin typeface="+mn-lt"/>
              <a:ea typeface="+mn-ea"/>
              <a:cs typeface="+mn-cs"/>
            </a:endParaRPr>
          </a:p>
          <a:p>
            <a:endParaRPr lang="tr-TR" sz="1200" kern="1200" dirty="0" smtClean="0">
              <a:solidFill>
                <a:schemeClr val="tx1"/>
              </a:solidFill>
              <a:effectLst/>
              <a:latin typeface="+mn-lt"/>
              <a:ea typeface="+mn-ea"/>
              <a:cs typeface="+mn-cs"/>
            </a:endParaRPr>
          </a:p>
          <a:p>
            <a:endParaRPr lang="tr-TR" sz="1200" kern="1200" dirty="0" smtClean="0">
              <a:solidFill>
                <a:schemeClr val="tx1"/>
              </a:solidFill>
              <a:effectLst/>
              <a:latin typeface="+mn-lt"/>
              <a:ea typeface="+mn-ea"/>
              <a:cs typeface="+mn-cs"/>
            </a:endParaRPr>
          </a:p>
          <a:p>
            <a:endParaRPr lang="tr-TR" sz="1200" kern="1200" dirty="0" smtClean="0">
              <a:solidFill>
                <a:schemeClr val="tx1"/>
              </a:solidFill>
              <a:effectLst/>
              <a:latin typeface="+mn-lt"/>
              <a:ea typeface="+mn-ea"/>
              <a:cs typeface="+mn-cs"/>
            </a:endParaRPr>
          </a:p>
          <a:p>
            <a:endParaRPr lang="tr-TR" sz="1200" kern="1200" dirty="0" smtClean="0">
              <a:solidFill>
                <a:schemeClr val="tx1"/>
              </a:solidFill>
              <a:effectLst/>
              <a:latin typeface="+mn-lt"/>
              <a:ea typeface="+mn-ea"/>
              <a:cs typeface="+mn-cs"/>
            </a:endParaRPr>
          </a:p>
          <a:p>
            <a:endParaRPr lang="tr-TR" dirty="0"/>
          </a:p>
        </p:txBody>
      </p:sp>
      <p:sp>
        <p:nvSpPr>
          <p:cNvPr id="4" name="3 Slayt Numarası Yer Tutucusu"/>
          <p:cNvSpPr>
            <a:spLocks noGrp="1"/>
          </p:cNvSpPr>
          <p:nvPr>
            <p:ph type="sldNum" sz="quarter" idx="10"/>
          </p:nvPr>
        </p:nvSpPr>
        <p:spPr/>
        <p:txBody>
          <a:bodyPr/>
          <a:lstStyle/>
          <a:p>
            <a:fld id="{5BC80B92-311F-41B5-BA4E-732E8A3340DC}" type="slidenum">
              <a:rPr lang="tr-TR" smtClean="0">
                <a:solidFill>
                  <a:prstClr val="black"/>
                </a:solidFill>
              </a:rPr>
              <a:pPr/>
              <a:t>23</a:t>
            </a:fld>
            <a:endParaRPr lang="tr-TR">
              <a:solidFill>
                <a:prstClr val="black"/>
              </a:solidFill>
            </a:endParaRPr>
          </a:p>
        </p:txBody>
      </p:sp>
    </p:spTree>
    <p:extLst>
      <p:ext uri="{BB962C8B-B14F-4D97-AF65-F5344CB8AC3E}">
        <p14:creationId xmlns:p14="http://schemas.microsoft.com/office/powerpoint/2010/main" val="38139267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5BC80B92-311F-41B5-BA4E-732E8A3340DC}" type="slidenum">
              <a:rPr lang="tr-TR" smtClean="0">
                <a:solidFill>
                  <a:prstClr val="black"/>
                </a:solidFill>
              </a:rPr>
              <a:pPr/>
              <a:t>24</a:t>
            </a:fld>
            <a:endParaRPr lang="tr-TR">
              <a:solidFill>
                <a:prstClr val="black"/>
              </a:solidFill>
            </a:endParaRPr>
          </a:p>
        </p:txBody>
      </p:sp>
    </p:spTree>
    <p:extLst>
      <p:ext uri="{BB962C8B-B14F-4D97-AF65-F5344CB8AC3E}">
        <p14:creationId xmlns:p14="http://schemas.microsoft.com/office/powerpoint/2010/main" val="37874769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Mükelleflerin</a:t>
            </a:r>
            <a:r>
              <a:rPr lang="tr-TR" baseline="0" dirty="0" smtClean="0"/>
              <a:t> ellerinde bulunan belgesiz malların kayıt altına alınması, kayıt dışı ekonominin daraltılması ve bundan böyle yaratılacak KDV’nin kavranması amacıyla, bildirim konusu mallar için KDV hesaplatılmakta ve bu verginin, sorumlu sıfatıyla beyanı sağlanmaktadır. </a:t>
            </a:r>
          </a:p>
          <a:p>
            <a:endParaRPr lang="tr-TR" baseline="0" dirty="0" smtClean="0"/>
          </a:p>
          <a:p>
            <a:endParaRPr lang="tr-TR" baseline="0" dirty="0" smtClean="0"/>
          </a:p>
          <a:p>
            <a:r>
              <a:rPr lang="tr-TR" dirty="0" smtClean="0"/>
              <a:t>Mükelleflerin</a:t>
            </a:r>
            <a:r>
              <a:rPr lang="tr-TR" baseline="0" dirty="0" smtClean="0"/>
              <a:t> kayıtlarının daha sağlıklı hale getirilebilmesi için kayıtlarda yer aldığı halde gerçekte mevcut olmayan emtia, makine, teçhizat ve demirbaşlarını fatura düzenlemek ve her türlü vergisel yükümlülüklerini  yerine getirmek suretiyle kayıt ve beyanlarına intikal ettirme imkanı sağlanmaktadır. Diğer bir anlatımla, faturalı olarak alınıp kayıtlara geçen ancak belge düzenlenmeksizin satılan bu gibi kıymetlerin halen işletme kayıtlarında gözükmesi nedeniyle oluşan gerçek dışılık, kayıtlara bu kıymetlere ait hasılat olarak intikal ettirilmek suretiyle düzeltilmektedir.</a:t>
            </a:r>
          </a:p>
          <a:p>
            <a:r>
              <a:rPr lang="tr-TR" baseline="0" dirty="0" smtClean="0"/>
              <a:t>Bu fıkra hükmüne göre düzeltme işlemi yapıldığında, bu kayıt dışılığın idarece tespiti halinde ortaya çıkacak ceza ve faiz yükünden </a:t>
            </a:r>
            <a:r>
              <a:rPr lang="tr-TR" baseline="0" dirty="0" err="1" smtClean="0"/>
              <a:t>kurtulunmaktadır</a:t>
            </a:r>
            <a:r>
              <a:rPr lang="tr-TR" baseline="0" dirty="0" smtClean="0"/>
              <a:t>.</a:t>
            </a:r>
          </a:p>
          <a:p>
            <a:endParaRPr lang="tr-TR" baseline="0" dirty="0" smtClean="0"/>
          </a:p>
          <a:p>
            <a:endParaRPr lang="tr-TR" baseline="0" dirty="0" smtClean="0"/>
          </a:p>
          <a:p>
            <a:endParaRPr lang="tr-TR" baseline="0" dirty="0" smtClean="0"/>
          </a:p>
          <a:p>
            <a:endParaRPr lang="tr-TR" dirty="0" smtClean="0"/>
          </a:p>
          <a:p>
            <a:endParaRPr lang="tr-TR" dirty="0"/>
          </a:p>
        </p:txBody>
      </p:sp>
      <p:sp>
        <p:nvSpPr>
          <p:cNvPr id="4" name="Slayt Numarası Yer Tutucusu 3"/>
          <p:cNvSpPr>
            <a:spLocks noGrp="1"/>
          </p:cNvSpPr>
          <p:nvPr>
            <p:ph type="sldNum" sz="quarter" idx="10"/>
          </p:nvPr>
        </p:nvSpPr>
        <p:spPr/>
        <p:txBody>
          <a:bodyPr/>
          <a:lstStyle/>
          <a:p>
            <a:fld id="{1C0E29BD-23DF-4C78-B90A-6F98546597A5}" type="slidenum">
              <a:rPr lang="tr-TR" smtClean="0"/>
              <a:t>25</a:t>
            </a:fld>
            <a:endParaRPr lang="tr-TR"/>
          </a:p>
        </p:txBody>
      </p:sp>
    </p:spTree>
    <p:extLst>
      <p:ext uri="{BB962C8B-B14F-4D97-AF65-F5344CB8AC3E}">
        <p14:creationId xmlns:p14="http://schemas.microsoft.com/office/powerpoint/2010/main" val="12333958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58773E4-AB56-40A6-A404-11FF6EB688EC}" type="slidenum">
              <a:rPr lang="tr-TR" smtClean="0"/>
              <a:t>26</a:t>
            </a:fld>
            <a:endParaRPr lang="tr-TR"/>
          </a:p>
        </p:txBody>
      </p:sp>
    </p:spTree>
    <p:extLst>
      <p:ext uri="{BB962C8B-B14F-4D97-AF65-F5344CB8AC3E}">
        <p14:creationId xmlns:p14="http://schemas.microsoft.com/office/powerpoint/2010/main" val="34098150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1-3065 sayılı Kanunun 9 uncu maddesinin ikinci fıkrasında; fiili ya da </a:t>
            </a:r>
            <a:r>
              <a:rPr lang="tr-TR" sz="1200" kern="1200" dirty="0" err="1" smtClean="0">
                <a:solidFill>
                  <a:schemeClr val="tx1"/>
                </a:solidFill>
                <a:effectLst/>
                <a:latin typeface="+mn-lt"/>
                <a:ea typeface="+mn-ea"/>
                <a:cs typeface="+mn-cs"/>
              </a:rPr>
              <a:t>kaydî</a:t>
            </a:r>
            <a:r>
              <a:rPr lang="tr-TR" sz="1200" kern="1200" dirty="0" smtClean="0">
                <a:solidFill>
                  <a:schemeClr val="tx1"/>
                </a:solidFill>
                <a:effectLst/>
                <a:latin typeface="+mn-lt"/>
                <a:ea typeface="+mn-ea"/>
                <a:cs typeface="+mn-cs"/>
              </a:rPr>
              <a:t> envanter sırasında belgesiz mal bulundurulduğunun tespiti hâlinde, bu alışlar nedeniyle, </a:t>
            </a:r>
            <a:r>
              <a:rPr lang="tr-TR" sz="1200" kern="1200" dirty="0" err="1" smtClean="0">
                <a:solidFill>
                  <a:schemeClr val="tx1"/>
                </a:solidFill>
                <a:effectLst/>
                <a:latin typeface="+mn-lt"/>
                <a:ea typeface="+mn-ea"/>
                <a:cs typeface="+mn-cs"/>
              </a:rPr>
              <a:t>ziyaa</a:t>
            </a:r>
            <a:r>
              <a:rPr lang="tr-TR" sz="1200" kern="1200" dirty="0" smtClean="0">
                <a:solidFill>
                  <a:schemeClr val="tx1"/>
                </a:solidFill>
                <a:effectLst/>
                <a:latin typeface="+mn-lt"/>
                <a:ea typeface="+mn-ea"/>
                <a:cs typeface="+mn-cs"/>
              </a:rPr>
              <a:t> uğratılan KDV’nin, </a:t>
            </a:r>
            <a:r>
              <a:rPr lang="tr-TR" sz="1200" b="1" kern="1200" dirty="0" smtClean="0">
                <a:solidFill>
                  <a:schemeClr val="tx1"/>
                </a:solidFill>
                <a:effectLst/>
                <a:latin typeface="+mn-lt"/>
                <a:ea typeface="+mn-ea"/>
                <a:cs typeface="+mn-cs"/>
              </a:rPr>
              <a:t>belgesiz mal bulunduran mükelleften</a:t>
            </a:r>
            <a:r>
              <a:rPr lang="tr-TR" sz="1200" kern="1200" dirty="0" smtClean="0">
                <a:solidFill>
                  <a:schemeClr val="tx1"/>
                </a:solidFill>
                <a:effectLst/>
                <a:latin typeface="+mn-lt"/>
                <a:ea typeface="+mn-ea"/>
                <a:cs typeface="+mn-cs"/>
              </a:rPr>
              <a:t> aranacağı, bu uygulamaya göre yapılan tarhiyata da vergi </a:t>
            </a:r>
            <a:r>
              <a:rPr lang="tr-TR" sz="1200" kern="1200" dirty="0" err="1" smtClean="0">
                <a:solidFill>
                  <a:schemeClr val="tx1"/>
                </a:solidFill>
                <a:effectLst/>
                <a:latin typeface="+mn-lt"/>
                <a:ea typeface="+mn-ea"/>
                <a:cs typeface="+mn-cs"/>
              </a:rPr>
              <a:t>ziyaı</a:t>
            </a:r>
            <a:r>
              <a:rPr lang="tr-TR" sz="1200" kern="1200" dirty="0" smtClean="0">
                <a:solidFill>
                  <a:schemeClr val="tx1"/>
                </a:solidFill>
                <a:effectLst/>
                <a:latin typeface="+mn-lt"/>
                <a:ea typeface="+mn-ea"/>
                <a:cs typeface="+mn-cs"/>
              </a:rPr>
              <a:t> </a:t>
            </a:r>
            <a:r>
              <a:rPr lang="tr-TR" sz="1200" b="1" u="sng" kern="1200" dirty="0" smtClean="0">
                <a:solidFill>
                  <a:schemeClr val="tx1"/>
                </a:solidFill>
                <a:effectLst/>
                <a:latin typeface="+mn-lt"/>
                <a:ea typeface="+mn-ea"/>
                <a:cs typeface="+mn-cs"/>
              </a:rPr>
              <a:t>cezası uygulanacağı</a:t>
            </a:r>
            <a:r>
              <a:rPr lang="tr-TR" sz="1200" kern="1200" dirty="0" smtClean="0">
                <a:solidFill>
                  <a:schemeClr val="tx1"/>
                </a:solidFill>
                <a:effectLst/>
                <a:latin typeface="+mn-lt"/>
                <a:ea typeface="+mn-ea"/>
                <a:cs typeface="+mn-cs"/>
              </a:rPr>
              <a:t> hüküm altına alınmıştır.</a:t>
            </a:r>
          </a:p>
          <a:p>
            <a:endParaRPr lang="tr-TR" sz="1200" kern="1200" dirty="0" smtClean="0">
              <a:solidFill>
                <a:schemeClr val="tx1"/>
              </a:solidFill>
              <a:effectLst/>
              <a:latin typeface="+mn-lt"/>
              <a:ea typeface="+mn-ea"/>
              <a:cs typeface="+mn-cs"/>
            </a:endParaRPr>
          </a:p>
          <a:p>
            <a:r>
              <a:rPr lang="tr-TR" sz="1200" kern="1200" dirty="0" smtClean="0">
                <a:solidFill>
                  <a:schemeClr val="tx1"/>
                </a:solidFill>
                <a:effectLst/>
                <a:latin typeface="+mn-lt"/>
                <a:ea typeface="+mn-ea"/>
                <a:cs typeface="+mn-cs"/>
              </a:rPr>
              <a:t>Bu</a:t>
            </a:r>
            <a:r>
              <a:rPr lang="tr-TR" sz="1200" kern="1200" baseline="0" dirty="0" smtClean="0">
                <a:solidFill>
                  <a:schemeClr val="tx1"/>
                </a:solidFill>
                <a:effectLst/>
                <a:latin typeface="+mn-lt"/>
                <a:ea typeface="+mn-ea"/>
                <a:cs typeface="+mn-cs"/>
              </a:rPr>
              <a:t> bölüme göre </a:t>
            </a:r>
            <a:r>
              <a:rPr lang="tr-TR" sz="1200" kern="1200" dirty="0" smtClean="0">
                <a:solidFill>
                  <a:schemeClr val="tx1"/>
                </a:solidFill>
                <a:effectLst/>
                <a:latin typeface="+mn-lt"/>
                <a:ea typeface="+mn-ea"/>
                <a:cs typeface="+mn-cs"/>
              </a:rPr>
              <a:t>sorumlu sıfatıyla KDV beyan eden ve ödeyen mükellefler bakımından 3065 sayılı Kanunun söz konusu hükmü </a:t>
            </a:r>
            <a:r>
              <a:rPr lang="tr-TR" sz="1200" b="1" u="sng" kern="1200" dirty="0" smtClean="0">
                <a:solidFill>
                  <a:schemeClr val="tx1"/>
                </a:solidFill>
                <a:effectLst/>
                <a:latin typeface="+mn-lt"/>
                <a:ea typeface="+mn-ea"/>
                <a:cs typeface="+mn-cs"/>
              </a:rPr>
              <a:t>uygulanmayacaktır</a:t>
            </a:r>
            <a:r>
              <a:rPr lang="tr-TR" sz="1200" kern="1200" dirty="0" smtClean="0">
                <a:solidFill>
                  <a:schemeClr val="tx1"/>
                </a:solidFill>
                <a:effectLst/>
                <a:latin typeface="+mn-lt"/>
                <a:ea typeface="+mn-ea"/>
                <a:cs typeface="+mn-cs"/>
              </a:rPr>
              <a:t>.</a:t>
            </a:r>
          </a:p>
          <a:p>
            <a:endParaRPr lang="tr-TR" sz="1200" kern="1200" dirty="0" smtClean="0">
              <a:solidFill>
                <a:schemeClr val="tx1"/>
              </a:solidFill>
              <a:effectLst/>
              <a:latin typeface="+mn-lt"/>
              <a:ea typeface="+mn-ea"/>
              <a:cs typeface="+mn-cs"/>
            </a:endParaRPr>
          </a:p>
          <a:p>
            <a:r>
              <a:rPr lang="tr-TR" sz="1200" kern="1200" dirty="0" smtClean="0">
                <a:solidFill>
                  <a:schemeClr val="tx1"/>
                </a:solidFill>
                <a:effectLst/>
                <a:latin typeface="+mn-lt"/>
                <a:ea typeface="+mn-ea"/>
                <a:cs typeface="+mn-cs"/>
              </a:rPr>
              <a:t>2-ÖTV’ye tabi mallar için 4760 sayılı Özel Tüketim Vergisi Kanununun 4 üncü maddesinin (3) numaralı fıkrası hükmünün uygulanmaması öngörülmüştür. Bu şekilde beyan edilerek ödenen ÖTV için </a:t>
            </a:r>
            <a:r>
              <a:rPr lang="tr-TR" sz="1200" b="1" u="sng" kern="1200" dirty="0" smtClean="0">
                <a:solidFill>
                  <a:schemeClr val="tx1"/>
                </a:solidFill>
                <a:effectLst/>
                <a:latin typeface="+mn-lt"/>
                <a:ea typeface="+mn-ea"/>
                <a:cs typeface="+mn-cs"/>
              </a:rPr>
              <a:t>vergi cezası kesilmeyecektir</a:t>
            </a:r>
            <a:r>
              <a:rPr lang="tr-TR" sz="1200" kern="1200" dirty="0" smtClean="0">
                <a:solidFill>
                  <a:schemeClr val="tx1"/>
                </a:solidFill>
                <a:effectLst/>
                <a:latin typeface="+mn-lt"/>
                <a:ea typeface="+mn-ea"/>
                <a:cs typeface="+mn-cs"/>
              </a:rPr>
              <a:t>.</a:t>
            </a:r>
          </a:p>
          <a:p>
            <a:endParaRPr lang="tr-TR" sz="1200" kern="1200" dirty="0" smtClean="0">
              <a:solidFill>
                <a:schemeClr val="tx1"/>
              </a:solidFill>
              <a:effectLst/>
              <a:latin typeface="+mn-lt"/>
              <a:ea typeface="+mn-ea"/>
              <a:cs typeface="+mn-cs"/>
            </a:endParaRPr>
          </a:p>
          <a:p>
            <a:endParaRPr lang="tr-TR" dirty="0"/>
          </a:p>
        </p:txBody>
      </p:sp>
      <p:sp>
        <p:nvSpPr>
          <p:cNvPr id="4" name="Slayt Numarası Yer Tutucusu 3"/>
          <p:cNvSpPr>
            <a:spLocks noGrp="1"/>
          </p:cNvSpPr>
          <p:nvPr>
            <p:ph type="sldNum" sz="quarter" idx="10"/>
          </p:nvPr>
        </p:nvSpPr>
        <p:spPr/>
        <p:txBody>
          <a:bodyPr/>
          <a:lstStyle/>
          <a:p>
            <a:fld id="{058773E4-AB56-40A6-A404-11FF6EB688EC}" type="slidenum">
              <a:rPr lang="tr-TR" smtClean="0"/>
              <a:t>28</a:t>
            </a:fld>
            <a:endParaRPr lang="tr-TR"/>
          </a:p>
        </p:txBody>
      </p:sp>
    </p:spTree>
    <p:extLst>
      <p:ext uri="{BB962C8B-B14F-4D97-AF65-F5344CB8AC3E}">
        <p14:creationId xmlns:p14="http://schemas.microsoft.com/office/powerpoint/2010/main" val="16737388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58773E4-AB56-40A6-A404-11FF6EB688EC}" type="slidenum">
              <a:rPr lang="tr-TR" smtClean="0"/>
              <a:t>29</a:t>
            </a:fld>
            <a:endParaRPr lang="tr-TR"/>
          </a:p>
        </p:txBody>
      </p:sp>
    </p:spTree>
    <p:extLst>
      <p:ext uri="{BB962C8B-B14F-4D97-AF65-F5344CB8AC3E}">
        <p14:creationId xmlns:p14="http://schemas.microsoft.com/office/powerpoint/2010/main" val="24072222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aseline="0" dirty="0" smtClean="0"/>
              <a:t>2/2 </a:t>
            </a:r>
          </a:p>
          <a:p>
            <a:r>
              <a:rPr lang="tr-TR" dirty="0" smtClean="0">
                <a:effectLst/>
              </a:rPr>
              <a:t>5520 sayılı Kurumlar Vergisi Kanununun 11 inci maddesinin birinci fıkrasının (i) bendinde, </a:t>
            </a:r>
            <a:r>
              <a:rPr lang="tr-TR" u="sng" dirty="0" smtClean="0">
                <a:effectLst/>
              </a:rPr>
              <a:t>kredi kuruluşları, finansal kuruluşlar, finansal kiralama, </a:t>
            </a:r>
            <a:r>
              <a:rPr lang="tr-TR" u="sng" dirty="0" err="1" smtClean="0">
                <a:effectLst/>
              </a:rPr>
              <a:t>faktoring</a:t>
            </a:r>
            <a:r>
              <a:rPr lang="tr-TR" u="sng" dirty="0" smtClean="0">
                <a:effectLst/>
              </a:rPr>
              <a:t> ve finansman şirketleri dışında</a:t>
            </a:r>
            <a:r>
              <a:rPr lang="tr-TR" dirty="0" smtClean="0">
                <a:effectLst/>
              </a:rPr>
              <a:t>, kullanılan yabancı kaynakları öz kaynaklarını aşan işletmelerde, aşan kısma münhasır olmak üzere, </a:t>
            </a:r>
            <a:r>
              <a:rPr lang="tr-TR" u="sng" dirty="0" smtClean="0">
                <a:effectLst/>
              </a:rPr>
              <a:t>yatırımın maliyetine eklenenler hariç</a:t>
            </a:r>
            <a:r>
              <a:rPr lang="tr-TR" dirty="0" smtClean="0">
                <a:effectLst/>
              </a:rPr>
              <a:t>, işletmede kullanılan yabancı kaynaklara ilişkin faiz, komisyon, vade farkı, kâr payı, kur farkı ve benzeri adlar altında yapılan gider ve maliyet unsurları toplamının %10'unu aşmamak üzere Cumhurbaşkanınca kararlaştırılan kısmının kanunen kabul edilmeyen gider olarak dikkate alınacağı hüküm altına alınmıştı.</a:t>
            </a:r>
          </a:p>
          <a:p>
            <a:r>
              <a:rPr lang="tr-TR" dirty="0" smtClean="0">
                <a:effectLst/>
              </a:rPr>
              <a:t>Cumhurbaşkanı bu yetkisini 4/2/2021 tarihli ve 31385 sayılı Resmi </a:t>
            </a:r>
            <a:r>
              <a:rPr lang="tr-TR" dirty="0" err="1" smtClean="0">
                <a:effectLst/>
              </a:rPr>
              <a:t>Gazete’de</a:t>
            </a:r>
            <a:r>
              <a:rPr lang="tr-TR" dirty="0" smtClean="0">
                <a:effectLst/>
              </a:rPr>
              <a:t> yayımlanan 3/2/2021 tarihli ve 3490 sayılı Cumhurbaşkanı Kararıyla kullanmış olup bu Kararda 1/1/2021 tarihinden itibaren başlayan vergilendirme dönemi kazançlarına uygulanmak üzere söz konusu gider ve maliyet unsurlarının %10’unun kurum kazancının tespitinde indiriminin kabul edilmeyeceği düzenlenmiştir.</a:t>
            </a:r>
          </a:p>
          <a:p>
            <a:endParaRPr lang="tr-TR" baseline="0" dirty="0" smtClean="0"/>
          </a:p>
        </p:txBody>
      </p:sp>
      <p:sp>
        <p:nvSpPr>
          <p:cNvPr id="4" name="Slayt Numarası Yer Tutucusu 3"/>
          <p:cNvSpPr>
            <a:spLocks noGrp="1"/>
          </p:cNvSpPr>
          <p:nvPr>
            <p:ph type="sldNum" sz="quarter" idx="10"/>
          </p:nvPr>
        </p:nvSpPr>
        <p:spPr/>
        <p:txBody>
          <a:bodyPr/>
          <a:lstStyle/>
          <a:p>
            <a:fld id="{058773E4-AB56-40A6-A404-11FF6EB688EC}" type="slidenum">
              <a:rPr lang="tr-TR" smtClean="0"/>
              <a:t>30</a:t>
            </a:fld>
            <a:endParaRPr lang="tr-TR"/>
          </a:p>
        </p:txBody>
      </p:sp>
    </p:spTree>
    <p:extLst>
      <p:ext uri="{BB962C8B-B14F-4D97-AF65-F5344CB8AC3E}">
        <p14:creationId xmlns:p14="http://schemas.microsoft.com/office/powerpoint/2010/main" val="2753834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aseline="0" dirty="0" smtClean="0"/>
              <a:t>G/K: Mükelleflerce çeşitli sebeplerle noksan beyan edilmiş ya da beyan dışı bırakılmış geçmiş yıl gelirlerinin belli oran ve tutarlar dahilinde beyan edilmesi sağlanmaktadır. Bu sayede mükellefler 213 sayılı kanunda yer alan vergi cezaları ve gecikme faizlerine muhatap olmadan vergilerini ödeme imkanı bulmuş olacak ve artırımda bulunulan vergi ve dönemler itibarıyla vergi incelemesi ve tarhiyata muhatap olmayacaklardır.</a:t>
            </a:r>
          </a:p>
          <a:p>
            <a:endParaRPr lang="tr-TR" baseline="0" dirty="0" smtClean="0"/>
          </a:p>
          <a:p>
            <a:endParaRPr lang="tr-TR" baseline="0" dirty="0" smtClean="0"/>
          </a:p>
        </p:txBody>
      </p:sp>
      <p:sp>
        <p:nvSpPr>
          <p:cNvPr id="4" name="Slayt Numarası Yer Tutucusu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19476C5-A860-4983-9BAA-8D79A5F836A4}"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03032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58773E4-AB56-40A6-A404-11FF6EB688EC}" type="slidenum">
              <a:rPr lang="tr-TR" smtClean="0"/>
              <a:t>32</a:t>
            </a:fld>
            <a:endParaRPr lang="tr-TR"/>
          </a:p>
        </p:txBody>
      </p:sp>
    </p:spTree>
    <p:extLst>
      <p:ext uri="{BB962C8B-B14F-4D97-AF65-F5344CB8AC3E}">
        <p14:creationId xmlns:p14="http://schemas.microsoft.com/office/powerpoint/2010/main" val="29922319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Avantajlar dezavantajlar</a:t>
            </a:r>
            <a:r>
              <a:rPr lang="tr-TR" baseline="0" dirty="0" smtClean="0"/>
              <a:t> bölümü eklenmedi ancak inceleme riski ve geçmişe dönük tarhiyatlarda ceza ve vade farkından kurtulmuş olunuyor.</a:t>
            </a:r>
            <a:endParaRPr lang="tr-TR" dirty="0"/>
          </a:p>
        </p:txBody>
      </p:sp>
      <p:sp>
        <p:nvSpPr>
          <p:cNvPr id="4" name="Slayt Numarası Yer Tutucusu 3"/>
          <p:cNvSpPr>
            <a:spLocks noGrp="1"/>
          </p:cNvSpPr>
          <p:nvPr>
            <p:ph type="sldNum" sz="quarter" idx="10"/>
          </p:nvPr>
        </p:nvSpPr>
        <p:spPr/>
        <p:txBody>
          <a:bodyPr/>
          <a:lstStyle/>
          <a:p>
            <a:fld id="{058773E4-AB56-40A6-A404-11FF6EB688EC}" type="slidenum">
              <a:rPr lang="tr-TR" smtClean="0"/>
              <a:t>33</a:t>
            </a:fld>
            <a:endParaRPr lang="tr-TR"/>
          </a:p>
        </p:txBody>
      </p:sp>
    </p:spTree>
    <p:extLst>
      <p:ext uri="{BB962C8B-B14F-4D97-AF65-F5344CB8AC3E}">
        <p14:creationId xmlns:p14="http://schemas.microsoft.com/office/powerpoint/2010/main" val="6786850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Anılan mükellef, her ne kadar, 31/12/2020 tarihli bilançosunu baz almak suretiyle bu tarih itibarıyla var olan kasa mevcudu 600.000 TL </a:t>
            </a:r>
          </a:p>
          <a:p>
            <a:r>
              <a:rPr lang="tr-TR" sz="1200" kern="1200" dirty="0" smtClean="0">
                <a:solidFill>
                  <a:schemeClr val="tx1"/>
                </a:solidFill>
                <a:effectLst/>
                <a:latin typeface="+mn-lt"/>
                <a:ea typeface="+mn-ea"/>
                <a:cs typeface="+mn-cs"/>
              </a:rPr>
              <a:t>olsa da beyan tarihi itibarıyla kasa mevcudu 500.000 TL olsaydı, fiilen kasada bulunmayan kısım esas alınmak suretiyle en fazla bu tutar (500.000 TL) kadar beyanda bulunabilecekti.</a:t>
            </a:r>
          </a:p>
          <a:p>
            <a:endParaRPr lang="tr-TR" dirty="0" smtClean="0"/>
          </a:p>
          <a:p>
            <a:r>
              <a:rPr lang="tr-TR" sz="1200" kern="1200" dirty="0" smtClean="0">
                <a:solidFill>
                  <a:schemeClr val="tx1"/>
                </a:solidFill>
                <a:effectLst/>
                <a:latin typeface="+mn-lt"/>
                <a:ea typeface="+mn-ea"/>
                <a:cs typeface="+mn-cs"/>
              </a:rPr>
              <a:t>Fatura düzenlenmek suretiyle bu bölümde açıklandığı şekilde hasılatı kayıtlara intikal ettirilen emtia, makine, teçhizat ve demirbaşın </a:t>
            </a:r>
            <a:r>
              <a:rPr lang="tr-TR" sz="1200" b="1" u="sng" kern="1200" dirty="0" smtClean="0">
                <a:solidFill>
                  <a:schemeClr val="tx1"/>
                </a:solidFill>
                <a:effectLst/>
                <a:latin typeface="+mn-lt"/>
                <a:ea typeface="+mn-ea"/>
                <a:cs typeface="+mn-cs"/>
              </a:rPr>
              <a:t>daha önceki dönemlerde satıldığının</a:t>
            </a:r>
            <a:r>
              <a:rPr lang="tr-TR" sz="1200" kern="1200" dirty="0" smtClean="0">
                <a:solidFill>
                  <a:schemeClr val="tx1"/>
                </a:solidFill>
                <a:effectLst/>
                <a:latin typeface="+mn-lt"/>
                <a:ea typeface="+mn-ea"/>
                <a:cs typeface="+mn-cs"/>
              </a:rPr>
              <a:t> </a:t>
            </a:r>
            <a:r>
              <a:rPr lang="tr-TR" sz="1200" b="1" kern="1200" dirty="0" smtClean="0">
                <a:solidFill>
                  <a:schemeClr val="tx1"/>
                </a:solidFill>
                <a:effectLst/>
                <a:latin typeface="+mn-lt"/>
                <a:ea typeface="+mn-ea"/>
                <a:cs typeface="+mn-cs"/>
              </a:rPr>
              <a:t>tespit edilmesi</a:t>
            </a:r>
            <a:r>
              <a:rPr lang="tr-TR" sz="1200" kern="1200" dirty="0" smtClean="0">
                <a:solidFill>
                  <a:schemeClr val="tx1"/>
                </a:solidFill>
                <a:effectLst/>
                <a:latin typeface="+mn-lt"/>
                <a:ea typeface="+mn-ea"/>
                <a:cs typeface="+mn-cs"/>
              </a:rPr>
              <a:t> hâlinde, </a:t>
            </a:r>
            <a:r>
              <a:rPr lang="tr-TR" sz="1200" b="1" kern="1200" dirty="0" smtClean="0">
                <a:solidFill>
                  <a:schemeClr val="tx1"/>
                </a:solidFill>
                <a:effectLst/>
                <a:latin typeface="+mn-lt"/>
                <a:ea typeface="+mn-ea"/>
                <a:cs typeface="+mn-cs"/>
              </a:rPr>
              <a:t>düzeltmeye tabi tutulmuş</a:t>
            </a:r>
            <a:r>
              <a:rPr lang="tr-TR" sz="1200" kern="1200" dirty="0" smtClean="0">
                <a:solidFill>
                  <a:schemeClr val="tx1"/>
                </a:solidFill>
                <a:effectLst/>
                <a:latin typeface="+mn-lt"/>
                <a:ea typeface="+mn-ea"/>
                <a:cs typeface="+mn-cs"/>
              </a:rPr>
              <a:t> kıymetlerle ilgili olarak </a:t>
            </a:r>
            <a:r>
              <a:rPr lang="tr-TR" sz="1200" b="1" kern="1200" dirty="0" smtClean="0">
                <a:solidFill>
                  <a:schemeClr val="tx1"/>
                </a:solidFill>
                <a:effectLst/>
                <a:latin typeface="+mn-lt"/>
                <a:ea typeface="+mn-ea"/>
                <a:cs typeface="+mn-cs"/>
              </a:rPr>
              <a:t>geçmişe yönelik</a:t>
            </a:r>
            <a:r>
              <a:rPr lang="tr-TR" sz="1200" kern="1200" dirty="0" smtClean="0">
                <a:solidFill>
                  <a:schemeClr val="tx1"/>
                </a:solidFill>
                <a:effectLst/>
                <a:latin typeface="+mn-lt"/>
                <a:ea typeface="+mn-ea"/>
                <a:cs typeface="+mn-cs"/>
              </a:rPr>
              <a:t> </a:t>
            </a:r>
            <a:r>
              <a:rPr lang="tr-TR" sz="1200" b="1" u="sng" kern="1200" dirty="0" smtClean="0">
                <a:solidFill>
                  <a:schemeClr val="tx1"/>
                </a:solidFill>
                <a:effectLst/>
                <a:latin typeface="+mn-lt"/>
                <a:ea typeface="+mn-ea"/>
                <a:cs typeface="+mn-cs"/>
              </a:rPr>
              <a:t>tarhiyat yapılmayacağı</a:t>
            </a:r>
            <a:r>
              <a:rPr lang="tr-TR" sz="1200" kern="1200" dirty="0" smtClean="0">
                <a:solidFill>
                  <a:schemeClr val="tx1"/>
                </a:solidFill>
                <a:effectLst/>
                <a:latin typeface="+mn-lt"/>
                <a:ea typeface="+mn-ea"/>
                <a:cs typeface="+mn-cs"/>
              </a:rPr>
              <a:t> gibi </a:t>
            </a:r>
            <a:r>
              <a:rPr lang="tr-TR" sz="1200" b="1" u="sng" kern="1200" dirty="0" smtClean="0">
                <a:solidFill>
                  <a:schemeClr val="tx1"/>
                </a:solidFill>
                <a:effectLst/>
                <a:latin typeface="+mn-lt"/>
                <a:ea typeface="+mn-ea"/>
                <a:cs typeface="+mn-cs"/>
              </a:rPr>
              <a:t>ceza ve faiz de uygulanmayacaktır</a:t>
            </a:r>
            <a:r>
              <a:rPr lang="tr-TR" sz="1200" kern="1200" dirty="0" smtClean="0">
                <a:solidFill>
                  <a:schemeClr val="tx1"/>
                </a:solidFill>
                <a:effectLst/>
                <a:latin typeface="+mn-lt"/>
                <a:ea typeface="+mn-ea"/>
                <a:cs typeface="+mn-cs"/>
              </a:rPr>
              <a:t>.</a:t>
            </a:r>
            <a:endParaRPr lang="tr-TR" dirty="0"/>
          </a:p>
        </p:txBody>
      </p:sp>
      <p:sp>
        <p:nvSpPr>
          <p:cNvPr id="4" name="Slayt Numarası Yer Tutucusu 3"/>
          <p:cNvSpPr>
            <a:spLocks noGrp="1"/>
          </p:cNvSpPr>
          <p:nvPr>
            <p:ph type="sldNum" sz="quarter" idx="10"/>
          </p:nvPr>
        </p:nvSpPr>
        <p:spPr/>
        <p:txBody>
          <a:bodyPr/>
          <a:lstStyle/>
          <a:p>
            <a:fld id="{058773E4-AB56-40A6-A404-11FF6EB688EC}" type="slidenum">
              <a:rPr lang="tr-TR" smtClean="0"/>
              <a:t>35</a:t>
            </a:fld>
            <a:endParaRPr lang="tr-TR"/>
          </a:p>
        </p:txBody>
      </p:sp>
    </p:spTree>
    <p:extLst>
      <p:ext uri="{BB962C8B-B14F-4D97-AF65-F5344CB8AC3E}">
        <p14:creationId xmlns:p14="http://schemas.microsoft.com/office/powerpoint/2010/main" val="25137775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5BC80B92-311F-41B5-BA4E-732E8A3340DC}" type="slidenum">
              <a:rPr lang="tr-TR" smtClean="0">
                <a:solidFill>
                  <a:prstClr val="black"/>
                </a:solidFill>
              </a:rPr>
              <a:pPr/>
              <a:t>39</a:t>
            </a:fld>
            <a:endParaRPr lang="tr-TR">
              <a:solidFill>
                <a:prstClr val="black"/>
              </a:solidFill>
            </a:endParaRPr>
          </a:p>
        </p:txBody>
      </p:sp>
    </p:spTree>
    <p:extLst>
      <p:ext uri="{BB962C8B-B14F-4D97-AF65-F5344CB8AC3E}">
        <p14:creationId xmlns:p14="http://schemas.microsoft.com/office/powerpoint/2010/main" val="42065164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213 sayılı Vergi Usul Kanununa, </a:t>
            </a:r>
            <a:r>
              <a:rPr lang="tr-TR" sz="1200" b="1" kern="1200" dirty="0" smtClean="0">
                <a:solidFill>
                  <a:schemeClr val="tx1"/>
                </a:solidFill>
                <a:effectLst/>
                <a:latin typeface="+mn-lt"/>
                <a:ea typeface="+mn-ea"/>
                <a:cs typeface="+mn-cs"/>
              </a:rPr>
              <a:t>16/5/2018</a:t>
            </a:r>
            <a:r>
              <a:rPr lang="tr-TR" sz="1200" kern="1200" dirty="0" smtClean="0">
                <a:solidFill>
                  <a:schemeClr val="tx1"/>
                </a:solidFill>
                <a:effectLst/>
                <a:latin typeface="+mn-lt"/>
                <a:ea typeface="+mn-ea"/>
                <a:cs typeface="+mn-cs"/>
              </a:rPr>
              <a:t> tarihli ve 7144 sayılı Bazı Kanunlarda Değişiklik Yapılması Hakkında Kanunun 5 inci maddesi ile eklenen geçici 31 inci madde uyarınca, bilanço esasına göre defter tutan tam mükellef gelir veya kurumlar vergisi mükelleflerinin aktiflerinde yer alan taşınmazlarının değerlerinin Yİ-ÜFE değerindeki artış oranı dikkate alınmak suretiyle yeniden hesaplanması uygulamasına ilişkin usul ve esaslar 6/7/2018 tarihli ve 30470 sayılı Resmî </a:t>
            </a:r>
            <a:r>
              <a:rPr lang="tr-TR" sz="1200" kern="1200" dirty="0" err="1" smtClean="0">
                <a:solidFill>
                  <a:schemeClr val="tx1"/>
                </a:solidFill>
                <a:effectLst/>
                <a:latin typeface="+mn-lt"/>
                <a:ea typeface="+mn-ea"/>
                <a:cs typeface="+mn-cs"/>
              </a:rPr>
              <a:t>Gazete’de</a:t>
            </a:r>
            <a:r>
              <a:rPr lang="tr-TR" sz="1200" kern="1200" dirty="0" smtClean="0">
                <a:solidFill>
                  <a:schemeClr val="tx1"/>
                </a:solidFill>
                <a:effectLst/>
                <a:latin typeface="+mn-lt"/>
                <a:ea typeface="+mn-ea"/>
                <a:cs typeface="+mn-cs"/>
              </a:rPr>
              <a:t> yayımlanan Vergi Usul Kanunu Genel Tebliği (Sıra No: 500)’</a:t>
            </a:r>
            <a:r>
              <a:rPr lang="tr-TR" sz="1200" kern="1200" dirty="0" err="1" smtClean="0">
                <a:solidFill>
                  <a:schemeClr val="tx1"/>
                </a:solidFill>
                <a:effectLst/>
                <a:latin typeface="+mn-lt"/>
                <a:ea typeface="+mn-ea"/>
                <a:cs typeface="+mn-cs"/>
              </a:rPr>
              <a:t>nde</a:t>
            </a:r>
            <a:r>
              <a:rPr lang="tr-TR" sz="1200" kern="1200" dirty="0" smtClean="0">
                <a:solidFill>
                  <a:schemeClr val="tx1"/>
                </a:solidFill>
                <a:effectLst/>
                <a:latin typeface="+mn-lt"/>
                <a:ea typeface="+mn-ea"/>
                <a:cs typeface="+mn-cs"/>
              </a:rPr>
              <a:t> açıklanmıştı.</a:t>
            </a:r>
            <a:endParaRPr lang="tr-TR" dirty="0"/>
          </a:p>
        </p:txBody>
      </p:sp>
      <p:sp>
        <p:nvSpPr>
          <p:cNvPr id="4" name="Slayt Numarası Yer Tutucusu 3"/>
          <p:cNvSpPr>
            <a:spLocks noGrp="1"/>
          </p:cNvSpPr>
          <p:nvPr>
            <p:ph type="sldNum" sz="quarter" idx="10"/>
          </p:nvPr>
        </p:nvSpPr>
        <p:spPr/>
        <p:txBody>
          <a:bodyPr/>
          <a:lstStyle/>
          <a:p>
            <a:fld id="{058773E4-AB56-40A6-A404-11FF6EB688EC}" type="slidenum">
              <a:rPr lang="tr-TR" smtClean="0"/>
              <a:t>40</a:t>
            </a:fld>
            <a:endParaRPr lang="tr-TR"/>
          </a:p>
        </p:txBody>
      </p:sp>
    </p:spTree>
    <p:extLst>
      <p:ext uri="{BB962C8B-B14F-4D97-AF65-F5344CB8AC3E}">
        <p14:creationId xmlns:p14="http://schemas.microsoft.com/office/powerpoint/2010/main" val="40407608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58773E4-AB56-40A6-A404-11FF6EB688EC}" type="slidenum">
              <a:rPr lang="tr-TR" smtClean="0"/>
              <a:t>43</a:t>
            </a:fld>
            <a:endParaRPr lang="tr-TR"/>
          </a:p>
        </p:txBody>
      </p:sp>
    </p:spTree>
    <p:extLst>
      <p:ext uri="{BB962C8B-B14F-4D97-AF65-F5344CB8AC3E}">
        <p14:creationId xmlns:p14="http://schemas.microsoft.com/office/powerpoint/2010/main" val="35822707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58773E4-AB56-40A6-A404-11FF6EB688EC}" type="slidenum">
              <a:rPr lang="tr-TR" smtClean="0"/>
              <a:t>44</a:t>
            </a:fld>
            <a:endParaRPr lang="tr-TR"/>
          </a:p>
        </p:txBody>
      </p:sp>
    </p:spTree>
    <p:extLst>
      <p:ext uri="{BB962C8B-B14F-4D97-AF65-F5344CB8AC3E}">
        <p14:creationId xmlns:p14="http://schemas.microsoft.com/office/powerpoint/2010/main" val="40285672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58773E4-AB56-40A6-A404-11FF6EB688EC}" type="slidenum">
              <a:rPr lang="tr-TR" smtClean="0"/>
              <a:t>45</a:t>
            </a:fld>
            <a:endParaRPr lang="tr-TR"/>
          </a:p>
        </p:txBody>
      </p:sp>
    </p:spTree>
    <p:extLst>
      <p:ext uri="{BB962C8B-B14F-4D97-AF65-F5344CB8AC3E}">
        <p14:creationId xmlns:p14="http://schemas.microsoft.com/office/powerpoint/2010/main" val="28729623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58773E4-AB56-40A6-A404-11FF6EB688EC}" type="slidenum">
              <a:rPr lang="tr-TR" smtClean="0"/>
              <a:t>46</a:t>
            </a:fld>
            <a:endParaRPr lang="tr-TR"/>
          </a:p>
        </p:txBody>
      </p:sp>
    </p:spTree>
    <p:extLst>
      <p:ext uri="{BB962C8B-B14F-4D97-AF65-F5344CB8AC3E}">
        <p14:creationId xmlns:p14="http://schemas.microsoft.com/office/powerpoint/2010/main" val="2867349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58773E4-AB56-40A6-A404-11FF6EB688EC}" type="slidenum">
              <a:rPr lang="tr-TR" smtClean="0"/>
              <a:t>47</a:t>
            </a:fld>
            <a:endParaRPr lang="tr-TR"/>
          </a:p>
        </p:txBody>
      </p:sp>
    </p:spTree>
    <p:extLst>
      <p:ext uri="{BB962C8B-B14F-4D97-AF65-F5344CB8AC3E}">
        <p14:creationId xmlns:p14="http://schemas.microsoft.com/office/powerpoint/2010/main" val="3040804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742950" lvl="1" indent="-285750">
              <a:spcAft>
                <a:spcPts val="600"/>
              </a:spcAft>
              <a:buFont typeface="Wingdings" panose="05000000000000000000" pitchFamily="2" charset="2"/>
              <a:buChar char="ü"/>
            </a:pPr>
            <a:r>
              <a:rPr lang="tr-TR" sz="1400" b="1" dirty="0" smtClean="0">
                <a:solidFill>
                  <a:srgbClr val="C00000"/>
                </a:solidFill>
                <a:latin typeface="Calibri" panose="020F0502020204030204" pitchFamily="34" charset="0"/>
                <a:ea typeface="Times New Roman" panose="02020603050405020304" pitchFamily="18" charset="0"/>
              </a:rPr>
              <a:t>Kurumlar vergisi mükellefleri</a:t>
            </a:r>
            <a:r>
              <a:rPr lang="tr-TR" sz="1400" dirty="0" smtClean="0">
                <a:latin typeface="Calibri" panose="020F0502020204030204" pitchFamily="34" charset="0"/>
                <a:ea typeface="Times New Roman" panose="02020603050405020304" pitchFamily="18" charset="0"/>
              </a:rPr>
              <a:t>, 193 sayılı Kanunun </a:t>
            </a:r>
            <a:r>
              <a:rPr lang="tr-TR" sz="1400" b="1" u="sng" dirty="0" smtClean="0">
                <a:latin typeface="Calibri" panose="020F0502020204030204" pitchFamily="34" charset="0"/>
                <a:ea typeface="Times New Roman" panose="02020603050405020304" pitchFamily="18" charset="0"/>
              </a:rPr>
              <a:t>geçici 61 inci</a:t>
            </a:r>
            <a:r>
              <a:rPr lang="tr-TR" sz="1400" dirty="0" smtClean="0">
                <a:latin typeface="Calibri" panose="020F0502020204030204" pitchFamily="34" charset="0"/>
                <a:ea typeface="Times New Roman" panose="02020603050405020304" pitchFamily="18" charset="0"/>
              </a:rPr>
              <a:t> maddesine göre </a:t>
            </a:r>
            <a:r>
              <a:rPr lang="tr-TR" sz="1400" b="1" dirty="0" err="1" smtClean="0">
                <a:solidFill>
                  <a:srgbClr val="C00000"/>
                </a:solidFill>
                <a:latin typeface="Calibri" panose="020F0502020204030204" pitchFamily="34" charset="0"/>
                <a:ea typeface="Times New Roman" panose="02020603050405020304" pitchFamily="18" charset="0"/>
              </a:rPr>
              <a:t>tevkifata</a:t>
            </a:r>
            <a:r>
              <a:rPr lang="tr-TR" sz="1400" b="1" dirty="0" smtClean="0">
                <a:solidFill>
                  <a:srgbClr val="C00000"/>
                </a:solidFill>
                <a:latin typeface="Calibri" panose="020F0502020204030204" pitchFamily="34" charset="0"/>
                <a:ea typeface="Times New Roman" panose="02020603050405020304" pitchFamily="18" charset="0"/>
              </a:rPr>
              <a:t> tabi tutulmuş</a:t>
            </a:r>
            <a:r>
              <a:rPr lang="tr-TR" sz="1400" dirty="0" smtClean="0">
                <a:solidFill>
                  <a:srgbClr val="C00000"/>
                </a:solidFill>
                <a:latin typeface="Calibri" panose="020F0502020204030204" pitchFamily="34" charset="0"/>
                <a:ea typeface="Times New Roman" panose="02020603050405020304" pitchFamily="18" charset="0"/>
              </a:rPr>
              <a:t> </a:t>
            </a:r>
            <a:r>
              <a:rPr lang="tr-TR" sz="1400" dirty="0" smtClean="0">
                <a:latin typeface="Calibri" panose="020F0502020204030204" pitchFamily="34" charset="0"/>
                <a:ea typeface="Times New Roman" panose="02020603050405020304" pitchFamily="18" charset="0"/>
              </a:rPr>
              <a:t>olan kazanç ve iratlarının bulunması hâlinde, bu </a:t>
            </a:r>
            <a:r>
              <a:rPr lang="tr-TR" sz="1400" b="1" dirty="0" err="1" smtClean="0">
                <a:solidFill>
                  <a:srgbClr val="C00000"/>
                </a:solidFill>
                <a:latin typeface="Calibri" panose="020F0502020204030204" pitchFamily="34" charset="0"/>
                <a:ea typeface="Times New Roman" panose="02020603050405020304" pitchFamily="18" charset="0"/>
              </a:rPr>
              <a:t>tevkifat</a:t>
            </a:r>
            <a:r>
              <a:rPr lang="tr-TR" sz="1400" b="1" dirty="0" smtClean="0">
                <a:solidFill>
                  <a:srgbClr val="C00000"/>
                </a:solidFill>
                <a:latin typeface="Calibri" panose="020F0502020204030204" pitchFamily="34" charset="0"/>
                <a:ea typeface="Times New Roman" panose="02020603050405020304" pitchFamily="18" charset="0"/>
              </a:rPr>
              <a:t> tutarlarını da artırabileceklerdir</a:t>
            </a:r>
            <a:r>
              <a:rPr lang="tr-TR" sz="1400" dirty="0" smtClean="0">
                <a:latin typeface="Calibri" panose="020F0502020204030204" pitchFamily="34" charset="0"/>
                <a:ea typeface="Times New Roman" panose="02020603050405020304" pitchFamily="18" charset="0"/>
              </a:rPr>
              <a:t>.</a:t>
            </a:r>
          </a:p>
          <a:p>
            <a:pPr marL="742950" lvl="1" indent="-285750">
              <a:spcAft>
                <a:spcPts val="600"/>
              </a:spcAft>
              <a:buFont typeface="Wingdings" panose="05000000000000000000" pitchFamily="2" charset="2"/>
              <a:buChar char="ü"/>
            </a:pPr>
            <a:r>
              <a:rPr lang="tr-TR" sz="1400" dirty="0" smtClean="0">
                <a:latin typeface="Calibri" panose="020F0502020204030204" pitchFamily="34" charset="0"/>
                <a:ea typeface="Times New Roman" panose="02020603050405020304" pitchFamily="18" charset="0"/>
              </a:rPr>
              <a:t>5520 sayılı Kanunun 4 üncü maddesinin birinci fıkrasının (k) bendine göre </a:t>
            </a:r>
            <a:r>
              <a:rPr lang="tr-TR" sz="1400" b="1" dirty="0" smtClean="0">
                <a:solidFill>
                  <a:srgbClr val="C00000"/>
                </a:solidFill>
                <a:latin typeface="Calibri" panose="020F0502020204030204" pitchFamily="34" charset="0"/>
                <a:ea typeface="Times New Roman" panose="02020603050405020304" pitchFamily="18" charset="0"/>
              </a:rPr>
              <a:t>kurumlar vergisinden muaf bulunan</a:t>
            </a:r>
            <a:r>
              <a:rPr lang="tr-TR" sz="1400" dirty="0" smtClean="0">
                <a:solidFill>
                  <a:srgbClr val="C00000"/>
                </a:solidFill>
                <a:latin typeface="Calibri" panose="020F0502020204030204" pitchFamily="34" charset="0"/>
                <a:ea typeface="Times New Roman" panose="02020603050405020304" pitchFamily="18" charset="0"/>
              </a:rPr>
              <a:t> </a:t>
            </a:r>
            <a:r>
              <a:rPr lang="tr-TR" sz="1400" dirty="0" smtClean="0">
                <a:latin typeface="Calibri" panose="020F0502020204030204" pitchFamily="34" charset="0"/>
                <a:ea typeface="Times New Roman" panose="02020603050405020304" pitchFamily="18" charset="0"/>
              </a:rPr>
              <a:t>ve bu nedenle kurumlar vergisi beyannamesi ile muhtasar beyanname vermemiş olan </a:t>
            </a:r>
            <a:r>
              <a:rPr lang="tr-TR" sz="1400" b="1" dirty="0" smtClean="0">
                <a:solidFill>
                  <a:srgbClr val="C00000"/>
                </a:solidFill>
                <a:latin typeface="Calibri" panose="020F0502020204030204" pitchFamily="34" charset="0"/>
                <a:ea typeface="Times New Roman" panose="02020603050405020304" pitchFamily="18" charset="0"/>
              </a:rPr>
              <a:t>kooperatifler</a:t>
            </a:r>
            <a:endParaRPr lang="tr-TR" sz="1400" dirty="0" smtClean="0"/>
          </a:p>
          <a:p>
            <a:endParaRPr lang="tr-TR" dirty="0"/>
          </a:p>
        </p:txBody>
      </p:sp>
      <p:sp>
        <p:nvSpPr>
          <p:cNvPr id="4" name="Slayt Numarası Yer Tutucusu 3"/>
          <p:cNvSpPr>
            <a:spLocks noGrp="1"/>
          </p:cNvSpPr>
          <p:nvPr>
            <p:ph type="sldNum" sz="quarter" idx="10"/>
          </p:nvPr>
        </p:nvSpPr>
        <p:spPr/>
        <p:txBody>
          <a:bodyPr/>
          <a:lstStyle/>
          <a:p>
            <a:fld id="{058773E4-AB56-40A6-A404-11FF6EB688EC}" type="slidenum">
              <a:rPr lang="tr-TR" smtClean="0"/>
              <a:t>4</a:t>
            </a:fld>
            <a:endParaRPr lang="tr-TR"/>
          </a:p>
        </p:txBody>
      </p:sp>
    </p:spTree>
    <p:extLst>
      <p:ext uri="{BB962C8B-B14F-4D97-AF65-F5344CB8AC3E}">
        <p14:creationId xmlns:p14="http://schemas.microsoft.com/office/powerpoint/2010/main" val="29204966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58773E4-AB56-40A6-A404-11FF6EB688EC}" type="slidenum">
              <a:rPr lang="tr-TR" smtClean="0"/>
              <a:t>48</a:t>
            </a:fld>
            <a:endParaRPr lang="tr-TR"/>
          </a:p>
        </p:txBody>
      </p:sp>
    </p:spTree>
    <p:extLst>
      <p:ext uri="{BB962C8B-B14F-4D97-AF65-F5344CB8AC3E}">
        <p14:creationId xmlns:p14="http://schemas.microsoft.com/office/powerpoint/2010/main" val="6584534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58773E4-AB56-40A6-A404-11FF6EB688EC}" type="slidenum">
              <a:rPr lang="tr-TR" smtClean="0"/>
              <a:t>49</a:t>
            </a:fld>
            <a:endParaRPr lang="tr-TR"/>
          </a:p>
        </p:txBody>
      </p:sp>
    </p:spTree>
    <p:extLst>
      <p:ext uri="{BB962C8B-B14F-4D97-AF65-F5344CB8AC3E}">
        <p14:creationId xmlns:p14="http://schemas.microsoft.com/office/powerpoint/2010/main" val="34562703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58773E4-AB56-40A6-A404-11FF6EB688EC}" type="slidenum">
              <a:rPr lang="tr-TR" smtClean="0"/>
              <a:t>50</a:t>
            </a:fld>
            <a:endParaRPr lang="tr-TR"/>
          </a:p>
        </p:txBody>
      </p:sp>
    </p:spTree>
    <p:extLst>
      <p:ext uri="{BB962C8B-B14F-4D97-AF65-F5344CB8AC3E}">
        <p14:creationId xmlns:p14="http://schemas.microsoft.com/office/powerpoint/2010/main" val="2390726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58773E4-AB56-40A6-A404-11FF6EB688EC}" type="slidenum">
              <a:rPr lang="tr-TR" smtClean="0"/>
              <a:t>51</a:t>
            </a:fld>
            <a:endParaRPr lang="tr-TR"/>
          </a:p>
        </p:txBody>
      </p:sp>
    </p:spTree>
    <p:extLst>
      <p:ext uri="{BB962C8B-B14F-4D97-AF65-F5344CB8AC3E}">
        <p14:creationId xmlns:p14="http://schemas.microsoft.com/office/powerpoint/2010/main" val="7575732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58773E4-AB56-40A6-A404-11FF6EB688EC}" type="slidenum">
              <a:rPr lang="tr-TR" smtClean="0"/>
              <a:t>52</a:t>
            </a:fld>
            <a:endParaRPr lang="tr-TR"/>
          </a:p>
        </p:txBody>
      </p:sp>
    </p:spTree>
    <p:extLst>
      <p:ext uri="{BB962C8B-B14F-4D97-AF65-F5344CB8AC3E}">
        <p14:creationId xmlns:p14="http://schemas.microsoft.com/office/powerpoint/2010/main" val="5226660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58773E4-AB56-40A6-A404-11FF6EB688EC}" type="slidenum">
              <a:rPr lang="tr-TR" smtClean="0"/>
              <a:t>53</a:t>
            </a:fld>
            <a:endParaRPr lang="tr-TR"/>
          </a:p>
        </p:txBody>
      </p:sp>
    </p:spTree>
    <p:extLst>
      <p:ext uri="{BB962C8B-B14F-4D97-AF65-F5344CB8AC3E}">
        <p14:creationId xmlns:p14="http://schemas.microsoft.com/office/powerpoint/2010/main" val="19956462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58773E4-AB56-40A6-A404-11FF6EB688EC}" type="slidenum">
              <a:rPr lang="tr-TR" smtClean="0"/>
              <a:t>54</a:t>
            </a:fld>
            <a:endParaRPr lang="tr-TR"/>
          </a:p>
        </p:txBody>
      </p:sp>
    </p:spTree>
    <p:extLst>
      <p:ext uri="{BB962C8B-B14F-4D97-AF65-F5344CB8AC3E}">
        <p14:creationId xmlns:p14="http://schemas.microsoft.com/office/powerpoint/2010/main" val="38833721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58773E4-AB56-40A6-A404-11FF6EB688EC}" type="slidenum">
              <a:rPr lang="tr-TR" smtClean="0"/>
              <a:t>55</a:t>
            </a:fld>
            <a:endParaRPr lang="tr-TR"/>
          </a:p>
        </p:txBody>
      </p:sp>
    </p:spTree>
    <p:extLst>
      <p:ext uri="{BB962C8B-B14F-4D97-AF65-F5344CB8AC3E}">
        <p14:creationId xmlns:p14="http://schemas.microsoft.com/office/powerpoint/2010/main" val="39612661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58773E4-AB56-40A6-A404-11FF6EB688EC}" type="slidenum">
              <a:rPr lang="tr-TR" smtClean="0"/>
              <a:t>56</a:t>
            </a:fld>
            <a:endParaRPr lang="tr-TR"/>
          </a:p>
        </p:txBody>
      </p:sp>
    </p:spTree>
    <p:extLst>
      <p:ext uri="{BB962C8B-B14F-4D97-AF65-F5344CB8AC3E}">
        <p14:creationId xmlns:p14="http://schemas.microsoft.com/office/powerpoint/2010/main" val="16149281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58773E4-AB56-40A6-A404-11FF6EB688EC}" type="slidenum">
              <a:rPr lang="tr-TR" smtClean="0"/>
              <a:t>57</a:t>
            </a:fld>
            <a:endParaRPr lang="tr-TR"/>
          </a:p>
        </p:txBody>
      </p:sp>
    </p:spTree>
    <p:extLst>
      <p:ext uri="{BB962C8B-B14F-4D97-AF65-F5344CB8AC3E}">
        <p14:creationId xmlns:p14="http://schemas.microsoft.com/office/powerpoint/2010/main" val="2967680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58773E4-AB56-40A6-A404-11FF6EB688EC}" type="slidenum">
              <a:rPr lang="tr-TR" smtClean="0"/>
              <a:t>5</a:t>
            </a:fld>
            <a:endParaRPr lang="tr-TR"/>
          </a:p>
        </p:txBody>
      </p:sp>
    </p:spTree>
    <p:extLst>
      <p:ext uri="{BB962C8B-B14F-4D97-AF65-F5344CB8AC3E}">
        <p14:creationId xmlns:p14="http://schemas.microsoft.com/office/powerpoint/2010/main" val="3185348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Ticari kazancı basit usulde vergilendirilen (E)’</a:t>
            </a:r>
            <a:r>
              <a:rPr lang="tr-TR" sz="1200" kern="1200" dirty="0" err="1" smtClean="0">
                <a:solidFill>
                  <a:schemeClr val="tx1"/>
                </a:solidFill>
                <a:effectLst/>
                <a:latin typeface="+mn-lt"/>
                <a:ea typeface="+mn-ea"/>
                <a:cs typeface="+mn-cs"/>
              </a:rPr>
              <a:t>nin</a:t>
            </a:r>
            <a:r>
              <a:rPr lang="tr-TR" sz="1200" kern="1200" dirty="0" smtClean="0">
                <a:solidFill>
                  <a:schemeClr val="tx1"/>
                </a:solidFill>
                <a:effectLst/>
                <a:latin typeface="+mn-lt"/>
                <a:ea typeface="+mn-ea"/>
                <a:cs typeface="+mn-cs"/>
              </a:rPr>
              <a:t> 2017 yılı için beyan ettiği gelir vergisi matrahı 42.500 TL’dir. </a:t>
            </a:r>
          </a:p>
          <a:p>
            <a:r>
              <a:rPr lang="tr-TR" sz="1200" kern="1200" dirty="0" smtClean="0">
                <a:solidFill>
                  <a:schemeClr val="tx1"/>
                </a:solidFill>
                <a:effectLst/>
                <a:latin typeface="+mn-lt"/>
                <a:ea typeface="+mn-ea"/>
                <a:cs typeface="+mn-cs"/>
              </a:rPr>
              <a:t>Mükellefin matrahının 21.000 TL’si basit usulde ticari kazanç, 21.500 TL’si konut kira geliri</a:t>
            </a:r>
            <a:r>
              <a:rPr lang="tr-TR" sz="1200" kern="1200" baseline="0" dirty="0" smtClean="0">
                <a:solidFill>
                  <a:schemeClr val="tx1"/>
                </a:solidFill>
                <a:effectLst/>
                <a:latin typeface="+mn-lt"/>
                <a:ea typeface="+mn-ea"/>
                <a:cs typeface="+mn-cs"/>
              </a:rPr>
              <a:t> olup %30 artırım oranına göre artırılan matrah 12.750 olarak hesaplanır. Fakat basit usul yanında diğer kazanç ve irat bulunduğu için işletme hesabı esasına göre belirlenen asgari matrah dikkate alınacaktır. </a:t>
            </a:r>
            <a:endParaRPr lang="tr-TR" dirty="0"/>
          </a:p>
        </p:txBody>
      </p:sp>
      <p:sp>
        <p:nvSpPr>
          <p:cNvPr id="4" name="Slayt Numarası Yer Tutucusu 3"/>
          <p:cNvSpPr>
            <a:spLocks noGrp="1"/>
          </p:cNvSpPr>
          <p:nvPr>
            <p:ph type="sldNum" sz="quarter" idx="10"/>
          </p:nvPr>
        </p:nvSpPr>
        <p:spPr/>
        <p:txBody>
          <a:bodyPr/>
          <a:lstStyle/>
          <a:p>
            <a:fld id="{058773E4-AB56-40A6-A404-11FF6EB688EC}" type="slidenum">
              <a:rPr lang="tr-TR" smtClean="0"/>
              <a:t>6</a:t>
            </a:fld>
            <a:endParaRPr lang="tr-TR"/>
          </a:p>
        </p:txBody>
      </p:sp>
    </p:spTree>
    <p:extLst>
      <p:ext uri="{BB962C8B-B14F-4D97-AF65-F5344CB8AC3E}">
        <p14:creationId xmlns:p14="http://schemas.microsoft.com/office/powerpoint/2010/main" val="3774122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213 sayılı Kanunun 10 uncu maddesinin beşinci fıkrasına göre, </a:t>
            </a:r>
            <a:r>
              <a:rPr lang="tr-TR" sz="1200" b="1" u="sng" kern="1200" dirty="0" smtClean="0">
                <a:solidFill>
                  <a:schemeClr val="tx1"/>
                </a:solidFill>
                <a:effectLst/>
                <a:latin typeface="+mn-lt"/>
                <a:ea typeface="+mn-ea"/>
                <a:cs typeface="+mn-cs"/>
              </a:rPr>
              <a:t>ticaret sicilinden silinmek suretiyle tüzel kişiliği sona eren</a:t>
            </a:r>
            <a:r>
              <a:rPr lang="tr-TR" sz="1200" kern="1200" dirty="0" smtClean="0">
                <a:solidFill>
                  <a:schemeClr val="tx1"/>
                </a:solidFill>
                <a:effectLst/>
                <a:latin typeface="+mn-lt"/>
                <a:ea typeface="+mn-ea"/>
                <a:cs typeface="+mn-cs"/>
              </a:rPr>
              <a:t> </a:t>
            </a:r>
            <a:r>
              <a:rPr lang="tr-TR" sz="1200" b="1" kern="1200" dirty="0" smtClean="0">
                <a:solidFill>
                  <a:schemeClr val="tx1"/>
                </a:solidFill>
                <a:effectLst/>
                <a:latin typeface="+mn-lt"/>
                <a:ea typeface="+mn-ea"/>
                <a:cs typeface="+mn-cs"/>
              </a:rPr>
              <a:t>kurumlar vergisi</a:t>
            </a:r>
            <a:r>
              <a:rPr lang="tr-TR" sz="1200" kern="1200" dirty="0" smtClean="0">
                <a:solidFill>
                  <a:schemeClr val="tx1"/>
                </a:solidFill>
                <a:effectLst/>
                <a:latin typeface="+mn-lt"/>
                <a:ea typeface="+mn-ea"/>
                <a:cs typeface="+mn-cs"/>
              </a:rPr>
              <a:t> </a:t>
            </a:r>
            <a:r>
              <a:rPr lang="tr-TR" sz="1200" b="1" kern="1200" dirty="0" smtClean="0">
                <a:solidFill>
                  <a:schemeClr val="tx1"/>
                </a:solidFill>
                <a:effectLst/>
                <a:latin typeface="+mn-lt"/>
                <a:ea typeface="+mn-ea"/>
                <a:cs typeface="+mn-cs"/>
              </a:rPr>
              <a:t>mükellefleri hakkında</a:t>
            </a:r>
            <a:r>
              <a:rPr lang="tr-TR" sz="1200" kern="1200" dirty="0" smtClean="0">
                <a:solidFill>
                  <a:schemeClr val="tx1"/>
                </a:solidFill>
                <a:effectLst/>
                <a:latin typeface="+mn-lt"/>
                <a:ea typeface="+mn-ea"/>
                <a:cs typeface="+mn-cs"/>
              </a:rPr>
              <a:t> kesilecek vergi cezaları dâhil kurumlar vergisi, katma değer vergisi vb. her türlü vergi tarhiyatı,</a:t>
            </a:r>
          </a:p>
          <a:p>
            <a:r>
              <a:rPr lang="tr-TR" sz="1200" kern="1200" dirty="0" smtClean="0">
                <a:solidFill>
                  <a:schemeClr val="tx1"/>
                </a:solidFill>
                <a:effectLst/>
                <a:latin typeface="+mn-lt"/>
                <a:ea typeface="+mn-ea"/>
                <a:cs typeface="+mn-cs"/>
              </a:rPr>
              <a:t> </a:t>
            </a:r>
          </a:p>
          <a:p>
            <a:r>
              <a:rPr lang="tr-TR" sz="1200" kern="1200" dirty="0" smtClean="0">
                <a:solidFill>
                  <a:schemeClr val="tx1"/>
                </a:solidFill>
                <a:effectLst/>
                <a:latin typeface="+mn-lt"/>
                <a:ea typeface="+mn-ea"/>
                <a:cs typeface="+mn-cs"/>
              </a:rPr>
              <a:t>-</a:t>
            </a:r>
            <a:r>
              <a:rPr lang="tr-TR" sz="1200" b="1" u="sng" kern="1200" dirty="0" smtClean="0">
                <a:solidFill>
                  <a:schemeClr val="tx1"/>
                </a:solidFill>
                <a:effectLst/>
                <a:latin typeface="+mn-lt"/>
                <a:ea typeface="+mn-ea"/>
                <a:cs typeface="+mn-cs"/>
              </a:rPr>
              <a:t>Tasfiye öncesi dönemler için</a:t>
            </a:r>
            <a:r>
              <a:rPr lang="tr-TR" sz="1200" kern="1200" dirty="0" smtClean="0">
                <a:solidFill>
                  <a:schemeClr val="tx1"/>
                </a:solidFill>
                <a:effectLst/>
                <a:latin typeface="+mn-lt"/>
                <a:ea typeface="+mn-ea"/>
                <a:cs typeface="+mn-cs"/>
              </a:rPr>
              <a:t>, </a:t>
            </a:r>
            <a:r>
              <a:rPr lang="tr-TR" sz="1200" b="1" kern="1200" dirty="0" err="1" smtClean="0">
                <a:solidFill>
                  <a:schemeClr val="tx1"/>
                </a:solidFill>
                <a:effectLst/>
                <a:latin typeface="+mn-lt"/>
                <a:ea typeface="+mn-ea"/>
                <a:cs typeface="+mn-cs"/>
              </a:rPr>
              <a:t>müteselsilen</a:t>
            </a:r>
            <a:r>
              <a:rPr lang="tr-TR" sz="1200" kern="1200" dirty="0" smtClean="0">
                <a:solidFill>
                  <a:schemeClr val="tx1"/>
                </a:solidFill>
                <a:effectLst/>
                <a:latin typeface="+mn-lt"/>
                <a:ea typeface="+mn-ea"/>
                <a:cs typeface="+mn-cs"/>
              </a:rPr>
              <a:t> sorumlu olmak üzere </a:t>
            </a:r>
            <a:r>
              <a:rPr lang="tr-TR" sz="1200" b="1" kern="1200" dirty="0" smtClean="0">
                <a:solidFill>
                  <a:schemeClr val="tx1"/>
                </a:solidFill>
                <a:effectLst/>
                <a:latin typeface="+mn-lt"/>
                <a:ea typeface="+mn-ea"/>
                <a:cs typeface="+mn-cs"/>
              </a:rPr>
              <a:t>kanuni temsilcilerden herhangi biri</a:t>
            </a:r>
            <a:r>
              <a:rPr lang="tr-TR" sz="1200" kern="1200" dirty="0" smtClean="0">
                <a:solidFill>
                  <a:schemeClr val="tx1"/>
                </a:solidFill>
                <a:effectLst/>
                <a:latin typeface="+mn-lt"/>
                <a:ea typeface="+mn-ea"/>
                <a:cs typeface="+mn-cs"/>
              </a:rPr>
              <a:t> adına,</a:t>
            </a:r>
          </a:p>
          <a:p>
            <a:r>
              <a:rPr lang="tr-TR" sz="1200" kern="1200" dirty="0" smtClean="0">
                <a:solidFill>
                  <a:schemeClr val="tx1"/>
                </a:solidFill>
                <a:effectLst/>
                <a:latin typeface="+mn-lt"/>
                <a:ea typeface="+mn-ea"/>
                <a:cs typeface="+mn-cs"/>
              </a:rPr>
              <a:t>-</a:t>
            </a:r>
            <a:r>
              <a:rPr lang="tr-TR" sz="1200" b="1" u="sng" kern="1200" dirty="0" smtClean="0">
                <a:solidFill>
                  <a:schemeClr val="tx1"/>
                </a:solidFill>
                <a:effectLst/>
                <a:latin typeface="+mn-lt"/>
                <a:ea typeface="+mn-ea"/>
                <a:cs typeface="+mn-cs"/>
              </a:rPr>
              <a:t>Tasfiye dönemleri için</a:t>
            </a:r>
            <a:r>
              <a:rPr lang="tr-TR" sz="1200" kern="1200" dirty="0" smtClean="0">
                <a:solidFill>
                  <a:schemeClr val="tx1"/>
                </a:solidFill>
                <a:effectLst/>
                <a:latin typeface="+mn-lt"/>
                <a:ea typeface="+mn-ea"/>
                <a:cs typeface="+mn-cs"/>
              </a:rPr>
              <a:t>, </a:t>
            </a:r>
            <a:r>
              <a:rPr lang="tr-TR" sz="1200" b="1" kern="1200" dirty="0" smtClean="0">
                <a:solidFill>
                  <a:schemeClr val="tx1"/>
                </a:solidFill>
                <a:effectLst/>
                <a:latin typeface="+mn-lt"/>
                <a:ea typeface="+mn-ea"/>
                <a:cs typeface="+mn-cs"/>
              </a:rPr>
              <a:t>tasfiye memuru</a:t>
            </a:r>
            <a:r>
              <a:rPr lang="tr-TR" sz="1200" kern="1200" dirty="0" smtClean="0">
                <a:solidFill>
                  <a:schemeClr val="tx1"/>
                </a:solidFill>
                <a:effectLst/>
                <a:latin typeface="+mn-lt"/>
                <a:ea typeface="+mn-ea"/>
                <a:cs typeface="+mn-cs"/>
              </a:rPr>
              <a:t> </a:t>
            </a:r>
            <a:r>
              <a:rPr lang="tr-TR" sz="1200" b="1" u="sng" kern="1200" dirty="0" smtClean="0">
                <a:solidFill>
                  <a:schemeClr val="tx1"/>
                </a:solidFill>
                <a:effectLst/>
                <a:latin typeface="+mn-lt"/>
                <a:ea typeface="+mn-ea"/>
                <a:cs typeface="+mn-cs"/>
              </a:rPr>
              <a:t>veya</a:t>
            </a:r>
            <a:r>
              <a:rPr lang="tr-TR" sz="1200" kern="1200" dirty="0" smtClean="0">
                <a:solidFill>
                  <a:schemeClr val="tx1"/>
                </a:solidFill>
                <a:effectLst/>
                <a:latin typeface="+mn-lt"/>
                <a:ea typeface="+mn-ea"/>
                <a:cs typeface="+mn-cs"/>
              </a:rPr>
              <a:t> birden fazla tasfiye memuru varsa </a:t>
            </a:r>
            <a:r>
              <a:rPr lang="tr-TR" sz="1200" b="1" kern="1200" dirty="0" err="1" smtClean="0">
                <a:solidFill>
                  <a:schemeClr val="tx1"/>
                </a:solidFill>
                <a:effectLst/>
                <a:latin typeface="+mn-lt"/>
                <a:ea typeface="+mn-ea"/>
                <a:cs typeface="+mn-cs"/>
              </a:rPr>
              <a:t>müteselsilen</a:t>
            </a:r>
            <a:r>
              <a:rPr lang="tr-TR" sz="1200" kern="1200" dirty="0" smtClean="0">
                <a:solidFill>
                  <a:schemeClr val="tx1"/>
                </a:solidFill>
                <a:effectLst/>
                <a:latin typeface="+mn-lt"/>
                <a:ea typeface="+mn-ea"/>
                <a:cs typeface="+mn-cs"/>
              </a:rPr>
              <a:t> sorumlu olmak üzere </a:t>
            </a:r>
            <a:r>
              <a:rPr lang="tr-TR" sz="1200" b="1" u="sng" kern="1200" dirty="0" smtClean="0">
                <a:solidFill>
                  <a:schemeClr val="tx1"/>
                </a:solidFill>
                <a:effectLst/>
                <a:latin typeface="+mn-lt"/>
                <a:ea typeface="+mn-ea"/>
                <a:cs typeface="+mn-cs"/>
              </a:rPr>
              <a:t>bunlardan herhangi biri adına</a:t>
            </a:r>
            <a:endParaRPr lang="tr-TR" sz="1200" kern="1200" dirty="0" smtClean="0">
              <a:solidFill>
                <a:schemeClr val="tx1"/>
              </a:solidFill>
              <a:effectLst/>
              <a:latin typeface="+mn-lt"/>
              <a:ea typeface="+mn-ea"/>
              <a:cs typeface="+mn-cs"/>
            </a:endParaRPr>
          </a:p>
          <a:p>
            <a:r>
              <a:rPr lang="tr-TR" sz="1200" kern="1200" dirty="0" smtClean="0">
                <a:solidFill>
                  <a:schemeClr val="tx1"/>
                </a:solidFill>
                <a:effectLst/>
                <a:latin typeface="+mn-lt"/>
                <a:ea typeface="+mn-ea"/>
                <a:cs typeface="+mn-cs"/>
              </a:rPr>
              <a:t> </a:t>
            </a:r>
          </a:p>
          <a:p>
            <a:r>
              <a:rPr lang="tr-TR" sz="1200" kern="1200" dirty="0" smtClean="0">
                <a:solidFill>
                  <a:schemeClr val="tx1"/>
                </a:solidFill>
                <a:effectLst/>
                <a:latin typeface="+mn-lt"/>
                <a:ea typeface="+mn-ea"/>
                <a:cs typeface="+mn-cs"/>
              </a:rPr>
              <a:t>yapılmaktadır.</a:t>
            </a:r>
          </a:p>
          <a:p>
            <a:endParaRPr lang="tr-TR" sz="1200" kern="1200" dirty="0" smtClean="0">
              <a:solidFill>
                <a:schemeClr val="tx1"/>
              </a:solidFill>
              <a:effectLst/>
              <a:latin typeface="+mn-lt"/>
              <a:ea typeface="+mn-ea"/>
              <a:cs typeface="+mn-cs"/>
            </a:endParaRPr>
          </a:p>
          <a:p>
            <a:endParaRPr lang="tr-TR" dirty="0"/>
          </a:p>
        </p:txBody>
      </p:sp>
      <p:sp>
        <p:nvSpPr>
          <p:cNvPr id="4" name="Slayt Numarası Yer Tutucusu 3"/>
          <p:cNvSpPr>
            <a:spLocks noGrp="1"/>
          </p:cNvSpPr>
          <p:nvPr>
            <p:ph type="sldNum" sz="quarter" idx="10"/>
          </p:nvPr>
        </p:nvSpPr>
        <p:spPr/>
        <p:txBody>
          <a:bodyPr/>
          <a:lstStyle/>
          <a:p>
            <a:fld id="{058773E4-AB56-40A6-A404-11FF6EB688EC}" type="slidenum">
              <a:rPr lang="tr-TR" smtClean="0"/>
              <a:t>7</a:t>
            </a:fld>
            <a:endParaRPr lang="tr-TR"/>
          </a:p>
        </p:txBody>
      </p:sp>
    </p:spTree>
    <p:extLst>
      <p:ext uri="{BB962C8B-B14F-4D97-AF65-F5344CB8AC3E}">
        <p14:creationId xmlns:p14="http://schemas.microsoft.com/office/powerpoint/2010/main" val="2212373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58773E4-AB56-40A6-A404-11FF6EB688EC}" type="slidenum">
              <a:rPr lang="tr-TR" smtClean="0"/>
              <a:t>8</a:t>
            </a:fld>
            <a:endParaRPr lang="tr-TR"/>
          </a:p>
        </p:txBody>
      </p:sp>
    </p:spTree>
    <p:extLst>
      <p:ext uri="{BB962C8B-B14F-4D97-AF65-F5344CB8AC3E}">
        <p14:creationId xmlns:p14="http://schemas.microsoft.com/office/powerpoint/2010/main" val="2225083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193 sayılı Kanunun </a:t>
            </a:r>
            <a:r>
              <a:rPr lang="tr-TR" sz="1200" b="1" kern="1200" dirty="0" smtClean="0">
                <a:solidFill>
                  <a:schemeClr val="tx1"/>
                </a:solidFill>
                <a:effectLst/>
                <a:latin typeface="+mn-lt"/>
                <a:ea typeface="+mn-ea"/>
                <a:cs typeface="+mn-cs"/>
              </a:rPr>
              <a:t>geçici 61 inci maddesinde</a:t>
            </a:r>
            <a:r>
              <a:rPr lang="tr-TR" sz="1200" kern="1200" dirty="0" smtClean="0">
                <a:solidFill>
                  <a:schemeClr val="tx1"/>
                </a:solidFill>
                <a:effectLst/>
                <a:latin typeface="+mn-lt"/>
                <a:ea typeface="+mn-ea"/>
                <a:cs typeface="+mn-cs"/>
              </a:rPr>
              <a:t>, </a:t>
            </a:r>
            <a:r>
              <a:rPr lang="tr-TR" sz="1200" b="1" u="sng" kern="1200" dirty="0" smtClean="0">
                <a:solidFill>
                  <a:schemeClr val="tx1"/>
                </a:solidFill>
                <a:effectLst/>
                <a:latin typeface="+mn-lt"/>
                <a:ea typeface="+mn-ea"/>
                <a:cs typeface="+mn-cs"/>
              </a:rPr>
              <a:t>24/4/2003 tarihinden</a:t>
            </a:r>
            <a:r>
              <a:rPr lang="tr-TR" sz="1200" kern="1200" dirty="0" smtClean="0">
                <a:solidFill>
                  <a:schemeClr val="tx1"/>
                </a:solidFill>
                <a:effectLst/>
                <a:latin typeface="+mn-lt"/>
                <a:ea typeface="+mn-ea"/>
                <a:cs typeface="+mn-cs"/>
              </a:rPr>
              <a:t> </a:t>
            </a:r>
            <a:r>
              <a:rPr lang="tr-TR" sz="1200" b="1" kern="1200" dirty="0" smtClean="0">
                <a:solidFill>
                  <a:schemeClr val="tx1"/>
                </a:solidFill>
                <a:effectLst/>
                <a:latin typeface="+mn-lt"/>
                <a:ea typeface="+mn-ea"/>
                <a:cs typeface="+mn-cs"/>
              </a:rPr>
              <a:t>önce yapılan</a:t>
            </a:r>
            <a:r>
              <a:rPr lang="tr-TR" sz="1200" kern="1200" dirty="0" smtClean="0">
                <a:solidFill>
                  <a:schemeClr val="tx1"/>
                </a:solidFill>
                <a:effectLst/>
                <a:latin typeface="+mn-lt"/>
                <a:ea typeface="+mn-ea"/>
                <a:cs typeface="+mn-cs"/>
              </a:rPr>
              <a:t> müracaatlara istinaden düzenlenen yatırım teşvik belgeleri kapsamındaki yatırımlarla ilgili yatırım harcamalarına, yatırım indirimi uygulamasına ilişkin olarak 193 sayılı Kanunun </a:t>
            </a:r>
            <a:r>
              <a:rPr lang="tr-TR" sz="1200" b="1" kern="1200" dirty="0" smtClean="0">
                <a:solidFill>
                  <a:schemeClr val="tx1"/>
                </a:solidFill>
                <a:effectLst/>
                <a:latin typeface="+mn-lt"/>
                <a:ea typeface="+mn-ea"/>
                <a:cs typeface="+mn-cs"/>
              </a:rPr>
              <a:t>bu tarihten önce yürürlükte bulunan</a:t>
            </a:r>
            <a:r>
              <a:rPr lang="tr-TR" sz="1200" kern="1200" dirty="0" smtClean="0">
                <a:solidFill>
                  <a:schemeClr val="tx1"/>
                </a:solidFill>
                <a:effectLst/>
                <a:latin typeface="+mn-lt"/>
                <a:ea typeface="+mn-ea"/>
                <a:cs typeface="+mn-cs"/>
              </a:rPr>
              <a:t> hükümlerinin uygulanacağı, bu şekilde </a:t>
            </a:r>
            <a:r>
              <a:rPr lang="tr-TR" sz="1200" b="1" u="sng" kern="1200" dirty="0" smtClean="0">
                <a:solidFill>
                  <a:schemeClr val="tx1"/>
                </a:solidFill>
                <a:effectLst/>
                <a:latin typeface="+mn-lt"/>
                <a:ea typeface="+mn-ea"/>
                <a:cs typeface="+mn-cs"/>
              </a:rPr>
              <a:t>yatırım indirimi istisnasından yararlanan kazançlar(1)</a:t>
            </a:r>
            <a:r>
              <a:rPr lang="tr-TR" sz="1200" kern="1200" dirty="0" smtClean="0">
                <a:solidFill>
                  <a:schemeClr val="tx1"/>
                </a:solidFill>
                <a:effectLst/>
                <a:latin typeface="+mn-lt"/>
                <a:ea typeface="+mn-ea"/>
                <a:cs typeface="+mn-cs"/>
              </a:rPr>
              <a:t> ile </a:t>
            </a:r>
            <a:r>
              <a:rPr lang="tr-TR" sz="1200" b="1" kern="1200" dirty="0" smtClean="0">
                <a:solidFill>
                  <a:schemeClr val="tx1"/>
                </a:solidFill>
                <a:effectLst/>
                <a:latin typeface="+mn-lt"/>
                <a:ea typeface="+mn-ea"/>
                <a:cs typeface="+mn-cs"/>
              </a:rPr>
              <a:t>anılan tarihten önce gerçekleşen</a:t>
            </a:r>
            <a:r>
              <a:rPr lang="tr-TR" sz="1200" kern="1200" dirty="0" smtClean="0">
                <a:solidFill>
                  <a:schemeClr val="tx1"/>
                </a:solidFill>
                <a:effectLst/>
                <a:latin typeface="+mn-lt"/>
                <a:ea typeface="+mn-ea"/>
                <a:cs typeface="+mn-cs"/>
              </a:rPr>
              <a:t> yatırımlar üzerinden hesaplanan ve kazancın yetersiz olması nedeniyle </a:t>
            </a:r>
            <a:r>
              <a:rPr lang="tr-TR" sz="1200" b="1" u="sng" kern="1200" dirty="0" smtClean="0">
                <a:solidFill>
                  <a:schemeClr val="tx1"/>
                </a:solidFill>
                <a:effectLst/>
                <a:latin typeface="+mn-lt"/>
                <a:ea typeface="+mn-ea"/>
                <a:cs typeface="+mn-cs"/>
              </a:rPr>
              <a:t>sonraki dönemlere devreden</a:t>
            </a:r>
            <a:r>
              <a:rPr lang="tr-TR" sz="1200" kern="1200" dirty="0" smtClean="0">
                <a:solidFill>
                  <a:schemeClr val="tx1"/>
                </a:solidFill>
                <a:effectLst/>
                <a:latin typeface="+mn-lt"/>
                <a:ea typeface="+mn-ea"/>
                <a:cs typeface="+mn-cs"/>
              </a:rPr>
              <a:t> yatırım indiriminden yararlanan kazançlar üzerinden </a:t>
            </a:r>
            <a:r>
              <a:rPr lang="tr-TR" sz="1200" b="1" kern="1200" dirty="0" smtClean="0">
                <a:solidFill>
                  <a:schemeClr val="tx1"/>
                </a:solidFill>
                <a:effectLst/>
                <a:latin typeface="+mn-lt"/>
                <a:ea typeface="+mn-ea"/>
                <a:cs typeface="+mn-cs"/>
              </a:rPr>
              <a:t>dağıtılsın, dağıtılmasın %19,8 oranında gelir vergisi </a:t>
            </a:r>
            <a:r>
              <a:rPr lang="tr-TR" sz="1200" b="1" kern="1200" dirty="0" err="1" smtClean="0">
                <a:solidFill>
                  <a:schemeClr val="tx1"/>
                </a:solidFill>
                <a:effectLst/>
                <a:latin typeface="+mn-lt"/>
                <a:ea typeface="+mn-ea"/>
                <a:cs typeface="+mn-cs"/>
              </a:rPr>
              <a:t>tevkifatı</a:t>
            </a:r>
            <a:r>
              <a:rPr lang="tr-TR" sz="1200" kern="1200" dirty="0" smtClean="0">
                <a:solidFill>
                  <a:schemeClr val="tx1"/>
                </a:solidFill>
                <a:effectLst/>
                <a:latin typeface="+mn-lt"/>
                <a:ea typeface="+mn-ea"/>
                <a:cs typeface="+mn-cs"/>
              </a:rPr>
              <a:t> yapılacağı hükmü yer almaktadır.</a:t>
            </a:r>
            <a:endParaRPr lang="tr-TR" dirty="0"/>
          </a:p>
        </p:txBody>
      </p:sp>
      <p:sp>
        <p:nvSpPr>
          <p:cNvPr id="4" name="Slayt Numarası Yer Tutucusu 3"/>
          <p:cNvSpPr>
            <a:spLocks noGrp="1"/>
          </p:cNvSpPr>
          <p:nvPr>
            <p:ph type="sldNum" sz="quarter" idx="10"/>
          </p:nvPr>
        </p:nvSpPr>
        <p:spPr/>
        <p:txBody>
          <a:bodyPr/>
          <a:lstStyle/>
          <a:p>
            <a:fld id="{058773E4-AB56-40A6-A404-11FF6EB688EC}" type="slidenum">
              <a:rPr lang="tr-TR" smtClean="0"/>
              <a:t>9</a:t>
            </a:fld>
            <a:endParaRPr lang="tr-TR"/>
          </a:p>
        </p:txBody>
      </p:sp>
    </p:spTree>
    <p:extLst>
      <p:ext uri="{BB962C8B-B14F-4D97-AF65-F5344CB8AC3E}">
        <p14:creationId xmlns:p14="http://schemas.microsoft.com/office/powerpoint/2010/main" val="1242440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156F765D-A1DC-4C88-A1F7-63F71AB4B791}" type="datetime1">
              <a:rPr lang="en-US" smtClean="0"/>
              <a:t>8/18/2021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28A0EBE-9E73-41B7-8F1B-104D7A2F7EFB}" type="slidenum">
              <a:rPr lang="tr-TR" smtClean="0"/>
              <a:t>‹#›</a:t>
            </a:fld>
            <a:endParaRPr lang="tr-TR"/>
          </a:p>
        </p:txBody>
      </p:sp>
    </p:spTree>
    <p:extLst>
      <p:ext uri="{BB962C8B-B14F-4D97-AF65-F5344CB8AC3E}">
        <p14:creationId xmlns:p14="http://schemas.microsoft.com/office/powerpoint/2010/main" val="2142166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3BE8DC2-5FD4-42EC-80C6-6D2CB8409F0A}" type="datetime1">
              <a:rPr lang="en-US" smtClean="0"/>
              <a:t>8/18/2021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28A0EBE-9E73-41B7-8F1B-104D7A2F7EFB}" type="slidenum">
              <a:rPr lang="tr-TR" smtClean="0"/>
              <a:t>‹#›</a:t>
            </a:fld>
            <a:endParaRPr lang="tr-TR"/>
          </a:p>
        </p:txBody>
      </p:sp>
    </p:spTree>
    <p:extLst>
      <p:ext uri="{BB962C8B-B14F-4D97-AF65-F5344CB8AC3E}">
        <p14:creationId xmlns:p14="http://schemas.microsoft.com/office/powerpoint/2010/main" val="96401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42C7351-2048-4572-B718-C5CDD648C93E}" type="datetime1">
              <a:rPr lang="en-US" smtClean="0"/>
              <a:t>8/18/2021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28A0EBE-9E73-41B7-8F1B-104D7A2F7EFB}" type="slidenum">
              <a:rPr lang="tr-TR" smtClean="0"/>
              <a:t>‹#›</a:t>
            </a:fld>
            <a:endParaRPr lang="tr-TR"/>
          </a:p>
        </p:txBody>
      </p:sp>
    </p:spTree>
    <p:extLst>
      <p:ext uri="{BB962C8B-B14F-4D97-AF65-F5344CB8AC3E}">
        <p14:creationId xmlns:p14="http://schemas.microsoft.com/office/powerpoint/2010/main" val="1296964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spc="3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tıklayın</a:t>
            </a:r>
            <a:endParaRPr lang="en-US" dirty="0"/>
          </a:p>
        </p:txBody>
      </p:sp>
      <p:sp>
        <p:nvSpPr>
          <p:cNvPr id="7" name="Rectangle 6"/>
          <p:cNvSpPr/>
          <p:nvPr/>
        </p:nvSpPr>
        <p:spPr>
          <a:xfrm>
            <a:off x="0" y="0"/>
            <a:ext cx="457200" cy="68580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B03CF6A-5E87-4AE7-AACD-C2A1B405E95A}" type="datetime1">
              <a:rPr kumimoji="0" lang="en-US"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t>8/18/2021</a:t>
            </a:fld>
            <a:endParaRPr kumimoji="0" lang="en-US" sz="1050" b="0" i="0" u="none" strike="noStrike" kern="1200" cap="none" spc="0" normalizeH="0" baseline="0" noProof="0" dirty="0">
              <a:ln>
                <a:noFill/>
              </a:ln>
              <a:solidFill>
                <a:srgbClr val="D34817">
                  <a:lumMod val="40000"/>
                  <a:lumOff val="60000"/>
                </a:srgbClr>
              </a:solidFill>
              <a:effectLst/>
              <a:uLnTx/>
              <a:uFillTx/>
              <a:latin typeface="Century Schoolbook" panose="02040604050505020304"/>
              <a:ea typeface="+mn-ea"/>
              <a:cs typeface="+mn-cs"/>
            </a:endParaRPr>
          </a:p>
        </p:txBody>
      </p:sp>
      <p:sp>
        <p:nvSpPr>
          <p:cNvPr id="9" name="Footer Placeholder 8"/>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D34817">
                  <a:lumMod val="40000"/>
                  <a:lumOff val="60000"/>
                </a:srgbClr>
              </a:solidFill>
              <a:effectLst/>
              <a:uLnTx/>
              <a:uFillTx/>
              <a:latin typeface="Century Schoolbook" panose="02040604050505020304"/>
              <a:ea typeface="+mn-ea"/>
              <a:cs typeface="+mn-cs"/>
            </a:endParaRPr>
          </a:p>
        </p:txBody>
      </p:sp>
      <p:sp>
        <p:nvSpPr>
          <p:cNvPr id="10" name="Slide Number Placeholder 9"/>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3600" b="0" i="0" u="none" strike="noStrike" kern="1200" cap="none" spc="0" normalizeH="0" baseline="0" noProof="0" dirty="0">
                <a:ln>
                  <a:noFill/>
                </a:ln>
                <a:solidFill>
                  <a:srgbClr val="D34817">
                    <a:lumMod val="60000"/>
                    <a:lumOff val="40000"/>
                  </a:srgbClr>
                </a:solidFill>
                <a:effectLst/>
                <a:uLnTx/>
                <a:uFillTx/>
                <a:latin typeface="Century Schoolbook" panose="020406040505050203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3600" b="0" i="0" u="none" strike="noStrike" kern="1200" cap="none" spc="0" normalizeH="0" baseline="0" noProof="0" dirty="0">
              <a:ln>
                <a:noFill/>
              </a:ln>
              <a:solidFill>
                <a:srgbClr val="D34817">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412681127"/>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1ABC4FE-2C64-419E-B75F-BB08F755D6E6}" type="datetime1">
              <a:rPr kumimoji="0" lang="en-US"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t>8/18/2021</a:t>
            </a:fld>
            <a:endParaRPr kumimoji="0" lang="en-US" sz="1050" b="0" i="0" u="none" strike="noStrike" kern="1200" cap="none" spc="0" normalizeH="0" baseline="0" noProof="0" dirty="0">
              <a:ln>
                <a:noFill/>
              </a:ln>
              <a:solidFill>
                <a:srgbClr val="D34817">
                  <a:lumMod val="40000"/>
                  <a:lumOff val="60000"/>
                </a:srgbClr>
              </a:solidFill>
              <a:effectLst/>
              <a:uLnTx/>
              <a:uFillTx/>
              <a:latin typeface="Century Schoolbook" panose="020406040505050203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D34817">
                  <a:lumMod val="40000"/>
                  <a:lumOff val="60000"/>
                </a:srgbClr>
              </a:solidFill>
              <a:effectLst/>
              <a:uLnTx/>
              <a:uFillTx/>
              <a:latin typeface="Century Schoolbook" panose="020406040505050203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3600" b="0" i="0" u="none" strike="noStrike" kern="1200" cap="none" spc="0" normalizeH="0" baseline="0" noProof="0" dirty="0">
                <a:ln>
                  <a:noFill/>
                </a:ln>
                <a:solidFill>
                  <a:srgbClr val="D34817">
                    <a:lumMod val="60000"/>
                    <a:lumOff val="40000"/>
                  </a:srgbClr>
                </a:solidFill>
                <a:effectLst/>
                <a:uLnTx/>
                <a:uFillTx/>
                <a:latin typeface="Century Schoolbook" panose="020406040505050203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3600" b="0" i="0" u="none" strike="noStrike" kern="1200" cap="none" spc="0" normalizeH="0" baseline="0" noProof="0" dirty="0">
              <a:ln>
                <a:noFill/>
              </a:ln>
              <a:solidFill>
                <a:srgbClr val="D34817">
                  <a:lumMod val="60000"/>
                  <a:lumOff val="40000"/>
                </a:srgbClr>
              </a:solidFill>
              <a:effectLst/>
              <a:uLnTx/>
              <a:uFillTx/>
              <a:latin typeface="Century Schoolbook" panose="02040604050505020304"/>
              <a:ea typeface="+mn-ea"/>
              <a:cs typeface="+mn-cs"/>
            </a:endParaRPr>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0886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1"/>
            </a:lvl1pPr>
          </a:lstStyle>
          <a:p>
            <a:r>
              <a:rPr lang="tr-TR" smtClean="0"/>
              <a:t>Asıl başlık stili için tıklatın</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spc="30" baseline="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C41E3D-BA36-4BB2-B180-61C9CAC69510}" type="datetime1">
              <a:rPr kumimoji="0" lang="en-US"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t>8/18/2021</a:t>
            </a:fld>
            <a:endParaRPr kumimoji="0" lang="en-US" sz="1050" b="0" i="0" u="none" strike="noStrike" kern="1200" cap="none" spc="0" normalizeH="0" baseline="0" noProof="0" dirty="0">
              <a:ln>
                <a:noFill/>
              </a:ln>
              <a:solidFill>
                <a:srgbClr val="D34817">
                  <a:lumMod val="40000"/>
                  <a:lumOff val="60000"/>
                </a:srgbClr>
              </a:solidFill>
              <a:effectLst/>
              <a:uLnTx/>
              <a:uFillTx/>
              <a:latin typeface="Century Schoolbook" panose="020406040505050203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D34817">
                  <a:lumMod val="40000"/>
                  <a:lumOff val="60000"/>
                </a:srgbClr>
              </a:solidFill>
              <a:effectLst/>
              <a:uLnTx/>
              <a:uFillTx/>
              <a:latin typeface="Century Schoolbook" panose="020406040505050203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3600" b="0" i="0" u="none" strike="noStrike" kern="1200" cap="none" spc="0" normalizeH="0" baseline="0" noProof="0" dirty="0">
                <a:ln>
                  <a:noFill/>
                </a:ln>
                <a:solidFill>
                  <a:srgbClr val="D34817">
                    <a:lumMod val="60000"/>
                    <a:lumOff val="40000"/>
                  </a:srgbClr>
                </a:solidFill>
                <a:effectLst/>
                <a:uLnTx/>
                <a:uFillTx/>
                <a:latin typeface="Century Schoolbook" panose="020406040505050203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3600" b="0" i="0" u="none" strike="noStrike" kern="1200" cap="none" spc="0" normalizeH="0" baseline="0" noProof="0" dirty="0">
              <a:ln>
                <a:noFill/>
              </a:ln>
              <a:solidFill>
                <a:srgbClr val="D34817">
                  <a:lumMod val="60000"/>
                  <a:lumOff val="40000"/>
                </a:srgbClr>
              </a:solidFill>
              <a:effectLst/>
              <a:uLnTx/>
              <a:uFillTx/>
              <a:latin typeface="Century Schoolbook" panose="02040604050505020304"/>
              <a:ea typeface="+mn-ea"/>
              <a:cs typeface="+mn-cs"/>
            </a:endParaRPr>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45684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56F67F-4383-42CF-AFB5-B7C018F23B05}" type="datetime1">
              <a:rPr kumimoji="0" lang="en-US"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t>8/18/2021</a:t>
            </a:fld>
            <a:endParaRPr kumimoji="0" lang="en-US" sz="1050" b="0" i="0" u="none" strike="noStrike" kern="1200" cap="none" spc="0" normalizeH="0" baseline="0" noProof="0" dirty="0">
              <a:ln>
                <a:noFill/>
              </a:ln>
              <a:solidFill>
                <a:srgbClr val="D34817">
                  <a:lumMod val="40000"/>
                  <a:lumOff val="60000"/>
                </a:srgbClr>
              </a:solidFill>
              <a:effectLst/>
              <a:uLnTx/>
              <a:uFillTx/>
              <a:latin typeface="Century Schoolbook" panose="020406040505050203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D34817">
                  <a:lumMod val="40000"/>
                  <a:lumOff val="60000"/>
                </a:srgbClr>
              </a:solidFill>
              <a:effectLst/>
              <a:uLnTx/>
              <a:uFillTx/>
              <a:latin typeface="Century Schoolbook" panose="02040604050505020304"/>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3600" b="0" i="0" u="none" strike="noStrike" kern="1200" cap="none" spc="0" normalizeH="0" baseline="0" noProof="0" dirty="0">
                <a:ln>
                  <a:noFill/>
                </a:ln>
                <a:solidFill>
                  <a:srgbClr val="D34817">
                    <a:lumMod val="60000"/>
                    <a:lumOff val="40000"/>
                  </a:srgbClr>
                </a:solidFill>
                <a:effectLst/>
                <a:uLnTx/>
                <a:uFillTx/>
                <a:latin typeface="Century Schoolbook" panose="020406040505050203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3600" b="0" i="0" u="none" strike="noStrike" kern="1200" cap="none" spc="0" normalizeH="0" baseline="0" noProof="0" dirty="0">
              <a:ln>
                <a:noFill/>
              </a:ln>
              <a:solidFill>
                <a:srgbClr val="D34817">
                  <a:lumMod val="60000"/>
                  <a:lumOff val="40000"/>
                </a:srgbClr>
              </a:solidFill>
              <a:effectLst/>
              <a:uLnTx/>
              <a:uFillTx/>
              <a:latin typeface="Century Schoolbook" panose="02040604050505020304"/>
              <a:ea typeface="+mn-ea"/>
              <a:cs typeface="+mn-cs"/>
            </a:endParaRPr>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175371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tr-TR" smtClean="0"/>
              <a:t>Asıl metin stillerini düzenle</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F3B1BB1-8445-4992-B185-7ABE0FD4C005}" type="datetime1">
              <a:rPr kumimoji="0" lang="en-US"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t>8/18/2021</a:t>
            </a:fld>
            <a:endParaRPr kumimoji="0" lang="en-US" sz="1050" b="0" i="0" u="none" strike="noStrike" kern="1200" cap="none" spc="0" normalizeH="0" baseline="0" noProof="0" dirty="0">
              <a:ln>
                <a:noFill/>
              </a:ln>
              <a:solidFill>
                <a:srgbClr val="D34817">
                  <a:lumMod val="40000"/>
                  <a:lumOff val="60000"/>
                </a:srgbClr>
              </a:solidFill>
              <a:effectLst/>
              <a:uLnTx/>
              <a:uFillTx/>
              <a:latin typeface="Century Schoolbook" panose="02040604050505020304"/>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D34817">
                  <a:lumMod val="40000"/>
                  <a:lumOff val="60000"/>
                </a:srgbClr>
              </a:solidFill>
              <a:effectLst/>
              <a:uLnTx/>
              <a:uFillTx/>
              <a:latin typeface="Century Schoolbook" panose="02040604050505020304"/>
              <a:ea typeface="+mn-ea"/>
              <a:cs typeface="+mn-cs"/>
            </a:endParaRPr>
          </a:p>
        </p:txBody>
      </p:sp>
      <p:sp>
        <p:nvSpPr>
          <p:cNvPr id="9" name="Slide Number Placeholder 8"/>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3600" b="0" i="0" u="none" strike="noStrike" kern="1200" cap="none" spc="0" normalizeH="0" baseline="0" noProof="0" dirty="0">
                <a:ln>
                  <a:noFill/>
                </a:ln>
                <a:solidFill>
                  <a:srgbClr val="D34817">
                    <a:lumMod val="60000"/>
                    <a:lumOff val="40000"/>
                  </a:srgbClr>
                </a:solidFill>
                <a:effectLst/>
                <a:uLnTx/>
                <a:uFillTx/>
                <a:latin typeface="Century Schoolbook" panose="020406040505050203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3600" b="0" i="0" u="none" strike="noStrike" kern="1200" cap="none" spc="0" normalizeH="0" baseline="0" noProof="0" dirty="0">
              <a:ln>
                <a:noFill/>
              </a:ln>
              <a:solidFill>
                <a:srgbClr val="D34817">
                  <a:lumMod val="60000"/>
                  <a:lumOff val="40000"/>
                </a:srgbClr>
              </a:solidFill>
              <a:effectLst/>
              <a:uLnTx/>
              <a:uFillTx/>
              <a:latin typeface="Century Schoolbook" panose="02040604050505020304"/>
              <a:ea typeface="+mn-ea"/>
              <a:cs typeface="+mn-cs"/>
            </a:endParaRPr>
          </a:p>
        </p:txBody>
      </p:sp>
      <p:sp>
        <p:nvSpPr>
          <p:cNvPr id="11" name="Rectangle 10"/>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27146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7EF3E65-25AE-419D-BF91-3082A6368CC5}" type="datetime1">
              <a:rPr kumimoji="0" lang="en-US"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t>8/18/2021</a:t>
            </a:fld>
            <a:endParaRPr kumimoji="0" lang="en-US" sz="1050" b="0" i="0" u="none" strike="noStrike" kern="1200" cap="none" spc="0" normalizeH="0" baseline="0" noProof="0" dirty="0">
              <a:ln>
                <a:noFill/>
              </a:ln>
              <a:solidFill>
                <a:srgbClr val="D34817">
                  <a:lumMod val="40000"/>
                  <a:lumOff val="60000"/>
                </a:srgbClr>
              </a:solidFill>
              <a:effectLst/>
              <a:uLnTx/>
              <a:uFillTx/>
              <a:latin typeface="Century Schoolbook" panose="02040604050505020304"/>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D34817">
                  <a:lumMod val="40000"/>
                  <a:lumOff val="60000"/>
                </a:srgbClr>
              </a:solidFill>
              <a:effectLst/>
              <a:uLnTx/>
              <a:uFillTx/>
              <a:latin typeface="Century Schoolbook" panose="02040604050505020304"/>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3600" b="0" i="0" u="none" strike="noStrike" kern="1200" cap="none" spc="0" normalizeH="0" baseline="0" noProof="0" dirty="0">
                <a:ln>
                  <a:noFill/>
                </a:ln>
                <a:solidFill>
                  <a:srgbClr val="D34817">
                    <a:lumMod val="60000"/>
                    <a:lumOff val="40000"/>
                  </a:srgbClr>
                </a:solidFill>
                <a:effectLst/>
                <a:uLnTx/>
                <a:uFillTx/>
                <a:latin typeface="Century Schoolbook" panose="020406040505050203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3600" b="0" i="0" u="none" strike="noStrike" kern="1200" cap="none" spc="0" normalizeH="0" baseline="0" noProof="0" dirty="0">
              <a:ln>
                <a:noFill/>
              </a:ln>
              <a:solidFill>
                <a:srgbClr val="D34817">
                  <a:lumMod val="60000"/>
                  <a:lumOff val="40000"/>
                </a:srgbClr>
              </a:solidFill>
              <a:effectLst/>
              <a:uLnTx/>
              <a:uFillTx/>
              <a:latin typeface="Century Schoolbook" panose="02040604050505020304"/>
              <a:ea typeface="+mn-ea"/>
              <a:cs typeface="+mn-cs"/>
            </a:endParaRPr>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13426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649EE1F-AFAF-4A6F-8685-11121A329CF9}" type="datetime1">
              <a:rPr kumimoji="0" lang="en-US"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t>8/18/2021</a:t>
            </a:fld>
            <a:endParaRPr kumimoji="0" lang="en-US" sz="1050" b="0" i="0" u="none" strike="noStrike" kern="1200" cap="none" spc="0" normalizeH="0" baseline="0" noProof="0" dirty="0">
              <a:ln>
                <a:noFill/>
              </a:ln>
              <a:solidFill>
                <a:srgbClr val="D34817">
                  <a:lumMod val="40000"/>
                  <a:lumOff val="60000"/>
                </a:srgbClr>
              </a:solidFill>
              <a:effectLst/>
              <a:uLnTx/>
              <a:uFillTx/>
              <a:latin typeface="Century Schoolbook" panose="02040604050505020304"/>
              <a:ea typeface="+mn-ea"/>
              <a:cs typeface="+mn-cs"/>
            </a:endParaRP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D34817">
                  <a:lumMod val="40000"/>
                  <a:lumOff val="60000"/>
                </a:srgbClr>
              </a:solidFill>
              <a:effectLst/>
              <a:uLnTx/>
              <a:uFillTx/>
              <a:latin typeface="Century Schoolbook" panose="02040604050505020304"/>
              <a:ea typeface="+mn-ea"/>
              <a:cs typeface="+mn-cs"/>
            </a:endParaRPr>
          </a:p>
        </p:txBody>
      </p:sp>
      <p:sp>
        <p:nvSpPr>
          <p:cNvPr id="4" name="Slide Number Placeholder 3"/>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3600" b="0" i="0" u="none" strike="noStrike" kern="1200" cap="none" spc="0" normalizeH="0" baseline="0" noProof="0" dirty="0">
                <a:ln>
                  <a:noFill/>
                </a:ln>
                <a:solidFill>
                  <a:srgbClr val="D34817">
                    <a:lumMod val="60000"/>
                    <a:lumOff val="40000"/>
                  </a:srgbClr>
                </a:solidFill>
                <a:effectLst/>
                <a:uLnTx/>
                <a:uFillTx/>
                <a:latin typeface="Century Schoolbook" panose="020406040505050203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3600" b="0" i="0" u="none" strike="noStrike" kern="1200" cap="none" spc="0" normalizeH="0" baseline="0" noProof="0" dirty="0">
              <a:ln>
                <a:noFill/>
              </a:ln>
              <a:solidFill>
                <a:srgbClr val="D34817">
                  <a:lumMod val="60000"/>
                  <a:lumOff val="40000"/>
                </a:srgbClr>
              </a:solidFill>
              <a:effectLst/>
              <a:uLnTx/>
              <a:uFillTx/>
              <a:latin typeface="Century Schoolbook" panose="02040604050505020304"/>
              <a:ea typeface="+mn-ea"/>
              <a:cs typeface="+mn-cs"/>
            </a:endParaRPr>
          </a:p>
        </p:txBody>
      </p:sp>
      <p:sp>
        <p:nvSpPr>
          <p:cNvPr id="5" name="Rectangle 4"/>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505108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2800" b="1" baseline="0"/>
            </a:lvl1pPr>
          </a:lstStyle>
          <a:p>
            <a:r>
              <a:rPr lang="tr-TR" smtClean="0"/>
              <a:t>Asıl başlık stili için tıklatın</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1B7F27-0DC9-4F65-9099-F6DCB64A05EC}" type="datetime1">
              <a:rPr kumimoji="0" lang="en-US"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t>8/18/2021</a:t>
            </a:fld>
            <a:endParaRPr kumimoji="0" lang="en-US" sz="1050" b="0" i="0" u="none" strike="noStrike" kern="1200" cap="none" spc="0" normalizeH="0" baseline="0" noProof="0" dirty="0">
              <a:ln>
                <a:noFill/>
              </a:ln>
              <a:solidFill>
                <a:srgbClr val="D34817">
                  <a:lumMod val="40000"/>
                  <a:lumOff val="60000"/>
                </a:srgbClr>
              </a:solidFill>
              <a:effectLst/>
              <a:uLnTx/>
              <a:uFillTx/>
              <a:latin typeface="Century Schoolbook" panose="020406040505050203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D34817">
                  <a:lumMod val="40000"/>
                  <a:lumOff val="60000"/>
                </a:srgbClr>
              </a:solidFill>
              <a:effectLst/>
              <a:uLnTx/>
              <a:uFillTx/>
              <a:latin typeface="Century Schoolbook" panose="02040604050505020304"/>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3600" b="0" i="0" u="none" strike="noStrike" kern="1200" cap="none" spc="0" normalizeH="0" baseline="0" noProof="0" dirty="0">
                <a:ln>
                  <a:noFill/>
                </a:ln>
                <a:solidFill>
                  <a:srgbClr val="D34817">
                    <a:lumMod val="60000"/>
                    <a:lumOff val="40000"/>
                  </a:srgbClr>
                </a:solidFill>
                <a:effectLst/>
                <a:uLnTx/>
                <a:uFillTx/>
                <a:latin typeface="Century Schoolbook" panose="020406040505050203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3600" b="0" i="0" u="none" strike="noStrike" kern="1200" cap="none" spc="0" normalizeH="0" baseline="0" noProof="0" dirty="0">
              <a:ln>
                <a:noFill/>
              </a:ln>
              <a:solidFill>
                <a:srgbClr val="D34817">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2307243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0CDA16D-0815-44EF-B3C4-3BF254D10571}" type="datetime1">
              <a:rPr lang="en-US" smtClean="0"/>
              <a:t>8/18/2021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28A0EBE-9E73-41B7-8F1B-104D7A2F7EFB}" type="slidenum">
              <a:rPr lang="tr-TR" smtClean="0"/>
              <a:t>‹#›</a:t>
            </a:fld>
            <a:endParaRPr lang="tr-TR"/>
          </a:p>
        </p:txBody>
      </p:sp>
    </p:spTree>
    <p:extLst>
      <p:ext uri="{BB962C8B-B14F-4D97-AF65-F5344CB8AC3E}">
        <p14:creationId xmlns:p14="http://schemas.microsoft.com/office/powerpoint/2010/main" val="41082374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1">
                <a:solidFill>
                  <a:schemeClr val="bg1"/>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0" y="0"/>
            <a:ext cx="1129284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400"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AC92E70-082B-4681-A47B-F44807F7231F}" type="datetime1">
              <a:rPr kumimoji="0" lang="en-US"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t>8/18/2021</a:t>
            </a:fld>
            <a:endParaRPr kumimoji="0" lang="en-US" sz="1050" b="0" i="0" u="none" strike="noStrike" kern="1200" cap="none" spc="0" normalizeH="0" baseline="0" noProof="0" dirty="0">
              <a:ln>
                <a:noFill/>
              </a:ln>
              <a:solidFill>
                <a:srgbClr val="D34817">
                  <a:lumMod val="40000"/>
                  <a:lumOff val="60000"/>
                </a:srgbClr>
              </a:solidFill>
              <a:effectLst/>
              <a:uLnTx/>
              <a:uFillTx/>
              <a:latin typeface="Century Schoolbook" panose="020406040505050203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D34817">
                  <a:lumMod val="40000"/>
                  <a:lumOff val="60000"/>
                </a:srgbClr>
              </a:solidFill>
              <a:effectLst/>
              <a:uLnTx/>
              <a:uFillTx/>
              <a:latin typeface="Century Schoolbook" panose="02040604050505020304"/>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3600" b="0" i="0" u="none" strike="noStrike" kern="1200" cap="none" spc="0" normalizeH="0" baseline="0" noProof="0" dirty="0">
                <a:ln>
                  <a:noFill/>
                </a:ln>
                <a:solidFill>
                  <a:srgbClr val="D34817">
                    <a:lumMod val="60000"/>
                    <a:lumOff val="40000"/>
                  </a:srgbClr>
                </a:solidFill>
                <a:effectLst/>
                <a:uLnTx/>
                <a:uFillTx/>
                <a:latin typeface="Century Schoolbook" panose="020406040505050203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3600" b="0" i="0" u="none" strike="noStrike" kern="1200" cap="none" spc="0" normalizeH="0" baseline="0" noProof="0" dirty="0">
              <a:ln>
                <a:noFill/>
              </a:ln>
              <a:solidFill>
                <a:srgbClr val="D34817">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24526100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718A5B-DA81-4318-97E6-75FDF7FF1040}" type="datetime1">
              <a:rPr kumimoji="0" lang="en-US"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t>8/18/2021</a:t>
            </a:fld>
            <a:endParaRPr kumimoji="0" lang="en-US" sz="1050" b="0" i="0" u="none" strike="noStrike" kern="1200" cap="none" spc="0" normalizeH="0" baseline="0" noProof="0" dirty="0">
              <a:ln>
                <a:noFill/>
              </a:ln>
              <a:solidFill>
                <a:srgbClr val="D34817">
                  <a:lumMod val="40000"/>
                  <a:lumOff val="60000"/>
                </a:srgbClr>
              </a:solidFill>
              <a:effectLst/>
              <a:uLnTx/>
              <a:uFillTx/>
              <a:latin typeface="Century Schoolbook" panose="020406040505050203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D34817">
                  <a:lumMod val="40000"/>
                  <a:lumOff val="60000"/>
                </a:srgbClr>
              </a:solidFill>
              <a:effectLst/>
              <a:uLnTx/>
              <a:uFillTx/>
              <a:latin typeface="Century Schoolbook" panose="020406040505050203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3600" b="0" i="0" u="none" strike="noStrike" kern="1200" cap="none" spc="0" normalizeH="0" baseline="0" noProof="0" dirty="0">
                <a:ln>
                  <a:noFill/>
                </a:ln>
                <a:solidFill>
                  <a:srgbClr val="D34817">
                    <a:lumMod val="60000"/>
                    <a:lumOff val="40000"/>
                  </a:srgbClr>
                </a:solidFill>
                <a:effectLst/>
                <a:uLnTx/>
                <a:uFillTx/>
                <a:latin typeface="Century Schoolbook" panose="020406040505050203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3600" b="0" i="0" u="none" strike="noStrike" kern="1200" cap="none" spc="0" normalizeH="0" baseline="0" noProof="0" dirty="0">
              <a:ln>
                <a:noFill/>
              </a:ln>
              <a:solidFill>
                <a:srgbClr val="D34817">
                  <a:lumMod val="60000"/>
                  <a:lumOff val="40000"/>
                </a:srgbClr>
              </a:solidFill>
              <a:effectLst/>
              <a:uLnTx/>
              <a:uFillTx/>
              <a:latin typeface="Century Schoolbook" panose="02040604050505020304"/>
              <a:ea typeface="+mn-ea"/>
              <a:cs typeface="+mn-cs"/>
            </a:endParaRPr>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221085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0976A4-7FA9-4D43-9664-94808ACC4512}" type="datetime1">
              <a:rPr kumimoji="0" lang="en-US"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t>8/18/2021</a:t>
            </a:fld>
            <a:endParaRPr kumimoji="0" lang="en-US" sz="1050" b="0" i="0" u="none" strike="noStrike" kern="1200" cap="none" spc="0" normalizeH="0" baseline="0" noProof="0" dirty="0">
              <a:ln>
                <a:noFill/>
              </a:ln>
              <a:solidFill>
                <a:srgbClr val="D34817">
                  <a:lumMod val="40000"/>
                  <a:lumOff val="60000"/>
                </a:srgbClr>
              </a:solidFill>
              <a:effectLst/>
              <a:uLnTx/>
              <a:uFillTx/>
              <a:latin typeface="Century Schoolbook" panose="020406040505050203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D34817">
                  <a:lumMod val="40000"/>
                  <a:lumOff val="60000"/>
                </a:srgbClr>
              </a:solidFill>
              <a:effectLst/>
              <a:uLnTx/>
              <a:uFillTx/>
              <a:latin typeface="Century Schoolbook" panose="020406040505050203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3600" b="0" i="0" u="none" strike="noStrike" kern="1200" cap="none" spc="0" normalizeH="0" baseline="0" noProof="0" dirty="0">
                <a:ln>
                  <a:noFill/>
                </a:ln>
                <a:solidFill>
                  <a:srgbClr val="D34817">
                    <a:lumMod val="60000"/>
                    <a:lumOff val="40000"/>
                  </a:srgbClr>
                </a:solidFill>
                <a:effectLst/>
                <a:uLnTx/>
                <a:uFillTx/>
                <a:latin typeface="Century Schoolbook" panose="020406040505050203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3600" b="0" i="0" u="none" strike="noStrike" kern="1200" cap="none" spc="0" normalizeH="0" baseline="0" noProof="0" dirty="0">
              <a:ln>
                <a:noFill/>
              </a:ln>
              <a:solidFill>
                <a:srgbClr val="D34817">
                  <a:lumMod val="60000"/>
                  <a:lumOff val="40000"/>
                </a:srgbClr>
              </a:solidFill>
              <a:effectLst/>
              <a:uLnTx/>
              <a:uFillTx/>
              <a:latin typeface="Century Schoolbook" panose="02040604050505020304"/>
              <a:ea typeface="+mn-ea"/>
              <a:cs typeface="+mn-cs"/>
            </a:endParaRPr>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937835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spc="3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tıklayın</a:t>
            </a:r>
            <a:endParaRPr lang="en-US" dirty="0"/>
          </a:p>
        </p:txBody>
      </p:sp>
      <p:sp>
        <p:nvSpPr>
          <p:cNvPr id="7" name="Rectangle 6"/>
          <p:cNvSpPr/>
          <p:nvPr/>
        </p:nvSpPr>
        <p:spPr>
          <a:xfrm>
            <a:off x="0" y="0"/>
            <a:ext cx="457200" cy="68580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DD3EA7-975A-438A-BFAC-31EA35CCBE65}" type="datetime1">
              <a:rPr kumimoji="0" lang="en-US"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t>8/18/2021</a:t>
            </a:fld>
            <a:endParaRPr kumimoji="0" lang="en-US" sz="1050" b="0" i="0" u="none" strike="noStrike" kern="1200" cap="none" spc="0" normalizeH="0" baseline="0" noProof="0" dirty="0">
              <a:ln>
                <a:noFill/>
              </a:ln>
              <a:solidFill>
                <a:srgbClr val="D34817">
                  <a:lumMod val="40000"/>
                  <a:lumOff val="60000"/>
                </a:srgbClr>
              </a:solidFill>
              <a:effectLst/>
              <a:uLnTx/>
              <a:uFillTx/>
              <a:latin typeface="Century Schoolbook" panose="02040604050505020304"/>
              <a:ea typeface="+mn-ea"/>
              <a:cs typeface="+mn-cs"/>
            </a:endParaRPr>
          </a:p>
        </p:txBody>
      </p:sp>
      <p:sp>
        <p:nvSpPr>
          <p:cNvPr id="9" name="Footer Placeholder 8"/>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D34817">
                  <a:lumMod val="40000"/>
                  <a:lumOff val="60000"/>
                </a:srgbClr>
              </a:solidFill>
              <a:effectLst/>
              <a:uLnTx/>
              <a:uFillTx/>
              <a:latin typeface="Century Schoolbook" panose="02040604050505020304"/>
              <a:ea typeface="+mn-ea"/>
              <a:cs typeface="+mn-cs"/>
            </a:endParaRPr>
          </a:p>
        </p:txBody>
      </p:sp>
      <p:sp>
        <p:nvSpPr>
          <p:cNvPr id="10" name="Slide Number Placeholder 9"/>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3600" b="0" i="0" u="none" strike="noStrike" kern="1200" cap="none" spc="0" normalizeH="0" baseline="0" noProof="0" dirty="0">
                <a:ln>
                  <a:noFill/>
                </a:ln>
                <a:solidFill>
                  <a:srgbClr val="D34817">
                    <a:lumMod val="60000"/>
                    <a:lumOff val="40000"/>
                  </a:srgbClr>
                </a:solidFill>
                <a:effectLst/>
                <a:uLnTx/>
                <a:uFillTx/>
                <a:latin typeface="Century Schoolbook" panose="020406040505050203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3600" b="0" i="0" u="none" strike="noStrike" kern="1200" cap="none" spc="0" normalizeH="0" baseline="0" noProof="0" dirty="0">
              <a:ln>
                <a:noFill/>
              </a:ln>
              <a:solidFill>
                <a:srgbClr val="D34817">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1189185923"/>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9B3F88-E209-41B6-A523-38DFE9A170A6}" type="datetime1">
              <a:rPr kumimoji="0" lang="en-US"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t>8/18/2021</a:t>
            </a:fld>
            <a:endParaRPr kumimoji="0" lang="en-US" sz="1050" b="0" i="0" u="none" strike="noStrike" kern="1200" cap="none" spc="0" normalizeH="0" baseline="0" noProof="0" dirty="0">
              <a:ln>
                <a:noFill/>
              </a:ln>
              <a:solidFill>
                <a:srgbClr val="D34817">
                  <a:lumMod val="40000"/>
                  <a:lumOff val="60000"/>
                </a:srgbClr>
              </a:solidFill>
              <a:effectLst/>
              <a:uLnTx/>
              <a:uFillTx/>
              <a:latin typeface="Century Schoolbook" panose="020406040505050203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D34817">
                  <a:lumMod val="40000"/>
                  <a:lumOff val="60000"/>
                </a:srgbClr>
              </a:solidFill>
              <a:effectLst/>
              <a:uLnTx/>
              <a:uFillTx/>
              <a:latin typeface="Century Schoolbook" panose="020406040505050203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3600" b="0" i="0" u="none" strike="noStrike" kern="1200" cap="none" spc="0" normalizeH="0" baseline="0" noProof="0" dirty="0">
                <a:ln>
                  <a:noFill/>
                </a:ln>
                <a:solidFill>
                  <a:srgbClr val="D34817">
                    <a:lumMod val="60000"/>
                    <a:lumOff val="40000"/>
                  </a:srgbClr>
                </a:solidFill>
                <a:effectLst/>
                <a:uLnTx/>
                <a:uFillTx/>
                <a:latin typeface="Century Schoolbook" panose="020406040505050203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3600" b="0" i="0" u="none" strike="noStrike" kern="1200" cap="none" spc="0" normalizeH="0" baseline="0" noProof="0" dirty="0">
              <a:ln>
                <a:noFill/>
              </a:ln>
              <a:solidFill>
                <a:srgbClr val="D34817">
                  <a:lumMod val="60000"/>
                  <a:lumOff val="40000"/>
                </a:srgbClr>
              </a:solidFill>
              <a:effectLst/>
              <a:uLnTx/>
              <a:uFillTx/>
              <a:latin typeface="Century Schoolbook" panose="02040604050505020304"/>
              <a:ea typeface="+mn-ea"/>
              <a:cs typeface="+mn-cs"/>
            </a:endParaRPr>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622798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1"/>
            </a:lvl1pPr>
          </a:lstStyle>
          <a:p>
            <a:r>
              <a:rPr lang="tr-TR" smtClean="0"/>
              <a:t>Asıl başlık stili için tıklatın</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spc="30" baseline="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B28D21-EB99-4754-AC51-B736DAEF69D2}" type="datetime1">
              <a:rPr kumimoji="0" lang="en-US"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t>8/18/2021</a:t>
            </a:fld>
            <a:endParaRPr kumimoji="0" lang="en-US" sz="1050" b="0" i="0" u="none" strike="noStrike" kern="1200" cap="none" spc="0" normalizeH="0" baseline="0" noProof="0" dirty="0">
              <a:ln>
                <a:noFill/>
              </a:ln>
              <a:solidFill>
                <a:srgbClr val="D34817">
                  <a:lumMod val="40000"/>
                  <a:lumOff val="60000"/>
                </a:srgbClr>
              </a:solidFill>
              <a:effectLst/>
              <a:uLnTx/>
              <a:uFillTx/>
              <a:latin typeface="Century Schoolbook" panose="020406040505050203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D34817">
                  <a:lumMod val="40000"/>
                  <a:lumOff val="60000"/>
                </a:srgbClr>
              </a:solidFill>
              <a:effectLst/>
              <a:uLnTx/>
              <a:uFillTx/>
              <a:latin typeface="Century Schoolbook" panose="020406040505050203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3600" b="0" i="0" u="none" strike="noStrike" kern="1200" cap="none" spc="0" normalizeH="0" baseline="0" noProof="0" dirty="0">
                <a:ln>
                  <a:noFill/>
                </a:ln>
                <a:solidFill>
                  <a:srgbClr val="D34817">
                    <a:lumMod val="60000"/>
                    <a:lumOff val="40000"/>
                  </a:srgbClr>
                </a:solidFill>
                <a:effectLst/>
                <a:uLnTx/>
                <a:uFillTx/>
                <a:latin typeface="Century Schoolbook" panose="020406040505050203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3600" b="0" i="0" u="none" strike="noStrike" kern="1200" cap="none" spc="0" normalizeH="0" baseline="0" noProof="0" dirty="0">
              <a:ln>
                <a:noFill/>
              </a:ln>
              <a:solidFill>
                <a:srgbClr val="D34817">
                  <a:lumMod val="60000"/>
                  <a:lumOff val="40000"/>
                </a:srgbClr>
              </a:solidFill>
              <a:effectLst/>
              <a:uLnTx/>
              <a:uFillTx/>
              <a:latin typeface="Century Schoolbook" panose="02040604050505020304"/>
              <a:ea typeface="+mn-ea"/>
              <a:cs typeface="+mn-cs"/>
            </a:endParaRPr>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99235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EEB60E7-44EB-4F82-BDE2-5168E06F3F58}" type="datetime1">
              <a:rPr kumimoji="0" lang="en-US"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t>8/18/2021</a:t>
            </a:fld>
            <a:endParaRPr kumimoji="0" lang="en-US" sz="1050" b="0" i="0" u="none" strike="noStrike" kern="1200" cap="none" spc="0" normalizeH="0" baseline="0" noProof="0" dirty="0">
              <a:ln>
                <a:noFill/>
              </a:ln>
              <a:solidFill>
                <a:srgbClr val="D34817">
                  <a:lumMod val="40000"/>
                  <a:lumOff val="60000"/>
                </a:srgbClr>
              </a:solidFill>
              <a:effectLst/>
              <a:uLnTx/>
              <a:uFillTx/>
              <a:latin typeface="Century Schoolbook" panose="020406040505050203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D34817">
                  <a:lumMod val="40000"/>
                  <a:lumOff val="60000"/>
                </a:srgbClr>
              </a:solidFill>
              <a:effectLst/>
              <a:uLnTx/>
              <a:uFillTx/>
              <a:latin typeface="Century Schoolbook" panose="02040604050505020304"/>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3600" b="0" i="0" u="none" strike="noStrike" kern="1200" cap="none" spc="0" normalizeH="0" baseline="0" noProof="0" dirty="0">
                <a:ln>
                  <a:noFill/>
                </a:ln>
                <a:solidFill>
                  <a:srgbClr val="D34817">
                    <a:lumMod val="60000"/>
                    <a:lumOff val="40000"/>
                  </a:srgbClr>
                </a:solidFill>
                <a:effectLst/>
                <a:uLnTx/>
                <a:uFillTx/>
                <a:latin typeface="Century Schoolbook" panose="020406040505050203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3600" b="0" i="0" u="none" strike="noStrike" kern="1200" cap="none" spc="0" normalizeH="0" baseline="0" noProof="0" dirty="0">
              <a:ln>
                <a:noFill/>
              </a:ln>
              <a:solidFill>
                <a:srgbClr val="D34817">
                  <a:lumMod val="60000"/>
                  <a:lumOff val="40000"/>
                </a:srgbClr>
              </a:solidFill>
              <a:effectLst/>
              <a:uLnTx/>
              <a:uFillTx/>
              <a:latin typeface="Century Schoolbook" panose="02040604050505020304"/>
              <a:ea typeface="+mn-ea"/>
              <a:cs typeface="+mn-cs"/>
            </a:endParaRPr>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664990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tr-TR" smtClean="0"/>
              <a:t>Asıl metin stillerini düzenle</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972530-5AA9-46E5-A6E9-3CB0D16B8B7D}" type="datetime1">
              <a:rPr kumimoji="0" lang="en-US"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t>8/18/2021</a:t>
            </a:fld>
            <a:endParaRPr kumimoji="0" lang="en-US" sz="1050" b="0" i="0" u="none" strike="noStrike" kern="1200" cap="none" spc="0" normalizeH="0" baseline="0" noProof="0" dirty="0">
              <a:ln>
                <a:noFill/>
              </a:ln>
              <a:solidFill>
                <a:srgbClr val="D34817">
                  <a:lumMod val="40000"/>
                  <a:lumOff val="60000"/>
                </a:srgbClr>
              </a:solidFill>
              <a:effectLst/>
              <a:uLnTx/>
              <a:uFillTx/>
              <a:latin typeface="Century Schoolbook" panose="02040604050505020304"/>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D34817">
                  <a:lumMod val="40000"/>
                  <a:lumOff val="60000"/>
                </a:srgbClr>
              </a:solidFill>
              <a:effectLst/>
              <a:uLnTx/>
              <a:uFillTx/>
              <a:latin typeface="Century Schoolbook" panose="02040604050505020304"/>
              <a:ea typeface="+mn-ea"/>
              <a:cs typeface="+mn-cs"/>
            </a:endParaRPr>
          </a:p>
        </p:txBody>
      </p:sp>
      <p:sp>
        <p:nvSpPr>
          <p:cNvPr id="9" name="Slide Number Placeholder 8"/>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3600" b="0" i="0" u="none" strike="noStrike" kern="1200" cap="none" spc="0" normalizeH="0" baseline="0" noProof="0" dirty="0">
                <a:ln>
                  <a:noFill/>
                </a:ln>
                <a:solidFill>
                  <a:srgbClr val="D34817">
                    <a:lumMod val="60000"/>
                    <a:lumOff val="40000"/>
                  </a:srgbClr>
                </a:solidFill>
                <a:effectLst/>
                <a:uLnTx/>
                <a:uFillTx/>
                <a:latin typeface="Century Schoolbook" panose="020406040505050203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3600" b="0" i="0" u="none" strike="noStrike" kern="1200" cap="none" spc="0" normalizeH="0" baseline="0" noProof="0" dirty="0">
              <a:ln>
                <a:noFill/>
              </a:ln>
              <a:solidFill>
                <a:srgbClr val="D34817">
                  <a:lumMod val="60000"/>
                  <a:lumOff val="40000"/>
                </a:srgbClr>
              </a:solidFill>
              <a:effectLst/>
              <a:uLnTx/>
              <a:uFillTx/>
              <a:latin typeface="Century Schoolbook" panose="02040604050505020304"/>
              <a:ea typeface="+mn-ea"/>
              <a:cs typeface="+mn-cs"/>
            </a:endParaRPr>
          </a:p>
        </p:txBody>
      </p:sp>
      <p:sp>
        <p:nvSpPr>
          <p:cNvPr id="11" name="Rectangle 10"/>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975738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27DA32-E3B3-4BC4-9DE5-D83904D34686}" type="datetime1">
              <a:rPr kumimoji="0" lang="en-US"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t>8/18/2021</a:t>
            </a:fld>
            <a:endParaRPr kumimoji="0" lang="en-US" sz="1050" b="0" i="0" u="none" strike="noStrike" kern="1200" cap="none" spc="0" normalizeH="0" baseline="0" noProof="0" dirty="0">
              <a:ln>
                <a:noFill/>
              </a:ln>
              <a:solidFill>
                <a:srgbClr val="D34817">
                  <a:lumMod val="40000"/>
                  <a:lumOff val="60000"/>
                </a:srgbClr>
              </a:solidFill>
              <a:effectLst/>
              <a:uLnTx/>
              <a:uFillTx/>
              <a:latin typeface="Century Schoolbook" panose="02040604050505020304"/>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D34817">
                  <a:lumMod val="40000"/>
                  <a:lumOff val="60000"/>
                </a:srgbClr>
              </a:solidFill>
              <a:effectLst/>
              <a:uLnTx/>
              <a:uFillTx/>
              <a:latin typeface="Century Schoolbook" panose="02040604050505020304"/>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3600" b="0" i="0" u="none" strike="noStrike" kern="1200" cap="none" spc="0" normalizeH="0" baseline="0" noProof="0" dirty="0">
                <a:ln>
                  <a:noFill/>
                </a:ln>
                <a:solidFill>
                  <a:srgbClr val="D34817">
                    <a:lumMod val="60000"/>
                    <a:lumOff val="40000"/>
                  </a:srgbClr>
                </a:solidFill>
                <a:effectLst/>
                <a:uLnTx/>
                <a:uFillTx/>
                <a:latin typeface="Century Schoolbook" panose="020406040505050203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3600" b="0" i="0" u="none" strike="noStrike" kern="1200" cap="none" spc="0" normalizeH="0" baseline="0" noProof="0" dirty="0">
              <a:ln>
                <a:noFill/>
              </a:ln>
              <a:solidFill>
                <a:srgbClr val="D34817">
                  <a:lumMod val="60000"/>
                  <a:lumOff val="40000"/>
                </a:srgbClr>
              </a:solidFill>
              <a:effectLst/>
              <a:uLnTx/>
              <a:uFillTx/>
              <a:latin typeface="Century Schoolbook" panose="02040604050505020304"/>
              <a:ea typeface="+mn-ea"/>
              <a:cs typeface="+mn-cs"/>
            </a:endParaRPr>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732529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3530F2-D058-45B6-A029-96C9AACB37FF}" type="datetime1">
              <a:rPr kumimoji="0" lang="en-US"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t>8/18/2021</a:t>
            </a:fld>
            <a:endParaRPr kumimoji="0" lang="en-US" sz="1050" b="0" i="0" u="none" strike="noStrike" kern="1200" cap="none" spc="0" normalizeH="0" baseline="0" noProof="0" dirty="0">
              <a:ln>
                <a:noFill/>
              </a:ln>
              <a:solidFill>
                <a:srgbClr val="D34817">
                  <a:lumMod val="40000"/>
                  <a:lumOff val="60000"/>
                </a:srgbClr>
              </a:solidFill>
              <a:effectLst/>
              <a:uLnTx/>
              <a:uFillTx/>
              <a:latin typeface="Century Schoolbook" panose="02040604050505020304"/>
              <a:ea typeface="+mn-ea"/>
              <a:cs typeface="+mn-cs"/>
            </a:endParaRP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D34817">
                  <a:lumMod val="40000"/>
                  <a:lumOff val="60000"/>
                </a:srgbClr>
              </a:solidFill>
              <a:effectLst/>
              <a:uLnTx/>
              <a:uFillTx/>
              <a:latin typeface="Century Schoolbook" panose="02040604050505020304"/>
              <a:ea typeface="+mn-ea"/>
              <a:cs typeface="+mn-cs"/>
            </a:endParaRPr>
          </a:p>
        </p:txBody>
      </p:sp>
      <p:sp>
        <p:nvSpPr>
          <p:cNvPr id="4" name="Slide Number Placeholder 3"/>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3600" b="0" i="0" u="none" strike="noStrike" kern="1200" cap="none" spc="0" normalizeH="0" baseline="0" noProof="0" dirty="0">
                <a:ln>
                  <a:noFill/>
                </a:ln>
                <a:solidFill>
                  <a:srgbClr val="D34817">
                    <a:lumMod val="60000"/>
                    <a:lumOff val="40000"/>
                  </a:srgbClr>
                </a:solidFill>
                <a:effectLst/>
                <a:uLnTx/>
                <a:uFillTx/>
                <a:latin typeface="Century Schoolbook" panose="020406040505050203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3600" b="0" i="0" u="none" strike="noStrike" kern="1200" cap="none" spc="0" normalizeH="0" baseline="0" noProof="0" dirty="0">
              <a:ln>
                <a:noFill/>
              </a:ln>
              <a:solidFill>
                <a:srgbClr val="D34817">
                  <a:lumMod val="60000"/>
                  <a:lumOff val="40000"/>
                </a:srgbClr>
              </a:solidFill>
              <a:effectLst/>
              <a:uLnTx/>
              <a:uFillTx/>
              <a:latin typeface="Century Schoolbook" panose="02040604050505020304"/>
              <a:ea typeface="+mn-ea"/>
              <a:cs typeface="+mn-cs"/>
            </a:endParaRPr>
          </a:p>
        </p:txBody>
      </p:sp>
      <p:sp>
        <p:nvSpPr>
          <p:cNvPr id="5" name="Rectangle 4"/>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9390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3BA27E27-839F-4E77-AA8B-6152D2537171}" type="datetime1">
              <a:rPr lang="en-US" smtClean="0"/>
              <a:t>8/18/2021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28A0EBE-9E73-41B7-8F1B-104D7A2F7EFB}" type="slidenum">
              <a:rPr lang="tr-TR" smtClean="0"/>
              <a:t>‹#›</a:t>
            </a:fld>
            <a:endParaRPr lang="tr-TR"/>
          </a:p>
        </p:txBody>
      </p:sp>
    </p:spTree>
    <p:extLst>
      <p:ext uri="{BB962C8B-B14F-4D97-AF65-F5344CB8AC3E}">
        <p14:creationId xmlns:p14="http://schemas.microsoft.com/office/powerpoint/2010/main" val="34548838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2800" b="1" baseline="0"/>
            </a:lvl1pPr>
          </a:lstStyle>
          <a:p>
            <a:r>
              <a:rPr lang="tr-TR" smtClean="0"/>
              <a:t>Asıl başlık stili için tıklatın</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CD1318-926D-418E-B2B6-83A52BA81386}" type="datetime1">
              <a:rPr kumimoji="0" lang="en-US"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t>8/18/2021</a:t>
            </a:fld>
            <a:endParaRPr kumimoji="0" lang="en-US" sz="1050" b="0" i="0" u="none" strike="noStrike" kern="1200" cap="none" spc="0" normalizeH="0" baseline="0" noProof="0" dirty="0">
              <a:ln>
                <a:noFill/>
              </a:ln>
              <a:solidFill>
                <a:srgbClr val="D34817">
                  <a:lumMod val="40000"/>
                  <a:lumOff val="60000"/>
                </a:srgbClr>
              </a:solidFill>
              <a:effectLst/>
              <a:uLnTx/>
              <a:uFillTx/>
              <a:latin typeface="Century Schoolbook" panose="020406040505050203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D34817">
                  <a:lumMod val="40000"/>
                  <a:lumOff val="60000"/>
                </a:srgbClr>
              </a:solidFill>
              <a:effectLst/>
              <a:uLnTx/>
              <a:uFillTx/>
              <a:latin typeface="Century Schoolbook" panose="02040604050505020304"/>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3600" b="0" i="0" u="none" strike="noStrike" kern="1200" cap="none" spc="0" normalizeH="0" baseline="0" noProof="0" dirty="0">
                <a:ln>
                  <a:noFill/>
                </a:ln>
                <a:solidFill>
                  <a:srgbClr val="D34817">
                    <a:lumMod val="60000"/>
                    <a:lumOff val="40000"/>
                  </a:srgbClr>
                </a:solidFill>
                <a:effectLst/>
                <a:uLnTx/>
                <a:uFillTx/>
                <a:latin typeface="Century Schoolbook" panose="020406040505050203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3600" b="0" i="0" u="none" strike="noStrike" kern="1200" cap="none" spc="0" normalizeH="0" baseline="0" noProof="0" dirty="0">
              <a:ln>
                <a:noFill/>
              </a:ln>
              <a:solidFill>
                <a:srgbClr val="D34817">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8321288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1">
                <a:solidFill>
                  <a:schemeClr val="bg1"/>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0" y="0"/>
            <a:ext cx="1129284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400"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04A9C5-FFDD-4AF3-ADAD-FB4031863D17}" type="datetime1">
              <a:rPr kumimoji="0" lang="en-US"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t>8/18/2021</a:t>
            </a:fld>
            <a:endParaRPr kumimoji="0" lang="en-US" sz="1050" b="0" i="0" u="none" strike="noStrike" kern="1200" cap="none" spc="0" normalizeH="0" baseline="0" noProof="0" dirty="0">
              <a:ln>
                <a:noFill/>
              </a:ln>
              <a:solidFill>
                <a:srgbClr val="D34817">
                  <a:lumMod val="40000"/>
                  <a:lumOff val="60000"/>
                </a:srgbClr>
              </a:solidFill>
              <a:effectLst/>
              <a:uLnTx/>
              <a:uFillTx/>
              <a:latin typeface="Century Schoolbook" panose="020406040505050203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D34817">
                  <a:lumMod val="40000"/>
                  <a:lumOff val="60000"/>
                </a:srgbClr>
              </a:solidFill>
              <a:effectLst/>
              <a:uLnTx/>
              <a:uFillTx/>
              <a:latin typeface="Century Schoolbook" panose="02040604050505020304"/>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3600" b="0" i="0" u="none" strike="noStrike" kern="1200" cap="none" spc="0" normalizeH="0" baseline="0" noProof="0" dirty="0">
                <a:ln>
                  <a:noFill/>
                </a:ln>
                <a:solidFill>
                  <a:srgbClr val="D34817">
                    <a:lumMod val="60000"/>
                    <a:lumOff val="40000"/>
                  </a:srgbClr>
                </a:solidFill>
                <a:effectLst/>
                <a:uLnTx/>
                <a:uFillTx/>
                <a:latin typeface="Century Schoolbook" panose="020406040505050203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3600" b="0" i="0" u="none" strike="noStrike" kern="1200" cap="none" spc="0" normalizeH="0" baseline="0" noProof="0" dirty="0">
              <a:ln>
                <a:noFill/>
              </a:ln>
              <a:solidFill>
                <a:srgbClr val="D34817">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35890372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790CAE-B563-4D04-856D-F33A37C0DF93}" type="datetime1">
              <a:rPr kumimoji="0" lang="en-US"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t>8/18/2021</a:t>
            </a:fld>
            <a:endParaRPr kumimoji="0" lang="en-US" sz="1050" b="0" i="0" u="none" strike="noStrike" kern="1200" cap="none" spc="0" normalizeH="0" baseline="0" noProof="0" dirty="0">
              <a:ln>
                <a:noFill/>
              </a:ln>
              <a:solidFill>
                <a:srgbClr val="D34817">
                  <a:lumMod val="40000"/>
                  <a:lumOff val="60000"/>
                </a:srgbClr>
              </a:solidFill>
              <a:effectLst/>
              <a:uLnTx/>
              <a:uFillTx/>
              <a:latin typeface="Century Schoolbook" panose="020406040505050203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D34817">
                  <a:lumMod val="40000"/>
                  <a:lumOff val="60000"/>
                </a:srgbClr>
              </a:solidFill>
              <a:effectLst/>
              <a:uLnTx/>
              <a:uFillTx/>
              <a:latin typeface="Century Schoolbook" panose="020406040505050203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3600" b="0" i="0" u="none" strike="noStrike" kern="1200" cap="none" spc="0" normalizeH="0" baseline="0" noProof="0" dirty="0">
                <a:ln>
                  <a:noFill/>
                </a:ln>
                <a:solidFill>
                  <a:srgbClr val="D34817">
                    <a:lumMod val="60000"/>
                    <a:lumOff val="40000"/>
                  </a:srgbClr>
                </a:solidFill>
                <a:effectLst/>
                <a:uLnTx/>
                <a:uFillTx/>
                <a:latin typeface="Century Schoolbook" panose="020406040505050203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3600" b="0" i="0" u="none" strike="noStrike" kern="1200" cap="none" spc="0" normalizeH="0" baseline="0" noProof="0" dirty="0">
              <a:ln>
                <a:noFill/>
              </a:ln>
              <a:solidFill>
                <a:srgbClr val="D34817">
                  <a:lumMod val="60000"/>
                  <a:lumOff val="40000"/>
                </a:srgbClr>
              </a:solidFill>
              <a:effectLst/>
              <a:uLnTx/>
              <a:uFillTx/>
              <a:latin typeface="Century Schoolbook" panose="02040604050505020304"/>
              <a:ea typeface="+mn-ea"/>
              <a:cs typeface="+mn-cs"/>
            </a:endParaRPr>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468743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3AABD91-62B7-4B1A-BC6D-357087B57CBB}" type="datetime1">
              <a:rPr kumimoji="0" lang="en-US"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t>8/18/2021</a:t>
            </a:fld>
            <a:endParaRPr kumimoji="0" lang="en-US" sz="1050" b="0" i="0" u="none" strike="noStrike" kern="1200" cap="none" spc="0" normalizeH="0" baseline="0" noProof="0" dirty="0">
              <a:ln>
                <a:noFill/>
              </a:ln>
              <a:solidFill>
                <a:srgbClr val="D34817">
                  <a:lumMod val="40000"/>
                  <a:lumOff val="60000"/>
                </a:srgbClr>
              </a:solidFill>
              <a:effectLst/>
              <a:uLnTx/>
              <a:uFillTx/>
              <a:latin typeface="Century Schoolbook" panose="020406040505050203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D34817">
                  <a:lumMod val="40000"/>
                  <a:lumOff val="60000"/>
                </a:srgbClr>
              </a:solidFill>
              <a:effectLst/>
              <a:uLnTx/>
              <a:uFillTx/>
              <a:latin typeface="Century Schoolbook" panose="020406040505050203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3600" b="0" i="0" u="none" strike="noStrike" kern="1200" cap="none" spc="0" normalizeH="0" baseline="0" noProof="0" dirty="0">
                <a:ln>
                  <a:noFill/>
                </a:ln>
                <a:solidFill>
                  <a:srgbClr val="D34817">
                    <a:lumMod val="60000"/>
                    <a:lumOff val="40000"/>
                  </a:srgbClr>
                </a:solidFill>
                <a:effectLst/>
                <a:uLnTx/>
                <a:uFillTx/>
                <a:latin typeface="Century Schoolbook" panose="020406040505050203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3600" b="0" i="0" u="none" strike="noStrike" kern="1200" cap="none" spc="0" normalizeH="0" baseline="0" noProof="0" dirty="0">
              <a:ln>
                <a:noFill/>
              </a:ln>
              <a:solidFill>
                <a:srgbClr val="D34817">
                  <a:lumMod val="60000"/>
                  <a:lumOff val="40000"/>
                </a:srgbClr>
              </a:solidFill>
              <a:effectLst/>
              <a:uLnTx/>
              <a:uFillTx/>
              <a:latin typeface="Century Schoolbook" panose="02040604050505020304"/>
              <a:ea typeface="+mn-ea"/>
              <a:cs typeface="+mn-cs"/>
            </a:endParaRPr>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21582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4168D8B5-714D-47BB-9F72-469901AAF53C}" type="datetime1">
              <a:rPr lang="en-US" smtClean="0"/>
              <a:t>8/18/2021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28A0EBE-9E73-41B7-8F1B-104D7A2F7EFB}" type="slidenum">
              <a:rPr lang="tr-TR" smtClean="0"/>
              <a:t>‹#›</a:t>
            </a:fld>
            <a:endParaRPr lang="tr-TR"/>
          </a:p>
        </p:txBody>
      </p:sp>
    </p:spTree>
    <p:extLst>
      <p:ext uri="{BB962C8B-B14F-4D97-AF65-F5344CB8AC3E}">
        <p14:creationId xmlns:p14="http://schemas.microsoft.com/office/powerpoint/2010/main" val="2729613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66CE5B06-6149-4BD3-A5D5-55FDCA05DACD}" type="datetime1">
              <a:rPr lang="en-US" smtClean="0"/>
              <a:t>8/18/2021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28A0EBE-9E73-41B7-8F1B-104D7A2F7EFB}" type="slidenum">
              <a:rPr lang="tr-TR" smtClean="0"/>
              <a:t>‹#›</a:t>
            </a:fld>
            <a:endParaRPr lang="tr-TR"/>
          </a:p>
        </p:txBody>
      </p:sp>
    </p:spTree>
    <p:extLst>
      <p:ext uri="{BB962C8B-B14F-4D97-AF65-F5344CB8AC3E}">
        <p14:creationId xmlns:p14="http://schemas.microsoft.com/office/powerpoint/2010/main" val="318802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81011D0F-91C4-42A0-9EA0-B69AB977C61B}" type="datetime1">
              <a:rPr lang="en-US" smtClean="0"/>
              <a:t>8/18/2021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28A0EBE-9E73-41B7-8F1B-104D7A2F7EFB}" type="slidenum">
              <a:rPr lang="tr-TR" smtClean="0"/>
              <a:t>‹#›</a:t>
            </a:fld>
            <a:endParaRPr lang="tr-TR"/>
          </a:p>
        </p:txBody>
      </p:sp>
    </p:spTree>
    <p:extLst>
      <p:ext uri="{BB962C8B-B14F-4D97-AF65-F5344CB8AC3E}">
        <p14:creationId xmlns:p14="http://schemas.microsoft.com/office/powerpoint/2010/main" val="757901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FF3AA17-2403-4BF1-AFA5-1CF6CB35A337}" type="datetime1">
              <a:rPr lang="en-US" smtClean="0"/>
              <a:t>8/18/2021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28A0EBE-9E73-41B7-8F1B-104D7A2F7EFB}" type="slidenum">
              <a:rPr lang="tr-TR" smtClean="0"/>
              <a:t>‹#›</a:t>
            </a:fld>
            <a:endParaRPr lang="tr-TR"/>
          </a:p>
        </p:txBody>
      </p:sp>
    </p:spTree>
    <p:extLst>
      <p:ext uri="{BB962C8B-B14F-4D97-AF65-F5344CB8AC3E}">
        <p14:creationId xmlns:p14="http://schemas.microsoft.com/office/powerpoint/2010/main" val="464755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F0A8C886-082F-4A11-A94A-2F87C545CB06}" type="datetime1">
              <a:rPr lang="en-US" smtClean="0"/>
              <a:t>8/18/2021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28A0EBE-9E73-41B7-8F1B-104D7A2F7EFB}" type="slidenum">
              <a:rPr lang="tr-TR" smtClean="0"/>
              <a:t>‹#›</a:t>
            </a:fld>
            <a:endParaRPr lang="tr-TR"/>
          </a:p>
        </p:txBody>
      </p:sp>
    </p:spTree>
    <p:extLst>
      <p:ext uri="{BB962C8B-B14F-4D97-AF65-F5344CB8AC3E}">
        <p14:creationId xmlns:p14="http://schemas.microsoft.com/office/powerpoint/2010/main" val="3815090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F53DE8C7-CB69-457D-A53D-718DE3C2F768}" type="datetime1">
              <a:rPr lang="en-US" smtClean="0"/>
              <a:t>8/18/2021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28A0EBE-9E73-41B7-8F1B-104D7A2F7EFB}" type="slidenum">
              <a:rPr lang="tr-TR" smtClean="0"/>
              <a:t>‹#›</a:t>
            </a:fld>
            <a:endParaRPr lang="tr-TR"/>
          </a:p>
        </p:txBody>
      </p:sp>
    </p:spTree>
    <p:extLst>
      <p:ext uri="{BB962C8B-B14F-4D97-AF65-F5344CB8AC3E}">
        <p14:creationId xmlns:p14="http://schemas.microsoft.com/office/powerpoint/2010/main" val="3560399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741EF6-F43D-4E1F-898D-C7AF69D5F0B4}" type="datetime1">
              <a:rPr lang="en-US" smtClean="0"/>
              <a:t>8/18/2021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8A0EBE-9E73-41B7-8F1B-104D7A2F7EFB}" type="slidenum">
              <a:rPr lang="tr-TR" smtClean="0"/>
              <a:t>‹#›</a:t>
            </a:fld>
            <a:endParaRPr lang="tr-TR"/>
          </a:p>
        </p:txBody>
      </p:sp>
    </p:spTree>
    <p:extLst>
      <p:ext uri="{BB962C8B-B14F-4D97-AF65-F5344CB8AC3E}">
        <p14:creationId xmlns:p14="http://schemas.microsoft.com/office/powerpoint/2010/main" val="3356324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61872" y="294198"/>
            <a:ext cx="9692640" cy="1397124"/>
          </a:xfrm>
          <a:prstGeom prst="rect">
            <a:avLst/>
          </a:prstGeom>
        </p:spPr>
        <p:txBody>
          <a:bodyPr vert="horz" lIns="91440" tIns="27432"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16200000">
            <a:off x="10612667" y="998536"/>
            <a:ext cx="1904999" cy="365125"/>
          </a:xfrm>
          <a:prstGeom prst="rect">
            <a:avLst/>
          </a:prstGeom>
        </p:spPr>
        <p:txBody>
          <a:bodyPr vert="horz" lIns="91440" tIns="45720" rIns="91440" bIns="45720" rtlCol="0" anchor="ctr"/>
          <a:lstStyle>
            <a:lvl1pPr algn="r">
              <a:defRPr sz="1050" b="0">
                <a:solidFill>
                  <a:schemeClr val="accent1">
                    <a:lumMod val="40000"/>
                    <a:lumOff val="60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9B23360A-034E-45C7-A1DF-CE11A556023C}" type="datetime1">
              <a:rPr kumimoji="0" lang="en-US"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t>8/18/2021</a:t>
            </a:fld>
            <a:endParaRPr kumimoji="0" lang="en-US" sz="1050" b="0" i="0" u="none" strike="noStrike" kern="1200" cap="none" spc="0" normalizeH="0" baseline="0" noProof="0" dirty="0">
              <a:ln>
                <a:noFill/>
              </a:ln>
              <a:solidFill>
                <a:srgbClr val="D34817">
                  <a:lumMod val="40000"/>
                  <a:lumOff val="60000"/>
                </a:srgbClr>
              </a:solidFill>
              <a:effectLst/>
              <a:uLnTx/>
              <a:uFillTx/>
              <a:latin typeface="Century Schoolbook" panose="02040604050505020304"/>
              <a:ea typeface="+mn-ea"/>
              <a:cs typeface="+mn-cs"/>
            </a:endParaRPr>
          </a:p>
        </p:txBody>
      </p:sp>
      <p:sp>
        <p:nvSpPr>
          <p:cNvPr id="5" name="Footer Placeholder 4"/>
          <p:cNvSpPr>
            <a:spLocks noGrp="1"/>
          </p:cNvSpPr>
          <p:nvPr>
            <p:ph type="ftr" sz="quarter" idx="3"/>
          </p:nvPr>
        </p:nvSpPr>
        <p:spPr>
          <a:xfrm rot="16200000">
            <a:off x="9774466" y="4046536"/>
            <a:ext cx="3581400" cy="365125"/>
          </a:xfrm>
          <a:prstGeom prst="rect">
            <a:avLst/>
          </a:prstGeom>
        </p:spPr>
        <p:txBody>
          <a:bodyPr vert="horz" lIns="91440" tIns="45720" rIns="91440" bIns="45720" rtlCol="0" anchor="ctr"/>
          <a:lstStyle>
            <a:lvl1pPr algn="l">
              <a:defRPr sz="1050">
                <a:solidFill>
                  <a:schemeClr val="accent1">
                    <a:lumMod val="40000"/>
                    <a:lumOff val="60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D34817">
                  <a:lumMod val="40000"/>
                  <a:lumOff val="60000"/>
                </a:srgbClr>
              </a:solidFill>
              <a:effectLst/>
              <a:uLnTx/>
              <a:uFillTx/>
              <a:latin typeface="Century Schoolbook" panose="02040604050505020304"/>
              <a:ea typeface="+mn-ea"/>
              <a:cs typeface="+mn-cs"/>
            </a:endParaRPr>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accent1">
                    <a:lumMod val="60000"/>
                    <a:lumOff val="40000"/>
                  </a:schemeClr>
                </a:solidFill>
                <a:latin typeface="+mj-l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3600" b="0" i="0" u="none" strike="noStrike" kern="1200" cap="none" spc="0" normalizeH="0" baseline="0" noProof="0" dirty="0">
                <a:ln>
                  <a:noFill/>
                </a:ln>
                <a:solidFill>
                  <a:srgbClr val="D34817">
                    <a:lumMod val="60000"/>
                    <a:lumOff val="40000"/>
                  </a:srgbClr>
                </a:solidFill>
                <a:effectLst/>
                <a:uLnTx/>
                <a:uFillTx/>
                <a:latin typeface="Century Schoolbook" panose="020406040505050203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3600" b="0" i="0" u="none" strike="noStrike" kern="1200" cap="none" spc="0" normalizeH="0" baseline="0" noProof="0" dirty="0">
              <a:ln>
                <a:noFill/>
              </a:ln>
              <a:solidFill>
                <a:srgbClr val="D34817">
                  <a:lumMod val="60000"/>
                  <a:lumOff val="40000"/>
                </a:srgbClr>
              </a:solidFill>
              <a:effectLst/>
              <a:uLnTx/>
              <a:uFillTx/>
              <a:latin typeface="Century Schoolbook" panose="02040604050505020304"/>
              <a:ea typeface="+mn-ea"/>
              <a:cs typeface="+mn-cs"/>
            </a:endParaRPr>
          </a:p>
        </p:txBody>
      </p:sp>
      <p:sp>
        <p:nvSpPr>
          <p:cNvPr id="10" name="5 Dikdörtgen"/>
          <p:cNvSpPr/>
          <p:nvPr userDrawn="1"/>
        </p:nvSpPr>
        <p:spPr>
          <a:xfrm rot="16200000">
            <a:off x="8321859" y="3151385"/>
            <a:ext cx="6851740" cy="561489"/>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pic>
        <p:nvPicPr>
          <p:cNvPr id="11" name="Picture 6" descr="https://upload.wikimedia.org/wikipedia/tr/4/4c/Vergi_Denetim_Kurulu_Ba%C5%9Fkanl%C4%B1%C4%9F%C4%B1_Logosu.png"/>
          <p:cNvPicPr>
            <a:picLocks noChangeAspect="1" noChangeArrowheads="1"/>
          </p:cNvPicPr>
          <p:nvPr userDrawn="1"/>
        </p:nvPicPr>
        <p:blipFill>
          <a:blip r:embed="rId13" cstate="print"/>
          <a:srcRect/>
          <a:stretch>
            <a:fillRect/>
          </a:stretch>
        </p:blipFill>
        <p:spPr bwMode="auto">
          <a:xfrm>
            <a:off x="11217684" y="157684"/>
            <a:ext cx="1064712" cy="1023414"/>
          </a:xfrm>
          <a:prstGeom prst="rect">
            <a:avLst/>
          </a:prstGeom>
          <a:noFill/>
        </p:spPr>
      </p:pic>
      <p:sp>
        <p:nvSpPr>
          <p:cNvPr id="12" name="36 Başlık"/>
          <p:cNvSpPr txBox="1">
            <a:spLocks/>
          </p:cNvSpPr>
          <p:nvPr userDrawn="1"/>
        </p:nvSpPr>
        <p:spPr>
          <a:xfrm rot="16200000">
            <a:off x="8950231" y="3577704"/>
            <a:ext cx="5584971" cy="571504"/>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tr-TR"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Schoolbook" panose="02040604050505020304"/>
                <a:ea typeface="+mn-ea"/>
                <a:cs typeface="+mn-cs"/>
              </a:rPr>
              <a:t>VERGİ DENETİM KURULU BAŞKANLIĞI</a:t>
            </a:r>
          </a:p>
        </p:txBody>
      </p:sp>
    </p:spTree>
    <p:extLst>
      <p:ext uri="{BB962C8B-B14F-4D97-AF65-F5344CB8AC3E}">
        <p14:creationId xmlns:p14="http://schemas.microsoft.com/office/powerpoint/2010/main" val="7629267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61872" y="294198"/>
            <a:ext cx="9692640" cy="1397124"/>
          </a:xfrm>
          <a:prstGeom prst="rect">
            <a:avLst/>
          </a:prstGeom>
        </p:spPr>
        <p:txBody>
          <a:bodyPr vert="horz" lIns="91440" tIns="27432"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16200000">
            <a:off x="10612667" y="998536"/>
            <a:ext cx="1904999" cy="365125"/>
          </a:xfrm>
          <a:prstGeom prst="rect">
            <a:avLst/>
          </a:prstGeom>
        </p:spPr>
        <p:txBody>
          <a:bodyPr vert="horz" lIns="91440" tIns="45720" rIns="91440" bIns="45720" rtlCol="0" anchor="ctr"/>
          <a:lstStyle>
            <a:lvl1pPr algn="r">
              <a:defRPr sz="1050" b="0">
                <a:solidFill>
                  <a:schemeClr val="accent1">
                    <a:lumMod val="40000"/>
                    <a:lumOff val="60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9123A80F-F795-4832-B6E7-88B2BCE0ED10}" type="datetime1">
              <a:rPr kumimoji="0" lang="en-US"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t>8/18/2021</a:t>
            </a:fld>
            <a:endParaRPr kumimoji="0" lang="en-US" sz="1050" b="0" i="0" u="none" strike="noStrike" kern="1200" cap="none" spc="0" normalizeH="0" baseline="0" noProof="0" dirty="0">
              <a:ln>
                <a:noFill/>
              </a:ln>
              <a:solidFill>
                <a:srgbClr val="D34817">
                  <a:lumMod val="40000"/>
                  <a:lumOff val="60000"/>
                </a:srgbClr>
              </a:solidFill>
              <a:effectLst/>
              <a:uLnTx/>
              <a:uFillTx/>
              <a:latin typeface="Century Schoolbook" panose="02040604050505020304"/>
              <a:ea typeface="+mn-ea"/>
              <a:cs typeface="+mn-cs"/>
            </a:endParaRPr>
          </a:p>
        </p:txBody>
      </p:sp>
      <p:sp>
        <p:nvSpPr>
          <p:cNvPr id="5" name="Footer Placeholder 4"/>
          <p:cNvSpPr>
            <a:spLocks noGrp="1"/>
          </p:cNvSpPr>
          <p:nvPr>
            <p:ph type="ftr" sz="quarter" idx="3"/>
          </p:nvPr>
        </p:nvSpPr>
        <p:spPr>
          <a:xfrm rot="16200000">
            <a:off x="9774466" y="4046536"/>
            <a:ext cx="3581400" cy="365125"/>
          </a:xfrm>
          <a:prstGeom prst="rect">
            <a:avLst/>
          </a:prstGeom>
        </p:spPr>
        <p:txBody>
          <a:bodyPr vert="horz" lIns="91440" tIns="45720" rIns="91440" bIns="45720" rtlCol="0" anchor="ctr"/>
          <a:lstStyle>
            <a:lvl1pPr algn="l">
              <a:defRPr sz="1050">
                <a:solidFill>
                  <a:schemeClr val="accent1">
                    <a:lumMod val="40000"/>
                    <a:lumOff val="60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D34817">
                  <a:lumMod val="40000"/>
                  <a:lumOff val="60000"/>
                </a:srgbClr>
              </a:solidFill>
              <a:effectLst/>
              <a:uLnTx/>
              <a:uFillTx/>
              <a:latin typeface="Century Schoolbook" panose="02040604050505020304"/>
              <a:ea typeface="+mn-ea"/>
              <a:cs typeface="+mn-cs"/>
            </a:endParaRPr>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accent1">
                    <a:lumMod val="60000"/>
                    <a:lumOff val="40000"/>
                  </a:schemeClr>
                </a:solidFill>
                <a:latin typeface="+mj-l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3600" b="0" i="0" u="none" strike="noStrike" kern="1200" cap="none" spc="0" normalizeH="0" baseline="0" noProof="0" dirty="0">
                <a:ln>
                  <a:noFill/>
                </a:ln>
                <a:solidFill>
                  <a:srgbClr val="D34817">
                    <a:lumMod val="60000"/>
                    <a:lumOff val="40000"/>
                  </a:srgbClr>
                </a:solidFill>
                <a:effectLst/>
                <a:uLnTx/>
                <a:uFillTx/>
                <a:latin typeface="Century Schoolbook" panose="020406040505050203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3600" b="0" i="0" u="none" strike="noStrike" kern="1200" cap="none" spc="0" normalizeH="0" baseline="0" noProof="0" dirty="0">
              <a:ln>
                <a:noFill/>
              </a:ln>
              <a:solidFill>
                <a:srgbClr val="D34817">
                  <a:lumMod val="60000"/>
                  <a:lumOff val="40000"/>
                </a:srgbClr>
              </a:solidFill>
              <a:effectLst/>
              <a:uLnTx/>
              <a:uFillTx/>
              <a:latin typeface="Century Schoolbook" panose="02040604050505020304"/>
              <a:ea typeface="+mn-ea"/>
              <a:cs typeface="+mn-cs"/>
            </a:endParaRPr>
          </a:p>
        </p:txBody>
      </p:sp>
      <p:sp>
        <p:nvSpPr>
          <p:cNvPr id="10" name="5 Dikdörtgen"/>
          <p:cNvSpPr/>
          <p:nvPr userDrawn="1"/>
        </p:nvSpPr>
        <p:spPr>
          <a:xfrm rot="16200000">
            <a:off x="8321859" y="3151385"/>
            <a:ext cx="6851740" cy="561489"/>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pic>
        <p:nvPicPr>
          <p:cNvPr id="11" name="Picture 6" descr="https://upload.wikimedia.org/wikipedia/tr/4/4c/Vergi_Denetim_Kurulu_Ba%C5%9Fkanl%C4%B1%C4%9F%C4%B1_Logosu.png"/>
          <p:cNvPicPr>
            <a:picLocks noChangeAspect="1" noChangeArrowheads="1"/>
          </p:cNvPicPr>
          <p:nvPr userDrawn="1"/>
        </p:nvPicPr>
        <p:blipFill>
          <a:blip r:embed="rId13" cstate="print"/>
          <a:srcRect/>
          <a:stretch>
            <a:fillRect/>
          </a:stretch>
        </p:blipFill>
        <p:spPr bwMode="auto">
          <a:xfrm>
            <a:off x="11217684" y="157684"/>
            <a:ext cx="1064712" cy="1023414"/>
          </a:xfrm>
          <a:prstGeom prst="rect">
            <a:avLst/>
          </a:prstGeom>
          <a:noFill/>
        </p:spPr>
      </p:pic>
      <p:sp>
        <p:nvSpPr>
          <p:cNvPr id="12" name="36 Başlık"/>
          <p:cNvSpPr txBox="1">
            <a:spLocks/>
          </p:cNvSpPr>
          <p:nvPr userDrawn="1"/>
        </p:nvSpPr>
        <p:spPr>
          <a:xfrm rot="16200000">
            <a:off x="8950231" y="3577704"/>
            <a:ext cx="5584971" cy="571504"/>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tr-TR"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Schoolbook" panose="02040604050505020304"/>
                <a:ea typeface="+mn-ea"/>
                <a:cs typeface="+mn-cs"/>
              </a:rPr>
              <a:t>VERGİ DENETİM KURULU BAŞKANLIĞI</a:t>
            </a:r>
          </a:p>
        </p:txBody>
      </p:sp>
    </p:spTree>
    <p:extLst>
      <p:ext uri="{BB962C8B-B14F-4D97-AF65-F5344CB8AC3E}">
        <p14:creationId xmlns:p14="http://schemas.microsoft.com/office/powerpoint/2010/main" val="38412274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notesSlide" Target="../notesSlides/notesSlide18.xml"/><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3.emf"/><Relationship Id="rId5" Type="http://schemas.openxmlformats.org/officeDocument/2006/relationships/oleObject" Target="../embeddings/oleObject2.bin"/><Relationship Id="rId4" Type="http://schemas.openxmlformats.org/officeDocument/2006/relationships/image" Target="../media/image2.png"/><Relationship Id="rId9"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2.png"/><Relationship Id="rId4" Type="http://schemas.openxmlformats.org/officeDocument/2006/relationships/image" Target="../media/image12.jpg"/></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2.emf"/><Relationship Id="rId4" Type="http://schemas.openxmlformats.org/officeDocument/2006/relationships/oleObject" Target="../embeddings/oleObject4.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3.emf"/><Relationship Id="rId5" Type="http://schemas.openxmlformats.org/officeDocument/2006/relationships/oleObject" Target="../embeddings/oleObject5.bin"/><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notesSlide" Target="../notesSlides/notesSlide37.xml"/><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4.emf"/><Relationship Id="rId5" Type="http://schemas.openxmlformats.org/officeDocument/2006/relationships/oleObject" Target="../embeddings/oleObject6.bin"/><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51.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notesSlide" Target="../notesSlides/notesSlide43.xml"/><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png"/><Relationship Id="rId5" Type="http://schemas.openxmlformats.org/officeDocument/2006/relationships/image" Target="../media/image26.emf"/><Relationship Id="rId4" Type="http://schemas.openxmlformats.org/officeDocument/2006/relationships/oleObject" Target="../embeddings/oleObject8.bin"/></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9.jpeg"/></Relationships>
</file>

<file path=ppt/slides/_rels/slide5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9.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oleObject" Target="../embeddings/oleObject1.bin"/><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5 Dikdörtgen"/>
          <p:cNvSpPr/>
          <p:nvPr/>
        </p:nvSpPr>
        <p:spPr>
          <a:xfrm>
            <a:off x="121558" y="99575"/>
            <a:ext cx="3135896" cy="445183"/>
          </a:xfrm>
          <a:prstGeom prst="rect">
            <a:avLst/>
          </a:prstGeom>
          <a:solidFill>
            <a:srgbClr val="FD0005"/>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b="1">
              <a:solidFill>
                <a:prstClr val="white"/>
              </a:solidFill>
            </a:endParaRPr>
          </a:p>
        </p:txBody>
      </p:sp>
      <p:sp>
        <p:nvSpPr>
          <p:cNvPr id="2" name="Unvan 1"/>
          <p:cNvSpPr>
            <a:spLocks noGrp="1"/>
          </p:cNvSpPr>
          <p:nvPr>
            <p:ph type="ctrTitle"/>
          </p:nvPr>
        </p:nvSpPr>
        <p:spPr>
          <a:xfrm>
            <a:off x="1364007" y="895309"/>
            <a:ext cx="9418320" cy="4041648"/>
          </a:xfrm>
        </p:spPr>
        <p:txBody>
          <a:bodyPr>
            <a:noAutofit/>
          </a:bodyPr>
          <a:lstStyle/>
          <a:p>
            <a:r>
              <a:rPr lang="tr-TR" sz="3600" dirty="0"/>
              <a:t>BAZI ALACAKLARIN YENİDEN YAPILANDIRILMASINA İLİŞKİN </a:t>
            </a:r>
            <a:br>
              <a:rPr lang="tr-TR" sz="3600" dirty="0"/>
            </a:br>
            <a:r>
              <a:rPr lang="tr-TR" sz="3600" dirty="0"/>
              <a:t>7326 SAYILI </a:t>
            </a:r>
            <a:r>
              <a:rPr lang="tr-TR" sz="3600" dirty="0" smtClean="0"/>
              <a:t>KANUN</a:t>
            </a:r>
            <a:br>
              <a:rPr lang="tr-TR" sz="3600" dirty="0" smtClean="0"/>
            </a:br>
            <a:r>
              <a:rPr lang="tr-TR" sz="3600" dirty="0"/>
              <a:t/>
            </a:r>
            <a:br>
              <a:rPr lang="tr-TR" sz="3600" dirty="0"/>
            </a:br>
            <a:r>
              <a:rPr lang="tr-TR" sz="2800" dirty="0"/>
              <a:t>(Matrah ve vergi artırımı, işletme kayıtlarının </a:t>
            </a:r>
            <a:r>
              <a:rPr lang="tr-TR" sz="2800" dirty="0" smtClean="0"/>
              <a:t>düzeltilmesi ve </a:t>
            </a:r>
            <a:r>
              <a:rPr lang="tr-TR" sz="2800" dirty="0"/>
              <a:t>yeniden </a:t>
            </a:r>
            <a:r>
              <a:rPr lang="tr-TR" sz="2800" dirty="0" smtClean="0"/>
              <a:t>değerleme hükümleri)</a:t>
            </a:r>
            <a:endParaRPr lang="tr-TR" sz="2800" dirty="0"/>
          </a:p>
        </p:txBody>
      </p:sp>
      <p:sp>
        <p:nvSpPr>
          <p:cNvPr id="3" name="5 Dikdörtgen"/>
          <p:cNvSpPr/>
          <p:nvPr/>
        </p:nvSpPr>
        <p:spPr>
          <a:xfrm rot="16200000">
            <a:off x="8302981" y="3125940"/>
            <a:ext cx="6902630" cy="561489"/>
          </a:xfrm>
          <a:prstGeom prst="rect">
            <a:avLst/>
          </a:prstGeom>
          <a:solidFill>
            <a:srgbClr val="FD0005"/>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b="1">
              <a:solidFill>
                <a:prstClr val="white"/>
              </a:solidFill>
            </a:endParaRPr>
          </a:p>
        </p:txBody>
      </p:sp>
      <p:sp>
        <p:nvSpPr>
          <p:cNvPr id="4" name="36 Başlık"/>
          <p:cNvSpPr txBox="1">
            <a:spLocks/>
          </p:cNvSpPr>
          <p:nvPr/>
        </p:nvSpPr>
        <p:spPr>
          <a:xfrm rot="16200000">
            <a:off x="8936057" y="3547554"/>
            <a:ext cx="5626452" cy="571504"/>
          </a:xfrm>
          <a:prstGeom prst="rect">
            <a:avLst/>
          </a:prstGeom>
        </p:spPr>
        <p:txBody>
          <a:bodyPr vert="horz" lIns="91440" tIns="45720" rIns="91440" bIns="45720" rtlCol="0" anchor="ctr">
            <a:noAutofit/>
          </a:bodyPr>
          <a:lstStyle/>
          <a:p>
            <a:pPr algn="ctr">
              <a:spcBef>
                <a:spcPct val="0"/>
              </a:spcBef>
              <a:defRPr/>
            </a:pPr>
            <a:r>
              <a:rPr lang="tr-TR" b="1" dirty="0">
                <a:solidFill>
                  <a:prstClr val="white"/>
                </a:solidFill>
                <a:effectLst>
                  <a:outerShdw blurRad="38100" dist="38100" dir="2700000" algn="tl">
                    <a:srgbClr val="000000">
                      <a:alpha val="43137"/>
                    </a:srgbClr>
                  </a:outerShdw>
                </a:effectLst>
              </a:rPr>
              <a:t>VERGİ DENETİM KURULU BAŞKANLIĞI</a:t>
            </a:r>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66440" y="191015"/>
            <a:ext cx="977948" cy="971904"/>
          </a:xfrm>
          <a:prstGeom prst="rect">
            <a:avLst/>
          </a:prstGeom>
        </p:spPr>
      </p:pic>
      <p:sp>
        <p:nvSpPr>
          <p:cNvPr id="8" name="Dikdörtgen 7"/>
          <p:cNvSpPr/>
          <p:nvPr/>
        </p:nvSpPr>
        <p:spPr>
          <a:xfrm>
            <a:off x="85742" y="90615"/>
            <a:ext cx="3217547" cy="276999"/>
          </a:xfrm>
          <a:prstGeom prst="rect">
            <a:avLst/>
          </a:prstGeom>
        </p:spPr>
        <p:txBody>
          <a:bodyPr wrap="none">
            <a:spAutoFit/>
          </a:bodyPr>
          <a:lstStyle/>
          <a:p>
            <a:r>
              <a:rPr lang="tr-TR" sz="1200" b="1" spc="-50" dirty="0">
                <a:solidFill>
                  <a:schemeClr val="accent5">
                    <a:lumMod val="20000"/>
                    <a:lumOff val="80000"/>
                  </a:schemeClr>
                </a:solidFill>
                <a:latin typeface="+mj-lt"/>
                <a:ea typeface="+mj-ea"/>
                <a:cs typeface="+mj-cs"/>
              </a:rPr>
              <a:t>İzmir </a:t>
            </a:r>
            <a:r>
              <a:rPr lang="tr-TR" sz="1200" b="1" spc="-50" dirty="0" err="1">
                <a:solidFill>
                  <a:schemeClr val="accent5">
                    <a:lumMod val="20000"/>
                    <a:lumOff val="80000"/>
                  </a:schemeClr>
                </a:solidFill>
                <a:latin typeface="+mj-lt"/>
                <a:ea typeface="+mj-ea"/>
                <a:cs typeface="+mj-cs"/>
              </a:rPr>
              <a:t>Sektörel</a:t>
            </a:r>
            <a:r>
              <a:rPr lang="tr-TR" sz="1200" b="1" spc="-50" dirty="0">
                <a:solidFill>
                  <a:schemeClr val="accent5">
                    <a:lumMod val="20000"/>
                    <a:lumOff val="80000"/>
                  </a:schemeClr>
                </a:solidFill>
                <a:latin typeface="+mj-lt"/>
                <a:ea typeface="+mj-ea"/>
                <a:cs typeface="+mj-cs"/>
              </a:rPr>
              <a:t> Denetim Daire </a:t>
            </a:r>
            <a:r>
              <a:rPr lang="tr-TR" sz="1200" b="1" spc="-50" dirty="0" smtClean="0">
                <a:solidFill>
                  <a:schemeClr val="accent5">
                    <a:lumMod val="20000"/>
                    <a:lumOff val="80000"/>
                  </a:schemeClr>
                </a:solidFill>
                <a:latin typeface="+mj-lt"/>
                <a:ea typeface="+mj-ea"/>
                <a:cs typeface="+mj-cs"/>
              </a:rPr>
              <a:t>Başkanlığı</a:t>
            </a:r>
          </a:p>
        </p:txBody>
      </p:sp>
      <p:sp>
        <p:nvSpPr>
          <p:cNvPr id="9" name="Dikdörtgen 8"/>
          <p:cNvSpPr/>
          <p:nvPr/>
        </p:nvSpPr>
        <p:spPr>
          <a:xfrm>
            <a:off x="5260284" y="6461866"/>
            <a:ext cx="1625766" cy="369332"/>
          </a:xfrm>
          <a:prstGeom prst="rect">
            <a:avLst/>
          </a:prstGeom>
        </p:spPr>
        <p:txBody>
          <a:bodyPr wrap="none">
            <a:spAutoFit/>
          </a:bodyPr>
          <a:lstStyle/>
          <a:p>
            <a:r>
              <a:rPr lang="tr-TR" dirty="0" smtClean="0"/>
              <a:t>Ağustos-2021</a:t>
            </a:r>
            <a:endParaRPr lang="tr-TR" dirty="0"/>
          </a:p>
        </p:txBody>
      </p:sp>
      <p:sp>
        <p:nvSpPr>
          <p:cNvPr id="10" name="Dikdörtgen 9"/>
          <p:cNvSpPr/>
          <p:nvPr/>
        </p:nvSpPr>
        <p:spPr>
          <a:xfrm>
            <a:off x="524521" y="267759"/>
            <a:ext cx="2571453" cy="276999"/>
          </a:xfrm>
          <a:prstGeom prst="rect">
            <a:avLst/>
          </a:prstGeom>
        </p:spPr>
        <p:txBody>
          <a:bodyPr wrap="square">
            <a:spAutoFit/>
          </a:bodyPr>
          <a:lstStyle/>
          <a:p>
            <a:r>
              <a:rPr lang="tr-TR" sz="1200" b="1" spc="-50" dirty="0" smtClean="0">
                <a:solidFill>
                  <a:schemeClr val="accent5">
                    <a:lumMod val="20000"/>
                    <a:lumOff val="80000"/>
                  </a:schemeClr>
                </a:solidFill>
                <a:latin typeface="+mj-lt"/>
              </a:rPr>
              <a:t>Murat </a:t>
            </a:r>
            <a:r>
              <a:rPr lang="tr-TR" sz="1200" b="1" spc="-50" dirty="0">
                <a:solidFill>
                  <a:schemeClr val="accent5">
                    <a:lumMod val="20000"/>
                    <a:lumOff val="80000"/>
                  </a:schemeClr>
                </a:solidFill>
                <a:latin typeface="+mj-lt"/>
              </a:rPr>
              <a:t>ÇİFTÇİ-Daire Bşk. Yrd.</a:t>
            </a:r>
          </a:p>
        </p:txBody>
      </p:sp>
    </p:spTree>
    <p:extLst>
      <p:ext uri="{BB962C8B-B14F-4D97-AF65-F5344CB8AC3E}">
        <p14:creationId xmlns:p14="http://schemas.microsoft.com/office/powerpoint/2010/main" val="34689195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etin kutusu 9"/>
          <p:cNvSpPr txBox="1"/>
          <p:nvPr/>
        </p:nvSpPr>
        <p:spPr>
          <a:xfrm>
            <a:off x="945850" y="3382219"/>
            <a:ext cx="11244943" cy="1400383"/>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100" b="1">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a:defRPr>
                <a:solidFill>
                  <a:schemeClr val="tx1"/>
                </a:solidFill>
              </a:defRPr>
            </a:lvl2pPr>
            <a:lvl3pPr marL="834390" lvl="2" indent="-285750">
              <a:lnSpc>
                <a:spcPct val="90000"/>
              </a:lnSpc>
              <a:spcBef>
                <a:spcPts val="300"/>
              </a:spcBef>
              <a:spcAft>
                <a:spcPts val="300"/>
              </a:spcAft>
              <a:buClr>
                <a:srgbClr val="D34817"/>
              </a:buClr>
              <a:buFont typeface="Wingdings" panose="05000000000000000000" pitchFamily="2" charset="2"/>
              <a:buChar char="§"/>
              <a:defRPr sz="1400">
                <a:solidFill>
                  <a:prstClr val="black">
                    <a:lumMod val="85000"/>
                    <a:lumOff val="15000"/>
                  </a:prstClr>
                </a:solidFill>
                <a:latin typeface="Segoe UI" panose="020B0502040204020203" pitchFamily="34" charset="0"/>
                <a:ea typeface="Segoe UI" panose="020B0502040204020203" pitchFamily="34" charset="0"/>
                <a:cs typeface="Segoe UI" panose="020B0502040204020203" pitchFamily="34" charset="0"/>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742950" lvl="1" indent="-285750">
              <a:spcAft>
                <a:spcPts val="600"/>
              </a:spcAft>
              <a:buFont typeface="Wingdings" panose="05000000000000000000" pitchFamily="2" charset="2"/>
              <a:buChar char="ü"/>
            </a:pPr>
            <a:endParaRPr lang="tr-TR" sz="1400" dirty="0" smtClean="0">
              <a:latin typeface="Calibri" panose="020F0502020204030204" pitchFamily="34" charset="0"/>
              <a:ea typeface="Times New Roman" panose="02020603050405020304" pitchFamily="18" charset="0"/>
            </a:endParaRPr>
          </a:p>
          <a:p>
            <a:pPr marL="742950" lvl="1" indent="-285750">
              <a:spcAft>
                <a:spcPts val="600"/>
              </a:spcAft>
              <a:buFont typeface="Wingdings" panose="05000000000000000000" pitchFamily="2" charset="2"/>
              <a:buChar char="ü"/>
            </a:pPr>
            <a:r>
              <a:rPr lang="tr-TR" sz="1400" b="1" u="sng" dirty="0" smtClean="0">
                <a:latin typeface="Calibri" panose="020F0502020204030204" pitchFamily="34" charset="0"/>
                <a:ea typeface="Times New Roman" panose="02020603050405020304" pitchFamily="18" charset="0"/>
              </a:rPr>
              <a:t>Devreden zarar tutarının </a:t>
            </a:r>
            <a:r>
              <a:rPr lang="tr-TR" sz="1400" b="1" u="sng" dirty="0">
                <a:latin typeface="Calibri" panose="020F0502020204030204" pitchFamily="34" charset="0"/>
                <a:ea typeface="Times New Roman" panose="02020603050405020304" pitchFamily="18" charset="0"/>
              </a:rPr>
              <a:t>sadece</a:t>
            </a:r>
            <a:r>
              <a:rPr lang="tr-TR" sz="1400" dirty="0">
                <a:latin typeface="Calibri" panose="020F0502020204030204" pitchFamily="34" charset="0"/>
                <a:ea typeface="Times New Roman" panose="02020603050405020304" pitchFamily="18" charset="0"/>
              </a:rPr>
              <a:t> </a:t>
            </a:r>
            <a:r>
              <a:rPr lang="tr-TR" sz="1400" b="1" dirty="0">
                <a:solidFill>
                  <a:srgbClr val="C00000"/>
                </a:solidFill>
                <a:latin typeface="Calibri" panose="020F0502020204030204" pitchFamily="34" charset="0"/>
                <a:ea typeface="Times New Roman" panose="02020603050405020304" pitchFamily="18" charset="0"/>
              </a:rPr>
              <a:t>%50’si</a:t>
            </a:r>
            <a:r>
              <a:rPr lang="tr-TR" sz="1400" dirty="0">
                <a:latin typeface="Calibri" panose="020F0502020204030204" pitchFamily="34" charset="0"/>
                <a:ea typeface="Times New Roman" panose="02020603050405020304" pitchFamily="18" charset="0"/>
              </a:rPr>
              <a:t>, 2021 yılı ve müteakip dönemlerde </a:t>
            </a:r>
            <a:r>
              <a:rPr lang="tr-TR" sz="1400" dirty="0" smtClean="0">
                <a:latin typeface="Calibri" panose="020F0502020204030204" pitchFamily="34" charset="0"/>
                <a:ea typeface="Times New Roman" panose="02020603050405020304" pitchFamily="18" charset="0"/>
              </a:rPr>
              <a:t>mahsup edilebilecek,</a:t>
            </a:r>
          </a:p>
          <a:p>
            <a:pPr marL="742950" lvl="1" indent="-285750">
              <a:spcAft>
                <a:spcPts val="600"/>
              </a:spcAft>
              <a:buFont typeface="Wingdings" panose="05000000000000000000" pitchFamily="2" charset="2"/>
              <a:buChar char="ü"/>
            </a:pPr>
            <a:r>
              <a:rPr lang="tr-TR" sz="1400" b="1" u="sng" dirty="0" smtClean="0">
                <a:latin typeface="Calibri" panose="020F0502020204030204" pitchFamily="34" charset="0"/>
                <a:ea typeface="Times New Roman" panose="02020603050405020304" pitchFamily="18" charset="0"/>
              </a:rPr>
              <a:t>Matrah artırımında </a:t>
            </a:r>
            <a:r>
              <a:rPr lang="tr-TR" sz="1400" b="1" u="sng" dirty="0">
                <a:latin typeface="Calibri" panose="020F0502020204030204" pitchFamily="34" charset="0"/>
                <a:ea typeface="Times New Roman" panose="02020603050405020304" pitchFamily="18" charset="0"/>
              </a:rPr>
              <a:t>bulunulan yıllara ait olmakla birlikte</a:t>
            </a:r>
            <a:r>
              <a:rPr lang="tr-TR" sz="1400" dirty="0">
                <a:latin typeface="Calibri" panose="020F0502020204030204" pitchFamily="34" charset="0"/>
                <a:ea typeface="Times New Roman" panose="02020603050405020304" pitchFamily="18" charset="0"/>
              </a:rPr>
              <a:t> </a:t>
            </a:r>
            <a:r>
              <a:rPr lang="tr-TR" sz="1400" b="1" dirty="0">
                <a:solidFill>
                  <a:srgbClr val="C00000"/>
                </a:solidFill>
                <a:latin typeface="Calibri" panose="020F0502020204030204" pitchFamily="34" charset="0"/>
                <a:ea typeface="Times New Roman" panose="02020603050405020304" pitchFamily="18" charset="0"/>
              </a:rPr>
              <a:t>2020 ve önceki </a:t>
            </a:r>
            <a:r>
              <a:rPr lang="tr-TR" sz="1400" dirty="0">
                <a:latin typeface="Calibri" panose="020F0502020204030204" pitchFamily="34" charset="0"/>
                <a:ea typeface="Times New Roman" panose="02020603050405020304" pitchFamily="18" charset="0"/>
              </a:rPr>
              <a:t>yılların karlarından </a:t>
            </a:r>
            <a:r>
              <a:rPr lang="tr-TR" sz="1400" b="1" dirty="0">
                <a:solidFill>
                  <a:srgbClr val="C00000"/>
                </a:solidFill>
                <a:latin typeface="Calibri" panose="020F0502020204030204" pitchFamily="34" charset="0"/>
                <a:ea typeface="Times New Roman" panose="02020603050405020304" pitchFamily="18" charset="0"/>
              </a:rPr>
              <a:t>mahsup edilmiş</a:t>
            </a:r>
            <a:r>
              <a:rPr lang="tr-TR" sz="1400" dirty="0">
                <a:solidFill>
                  <a:srgbClr val="C00000"/>
                </a:solidFill>
                <a:latin typeface="Calibri" panose="020F0502020204030204" pitchFamily="34" charset="0"/>
                <a:ea typeface="Times New Roman" panose="02020603050405020304" pitchFamily="18" charset="0"/>
              </a:rPr>
              <a:t> </a:t>
            </a:r>
            <a:r>
              <a:rPr lang="tr-TR" sz="1400" dirty="0">
                <a:latin typeface="Calibri" panose="020F0502020204030204" pitchFamily="34" charset="0"/>
                <a:ea typeface="Times New Roman" panose="02020603050405020304" pitchFamily="18" charset="0"/>
              </a:rPr>
              <a:t>geçmiş yıl zararlarına yönelik </a:t>
            </a:r>
            <a:r>
              <a:rPr lang="tr-TR" sz="1400" b="1" dirty="0">
                <a:solidFill>
                  <a:srgbClr val="C00000"/>
                </a:solidFill>
                <a:latin typeface="Calibri" panose="020F0502020204030204" pitchFamily="34" charset="0"/>
                <a:ea typeface="Times New Roman" panose="02020603050405020304" pitchFamily="18" charset="0"/>
              </a:rPr>
              <a:t>herhangi bir işlem yapılmayacaktır</a:t>
            </a:r>
            <a:r>
              <a:rPr lang="tr-TR" sz="1400" dirty="0" smtClean="0">
                <a:latin typeface="Calibri" panose="020F0502020204030204" pitchFamily="34" charset="0"/>
                <a:ea typeface="Times New Roman" panose="02020603050405020304" pitchFamily="18" charset="0"/>
              </a:rPr>
              <a:t>.</a:t>
            </a:r>
          </a:p>
          <a:p>
            <a:pPr marL="742950" lvl="1" indent="-285750">
              <a:spcAft>
                <a:spcPts val="600"/>
              </a:spcAft>
              <a:buFont typeface="Wingdings" panose="05000000000000000000" pitchFamily="2" charset="2"/>
              <a:buChar char="ü"/>
            </a:pPr>
            <a:endParaRPr lang="tr-TR" sz="1400" dirty="0" smtClean="0">
              <a:latin typeface="Calibri" panose="020F0502020204030204" pitchFamily="34" charset="0"/>
              <a:ea typeface="Times New Roman" panose="02020603050405020304" pitchFamily="18" charset="0"/>
            </a:endParaRPr>
          </a:p>
        </p:txBody>
      </p:sp>
      <p:sp>
        <p:nvSpPr>
          <p:cNvPr id="12" name="Metin kutusu 11"/>
          <p:cNvSpPr txBox="1"/>
          <p:nvPr/>
        </p:nvSpPr>
        <p:spPr>
          <a:xfrm>
            <a:off x="945849" y="3382218"/>
            <a:ext cx="11244943" cy="2816156"/>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100" b="1">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a:defRPr>
                <a:solidFill>
                  <a:schemeClr val="tx1"/>
                </a:solidFill>
              </a:defRPr>
            </a:lvl2pPr>
            <a:lvl3pPr marL="834390" lvl="2" indent="-285750">
              <a:lnSpc>
                <a:spcPct val="90000"/>
              </a:lnSpc>
              <a:spcBef>
                <a:spcPts val="300"/>
              </a:spcBef>
              <a:spcAft>
                <a:spcPts val="300"/>
              </a:spcAft>
              <a:buClr>
                <a:srgbClr val="D34817"/>
              </a:buClr>
              <a:buFont typeface="Wingdings" panose="05000000000000000000" pitchFamily="2" charset="2"/>
              <a:buChar char="§"/>
              <a:defRPr sz="1400">
                <a:solidFill>
                  <a:prstClr val="black">
                    <a:lumMod val="85000"/>
                    <a:lumOff val="15000"/>
                  </a:prstClr>
                </a:solidFill>
                <a:latin typeface="Segoe UI" panose="020B0502040204020203" pitchFamily="34" charset="0"/>
                <a:ea typeface="Segoe UI" panose="020B0502040204020203" pitchFamily="34" charset="0"/>
                <a:cs typeface="Segoe UI" panose="020B0502040204020203" pitchFamily="34" charset="0"/>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742950" lvl="1" indent="-285750">
              <a:spcAft>
                <a:spcPts val="600"/>
              </a:spcAft>
              <a:buFont typeface="Wingdings" panose="05000000000000000000" pitchFamily="2" charset="2"/>
              <a:buChar char="ü"/>
            </a:pPr>
            <a:endParaRPr lang="tr-TR" sz="1400" dirty="0" smtClean="0">
              <a:latin typeface="Calibri" panose="020F0502020204030204" pitchFamily="34" charset="0"/>
              <a:ea typeface="Times New Roman" panose="02020603050405020304" pitchFamily="18" charset="0"/>
            </a:endParaRPr>
          </a:p>
          <a:p>
            <a:pPr marL="742950" lvl="1" indent="-285750">
              <a:spcAft>
                <a:spcPts val="600"/>
              </a:spcAft>
              <a:buFont typeface="Wingdings" panose="05000000000000000000" pitchFamily="2" charset="2"/>
              <a:buChar char="ü"/>
            </a:pPr>
            <a:r>
              <a:rPr lang="tr-TR" sz="1400" b="1" u="sng" dirty="0" smtClean="0">
                <a:latin typeface="Calibri" panose="020F0502020204030204" pitchFamily="34" charset="0"/>
                <a:ea typeface="Times New Roman" panose="02020603050405020304" pitchFamily="18" charset="0"/>
              </a:rPr>
              <a:t>2021 </a:t>
            </a:r>
            <a:r>
              <a:rPr lang="tr-TR" sz="1400" b="1" u="sng" dirty="0">
                <a:latin typeface="Calibri" panose="020F0502020204030204" pitchFamily="34" charset="0"/>
                <a:ea typeface="Times New Roman" panose="02020603050405020304" pitchFamily="18" charset="0"/>
              </a:rPr>
              <a:t>yılına ilişkin</a:t>
            </a:r>
            <a:r>
              <a:rPr lang="tr-TR" sz="1400" dirty="0">
                <a:latin typeface="Calibri" panose="020F0502020204030204" pitchFamily="34" charset="0"/>
                <a:ea typeface="Times New Roman" panose="02020603050405020304" pitchFamily="18" charset="0"/>
              </a:rPr>
              <a:t> olarak </a:t>
            </a:r>
            <a:r>
              <a:rPr lang="tr-TR" sz="1400" dirty="0" smtClean="0">
                <a:latin typeface="Calibri" panose="020F0502020204030204" pitchFamily="34" charset="0"/>
                <a:ea typeface="Times New Roman" panose="02020603050405020304" pitchFamily="18" charset="0"/>
              </a:rPr>
              <a:t>verilen </a:t>
            </a:r>
            <a:r>
              <a:rPr lang="tr-TR" sz="1400" b="1" u="sng" dirty="0" smtClean="0">
                <a:latin typeface="Calibri" panose="020F0502020204030204" pitchFamily="34" charset="0"/>
                <a:ea typeface="Times New Roman" panose="02020603050405020304" pitchFamily="18" charset="0"/>
              </a:rPr>
              <a:t>geçici </a:t>
            </a:r>
            <a:r>
              <a:rPr lang="tr-TR" sz="1400" b="1" u="sng" dirty="0">
                <a:latin typeface="Calibri" panose="020F0502020204030204" pitchFamily="34" charset="0"/>
                <a:ea typeface="Times New Roman" panose="02020603050405020304" pitchFamily="18" charset="0"/>
              </a:rPr>
              <a:t>vergi beyannamelerinde</a:t>
            </a:r>
            <a:r>
              <a:rPr lang="tr-TR" sz="1400" dirty="0">
                <a:latin typeface="Calibri" panose="020F0502020204030204" pitchFamily="34" charset="0"/>
                <a:ea typeface="Times New Roman" panose="02020603050405020304" pitchFamily="18" charset="0"/>
              </a:rPr>
              <a:t>, matrah artırımında </a:t>
            </a:r>
            <a:r>
              <a:rPr lang="tr-TR" sz="1400" dirty="0" smtClean="0">
                <a:latin typeface="Calibri" panose="020F0502020204030204" pitchFamily="34" charset="0"/>
                <a:ea typeface="Times New Roman" panose="02020603050405020304" pitchFamily="18" charset="0"/>
              </a:rPr>
              <a:t>bulunulan yıllara </a:t>
            </a:r>
            <a:r>
              <a:rPr lang="tr-TR" sz="1400" dirty="0">
                <a:latin typeface="Calibri" panose="020F0502020204030204" pitchFamily="34" charset="0"/>
                <a:ea typeface="Times New Roman" panose="02020603050405020304" pitchFamily="18" charset="0"/>
              </a:rPr>
              <a:t>ait </a:t>
            </a:r>
            <a:r>
              <a:rPr lang="tr-TR" sz="1400" b="1" dirty="0">
                <a:solidFill>
                  <a:srgbClr val="C00000"/>
                </a:solidFill>
                <a:latin typeface="Calibri" panose="020F0502020204030204" pitchFamily="34" charset="0"/>
                <a:ea typeface="Times New Roman" panose="02020603050405020304" pitchFamily="18" charset="0"/>
              </a:rPr>
              <a:t>geçmiş yıl zararlarının mahsup edilmiş olması </a:t>
            </a:r>
            <a:r>
              <a:rPr lang="tr-TR" sz="1400" dirty="0">
                <a:latin typeface="Calibri" panose="020F0502020204030204" pitchFamily="34" charset="0"/>
                <a:ea typeface="Times New Roman" panose="02020603050405020304" pitchFamily="18" charset="0"/>
              </a:rPr>
              <a:t>hâlinde, </a:t>
            </a:r>
            <a:r>
              <a:rPr lang="tr-TR" sz="1400" dirty="0" smtClean="0">
                <a:latin typeface="Calibri" panose="020F0502020204030204" pitchFamily="34" charset="0"/>
                <a:ea typeface="Times New Roman" panose="02020603050405020304" pitchFamily="18" charset="0"/>
              </a:rPr>
              <a:t>2021 </a:t>
            </a:r>
            <a:r>
              <a:rPr lang="tr-TR" sz="1400" dirty="0">
                <a:latin typeface="Calibri" panose="020F0502020204030204" pitchFamily="34" charset="0"/>
                <a:ea typeface="Times New Roman" panose="02020603050405020304" pitchFamily="18" charset="0"/>
              </a:rPr>
              <a:t>yılı geçici vergi </a:t>
            </a:r>
            <a:r>
              <a:rPr lang="tr-TR" sz="1400" dirty="0" smtClean="0">
                <a:latin typeface="Calibri" panose="020F0502020204030204" pitchFamily="34" charset="0"/>
                <a:ea typeface="Times New Roman" panose="02020603050405020304" pitchFamily="18" charset="0"/>
              </a:rPr>
              <a:t>beyannamelerinin </a:t>
            </a:r>
            <a:r>
              <a:rPr lang="tr-TR" sz="1400" b="1" u="sng" dirty="0" smtClean="0">
                <a:latin typeface="Calibri" panose="020F0502020204030204" pitchFamily="34" charset="0"/>
                <a:ea typeface="Times New Roman" panose="02020603050405020304" pitchFamily="18" charset="0"/>
              </a:rPr>
              <a:t>düzeltilmesine gerek </a:t>
            </a:r>
            <a:r>
              <a:rPr lang="tr-TR" sz="1400" b="1" u="sng" dirty="0">
                <a:latin typeface="Calibri" panose="020F0502020204030204" pitchFamily="34" charset="0"/>
                <a:ea typeface="Times New Roman" panose="02020603050405020304" pitchFamily="18" charset="0"/>
              </a:rPr>
              <a:t>bulunmamaktadır</a:t>
            </a:r>
            <a:r>
              <a:rPr lang="tr-TR" sz="1400" dirty="0">
                <a:latin typeface="Calibri" panose="020F0502020204030204" pitchFamily="34" charset="0"/>
                <a:ea typeface="Times New Roman" panose="02020603050405020304" pitchFamily="18" charset="0"/>
              </a:rPr>
              <a:t>. </a:t>
            </a:r>
            <a:endParaRPr lang="tr-TR" sz="1400" dirty="0" smtClean="0">
              <a:latin typeface="Calibri" panose="020F0502020204030204" pitchFamily="34" charset="0"/>
              <a:ea typeface="Times New Roman" panose="02020603050405020304" pitchFamily="18" charset="0"/>
            </a:endParaRPr>
          </a:p>
          <a:p>
            <a:pPr marL="1120140" lvl="2">
              <a:spcAft>
                <a:spcPts val="600"/>
              </a:spcAft>
              <a:buFont typeface="Wingdings" panose="05000000000000000000" pitchFamily="2" charset="2"/>
              <a:buChar char="ü"/>
            </a:pPr>
            <a:r>
              <a:rPr lang="tr-TR" dirty="0" smtClean="0">
                <a:latin typeface="Calibri" panose="020F0502020204030204" pitchFamily="34" charset="0"/>
                <a:ea typeface="Times New Roman" panose="02020603050405020304" pitchFamily="18" charset="0"/>
              </a:rPr>
              <a:t>2021 </a:t>
            </a:r>
            <a:r>
              <a:rPr lang="tr-TR" dirty="0">
                <a:latin typeface="Calibri" panose="020F0502020204030204" pitchFamily="34" charset="0"/>
                <a:ea typeface="Times New Roman" panose="02020603050405020304" pitchFamily="18" charset="0"/>
              </a:rPr>
              <a:t>yılı </a:t>
            </a:r>
            <a:r>
              <a:rPr lang="tr-TR" b="1" dirty="0">
                <a:solidFill>
                  <a:srgbClr val="C00000"/>
                </a:solidFill>
                <a:latin typeface="Calibri" panose="020F0502020204030204" pitchFamily="34" charset="0"/>
                <a:ea typeface="Times New Roman" panose="02020603050405020304" pitchFamily="18" charset="0"/>
              </a:rPr>
              <a:t>gelir veya kurumlar </a:t>
            </a:r>
            <a:r>
              <a:rPr lang="tr-TR" dirty="0">
                <a:latin typeface="Calibri" panose="020F0502020204030204" pitchFamily="34" charset="0"/>
                <a:ea typeface="Times New Roman" panose="02020603050405020304" pitchFamily="18" charset="0"/>
              </a:rPr>
              <a:t>vergisi beyannamelerinde ise söz konusu zararların </a:t>
            </a:r>
            <a:r>
              <a:rPr lang="tr-TR" b="1" dirty="0">
                <a:solidFill>
                  <a:srgbClr val="C00000"/>
                </a:solidFill>
                <a:latin typeface="Calibri" panose="020F0502020204030204" pitchFamily="34" charset="0"/>
                <a:ea typeface="Times New Roman" panose="02020603050405020304" pitchFamily="18" charset="0"/>
              </a:rPr>
              <a:t>%50’sinin</a:t>
            </a:r>
            <a:r>
              <a:rPr lang="tr-TR" dirty="0">
                <a:solidFill>
                  <a:srgbClr val="C00000"/>
                </a:solidFill>
                <a:latin typeface="Calibri" panose="020F0502020204030204" pitchFamily="34" charset="0"/>
                <a:ea typeface="Times New Roman" panose="02020603050405020304" pitchFamily="18" charset="0"/>
              </a:rPr>
              <a:t> </a:t>
            </a:r>
            <a:r>
              <a:rPr lang="tr-TR" dirty="0">
                <a:latin typeface="Calibri" panose="020F0502020204030204" pitchFamily="34" charset="0"/>
                <a:ea typeface="Times New Roman" panose="02020603050405020304" pitchFamily="18" charset="0"/>
              </a:rPr>
              <a:t>mahsuba konu yapılamayacağı </a:t>
            </a:r>
            <a:r>
              <a:rPr lang="tr-TR" b="1" u="sng" dirty="0" smtClean="0">
                <a:latin typeface="Calibri" panose="020F0502020204030204" pitchFamily="34" charset="0"/>
                <a:ea typeface="Times New Roman" panose="02020603050405020304" pitchFamily="18" charset="0"/>
              </a:rPr>
              <a:t>tabiidir</a:t>
            </a:r>
          </a:p>
          <a:p>
            <a:pPr marL="742950" lvl="1" indent="-285750">
              <a:spcAft>
                <a:spcPts val="600"/>
              </a:spcAft>
              <a:buFont typeface="Wingdings" panose="05000000000000000000" pitchFamily="2" charset="2"/>
              <a:buChar char="ü"/>
            </a:pPr>
            <a:r>
              <a:rPr lang="tr-TR" sz="1400" b="1" dirty="0" smtClean="0">
                <a:solidFill>
                  <a:srgbClr val="C00000"/>
                </a:solidFill>
                <a:latin typeface="Calibri" panose="020F0502020204030204" pitchFamily="34" charset="0"/>
                <a:ea typeface="Times New Roman" panose="02020603050405020304" pitchFamily="18" charset="0"/>
              </a:rPr>
              <a:t>Kendilerine </a:t>
            </a:r>
            <a:r>
              <a:rPr lang="tr-TR" sz="1400" b="1" dirty="0">
                <a:solidFill>
                  <a:srgbClr val="C00000"/>
                </a:solidFill>
                <a:latin typeface="Calibri" panose="020F0502020204030204" pitchFamily="34" charset="0"/>
                <a:ea typeface="Times New Roman" panose="02020603050405020304" pitchFamily="18" charset="0"/>
              </a:rPr>
              <a:t>özel hesap dönemi tayin edilen</a:t>
            </a:r>
            <a:r>
              <a:rPr lang="tr-TR" sz="1400" dirty="0">
                <a:solidFill>
                  <a:srgbClr val="C00000"/>
                </a:solidFill>
                <a:latin typeface="Calibri" panose="020F0502020204030204" pitchFamily="34" charset="0"/>
                <a:ea typeface="Times New Roman" panose="02020603050405020304" pitchFamily="18" charset="0"/>
              </a:rPr>
              <a:t> </a:t>
            </a:r>
            <a:r>
              <a:rPr lang="tr-TR" sz="1400" dirty="0">
                <a:latin typeface="Calibri" panose="020F0502020204030204" pitchFamily="34" charset="0"/>
                <a:ea typeface="Times New Roman" panose="02020603050405020304" pitchFamily="18" charset="0"/>
              </a:rPr>
              <a:t>kurumlar vergisi mükelleflerinden, </a:t>
            </a:r>
            <a:r>
              <a:rPr lang="tr-TR" sz="1400" b="1" u="sng" dirty="0">
                <a:latin typeface="Calibri" panose="020F0502020204030204" pitchFamily="34" charset="0"/>
                <a:ea typeface="Times New Roman" panose="02020603050405020304" pitchFamily="18" charset="0"/>
              </a:rPr>
              <a:t>hesap dönemleri 2021 yılı içinde sona eren</a:t>
            </a:r>
            <a:r>
              <a:rPr lang="tr-TR" sz="1400" dirty="0">
                <a:latin typeface="Calibri" panose="020F0502020204030204" pitchFamily="34" charset="0"/>
                <a:ea typeface="Times New Roman" panose="02020603050405020304" pitchFamily="18" charset="0"/>
              </a:rPr>
              <a:t> </a:t>
            </a:r>
            <a:r>
              <a:rPr lang="tr-TR" sz="1400" b="1" dirty="0">
                <a:solidFill>
                  <a:srgbClr val="C00000"/>
                </a:solidFill>
                <a:latin typeface="Calibri" panose="020F0502020204030204" pitchFamily="34" charset="0"/>
                <a:ea typeface="Times New Roman" panose="02020603050405020304" pitchFamily="18" charset="0"/>
              </a:rPr>
              <a:t>ve</a:t>
            </a:r>
            <a:r>
              <a:rPr lang="tr-TR" sz="1400" dirty="0">
                <a:solidFill>
                  <a:srgbClr val="C00000"/>
                </a:solidFill>
                <a:latin typeface="Calibri" panose="020F0502020204030204" pitchFamily="34" charset="0"/>
                <a:ea typeface="Times New Roman" panose="02020603050405020304" pitchFamily="18" charset="0"/>
              </a:rPr>
              <a:t> </a:t>
            </a:r>
            <a:r>
              <a:rPr lang="tr-TR" sz="1400" b="1" u="sng" dirty="0">
                <a:latin typeface="Calibri" panose="020F0502020204030204" pitchFamily="34" charset="0"/>
                <a:ea typeface="Times New Roman" panose="02020603050405020304" pitchFamily="18" charset="0"/>
              </a:rPr>
              <a:t>matrah artırımından önce</a:t>
            </a:r>
            <a:r>
              <a:rPr lang="tr-TR" sz="1400" b="1" dirty="0">
                <a:latin typeface="Calibri" panose="020F0502020204030204" pitchFamily="34" charset="0"/>
                <a:ea typeface="Times New Roman" panose="02020603050405020304" pitchFamily="18" charset="0"/>
              </a:rPr>
              <a:t> </a:t>
            </a:r>
            <a:r>
              <a:rPr lang="tr-TR" sz="1400" dirty="0">
                <a:latin typeface="Calibri" panose="020F0502020204030204" pitchFamily="34" charset="0"/>
                <a:ea typeface="Times New Roman" panose="02020603050405020304" pitchFamily="18" charset="0"/>
              </a:rPr>
              <a:t>kurumlar vergisi </a:t>
            </a:r>
            <a:r>
              <a:rPr lang="tr-TR" sz="1400" b="1" u="sng" dirty="0">
                <a:latin typeface="Calibri" panose="020F0502020204030204" pitchFamily="34" charset="0"/>
                <a:ea typeface="Times New Roman" panose="02020603050405020304" pitchFamily="18" charset="0"/>
              </a:rPr>
              <a:t>beyannamelerini vermiş olanlar</a:t>
            </a:r>
            <a:r>
              <a:rPr lang="tr-TR" sz="1400" dirty="0" smtClean="0">
                <a:latin typeface="Calibri" panose="020F0502020204030204" pitchFamily="34" charset="0"/>
                <a:ea typeface="Times New Roman" panose="02020603050405020304" pitchFamily="18" charset="0"/>
              </a:rPr>
              <a:t>,</a:t>
            </a:r>
          </a:p>
          <a:p>
            <a:pPr marL="1120140" lvl="2">
              <a:spcAft>
                <a:spcPts val="600"/>
              </a:spcAft>
              <a:buFont typeface="Wingdings" panose="05000000000000000000" pitchFamily="2" charset="2"/>
              <a:buChar char="ü"/>
            </a:pPr>
            <a:r>
              <a:rPr lang="tr-TR" dirty="0" smtClean="0">
                <a:latin typeface="Calibri" panose="020F0502020204030204" pitchFamily="34" charset="0"/>
                <a:ea typeface="Times New Roman" panose="02020603050405020304" pitchFamily="18" charset="0"/>
              </a:rPr>
              <a:t>Geçmiş </a:t>
            </a:r>
            <a:r>
              <a:rPr lang="tr-TR" dirty="0">
                <a:latin typeface="Calibri" panose="020F0502020204030204" pitchFamily="34" charset="0"/>
                <a:ea typeface="Times New Roman" panose="02020603050405020304" pitchFamily="18" charset="0"/>
              </a:rPr>
              <a:t>yıl zararlarının %50’sini, 2021 ve müteakip yıl kârlarından mahsup edemeyeceklerinden verdikleri </a:t>
            </a:r>
            <a:r>
              <a:rPr lang="tr-TR" b="1" dirty="0">
                <a:solidFill>
                  <a:srgbClr val="C00000"/>
                </a:solidFill>
                <a:latin typeface="Calibri" panose="020F0502020204030204" pitchFamily="34" charset="0"/>
                <a:ea typeface="Times New Roman" panose="02020603050405020304" pitchFamily="18" charset="0"/>
              </a:rPr>
              <a:t>kurumlar vergisi beyannamelerini düzeltmeleri gerekmektedir</a:t>
            </a:r>
            <a:r>
              <a:rPr lang="tr-TR" dirty="0" smtClean="0">
                <a:latin typeface="Calibri" panose="020F0502020204030204" pitchFamily="34" charset="0"/>
                <a:ea typeface="Times New Roman" panose="02020603050405020304" pitchFamily="18" charset="0"/>
              </a:rPr>
              <a:t>.</a:t>
            </a:r>
          </a:p>
          <a:p>
            <a:pPr marL="1120140" lvl="2">
              <a:spcAft>
                <a:spcPts val="600"/>
              </a:spcAft>
              <a:buFont typeface="Wingdings" panose="05000000000000000000" pitchFamily="2" charset="2"/>
              <a:buChar char="ü"/>
            </a:pPr>
            <a:r>
              <a:rPr lang="tr-TR" dirty="0" smtClean="0">
                <a:latin typeface="Calibri" panose="020F0502020204030204" pitchFamily="34" charset="0"/>
                <a:ea typeface="Times New Roman" panose="02020603050405020304" pitchFamily="18" charset="0"/>
              </a:rPr>
              <a:t>Matrah artırımı </a:t>
            </a:r>
            <a:r>
              <a:rPr lang="tr-TR" b="1" u="sng" dirty="0">
                <a:latin typeface="Calibri" panose="020F0502020204030204" pitchFamily="34" charset="0"/>
                <a:ea typeface="Times New Roman" panose="02020603050405020304" pitchFamily="18" charset="0"/>
              </a:rPr>
              <a:t>başvuru süresi içerisinde düzeltme beyannamesi vermeleri hâlinde</a:t>
            </a:r>
            <a:r>
              <a:rPr lang="tr-TR" dirty="0">
                <a:latin typeface="Calibri" panose="020F0502020204030204" pitchFamily="34" charset="0"/>
                <a:ea typeface="Times New Roman" panose="02020603050405020304" pitchFamily="18" charset="0"/>
              </a:rPr>
              <a:t>, kendilerinden </a:t>
            </a:r>
            <a:r>
              <a:rPr lang="tr-TR" b="1" dirty="0">
                <a:solidFill>
                  <a:srgbClr val="C00000"/>
                </a:solidFill>
                <a:latin typeface="Calibri" panose="020F0502020204030204" pitchFamily="34" charset="0"/>
                <a:ea typeface="Times New Roman" panose="02020603050405020304" pitchFamily="18" charset="0"/>
              </a:rPr>
              <a:t>vergi cezası veya gecikme faizi talep </a:t>
            </a:r>
            <a:r>
              <a:rPr lang="tr-TR" b="1" dirty="0" smtClean="0">
                <a:solidFill>
                  <a:srgbClr val="C00000"/>
                </a:solidFill>
                <a:latin typeface="Calibri" panose="020F0502020204030204" pitchFamily="34" charset="0"/>
                <a:ea typeface="Times New Roman" panose="02020603050405020304" pitchFamily="18" charset="0"/>
              </a:rPr>
              <a:t>edilmeyecek, </a:t>
            </a:r>
            <a:r>
              <a:rPr lang="tr-TR" b="1" u="sng" dirty="0">
                <a:latin typeface="Calibri" panose="020F0502020204030204" pitchFamily="34" charset="0"/>
                <a:ea typeface="Times New Roman" panose="02020603050405020304" pitchFamily="18" charset="0"/>
              </a:rPr>
              <a:t>düzeltme işlemlerini yapmayan</a:t>
            </a:r>
            <a:r>
              <a:rPr lang="tr-TR" dirty="0">
                <a:latin typeface="Calibri" panose="020F0502020204030204" pitchFamily="34" charset="0"/>
                <a:ea typeface="Times New Roman" panose="02020603050405020304" pitchFamily="18" charset="0"/>
              </a:rPr>
              <a:t> mükellefler hakkında ise </a:t>
            </a:r>
            <a:r>
              <a:rPr lang="tr-TR" b="1" dirty="0">
                <a:solidFill>
                  <a:srgbClr val="C00000"/>
                </a:solidFill>
                <a:latin typeface="Calibri" panose="020F0502020204030204" pitchFamily="34" charset="0"/>
                <a:ea typeface="Times New Roman" panose="02020603050405020304" pitchFamily="18" charset="0"/>
              </a:rPr>
              <a:t>matrah artırımı başvuru süresinin sonu itibarıyla</a:t>
            </a:r>
            <a:r>
              <a:rPr lang="tr-TR" dirty="0">
                <a:solidFill>
                  <a:srgbClr val="C00000"/>
                </a:solidFill>
                <a:latin typeface="Calibri" panose="020F0502020204030204" pitchFamily="34" charset="0"/>
                <a:ea typeface="Times New Roman" panose="02020603050405020304" pitchFamily="18" charset="0"/>
              </a:rPr>
              <a:t> </a:t>
            </a:r>
            <a:r>
              <a:rPr lang="tr-TR" dirty="0">
                <a:latin typeface="Calibri" panose="020F0502020204030204" pitchFamily="34" charset="0"/>
                <a:ea typeface="Times New Roman" panose="02020603050405020304" pitchFamily="18" charset="0"/>
              </a:rPr>
              <a:t>gerekli işlemler </a:t>
            </a:r>
            <a:r>
              <a:rPr lang="tr-TR" b="1" u="sng" dirty="0">
                <a:latin typeface="Calibri" panose="020F0502020204030204" pitchFamily="34" charset="0"/>
                <a:ea typeface="Times New Roman" panose="02020603050405020304" pitchFamily="18" charset="0"/>
              </a:rPr>
              <a:t>vergi dairelerince yerine getirilecek</a:t>
            </a:r>
            <a:r>
              <a:rPr lang="tr-TR" dirty="0">
                <a:latin typeface="Calibri" panose="020F0502020204030204" pitchFamily="34" charset="0"/>
                <a:ea typeface="Times New Roman" panose="02020603050405020304" pitchFamily="18" charset="0"/>
              </a:rPr>
              <a:t>, </a:t>
            </a:r>
            <a:r>
              <a:rPr lang="tr-TR" b="1" u="sng" dirty="0">
                <a:latin typeface="Calibri" panose="020F0502020204030204" pitchFamily="34" charset="0"/>
                <a:ea typeface="Times New Roman" panose="02020603050405020304" pitchFamily="18" charset="0"/>
              </a:rPr>
              <a:t>vergi </a:t>
            </a:r>
            <a:r>
              <a:rPr lang="tr-TR" b="1" u="sng" dirty="0" err="1">
                <a:latin typeface="Calibri" panose="020F0502020204030204" pitchFamily="34" charset="0"/>
                <a:ea typeface="Times New Roman" panose="02020603050405020304" pitchFamily="18" charset="0"/>
              </a:rPr>
              <a:t>ziyaı</a:t>
            </a:r>
            <a:r>
              <a:rPr lang="tr-TR" b="1" u="sng" dirty="0">
                <a:latin typeface="Calibri" panose="020F0502020204030204" pitchFamily="34" charset="0"/>
                <a:ea typeface="Times New Roman" panose="02020603050405020304" pitchFamily="18" charset="0"/>
              </a:rPr>
              <a:t> olması hâlinde</a:t>
            </a:r>
            <a:r>
              <a:rPr lang="tr-TR" dirty="0">
                <a:latin typeface="Calibri" panose="020F0502020204030204" pitchFamily="34" charset="0"/>
                <a:ea typeface="Times New Roman" panose="02020603050405020304" pitchFamily="18" charset="0"/>
              </a:rPr>
              <a:t> tarh edilecek vergi için </a:t>
            </a:r>
            <a:r>
              <a:rPr lang="tr-TR" b="1" dirty="0">
                <a:solidFill>
                  <a:srgbClr val="C00000"/>
                </a:solidFill>
                <a:latin typeface="Calibri" panose="020F0502020204030204" pitchFamily="34" charset="0"/>
                <a:ea typeface="Times New Roman" panose="02020603050405020304" pitchFamily="18" charset="0"/>
              </a:rPr>
              <a:t>gecikme faizi</a:t>
            </a:r>
            <a:r>
              <a:rPr lang="tr-TR" dirty="0">
                <a:solidFill>
                  <a:srgbClr val="C00000"/>
                </a:solidFill>
                <a:latin typeface="Calibri" panose="020F0502020204030204" pitchFamily="34" charset="0"/>
                <a:ea typeface="Times New Roman" panose="02020603050405020304" pitchFamily="18" charset="0"/>
              </a:rPr>
              <a:t> </a:t>
            </a:r>
            <a:r>
              <a:rPr lang="tr-TR" dirty="0" smtClean="0">
                <a:latin typeface="Calibri" panose="020F0502020204030204" pitchFamily="34" charset="0"/>
                <a:ea typeface="Times New Roman" panose="02020603050405020304" pitchFamily="18" charset="0"/>
              </a:rPr>
              <a:t>hesaplanacaktır.</a:t>
            </a:r>
            <a:endParaRPr lang="tr-TR" dirty="0">
              <a:latin typeface="Calibri" panose="020F0502020204030204" pitchFamily="34" charset="0"/>
              <a:ea typeface="Times New Roman" panose="02020603050405020304" pitchFamily="18" charset="0"/>
            </a:endParaRPr>
          </a:p>
        </p:txBody>
      </p:sp>
      <p:sp>
        <p:nvSpPr>
          <p:cNvPr id="20" name="Metin kutusu 19"/>
          <p:cNvSpPr txBox="1"/>
          <p:nvPr/>
        </p:nvSpPr>
        <p:spPr>
          <a:xfrm>
            <a:off x="3602676" y="1396532"/>
            <a:ext cx="5965371" cy="1746632"/>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pPr algn="just"/>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pPr algn="just"/>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1400" dirty="0" smtClean="0">
                <a:latin typeface="Calibri" panose="020F0502020204030204" pitchFamily="34" charset="0"/>
                <a:ea typeface="Times New Roman" panose="02020603050405020304" pitchFamily="18" charset="0"/>
              </a:rPr>
              <a:t>Mükellefler, </a:t>
            </a:r>
            <a:r>
              <a:rPr lang="tr-TR" sz="1400" b="1" dirty="0" smtClean="0">
                <a:solidFill>
                  <a:srgbClr val="C00000"/>
                </a:solidFill>
                <a:latin typeface="Calibri" panose="020F0502020204030204" pitchFamily="34" charset="0"/>
                <a:ea typeface="Times New Roman" panose="02020603050405020304" pitchFamily="18" charset="0"/>
              </a:rPr>
              <a:t>indirim </a:t>
            </a:r>
            <a:r>
              <a:rPr lang="tr-TR" sz="1400" b="1" dirty="0">
                <a:solidFill>
                  <a:srgbClr val="C00000"/>
                </a:solidFill>
                <a:latin typeface="Calibri" panose="020F0502020204030204" pitchFamily="34" charset="0"/>
                <a:ea typeface="Times New Roman" panose="02020603050405020304" pitchFamily="18" charset="0"/>
              </a:rPr>
              <a:t>konusu yapılamamış</a:t>
            </a:r>
            <a:r>
              <a:rPr lang="tr-TR" sz="1400" dirty="0">
                <a:solidFill>
                  <a:srgbClr val="C00000"/>
                </a:solidFill>
                <a:latin typeface="Calibri" panose="020F0502020204030204" pitchFamily="34" charset="0"/>
                <a:ea typeface="Times New Roman" panose="02020603050405020304" pitchFamily="18" charset="0"/>
              </a:rPr>
              <a:t> </a:t>
            </a:r>
            <a:r>
              <a:rPr lang="tr-TR" sz="1400" b="1" dirty="0">
                <a:solidFill>
                  <a:srgbClr val="C00000"/>
                </a:solidFill>
                <a:latin typeface="Calibri" panose="020F0502020204030204" pitchFamily="34" charset="0"/>
                <a:ea typeface="Times New Roman" panose="02020603050405020304" pitchFamily="18" charset="0"/>
              </a:rPr>
              <a:t>geçmiş yıl zararları</a:t>
            </a:r>
            <a:r>
              <a:rPr lang="tr-TR" sz="1400" dirty="0">
                <a:latin typeface="Calibri" panose="020F0502020204030204" pitchFamily="34" charset="0"/>
                <a:ea typeface="Times New Roman" panose="02020603050405020304" pitchFamily="18" charset="0"/>
              </a:rPr>
              <a:t>nın </a:t>
            </a:r>
            <a:r>
              <a:rPr lang="tr-TR" sz="1400" b="1" u="sng" dirty="0">
                <a:latin typeface="Calibri" panose="020F0502020204030204" pitchFamily="34" charset="0"/>
                <a:ea typeface="Times New Roman" panose="02020603050405020304" pitchFamily="18" charset="0"/>
              </a:rPr>
              <a:t>yarısını</a:t>
            </a:r>
            <a:r>
              <a:rPr lang="tr-TR" sz="1400" dirty="0">
                <a:latin typeface="Calibri" panose="020F0502020204030204" pitchFamily="34" charset="0"/>
                <a:ea typeface="Times New Roman" panose="02020603050405020304" pitchFamily="18" charset="0"/>
              </a:rPr>
              <a:t>, 2021 ve müteakip yıl karlarından </a:t>
            </a:r>
            <a:r>
              <a:rPr lang="tr-TR" sz="1400" b="1" u="sng" dirty="0">
                <a:latin typeface="Calibri" panose="020F0502020204030204" pitchFamily="34" charset="0"/>
                <a:ea typeface="Times New Roman" panose="02020603050405020304" pitchFamily="18" charset="0"/>
              </a:rPr>
              <a:t>mahsup edemeyeceklerdir</a:t>
            </a:r>
            <a:r>
              <a:rPr lang="tr-TR" sz="1400" dirty="0" smtClean="0">
                <a:latin typeface="Calibri" panose="020F0502020204030204" pitchFamily="34" charset="0"/>
                <a:ea typeface="Times New Roman" panose="02020603050405020304" pitchFamily="18" charset="0"/>
              </a:rPr>
              <a:t>.</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1400" dirty="0">
                <a:latin typeface="Calibri" panose="020F0502020204030204" pitchFamily="34" charset="0"/>
                <a:ea typeface="Times New Roman" panose="02020603050405020304" pitchFamily="18" charset="0"/>
              </a:rPr>
              <a:t>Söz konusu zararların </a:t>
            </a:r>
            <a:r>
              <a:rPr lang="tr-TR" sz="1400" b="1" u="sng" dirty="0">
                <a:latin typeface="Calibri" panose="020F0502020204030204" pitchFamily="34" charset="0"/>
                <a:ea typeface="Times New Roman" panose="02020603050405020304" pitchFamily="18" charset="0"/>
              </a:rPr>
              <a:t>ilgili yılların mali bilançolarına göre doğmuş olması(1)</a:t>
            </a:r>
            <a:r>
              <a:rPr lang="tr-TR" sz="1400" dirty="0">
                <a:latin typeface="Calibri" panose="020F0502020204030204" pitchFamily="34" charset="0"/>
                <a:ea typeface="Times New Roman" panose="02020603050405020304" pitchFamily="18" charset="0"/>
              </a:rPr>
              <a:t> </a:t>
            </a:r>
            <a:r>
              <a:rPr lang="tr-TR" sz="1400" b="1" dirty="0">
                <a:solidFill>
                  <a:srgbClr val="C00000"/>
                </a:solidFill>
                <a:latin typeface="Calibri" panose="020F0502020204030204" pitchFamily="34" charset="0"/>
                <a:ea typeface="Times New Roman" panose="02020603050405020304" pitchFamily="18" charset="0"/>
              </a:rPr>
              <a:t>veya</a:t>
            </a:r>
            <a:r>
              <a:rPr lang="tr-TR" sz="1400" b="1" u="sng" dirty="0">
                <a:latin typeface="Calibri" panose="020F0502020204030204" pitchFamily="34" charset="0"/>
                <a:ea typeface="Times New Roman" panose="02020603050405020304" pitchFamily="18" charset="0"/>
              </a:rPr>
              <a:t> indirim ve istisna uygulamalarından kaynaklanmış olması(2)</a:t>
            </a:r>
            <a:r>
              <a:rPr lang="tr-TR" sz="1400" dirty="0">
                <a:latin typeface="Calibri" panose="020F0502020204030204" pitchFamily="34" charset="0"/>
                <a:ea typeface="Times New Roman" panose="02020603050405020304" pitchFamily="18" charset="0"/>
              </a:rPr>
              <a:t> </a:t>
            </a:r>
            <a:r>
              <a:rPr lang="tr-TR" sz="1400" b="1" dirty="0">
                <a:solidFill>
                  <a:srgbClr val="C00000"/>
                </a:solidFill>
                <a:latin typeface="Calibri" panose="020F0502020204030204" pitchFamily="34" charset="0"/>
                <a:ea typeface="Times New Roman" panose="02020603050405020304" pitchFamily="18" charset="0"/>
              </a:rPr>
              <a:t>durumu değiştirmemektedir</a:t>
            </a:r>
            <a:r>
              <a:rPr lang="tr-TR" sz="1400" dirty="0">
                <a:latin typeface="Calibri" panose="020F0502020204030204" pitchFamily="34" charset="0"/>
                <a:ea typeface="Times New Roman" panose="02020603050405020304" pitchFamily="18" charset="0"/>
              </a:rPr>
              <a:t>. </a:t>
            </a:r>
            <a:endParaRPr lang="tr-TR" sz="1400" dirty="0" smtClean="0">
              <a:latin typeface="Calibri" panose="020F0502020204030204" pitchFamily="34" charset="0"/>
              <a:ea typeface="Times New Roman" panose="02020603050405020304" pitchFamily="18" charset="0"/>
            </a:endParaRPr>
          </a:p>
        </p:txBody>
      </p:sp>
      <p:sp>
        <p:nvSpPr>
          <p:cNvPr id="21" name="Yuvarlatılmış Dikdörtgen 20"/>
          <p:cNvSpPr/>
          <p:nvPr/>
        </p:nvSpPr>
        <p:spPr>
          <a:xfrm>
            <a:off x="3617050" y="1225669"/>
            <a:ext cx="5952554" cy="720000"/>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smtClean="0">
                <a:latin typeface="Arial" panose="020B0604020202020204" pitchFamily="34" charset="0"/>
                <a:cs typeface="Arial" panose="020B0604020202020204" pitchFamily="34" charset="0"/>
              </a:rPr>
              <a:t>Geçmiş Yıl Zararları</a:t>
            </a:r>
            <a:endParaRPr lang="tr-TR" dirty="0">
              <a:latin typeface="Arial" panose="020B0604020202020204" pitchFamily="34" charset="0"/>
              <a:cs typeface="Arial" panose="020B0604020202020204" pitchFamily="34" charset="0"/>
            </a:endParaRPr>
          </a:p>
        </p:txBody>
      </p:sp>
      <p:sp>
        <p:nvSpPr>
          <p:cNvPr id="22" name="Dikdörtgen 21"/>
          <p:cNvSpPr/>
          <p:nvPr/>
        </p:nvSpPr>
        <p:spPr>
          <a:xfrm>
            <a:off x="2941563" y="1441688"/>
            <a:ext cx="5254951" cy="720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scene3d>
              <a:camera prst="orthographicFront"/>
              <a:lightRig rig="threePt" dir="t"/>
            </a:scene3d>
            <a:sp3d extrusionH="57150">
              <a:bevelT w="82550" h="38100" prst="coolSlant"/>
            </a:sp3d>
          </a:bodyPr>
          <a:lstStyle/>
          <a:p>
            <a:pPr lvl="0" algn="ctr" defTabSz="1422400">
              <a:lnSpc>
                <a:spcPct val="90000"/>
              </a:lnSpc>
              <a:spcBef>
                <a:spcPct val="0"/>
              </a:spcBef>
              <a:spcAft>
                <a:spcPct val="35000"/>
              </a:spcAft>
            </a:pPr>
            <a:endParaRPr lang="tr-TR" sz="3200" b="1" dirty="0">
              <a:solidFill>
                <a:schemeClr val="tx1"/>
              </a:solidFill>
              <a:latin typeface="SimSun" panose="02010600030101010101" pitchFamily="2" charset="-122"/>
              <a:ea typeface="SimSun" panose="02010600030101010101" pitchFamily="2" charset="-122"/>
              <a:cs typeface="Times New Roman" panose="02020603050405020304" pitchFamily="18" charset="0"/>
            </a:endParaRPr>
          </a:p>
        </p:txBody>
      </p:sp>
      <p:sp>
        <p:nvSpPr>
          <p:cNvPr id="11" name="TextShape 2"/>
          <p:cNvSpPr txBox="1"/>
          <p:nvPr/>
        </p:nvSpPr>
        <p:spPr>
          <a:xfrm>
            <a:off x="1108075" y="82018"/>
            <a:ext cx="10920495" cy="791640"/>
          </a:xfrm>
          <a:prstGeom prst="rect">
            <a:avLst/>
          </a:prstGeom>
          <a:noFill/>
          <a:ln>
            <a:noFill/>
          </a:ln>
        </p:spPr>
        <p:txBody>
          <a:bodyPr anchor="ctr"/>
          <a:lstStyle/>
          <a:p>
            <a:pPr algn="ctr">
              <a:lnSpc>
                <a:spcPct val="100000"/>
              </a:lnSpc>
            </a:pPr>
            <a:r>
              <a:rPr lang="tr-TR" sz="2500" b="1" spc="-1" dirty="0">
                <a:solidFill>
                  <a:srgbClr val="FF0000"/>
                </a:solidFill>
                <a:uFill>
                  <a:solidFill>
                    <a:srgbClr val="FFFFFF"/>
                  </a:solidFill>
                </a:uFill>
              </a:rPr>
              <a:t>MATRAH VE VERGİ ARTIRIMI</a:t>
            </a:r>
          </a:p>
          <a:p>
            <a:pPr algn="ctr">
              <a:lnSpc>
                <a:spcPct val="100000"/>
              </a:lnSpc>
            </a:pPr>
            <a:r>
              <a:rPr lang="tr-TR" b="1" spc="-1" dirty="0">
                <a:solidFill>
                  <a:srgbClr val="FF0000"/>
                </a:solidFill>
                <a:uFill>
                  <a:solidFill>
                    <a:srgbClr val="FFFFFF"/>
                  </a:solidFill>
                </a:uFill>
              </a:rPr>
              <a:t>-Matrah ve Vergi Artırımı ile Matrah Beyanına İlişkin Diğer Hususlar</a:t>
            </a:r>
            <a:r>
              <a:rPr lang="tr-TR" b="1" strike="noStrike" spc="-1" dirty="0" smtClean="0">
                <a:solidFill>
                  <a:srgbClr val="FF0000"/>
                </a:solidFill>
                <a:uFill>
                  <a:solidFill>
                    <a:srgbClr val="FFFFFF"/>
                  </a:solidFill>
                </a:uFill>
                <a:latin typeface="Calibri"/>
              </a:rPr>
              <a:t>-</a:t>
            </a:r>
            <a:endParaRPr lang="tr-TR" b="0" strike="noStrike" spc="-1" dirty="0">
              <a:solidFill>
                <a:srgbClr val="000000"/>
              </a:solidFill>
              <a:uFill>
                <a:solidFill>
                  <a:srgbClr val="FFFFFF"/>
                </a:solidFill>
              </a:uFill>
              <a:latin typeface="Calibri"/>
            </a:endParaRPr>
          </a:p>
        </p:txBody>
      </p:sp>
      <p:sp>
        <p:nvSpPr>
          <p:cNvPr id="13" name="5 Dikdörtgen"/>
          <p:cNvSpPr/>
          <p:nvPr/>
        </p:nvSpPr>
        <p:spPr>
          <a:xfrm rot="16200000">
            <a:off x="-2875869" y="3145126"/>
            <a:ext cx="6851740" cy="561489"/>
          </a:xfrm>
          <a:prstGeom prst="rect">
            <a:avLst/>
          </a:prstGeom>
          <a:solidFill>
            <a:srgbClr val="FD0005"/>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b="1">
              <a:solidFill>
                <a:prstClr val="white"/>
              </a:solidFill>
            </a:endParaRPr>
          </a:p>
        </p:txBody>
      </p:sp>
      <p:sp>
        <p:nvSpPr>
          <p:cNvPr id="14" name="36 Başlık"/>
          <p:cNvSpPr txBox="1">
            <a:spLocks/>
          </p:cNvSpPr>
          <p:nvPr/>
        </p:nvSpPr>
        <p:spPr>
          <a:xfrm rot="16200000">
            <a:off x="-2247497" y="3571445"/>
            <a:ext cx="5584971" cy="571504"/>
          </a:xfrm>
          <a:prstGeom prst="rect">
            <a:avLst/>
          </a:prstGeom>
        </p:spPr>
        <p:txBody>
          <a:bodyPr vert="horz" lIns="91440" tIns="45720" rIns="91440" bIns="45720" rtlCol="0" anchor="ctr">
            <a:noAutofit/>
          </a:bodyPr>
          <a:lstStyle/>
          <a:p>
            <a:pPr algn="ctr">
              <a:spcBef>
                <a:spcPct val="0"/>
              </a:spcBef>
              <a:defRPr/>
            </a:pPr>
            <a:r>
              <a:rPr lang="tr-TR" b="1" dirty="0">
                <a:solidFill>
                  <a:prstClr val="white"/>
                </a:solidFill>
                <a:effectLst>
                  <a:outerShdw blurRad="38100" dist="38100" dir="2700000" algn="tl">
                    <a:srgbClr val="000000">
                      <a:alpha val="43137"/>
                    </a:srgbClr>
                  </a:outerShdw>
                </a:effectLst>
              </a:rPr>
              <a:t>VERGİ DENETİM KURULU BAŞKANLIĞI</a:t>
            </a:r>
          </a:p>
        </p:txBody>
      </p:sp>
      <p:pic>
        <p:nvPicPr>
          <p:cNvPr id="15" name="Resim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46" y="235646"/>
            <a:ext cx="965683" cy="964739"/>
          </a:xfrm>
          <a:prstGeom prst="rect">
            <a:avLst/>
          </a:prstGeom>
        </p:spPr>
      </p:pic>
      <p:sp>
        <p:nvSpPr>
          <p:cNvPr id="2" name="Slayt Numarası Yer Tutucusu 1"/>
          <p:cNvSpPr>
            <a:spLocks noGrp="1"/>
          </p:cNvSpPr>
          <p:nvPr>
            <p:ph type="sldNum" sz="quarter" idx="12"/>
          </p:nvPr>
        </p:nvSpPr>
        <p:spPr/>
        <p:txBody>
          <a:bodyPr/>
          <a:lstStyle/>
          <a:p>
            <a:fld id="{F28A0EBE-9E73-41B7-8F1B-104D7A2F7EFB}" type="slidenum">
              <a:rPr lang="tr-TR" smtClean="0"/>
              <a:t>10</a:t>
            </a:fld>
            <a:endParaRPr lang="tr-TR"/>
          </a:p>
        </p:txBody>
      </p:sp>
    </p:spTree>
    <p:extLst>
      <p:ext uri="{BB962C8B-B14F-4D97-AF65-F5344CB8AC3E}">
        <p14:creationId xmlns:p14="http://schemas.microsoft.com/office/powerpoint/2010/main" val="35920825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up)">
                                      <p:cBhvr>
                                        <p:cTn id="14" dur="500"/>
                                        <p:tgtEl>
                                          <p:spTgt spid="20"/>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0">
                                            <p:bg/>
                                          </p:spTgt>
                                        </p:tgtEl>
                                        <p:attrNameLst>
                                          <p:attrName>style.visibility</p:attrName>
                                        </p:attrNameLst>
                                      </p:cBhvr>
                                      <p:to>
                                        <p:strVal val="visible"/>
                                      </p:to>
                                    </p:set>
                                    <p:animEffect transition="in" filter="wipe(left)">
                                      <p:cBhvr>
                                        <p:cTn id="18" dur="500"/>
                                        <p:tgtEl>
                                          <p:spTgt spid="10">
                                            <p:bg/>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animEffect transition="in" filter="wipe(left)">
                                      <p:cBhvr>
                                        <p:cTn id="21" dur="500"/>
                                        <p:tgtEl>
                                          <p:spTgt spid="10">
                                            <p:txEl>
                                              <p:pRg st="1" end="1"/>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Effect transition="in" filter="wipe(left)">
                                      <p:cBhvr>
                                        <p:cTn id="24" dur="500"/>
                                        <p:tgtEl>
                                          <p:spTgt spid="10">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7" presetClass="exit" presetSubtype="0" fill="hold" grpId="1" nodeType="clickEffect">
                                  <p:stCondLst>
                                    <p:cond delay="0"/>
                                  </p:stCondLst>
                                  <p:childTnLst>
                                    <p:animEffect transition="out" filter="fade">
                                      <p:cBhvr>
                                        <p:cTn id="28" dur="1000"/>
                                        <p:tgtEl>
                                          <p:spTgt spid="10">
                                            <p:txEl>
                                              <p:pRg st="1" end="1"/>
                                            </p:txEl>
                                          </p:spTgt>
                                        </p:tgtEl>
                                      </p:cBhvr>
                                    </p:animEffect>
                                    <p:anim calcmode="lin" valueType="num">
                                      <p:cBhvr>
                                        <p:cTn id="29" dur="1000"/>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 decel="100000"/>
                                        <p:tgtEl>
                                          <p:spTgt spid="10">
                                            <p:txEl>
                                              <p:pRg st="1" end="1"/>
                                            </p:txEl>
                                          </p:spTgt>
                                        </p:tgtEl>
                                        <p:attrNameLst>
                                          <p:attrName>ppt_y</p:attrName>
                                        </p:attrNameLst>
                                      </p:cBhvr>
                                      <p:tavLst>
                                        <p:tav tm="0">
                                          <p:val>
                                            <p:strVal val="ppt_y"/>
                                          </p:val>
                                        </p:tav>
                                        <p:tav tm="100000">
                                          <p:val>
                                            <p:strVal val="ppt_y-.03"/>
                                          </p:val>
                                        </p:tav>
                                      </p:tavLst>
                                    </p:anim>
                                    <p:anim calcmode="lin" valueType="num">
                                      <p:cBhvr>
                                        <p:cTn id="31" dur="900" accel="100000">
                                          <p:stCondLst>
                                            <p:cond delay="100"/>
                                          </p:stCondLst>
                                        </p:cTn>
                                        <p:tgtEl>
                                          <p:spTgt spid="10">
                                            <p:txEl>
                                              <p:pRg st="1" end="1"/>
                                            </p:txEl>
                                          </p:spTgt>
                                        </p:tgtEl>
                                        <p:attrNameLst>
                                          <p:attrName>ppt_y</p:attrName>
                                        </p:attrNameLst>
                                      </p:cBhvr>
                                      <p:tavLst>
                                        <p:tav tm="0">
                                          <p:val>
                                            <p:strVal val="ppt_y"/>
                                          </p:val>
                                        </p:tav>
                                        <p:tav tm="100000">
                                          <p:val>
                                            <p:strVal val="ppt_y+1"/>
                                          </p:val>
                                        </p:tav>
                                      </p:tavLst>
                                    </p:anim>
                                    <p:set>
                                      <p:cBhvr>
                                        <p:cTn id="32" dur="1" fill="hold">
                                          <p:stCondLst>
                                            <p:cond delay="999"/>
                                          </p:stCondLst>
                                        </p:cTn>
                                        <p:tgtEl>
                                          <p:spTgt spid="10">
                                            <p:txEl>
                                              <p:pRg st="1" end="1"/>
                                            </p:txEl>
                                          </p:spTgt>
                                        </p:tgtEl>
                                        <p:attrNameLst>
                                          <p:attrName>style.visibility</p:attrName>
                                        </p:attrNameLst>
                                      </p:cBhvr>
                                      <p:to>
                                        <p:strVal val="hidden"/>
                                      </p:to>
                                    </p:set>
                                  </p:childTnLst>
                                </p:cTn>
                              </p:par>
                              <p:par>
                                <p:cTn id="33" presetID="37" presetClass="exit" presetSubtype="0" fill="hold" grpId="1" nodeType="withEffect">
                                  <p:stCondLst>
                                    <p:cond delay="0"/>
                                  </p:stCondLst>
                                  <p:childTnLst>
                                    <p:animEffect transition="out" filter="fade">
                                      <p:cBhvr>
                                        <p:cTn id="34" dur="1000"/>
                                        <p:tgtEl>
                                          <p:spTgt spid="10">
                                            <p:txEl>
                                              <p:pRg st="2" end="2"/>
                                            </p:txEl>
                                          </p:spTgt>
                                        </p:tgtEl>
                                      </p:cBhvr>
                                    </p:animEffect>
                                    <p:anim calcmode="lin" valueType="num">
                                      <p:cBhvr>
                                        <p:cTn id="35" dur="1000"/>
                                        <p:tgtEl>
                                          <p:spTgt spid="10">
                                            <p:txEl>
                                              <p:pRg st="2" end="2"/>
                                            </p:txEl>
                                          </p:spTgt>
                                        </p:tgtEl>
                                        <p:attrNameLst>
                                          <p:attrName>ppt_x</p:attrName>
                                        </p:attrNameLst>
                                      </p:cBhvr>
                                      <p:tavLst>
                                        <p:tav tm="0">
                                          <p:val>
                                            <p:strVal val="ppt_x"/>
                                          </p:val>
                                        </p:tav>
                                        <p:tav tm="100000">
                                          <p:val>
                                            <p:strVal val="ppt_x"/>
                                          </p:val>
                                        </p:tav>
                                      </p:tavLst>
                                    </p:anim>
                                    <p:anim calcmode="lin" valueType="num">
                                      <p:cBhvr>
                                        <p:cTn id="36" dur="100" decel="100000"/>
                                        <p:tgtEl>
                                          <p:spTgt spid="10">
                                            <p:txEl>
                                              <p:pRg st="2" end="2"/>
                                            </p:txEl>
                                          </p:spTgt>
                                        </p:tgtEl>
                                        <p:attrNameLst>
                                          <p:attrName>ppt_y</p:attrName>
                                        </p:attrNameLst>
                                      </p:cBhvr>
                                      <p:tavLst>
                                        <p:tav tm="0">
                                          <p:val>
                                            <p:strVal val="ppt_y"/>
                                          </p:val>
                                        </p:tav>
                                        <p:tav tm="100000">
                                          <p:val>
                                            <p:strVal val="ppt_y-.03"/>
                                          </p:val>
                                        </p:tav>
                                      </p:tavLst>
                                    </p:anim>
                                    <p:anim calcmode="lin" valueType="num">
                                      <p:cBhvr>
                                        <p:cTn id="37" dur="900" accel="100000">
                                          <p:stCondLst>
                                            <p:cond delay="100"/>
                                          </p:stCondLst>
                                        </p:cTn>
                                        <p:tgtEl>
                                          <p:spTgt spid="10">
                                            <p:txEl>
                                              <p:pRg st="2" end="2"/>
                                            </p:txEl>
                                          </p:spTgt>
                                        </p:tgtEl>
                                        <p:attrNameLst>
                                          <p:attrName>ppt_y</p:attrName>
                                        </p:attrNameLst>
                                      </p:cBhvr>
                                      <p:tavLst>
                                        <p:tav tm="0">
                                          <p:val>
                                            <p:strVal val="ppt_y"/>
                                          </p:val>
                                        </p:tav>
                                        <p:tav tm="100000">
                                          <p:val>
                                            <p:strVal val="ppt_y+1"/>
                                          </p:val>
                                        </p:tav>
                                      </p:tavLst>
                                    </p:anim>
                                    <p:set>
                                      <p:cBhvr>
                                        <p:cTn id="38" dur="1" fill="hold">
                                          <p:stCondLst>
                                            <p:cond delay="999"/>
                                          </p:stCondLst>
                                        </p:cTn>
                                        <p:tgtEl>
                                          <p:spTgt spid="10">
                                            <p:txEl>
                                              <p:pRg st="2" end="2"/>
                                            </p:txEl>
                                          </p:spTgt>
                                        </p:tgtEl>
                                        <p:attrNameLst>
                                          <p:attrName>style.visibility</p:attrName>
                                        </p:attrNameLst>
                                      </p:cBhvr>
                                      <p:to>
                                        <p:strVal val="hidden"/>
                                      </p:to>
                                    </p:set>
                                  </p:childTnLst>
                                </p:cTn>
                              </p:par>
                              <p:par>
                                <p:cTn id="39" presetID="37" presetClass="exit" presetSubtype="0" fill="hold" grpId="1" nodeType="withEffect">
                                  <p:stCondLst>
                                    <p:cond delay="0"/>
                                  </p:stCondLst>
                                  <p:childTnLst>
                                    <p:animEffect transition="out" filter="fade">
                                      <p:cBhvr>
                                        <p:cTn id="40" dur="1000"/>
                                        <p:tgtEl>
                                          <p:spTgt spid="10">
                                            <p:bg/>
                                          </p:spTgt>
                                        </p:tgtEl>
                                      </p:cBhvr>
                                    </p:animEffect>
                                    <p:anim calcmode="lin" valueType="num">
                                      <p:cBhvr>
                                        <p:cTn id="41" dur="1000"/>
                                        <p:tgtEl>
                                          <p:spTgt spid="10">
                                            <p:bg/>
                                          </p:spTgt>
                                        </p:tgtEl>
                                        <p:attrNameLst>
                                          <p:attrName>ppt_x</p:attrName>
                                        </p:attrNameLst>
                                      </p:cBhvr>
                                      <p:tavLst>
                                        <p:tav tm="0">
                                          <p:val>
                                            <p:strVal val="ppt_x"/>
                                          </p:val>
                                        </p:tav>
                                        <p:tav tm="100000">
                                          <p:val>
                                            <p:strVal val="ppt_x"/>
                                          </p:val>
                                        </p:tav>
                                      </p:tavLst>
                                    </p:anim>
                                    <p:anim calcmode="lin" valueType="num">
                                      <p:cBhvr>
                                        <p:cTn id="42" dur="100" decel="100000"/>
                                        <p:tgtEl>
                                          <p:spTgt spid="10">
                                            <p:bg/>
                                          </p:spTgt>
                                        </p:tgtEl>
                                        <p:attrNameLst>
                                          <p:attrName>ppt_y</p:attrName>
                                        </p:attrNameLst>
                                      </p:cBhvr>
                                      <p:tavLst>
                                        <p:tav tm="0">
                                          <p:val>
                                            <p:strVal val="ppt_y"/>
                                          </p:val>
                                        </p:tav>
                                        <p:tav tm="100000">
                                          <p:val>
                                            <p:strVal val="ppt_y-.03"/>
                                          </p:val>
                                        </p:tav>
                                      </p:tavLst>
                                    </p:anim>
                                    <p:anim calcmode="lin" valueType="num">
                                      <p:cBhvr>
                                        <p:cTn id="43" dur="900" accel="100000">
                                          <p:stCondLst>
                                            <p:cond delay="100"/>
                                          </p:stCondLst>
                                        </p:cTn>
                                        <p:tgtEl>
                                          <p:spTgt spid="10">
                                            <p:bg/>
                                          </p:spTgt>
                                        </p:tgtEl>
                                        <p:attrNameLst>
                                          <p:attrName>ppt_y</p:attrName>
                                        </p:attrNameLst>
                                      </p:cBhvr>
                                      <p:tavLst>
                                        <p:tav tm="0">
                                          <p:val>
                                            <p:strVal val="ppt_y"/>
                                          </p:val>
                                        </p:tav>
                                        <p:tav tm="100000">
                                          <p:val>
                                            <p:strVal val="ppt_y+1"/>
                                          </p:val>
                                        </p:tav>
                                      </p:tavLst>
                                    </p:anim>
                                    <p:set>
                                      <p:cBhvr>
                                        <p:cTn id="44" dur="1" fill="hold">
                                          <p:stCondLst>
                                            <p:cond delay="999"/>
                                          </p:stCondLst>
                                        </p:cTn>
                                        <p:tgtEl>
                                          <p:spTgt spid="10">
                                            <p:bg/>
                                          </p:spTgt>
                                        </p:tgtEl>
                                        <p:attrNameLst>
                                          <p:attrName>style.visibility</p:attrName>
                                        </p:attrNameLst>
                                      </p:cBhvr>
                                      <p:to>
                                        <p:strVal val="hidden"/>
                                      </p:to>
                                    </p:se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12">
                                            <p:bg/>
                                          </p:spTgt>
                                        </p:tgtEl>
                                        <p:attrNameLst>
                                          <p:attrName>style.visibility</p:attrName>
                                        </p:attrNameLst>
                                      </p:cBhvr>
                                      <p:to>
                                        <p:strVal val="visible"/>
                                      </p:to>
                                    </p:set>
                                    <p:animEffect transition="in" filter="wipe(left)">
                                      <p:cBhvr>
                                        <p:cTn id="48" dur="500"/>
                                        <p:tgtEl>
                                          <p:spTgt spid="12">
                                            <p:bg/>
                                          </p:spTgt>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2">
                                            <p:txEl>
                                              <p:pRg st="1" end="1"/>
                                            </p:txEl>
                                          </p:spTgt>
                                        </p:tgtEl>
                                        <p:attrNameLst>
                                          <p:attrName>style.visibility</p:attrName>
                                        </p:attrNameLst>
                                      </p:cBhvr>
                                      <p:to>
                                        <p:strVal val="visible"/>
                                      </p:to>
                                    </p:set>
                                    <p:animEffect transition="in" filter="wipe(left)">
                                      <p:cBhvr>
                                        <p:cTn id="51" dur="500"/>
                                        <p:tgtEl>
                                          <p:spTgt spid="12">
                                            <p:txEl>
                                              <p:pRg st="1" end="1"/>
                                            </p:txEl>
                                          </p:spTgt>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2">
                                            <p:txEl>
                                              <p:pRg st="2" end="2"/>
                                            </p:txEl>
                                          </p:spTgt>
                                        </p:tgtEl>
                                        <p:attrNameLst>
                                          <p:attrName>style.visibility</p:attrName>
                                        </p:attrNameLst>
                                      </p:cBhvr>
                                      <p:to>
                                        <p:strVal val="visible"/>
                                      </p:to>
                                    </p:set>
                                    <p:animEffect transition="in" filter="wipe(left)">
                                      <p:cBhvr>
                                        <p:cTn id="54" dur="500"/>
                                        <p:tgtEl>
                                          <p:spTgt spid="12">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2">
                                            <p:txEl>
                                              <p:pRg st="3" end="3"/>
                                            </p:txEl>
                                          </p:spTgt>
                                        </p:tgtEl>
                                        <p:attrNameLst>
                                          <p:attrName>style.visibility</p:attrName>
                                        </p:attrNameLst>
                                      </p:cBhvr>
                                      <p:to>
                                        <p:strVal val="visible"/>
                                      </p:to>
                                    </p:set>
                                    <p:animEffect transition="in" filter="wipe(left)">
                                      <p:cBhvr>
                                        <p:cTn id="59" dur="500"/>
                                        <p:tgtEl>
                                          <p:spTgt spid="12">
                                            <p:txEl>
                                              <p:pRg st="3" end="3"/>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2">
                                            <p:txEl>
                                              <p:pRg st="4" end="4"/>
                                            </p:txEl>
                                          </p:spTgt>
                                        </p:tgtEl>
                                        <p:attrNameLst>
                                          <p:attrName>style.visibility</p:attrName>
                                        </p:attrNameLst>
                                      </p:cBhvr>
                                      <p:to>
                                        <p:strVal val="visible"/>
                                      </p:to>
                                    </p:set>
                                    <p:animEffect transition="in" filter="wipe(left)">
                                      <p:cBhvr>
                                        <p:cTn id="64" dur="500"/>
                                        <p:tgtEl>
                                          <p:spTgt spid="12">
                                            <p:txEl>
                                              <p:pRg st="4" end="4"/>
                                            </p:txEl>
                                          </p:spTgt>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2">
                                            <p:txEl>
                                              <p:pRg st="5" end="5"/>
                                            </p:txEl>
                                          </p:spTgt>
                                        </p:tgtEl>
                                        <p:attrNameLst>
                                          <p:attrName>style.visibility</p:attrName>
                                        </p:attrNameLst>
                                      </p:cBhvr>
                                      <p:to>
                                        <p:strVal val="visible"/>
                                      </p:to>
                                    </p:set>
                                    <p:animEffect transition="in" filter="wipe(left)">
                                      <p:cBhvr>
                                        <p:cTn id="67"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2" animBg="1"/>
      <p:bldP spid="10" grpId="1" build="allAtOnce" animBg="1"/>
      <p:bldP spid="12" grpId="0" build="p" bldLvl="2" animBg="1"/>
      <p:bldP spid="20" grpId="0" animBg="1"/>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Metin kutusu 19"/>
          <p:cNvSpPr txBox="1"/>
          <p:nvPr/>
        </p:nvSpPr>
        <p:spPr>
          <a:xfrm>
            <a:off x="3602676" y="1396532"/>
            <a:ext cx="5965371" cy="1746632"/>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pPr algn="just"/>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pPr algn="just"/>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1400" dirty="0" smtClean="0">
                <a:latin typeface="Calibri" panose="020F0502020204030204" pitchFamily="34" charset="0"/>
                <a:ea typeface="Times New Roman" panose="02020603050405020304" pitchFamily="18" charset="0"/>
              </a:rPr>
              <a:t>Yıllık gelir </a:t>
            </a:r>
            <a:r>
              <a:rPr lang="tr-TR" sz="1400" dirty="0">
                <a:latin typeface="Calibri" panose="020F0502020204030204" pitchFamily="34" charset="0"/>
                <a:ea typeface="Times New Roman" panose="02020603050405020304" pitchFamily="18" charset="0"/>
              </a:rPr>
              <a:t>veya kurumlar vergisine</a:t>
            </a:r>
            <a:r>
              <a:rPr lang="tr-TR" sz="1400" b="1" dirty="0">
                <a:latin typeface="Calibri" panose="020F0502020204030204" pitchFamily="34" charset="0"/>
                <a:ea typeface="Times New Roman" panose="02020603050405020304" pitchFamily="18" charset="0"/>
              </a:rPr>
              <a:t> </a:t>
            </a:r>
            <a:r>
              <a:rPr lang="tr-TR" sz="1400" b="1" dirty="0">
                <a:solidFill>
                  <a:srgbClr val="C00000"/>
                </a:solidFill>
                <a:latin typeface="Calibri" panose="020F0502020204030204" pitchFamily="34" charset="0"/>
                <a:ea typeface="Times New Roman" panose="02020603050405020304" pitchFamily="18" charset="0"/>
              </a:rPr>
              <a:t>mahsuben</a:t>
            </a:r>
            <a:r>
              <a:rPr lang="tr-TR" sz="1400" dirty="0">
                <a:solidFill>
                  <a:srgbClr val="C00000"/>
                </a:solidFill>
                <a:latin typeface="Calibri" panose="020F0502020204030204" pitchFamily="34" charset="0"/>
                <a:ea typeface="Times New Roman" panose="02020603050405020304" pitchFamily="18" charset="0"/>
              </a:rPr>
              <a:t> </a:t>
            </a:r>
            <a:r>
              <a:rPr lang="tr-TR" sz="1400" b="1" u="sng" dirty="0">
                <a:latin typeface="Calibri" panose="020F0502020204030204" pitchFamily="34" charset="0"/>
                <a:ea typeface="Times New Roman" panose="02020603050405020304" pitchFamily="18" charset="0"/>
              </a:rPr>
              <a:t>daha önce ödemiş oldukları vergilerin</a:t>
            </a:r>
            <a:r>
              <a:rPr lang="tr-TR" sz="1400" dirty="0">
                <a:latin typeface="Calibri" panose="020F0502020204030204" pitchFamily="34" charset="0"/>
                <a:ea typeface="Times New Roman" panose="02020603050405020304" pitchFamily="18" charset="0"/>
              </a:rPr>
              <a:t>, </a:t>
            </a:r>
            <a:r>
              <a:rPr lang="tr-TR" sz="1400" b="1" dirty="0">
                <a:solidFill>
                  <a:srgbClr val="C00000"/>
                </a:solidFill>
                <a:latin typeface="Calibri" panose="020F0502020204030204" pitchFamily="34" charset="0"/>
                <a:ea typeface="Times New Roman" panose="02020603050405020304" pitchFamily="18" charset="0"/>
              </a:rPr>
              <a:t>iadesine ilişkin </a:t>
            </a:r>
            <a:r>
              <a:rPr lang="tr-TR" sz="1400" b="1" dirty="0" smtClean="0">
                <a:solidFill>
                  <a:srgbClr val="C00000"/>
                </a:solidFill>
                <a:latin typeface="Calibri" panose="020F0502020204030204" pitchFamily="34" charset="0"/>
                <a:ea typeface="Times New Roman" panose="02020603050405020304" pitchFamily="18" charset="0"/>
              </a:rPr>
              <a:t>talepler, </a:t>
            </a:r>
            <a:r>
              <a:rPr lang="tr-TR" sz="1400" dirty="0">
                <a:latin typeface="Calibri" panose="020F0502020204030204" pitchFamily="34" charset="0"/>
                <a:ea typeface="Times New Roman" panose="02020603050405020304" pitchFamily="18" charset="0"/>
              </a:rPr>
              <a:t>Gelir Vergisi Genel Tebliği </a:t>
            </a:r>
            <a:r>
              <a:rPr lang="tr-TR" sz="1400" b="1" u="sng" dirty="0">
                <a:latin typeface="Calibri" panose="020F0502020204030204" pitchFamily="34" charset="0"/>
                <a:ea typeface="Times New Roman" panose="02020603050405020304" pitchFamily="18" charset="0"/>
              </a:rPr>
              <a:t>Seri No: 252’deki esaslar</a:t>
            </a:r>
            <a:r>
              <a:rPr lang="tr-TR" sz="1400" dirty="0">
                <a:latin typeface="Calibri" panose="020F0502020204030204" pitchFamily="34" charset="0"/>
                <a:ea typeface="Times New Roman" panose="02020603050405020304" pitchFamily="18" charset="0"/>
              </a:rPr>
              <a:t> çerçevesinde sonuçlandırılacaktır. </a:t>
            </a:r>
            <a:endParaRPr lang="tr-TR" sz="1400" dirty="0" smtClean="0">
              <a:latin typeface="Calibri" panose="020F0502020204030204" pitchFamily="34" charset="0"/>
              <a:ea typeface="Times New Roman" panose="02020603050405020304" pitchFamily="18"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1400" dirty="0" smtClean="0">
                <a:latin typeface="Calibri" panose="020F0502020204030204" pitchFamily="34" charset="0"/>
                <a:ea typeface="Times New Roman" panose="02020603050405020304" pitchFamily="18" charset="0"/>
              </a:rPr>
              <a:t>Söz konusu vergilerin </a:t>
            </a:r>
            <a:r>
              <a:rPr lang="tr-TR" sz="1400" b="1" dirty="0" smtClean="0">
                <a:solidFill>
                  <a:srgbClr val="C00000"/>
                </a:solidFill>
                <a:latin typeface="Calibri" panose="020F0502020204030204" pitchFamily="34" charset="0"/>
                <a:ea typeface="Times New Roman" panose="02020603050405020304" pitchFamily="18" charset="0"/>
              </a:rPr>
              <a:t>iade talebiyle sınırlı </a:t>
            </a:r>
            <a:r>
              <a:rPr lang="tr-TR" sz="1400" b="1" dirty="0">
                <a:solidFill>
                  <a:srgbClr val="C00000"/>
                </a:solidFill>
                <a:latin typeface="Calibri" panose="020F0502020204030204" pitchFamily="34" charset="0"/>
                <a:ea typeface="Times New Roman" panose="02020603050405020304" pitchFamily="18" charset="0"/>
              </a:rPr>
              <a:t>kalmak üzere</a:t>
            </a:r>
            <a:r>
              <a:rPr lang="tr-TR" sz="1400" dirty="0">
                <a:solidFill>
                  <a:srgbClr val="C00000"/>
                </a:solidFill>
                <a:latin typeface="Calibri" panose="020F0502020204030204" pitchFamily="34" charset="0"/>
                <a:ea typeface="Times New Roman" panose="02020603050405020304" pitchFamily="18" charset="0"/>
              </a:rPr>
              <a:t> </a:t>
            </a:r>
            <a:r>
              <a:rPr lang="tr-TR" sz="1400" dirty="0">
                <a:latin typeface="Calibri" panose="020F0502020204030204" pitchFamily="34" charset="0"/>
                <a:ea typeface="Times New Roman" panose="02020603050405020304" pitchFamily="18" charset="0"/>
              </a:rPr>
              <a:t>inceleme ve tarhiyat </a:t>
            </a:r>
            <a:r>
              <a:rPr lang="tr-TR" sz="1400" b="1" u="sng" dirty="0">
                <a:latin typeface="Calibri" panose="020F0502020204030204" pitchFamily="34" charset="0"/>
                <a:ea typeface="Times New Roman" panose="02020603050405020304" pitchFamily="18" charset="0"/>
              </a:rPr>
              <a:t>yapılabilecektir</a:t>
            </a:r>
            <a:r>
              <a:rPr lang="tr-TR" sz="1400" dirty="0" smtClean="0">
                <a:latin typeface="Calibri" panose="020F0502020204030204" pitchFamily="34" charset="0"/>
                <a:ea typeface="Times New Roman" panose="02020603050405020304" pitchFamily="18" charset="0"/>
              </a:rPr>
              <a:t>.</a:t>
            </a:r>
            <a:endParaRPr lang="tr-TR" sz="1400" b="1" dirty="0" smtClean="0">
              <a:solidFill>
                <a:srgbClr val="C00000"/>
              </a:solidFill>
              <a:latin typeface="Calibri" panose="020F0502020204030204" pitchFamily="34" charset="0"/>
              <a:ea typeface="Times New Roman" panose="02020603050405020304" pitchFamily="18" charset="0"/>
            </a:endParaRPr>
          </a:p>
        </p:txBody>
      </p:sp>
      <p:sp>
        <p:nvSpPr>
          <p:cNvPr id="21" name="Yuvarlatılmış Dikdörtgen 20"/>
          <p:cNvSpPr/>
          <p:nvPr/>
        </p:nvSpPr>
        <p:spPr>
          <a:xfrm>
            <a:off x="3617050" y="1225669"/>
            <a:ext cx="5952554" cy="720000"/>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a:latin typeface="Arial" panose="020B0604020202020204" pitchFamily="34" charset="0"/>
                <a:cs typeface="Arial" panose="020B0604020202020204" pitchFamily="34" charset="0"/>
              </a:rPr>
              <a:t>Gelir veya Kurumlar Vergisine Mahsuben Ödenmiş Bulunan Vergilerin İadesi</a:t>
            </a:r>
          </a:p>
        </p:txBody>
      </p:sp>
      <p:sp>
        <p:nvSpPr>
          <p:cNvPr id="22" name="Dikdörtgen 21"/>
          <p:cNvSpPr/>
          <p:nvPr/>
        </p:nvSpPr>
        <p:spPr>
          <a:xfrm>
            <a:off x="2941563" y="1441688"/>
            <a:ext cx="5254951" cy="720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scene3d>
              <a:camera prst="orthographicFront"/>
              <a:lightRig rig="threePt" dir="t"/>
            </a:scene3d>
            <a:sp3d extrusionH="57150">
              <a:bevelT w="82550" h="38100" prst="coolSlant"/>
            </a:sp3d>
          </a:bodyPr>
          <a:lstStyle/>
          <a:p>
            <a:pPr lvl="0" algn="ctr" defTabSz="1422400">
              <a:lnSpc>
                <a:spcPct val="90000"/>
              </a:lnSpc>
              <a:spcBef>
                <a:spcPct val="0"/>
              </a:spcBef>
              <a:spcAft>
                <a:spcPct val="35000"/>
              </a:spcAft>
            </a:pPr>
            <a:endParaRPr lang="tr-TR" sz="3200" b="1" dirty="0">
              <a:solidFill>
                <a:schemeClr val="tx1"/>
              </a:solidFill>
              <a:latin typeface="SimSun" panose="02010600030101010101" pitchFamily="2" charset="-122"/>
              <a:ea typeface="SimSun" panose="02010600030101010101" pitchFamily="2" charset="-122"/>
              <a:cs typeface="Times New Roman" panose="02020603050405020304" pitchFamily="18" charset="0"/>
            </a:endParaRPr>
          </a:p>
        </p:txBody>
      </p:sp>
      <p:sp>
        <p:nvSpPr>
          <p:cNvPr id="11" name="TextShape 2"/>
          <p:cNvSpPr txBox="1"/>
          <p:nvPr/>
        </p:nvSpPr>
        <p:spPr>
          <a:xfrm>
            <a:off x="1108075" y="82018"/>
            <a:ext cx="10920495" cy="791640"/>
          </a:xfrm>
          <a:prstGeom prst="rect">
            <a:avLst/>
          </a:prstGeom>
          <a:noFill/>
          <a:ln>
            <a:noFill/>
          </a:ln>
        </p:spPr>
        <p:txBody>
          <a:bodyPr anchor="ctr"/>
          <a:lstStyle/>
          <a:p>
            <a:pPr algn="ctr">
              <a:lnSpc>
                <a:spcPct val="100000"/>
              </a:lnSpc>
            </a:pPr>
            <a:r>
              <a:rPr lang="tr-TR" sz="2500" b="1" spc="-1" dirty="0">
                <a:solidFill>
                  <a:srgbClr val="FF0000"/>
                </a:solidFill>
                <a:uFill>
                  <a:solidFill>
                    <a:srgbClr val="FFFFFF"/>
                  </a:solidFill>
                </a:uFill>
              </a:rPr>
              <a:t>MATRAH VE VERGİ ARTIRIMI</a:t>
            </a:r>
          </a:p>
          <a:p>
            <a:pPr algn="ctr">
              <a:lnSpc>
                <a:spcPct val="100000"/>
              </a:lnSpc>
            </a:pPr>
            <a:r>
              <a:rPr lang="tr-TR" b="1" spc="-1" dirty="0">
                <a:solidFill>
                  <a:srgbClr val="FF0000"/>
                </a:solidFill>
                <a:uFill>
                  <a:solidFill>
                    <a:srgbClr val="FFFFFF"/>
                  </a:solidFill>
                </a:uFill>
              </a:rPr>
              <a:t>-Matrah ve Vergi Artırımı ile Matrah Beyanına İlişkin Diğer Hususlar</a:t>
            </a:r>
            <a:r>
              <a:rPr lang="tr-TR" b="1" strike="noStrike" spc="-1" dirty="0" smtClean="0">
                <a:solidFill>
                  <a:srgbClr val="FF0000"/>
                </a:solidFill>
                <a:uFill>
                  <a:solidFill>
                    <a:srgbClr val="FFFFFF"/>
                  </a:solidFill>
                </a:uFill>
                <a:latin typeface="Calibri"/>
              </a:rPr>
              <a:t>-</a:t>
            </a:r>
            <a:endParaRPr lang="tr-TR" b="0" strike="noStrike" spc="-1" dirty="0">
              <a:solidFill>
                <a:srgbClr val="000000"/>
              </a:solidFill>
              <a:uFill>
                <a:solidFill>
                  <a:srgbClr val="FFFFFF"/>
                </a:solidFill>
              </a:uFill>
              <a:latin typeface="Calibri"/>
            </a:endParaRPr>
          </a:p>
        </p:txBody>
      </p:sp>
      <p:sp>
        <p:nvSpPr>
          <p:cNvPr id="13" name="5 Dikdörtgen"/>
          <p:cNvSpPr/>
          <p:nvPr/>
        </p:nvSpPr>
        <p:spPr>
          <a:xfrm rot="16200000">
            <a:off x="-2875869" y="3145126"/>
            <a:ext cx="6851740" cy="561489"/>
          </a:xfrm>
          <a:prstGeom prst="rect">
            <a:avLst/>
          </a:prstGeom>
          <a:solidFill>
            <a:srgbClr val="FD0005"/>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b="1">
              <a:solidFill>
                <a:prstClr val="white"/>
              </a:solidFill>
            </a:endParaRPr>
          </a:p>
        </p:txBody>
      </p:sp>
      <p:sp>
        <p:nvSpPr>
          <p:cNvPr id="14" name="36 Başlık"/>
          <p:cNvSpPr txBox="1">
            <a:spLocks/>
          </p:cNvSpPr>
          <p:nvPr/>
        </p:nvSpPr>
        <p:spPr>
          <a:xfrm rot="16200000">
            <a:off x="-2247497" y="3571445"/>
            <a:ext cx="5584971" cy="571504"/>
          </a:xfrm>
          <a:prstGeom prst="rect">
            <a:avLst/>
          </a:prstGeom>
        </p:spPr>
        <p:txBody>
          <a:bodyPr vert="horz" lIns="91440" tIns="45720" rIns="91440" bIns="45720" rtlCol="0" anchor="ctr">
            <a:noAutofit/>
          </a:bodyPr>
          <a:lstStyle/>
          <a:p>
            <a:pPr algn="ctr">
              <a:spcBef>
                <a:spcPct val="0"/>
              </a:spcBef>
              <a:defRPr/>
            </a:pPr>
            <a:r>
              <a:rPr lang="tr-TR" b="1" dirty="0">
                <a:solidFill>
                  <a:prstClr val="white"/>
                </a:solidFill>
                <a:effectLst>
                  <a:outerShdw blurRad="38100" dist="38100" dir="2700000" algn="tl">
                    <a:srgbClr val="000000">
                      <a:alpha val="43137"/>
                    </a:srgbClr>
                  </a:outerShdw>
                </a:effectLst>
              </a:rPr>
              <a:t>VERGİ DENETİM KURULU BAŞKANLIĞI</a:t>
            </a:r>
          </a:p>
        </p:txBody>
      </p:sp>
      <p:pic>
        <p:nvPicPr>
          <p:cNvPr id="15" name="Resim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46" y="235646"/>
            <a:ext cx="965683" cy="964739"/>
          </a:xfrm>
          <a:prstGeom prst="rect">
            <a:avLst/>
          </a:prstGeom>
        </p:spPr>
      </p:pic>
      <p:sp>
        <p:nvSpPr>
          <p:cNvPr id="23" name="Metin kutusu 22"/>
          <p:cNvSpPr txBox="1"/>
          <p:nvPr/>
        </p:nvSpPr>
        <p:spPr>
          <a:xfrm>
            <a:off x="3617050" y="1396532"/>
            <a:ext cx="5965371" cy="1746632"/>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pPr algn="just"/>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pPr algn="just"/>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1400" b="1" dirty="0" smtClean="0">
                <a:solidFill>
                  <a:srgbClr val="C00000"/>
                </a:solidFill>
                <a:latin typeface="Calibri" panose="020F0502020204030204" pitchFamily="34" charset="0"/>
                <a:ea typeface="Times New Roman" panose="02020603050405020304" pitchFamily="18" charset="0"/>
              </a:rPr>
              <a:t>İşe başlama</a:t>
            </a:r>
            <a:r>
              <a:rPr lang="tr-TR" sz="1400" dirty="0" smtClean="0">
                <a:solidFill>
                  <a:srgbClr val="C00000"/>
                </a:solidFill>
                <a:latin typeface="Calibri" panose="020F0502020204030204" pitchFamily="34" charset="0"/>
                <a:ea typeface="Times New Roman" panose="02020603050405020304" pitchFamily="18" charset="0"/>
              </a:rPr>
              <a:t> </a:t>
            </a:r>
            <a:r>
              <a:rPr lang="tr-TR" sz="1400" dirty="0">
                <a:latin typeface="Calibri" panose="020F0502020204030204" pitchFamily="34" charset="0"/>
                <a:ea typeface="Times New Roman" panose="02020603050405020304" pitchFamily="18" charset="0"/>
              </a:rPr>
              <a:t>ve </a:t>
            </a:r>
            <a:r>
              <a:rPr lang="tr-TR" sz="1400" b="1" dirty="0">
                <a:solidFill>
                  <a:srgbClr val="C00000"/>
                </a:solidFill>
                <a:latin typeface="Calibri" panose="020F0502020204030204" pitchFamily="34" charset="0"/>
                <a:ea typeface="Times New Roman" panose="02020603050405020304" pitchFamily="18" charset="0"/>
              </a:rPr>
              <a:t>işi bırakma</a:t>
            </a:r>
            <a:r>
              <a:rPr lang="tr-TR" sz="1400" dirty="0">
                <a:solidFill>
                  <a:srgbClr val="C00000"/>
                </a:solidFill>
                <a:latin typeface="Calibri" panose="020F0502020204030204" pitchFamily="34" charset="0"/>
                <a:ea typeface="Times New Roman" panose="02020603050405020304" pitchFamily="18" charset="0"/>
              </a:rPr>
              <a:t> </a:t>
            </a:r>
            <a:r>
              <a:rPr lang="tr-TR" sz="1400" dirty="0">
                <a:latin typeface="Calibri" panose="020F0502020204030204" pitchFamily="34" charset="0"/>
                <a:ea typeface="Times New Roman" panose="02020603050405020304" pitchFamily="18" charset="0"/>
              </a:rPr>
              <a:t>gibi nedenlerle, </a:t>
            </a:r>
            <a:r>
              <a:rPr lang="tr-TR" sz="1400" b="1" u="sng" dirty="0" err="1">
                <a:latin typeface="Calibri" panose="020F0502020204030204" pitchFamily="34" charset="0"/>
                <a:ea typeface="Times New Roman" panose="02020603050405020304" pitchFamily="18" charset="0"/>
              </a:rPr>
              <a:t>kıst</a:t>
            </a:r>
            <a:r>
              <a:rPr lang="tr-TR" sz="1400" b="1" u="sng" dirty="0">
                <a:latin typeface="Calibri" panose="020F0502020204030204" pitchFamily="34" charset="0"/>
                <a:ea typeface="Times New Roman" panose="02020603050405020304" pitchFamily="18" charset="0"/>
              </a:rPr>
              <a:t> dönemde faaliyette bulunmuş olmaları hâlinde</a:t>
            </a:r>
            <a:r>
              <a:rPr lang="tr-TR" sz="1400" dirty="0">
                <a:latin typeface="Calibri" panose="020F0502020204030204" pitchFamily="34" charset="0"/>
                <a:ea typeface="Times New Roman" panose="02020603050405020304" pitchFamily="18" charset="0"/>
              </a:rPr>
              <a:t>, ilgili yıllar için belirlenen ve yukarıda açıklanan asgari matrahlar, </a:t>
            </a:r>
            <a:r>
              <a:rPr lang="tr-TR" sz="1400" b="1" dirty="0">
                <a:solidFill>
                  <a:srgbClr val="C00000"/>
                </a:solidFill>
                <a:latin typeface="Calibri" panose="020F0502020204030204" pitchFamily="34" charset="0"/>
                <a:ea typeface="Times New Roman" panose="02020603050405020304" pitchFamily="18" charset="0"/>
              </a:rPr>
              <a:t>faaliyette bulunulan ay sayısı</a:t>
            </a:r>
            <a:r>
              <a:rPr lang="tr-TR" sz="1400" dirty="0">
                <a:solidFill>
                  <a:srgbClr val="C00000"/>
                </a:solidFill>
                <a:latin typeface="Calibri" panose="020F0502020204030204" pitchFamily="34" charset="0"/>
                <a:ea typeface="Times New Roman" panose="02020603050405020304" pitchFamily="18" charset="0"/>
              </a:rPr>
              <a:t> </a:t>
            </a:r>
            <a:r>
              <a:rPr lang="tr-TR" sz="1400" dirty="0">
                <a:latin typeface="Calibri" panose="020F0502020204030204" pitchFamily="34" charset="0"/>
                <a:ea typeface="Times New Roman" panose="02020603050405020304" pitchFamily="18" charset="0"/>
              </a:rPr>
              <a:t>dikkate alınarak hesaplanacaktır</a:t>
            </a:r>
            <a:r>
              <a:rPr lang="tr-TR" sz="1400" dirty="0" smtClean="0">
                <a:latin typeface="Calibri" panose="020F0502020204030204" pitchFamily="34" charset="0"/>
                <a:ea typeface="Times New Roman" panose="02020603050405020304" pitchFamily="18" charset="0"/>
              </a:rPr>
              <a:t>.</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1400" dirty="0">
                <a:latin typeface="Calibri" panose="020F0502020204030204" pitchFamily="34" charset="0"/>
                <a:ea typeface="Times New Roman" panose="02020603050405020304" pitchFamily="18" charset="0"/>
              </a:rPr>
              <a:t>Bu hesaplamada </a:t>
            </a:r>
            <a:r>
              <a:rPr lang="tr-TR" sz="1400" b="1" dirty="0">
                <a:solidFill>
                  <a:srgbClr val="C00000"/>
                </a:solidFill>
                <a:latin typeface="Calibri" panose="020F0502020204030204" pitchFamily="34" charset="0"/>
                <a:ea typeface="Times New Roman" panose="02020603050405020304" pitchFamily="18" charset="0"/>
              </a:rPr>
              <a:t>ay kesirleri tam ay</a:t>
            </a:r>
            <a:r>
              <a:rPr lang="tr-TR" sz="1400" dirty="0">
                <a:solidFill>
                  <a:srgbClr val="C00000"/>
                </a:solidFill>
                <a:latin typeface="Calibri" panose="020F0502020204030204" pitchFamily="34" charset="0"/>
                <a:ea typeface="Times New Roman" panose="02020603050405020304" pitchFamily="18" charset="0"/>
              </a:rPr>
              <a:t> </a:t>
            </a:r>
            <a:r>
              <a:rPr lang="tr-TR" sz="1400" dirty="0">
                <a:latin typeface="Calibri" panose="020F0502020204030204" pitchFamily="34" charset="0"/>
                <a:ea typeface="Times New Roman" panose="02020603050405020304" pitchFamily="18" charset="0"/>
              </a:rPr>
              <a:t>olarak dikkate alınacaktır</a:t>
            </a:r>
            <a:r>
              <a:rPr lang="tr-TR" sz="1400" dirty="0" smtClean="0">
                <a:latin typeface="Calibri" panose="020F0502020204030204" pitchFamily="34" charset="0"/>
                <a:ea typeface="Times New Roman" panose="02020603050405020304" pitchFamily="18" charset="0"/>
              </a:rPr>
              <a:t>.</a:t>
            </a:r>
          </a:p>
        </p:txBody>
      </p:sp>
      <p:sp>
        <p:nvSpPr>
          <p:cNvPr id="24" name="Yuvarlatılmış Dikdörtgen 23"/>
          <p:cNvSpPr/>
          <p:nvPr/>
        </p:nvSpPr>
        <p:spPr>
          <a:xfrm>
            <a:off x="3631424" y="1225669"/>
            <a:ext cx="5952554" cy="720000"/>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err="1">
                <a:latin typeface="Arial" panose="020B0604020202020204" pitchFamily="34" charset="0"/>
                <a:cs typeface="Arial" panose="020B0604020202020204" pitchFamily="34" charset="0"/>
              </a:rPr>
              <a:t>Kıst</a:t>
            </a:r>
            <a:r>
              <a:rPr lang="tr-TR" dirty="0">
                <a:latin typeface="Arial" panose="020B0604020202020204" pitchFamily="34" charset="0"/>
                <a:cs typeface="Arial" panose="020B0604020202020204" pitchFamily="34" charset="0"/>
              </a:rPr>
              <a:t> Dönemde Faaliyette Bulunan </a:t>
            </a:r>
            <a:r>
              <a:rPr lang="tr-TR" dirty="0" smtClean="0">
                <a:latin typeface="Arial" panose="020B0604020202020204" pitchFamily="34" charset="0"/>
                <a:cs typeface="Arial" panose="020B0604020202020204" pitchFamily="34" charset="0"/>
              </a:rPr>
              <a:t>Mükelleflerde Asgari Matrahlar</a:t>
            </a:r>
            <a:endParaRPr lang="tr-TR" dirty="0">
              <a:latin typeface="Arial" panose="020B0604020202020204" pitchFamily="34" charset="0"/>
              <a:cs typeface="Arial" panose="020B0604020202020204" pitchFamily="34" charset="0"/>
            </a:endParaRPr>
          </a:p>
        </p:txBody>
      </p:sp>
      <p:sp>
        <p:nvSpPr>
          <p:cNvPr id="25" name="Metin kutusu 24"/>
          <p:cNvSpPr txBox="1"/>
          <p:nvPr/>
        </p:nvSpPr>
        <p:spPr>
          <a:xfrm>
            <a:off x="945850" y="3188320"/>
            <a:ext cx="11244943" cy="2129814"/>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100" b="1">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a:defRPr>
                <a:solidFill>
                  <a:schemeClr val="tx1"/>
                </a:solidFill>
              </a:defRPr>
            </a:lvl2pPr>
            <a:lvl3pPr marL="834390" lvl="2" indent="-285750">
              <a:lnSpc>
                <a:spcPct val="90000"/>
              </a:lnSpc>
              <a:spcBef>
                <a:spcPts val="300"/>
              </a:spcBef>
              <a:spcAft>
                <a:spcPts val="300"/>
              </a:spcAft>
              <a:buClr>
                <a:srgbClr val="D34817"/>
              </a:buClr>
              <a:buFont typeface="Wingdings" panose="05000000000000000000" pitchFamily="2" charset="2"/>
              <a:buChar char="§"/>
              <a:defRPr sz="1400">
                <a:solidFill>
                  <a:prstClr val="black">
                    <a:lumMod val="85000"/>
                    <a:lumOff val="15000"/>
                  </a:prstClr>
                </a:solidFill>
                <a:latin typeface="Segoe UI" panose="020B0502040204020203" pitchFamily="34" charset="0"/>
                <a:ea typeface="Segoe UI" panose="020B0502040204020203" pitchFamily="34" charset="0"/>
                <a:cs typeface="Segoe UI" panose="020B0502040204020203" pitchFamily="34" charset="0"/>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742950" lvl="1" indent="-285750">
              <a:spcAft>
                <a:spcPts val="600"/>
              </a:spcAft>
              <a:buFont typeface="Wingdings" panose="05000000000000000000" pitchFamily="2" charset="2"/>
              <a:buChar char="ü"/>
            </a:pPr>
            <a:endParaRPr lang="tr-TR" sz="1400" dirty="0" smtClean="0">
              <a:latin typeface="Calibri" panose="020F0502020204030204" pitchFamily="34" charset="0"/>
              <a:ea typeface="Times New Roman" panose="02020603050405020304" pitchFamily="18" charset="0"/>
            </a:endParaRPr>
          </a:p>
          <a:p>
            <a:pPr marL="742950" lvl="1" indent="-285750">
              <a:spcAft>
                <a:spcPts val="600"/>
              </a:spcAft>
              <a:buFont typeface="Wingdings" panose="05000000000000000000" pitchFamily="2" charset="2"/>
              <a:buChar char="ü"/>
            </a:pPr>
            <a:r>
              <a:rPr lang="tr-TR" sz="1400" dirty="0" smtClean="0">
                <a:latin typeface="Calibri" panose="020F0502020204030204" pitchFamily="34" charset="0"/>
                <a:ea typeface="Times New Roman" panose="02020603050405020304" pitchFamily="18" charset="0"/>
              </a:rPr>
              <a:t>Kurumlar vergisi </a:t>
            </a:r>
            <a:r>
              <a:rPr lang="tr-TR" sz="1400" dirty="0">
                <a:latin typeface="Calibri" panose="020F0502020204030204" pitchFamily="34" charset="0"/>
                <a:ea typeface="Times New Roman" panose="02020603050405020304" pitchFamily="18" charset="0"/>
              </a:rPr>
              <a:t>mükelleflerinin </a:t>
            </a:r>
            <a:r>
              <a:rPr lang="tr-TR" sz="1400" b="1" dirty="0">
                <a:solidFill>
                  <a:srgbClr val="C00000"/>
                </a:solidFill>
                <a:latin typeface="Calibri" panose="020F0502020204030204" pitchFamily="34" charset="0"/>
                <a:ea typeface="Times New Roman" panose="02020603050405020304" pitchFamily="18" charset="0"/>
              </a:rPr>
              <a:t>tasfiyeye girmeleri</a:t>
            </a:r>
            <a:r>
              <a:rPr lang="tr-TR" sz="1400" dirty="0">
                <a:solidFill>
                  <a:srgbClr val="C00000"/>
                </a:solidFill>
                <a:latin typeface="Calibri" panose="020F0502020204030204" pitchFamily="34" charset="0"/>
                <a:ea typeface="Times New Roman" panose="02020603050405020304" pitchFamily="18" charset="0"/>
              </a:rPr>
              <a:t> </a:t>
            </a:r>
            <a:r>
              <a:rPr lang="tr-TR" sz="1400" dirty="0">
                <a:latin typeface="Calibri" panose="020F0502020204030204" pitchFamily="34" charset="0"/>
                <a:ea typeface="Times New Roman" panose="02020603050405020304" pitchFamily="18" charset="0"/>
              </a:rPr>
              <a:t>hâlinde </a:t>
            </a:r>
            <a:r>
              <a:rPr lang="tr-TR" sz="1400" b="1" u="sng" dirty="0" err="1">
                <a:latin typeface="Calibri" panose="020F0502020204030204" pitchFamily="34" charset="0"/>
                <a:ea typeface="Times New Roman" panose="02020603050405020304" pitchFamily="18" charset="0"/>
              </a:rPr>
              <a:t>kıst</a:t>
            </a:r>
            <a:r>
              <a:rPr lang="tr-TR" sz="1400" b="1" u="sng" dirty="0">
                <a:latin typeface="Calibri" panose="020F0502020204030204" pitchFamily="34" charset="0"/>
                <a:ea typeface="Times New Roman" panose="02020603050405020304" pitchFamily="18" charset="0"/>
              </a:rPr>
              <a:t> dönem hesaplaması yapılmayacaktır</a:t>
            </a:r>
            <a:r>
              <a:rPr lang="tr-TR" sz="1400" dirty="0" smtClean="0">
                <a:latin typeface="Calibri" panose="020F0502020204030204" pitchFamily="34" charset="0"/>
                <a:ea typeface="Times New Roman" panose="02020603050405020304" pitchFamily="18" charset="0"/>
              </a:rPr>
              <a:t>.</a:t>
            </a:r>
          </a:p>
          <a:p>
            <a:pPr marL="742950" lvl="1" indent="-285750">
              <a:spcAft>
                <a:spcPts val="600"/>
              </a:spcAft>
              <a:buFont typeface="Wingdings" panose="05000000000000000000" pitchFamily="2" charset="2"/>
              <a:buChar char="ü"/>
            </a:pPr>
            <a:r>
              <a:rPr lang="tr-TR" sz="1400" dirty="0">
                <a:latin typeface="Calibri" panose="020F0502020204030204" pitchFamily="34" charset="0"/>
                <a:ea typeface="Times New Roman" panose="02020603050405020304" pitchFamily="18" charset="0"/>
              </a:rPr>
              <a:t>Ancak, </a:t>
            </a:r>
            <a:r>
              <a:rPr lang="tr-TR" sz="1400" b="1" u="sng" dirty="0">
                <a:latin typeface="Calibri" panose="020F0502020204030204" pitchFamily="34" charset="0"/>
                <a:ea typeface="Times New Roman" panose="02020603050405020304" pitchFamily="18" charset="0"/>
              </a:rPr>
              <a:t>tasfiyeleri sonuçlanarak ticaret sicilinden silinen</a:t>
            </a:r>
            <a:r>
              <a:rPr lang="tr-TR" sz="1400" dirty="0">
                <a:latin typeface="Calibri" panose="020F0502020204030204" pitchFamily="34" charset="0"/>
                <a:ea typeface="Times New Roman" panose="02020603050405020304" pitchFamily="18" charset="0"/>
              </a:rPr>
              <a:t> kurumlar vergisi </a:t>
            </a:r>
            <a:r>
              <a:rPr lang="tr-TR" sz="1400" dirty="0" smtClean="0">
                <a:latin typeface="Calibri" panose="020F0502020204030204" pitchFamily="34" charset="0"/>
                <a:ea typeface="Times New Roman" panose="02020603050405020304" pitchFamily="18" charset="0"/>
              </a:rPr>
              <a:t>mükelleflerinin,</a:t>
            </a:r>
          </a:p>
          <a:p>
            <a:pPr marL="1120140" lvl="2">
              <a:spcAft>
                <a:spcPts val="600"/>
              </a:spcAft>
              <a:buFont typeface="Wingdings" panose="05000000000000000000" pitchFamily="2" charset="2"/>
              <a:buChar char="ü"/>
            </a:pPr>
            <a:r>
              <a:rPr lang="tr-TR" b="1" dirty="0" smtClean="0">
                <a:solidFill>
                  <a:srgbClr val="C00000"/>
                </a:solidFill>
                <a:latin typeface="Calibri" panose="020F0502020204030204" pitchFamily="34" charset="0"/>
                <a:ea typeface="Times New Roman" panose="02020603050405020304" pitchFamily="18" charset="0"/>
              </a:rPr>
              <a:t>Nihai </a:t>
            </a:r>
            <a:r>
              <a:rPr lang="tr-TR" dirty="0" smtClean="0">
                <a:solidFill>
                  <a:schemeClr val="tx1"/>
                </a:solidFill>
                <a:latin typeface="Calibri" panose="020F0502020204030204" pitchFamily="34" charset="0"/>
                <a:ea typeface="Times New Roman" panose="02020603050405020304" pitchFamily="18" charset="0"/>
              </a:rPr>
              <a:t>tasfiye </a:t>
            </a:r>
            <a:r>
              <a:rPr lang="tr-TR" dirty="0">
                <a:solidFill>
                  <a:schemeClr val="tx1"/>
                </a:solidFill>
                <a:latin typeface="Calibri" panose="020F0502020204030204" pitchFamily="34" charset="0"/>
                <a:ea typeface="Times New Roman" panose="02020603050405020304" pitchFamily="18" charset="0"/>
              </a:rPr>
              <a:t>dönemi</a:t>
            </a:r>
            <a:r>
              <a:rPr lang="tr-TR" b="1" dirty="0">
                <a:solidFill>
                  <a:srgbClr val="C00000"/>
                </a:solidFill>
                <a:latin typeface="Calibri" panose="020F0502020204030204" pitchFamily="34" charset="0"/>
                <a:ea typeface="Times New Roman" panose="02020603050405020304" pitchFamily="18" charset="0"/>
              </a:rPr>
              <a:t>(1</a:t>
            </a:r>
            <a:r>
              <a:rPr lang="tr-TR" b="1" dirty="0" smtClean="0">
                <a:solidFill>
                  <a:srgbClr val="C00000"/>
                </a:solidFill>
                <a:latin typeface="Calibri" panose="020F0502020204030204" pitchFamily="34" charset="0"/>
                <a:ea typeface="Times New Roman" panose="02020603050405020304" pitchFamily="18" charset="0"/>
              </a:rPr>
              <a:t>) </a:t>
            </a:r>
            <a:r>
              <a:rPr lang="tr-TR" dirty="0" smtClean="0">
                <a:solidFill>
                  <a:schemeClr val="tx1"/>
                </a:solidFill>
                <a:latin typeface="Calibri" panose="020F0502020204030204" pitchFamily="34" charset="0"/>
                <a:ea typeface="Times New Roman" panose="02020603050405020304" pitchFamily="18" charset="0"/>
              </a:rPr>
              <a:t>ile</a:t>
            </a:r>
          </a:p>
          <a:p>
            <a:pPr marL="1120140" lvl="2">
              <a:spcAft>
                <a:spcPts val="600"/>
              </a:spcAft>
              <a:buFont typeface="Wingdings" panose="05000000000000000000" pitchFamily="2" charset="2"/>
              <a:buChar char="ü"/>
            </a:pPr>
            <a:r>
              <a:rPr lang="tr-TR" dirty="0" smtClean="0">
                <a:latin typeface="Calibri" panose="020F0502020204030204" pitchFamily="34" charset="0"/>
                <a:ea typeface="Times New Roman" panose="02020603050405020304" pitchFamily="18" charset="0"/>
              </a:rPr>
              <a:t>Kurumların </a:t>
            </a:r>
            <a:r>
              <a:rPr lang="tr-TR" b="1" u="sng" dirty="0" smtClean="0">
                <a:latin typeface="Calibri" panose="020F0502020204030204" pitchFamily="34" charset="0"/>
                <a:ea typeface="Times New Roman" panose="02020603050405020304" pitchFamily="18" charset="0"/>
              </a:rPr>
              <a:t>devir </a:t>
            </a:r>
            <a:r>
              <a:rPr lang="tr-TR" b="1" u="sng" dirty="0">
                <a:latin typeface="Calibri" panose="020F0502020204030204" pitchFamily="34" charset="0"/>
                <a:ea typeface="Times New Roman" panose="02020603050405020304" pitchFamily="18" charset="0"/>
              </a:rPr>
              <a:t>veya tam bölünme</a:t>
            </a:r>
            <a:r>
              <a:rPr lang="tr-TR" dirty="0">
                <a:latin typeface="Calibri" panose="020F0502020204030204" pitchFamily="34" charset="0"/>
                <a:ea typeface="Times New Roman" panose="02020603050405020304" pitchFamily="18" charset="0"/>
              </a:rPr>
              <a:t> hallerinde</a:t>
            </a:r>
            <a:r>
              <a:rPr lang="tr-TR" b="1" dirty="0">
                <a:solidFill>
                  <a:srgbClr val="C00000"/>
                </a:solidFill>
                <a:latin typeface="Calibri" panose="020F0502020204030204" pitchFamily="34" charset="0"/>
                <a:ea typeface="Times New Roman" panose="02020603050405020304" pitchFamily="18" charset="0"/>
              </a:rPr>
              <a:t>(2)</a:t>
            </a:r>
            <a:r>
              <a:rPr lang="tr-TR" dirty="0">
                <a:latin typeface="Calibri" panose="020F0502020204030204" pitchFamily="34" charset="0"/>
                <a:ea typeface="Times New Roman" panose="02020603050405020304" pitchFamily="18" charset="0"/>
              </a:rPr>
              <a:t> </a:t>
            </a:r>
            <a:endParaRPr lang="tr-TR" dirty="0" smtClean="0">
              <a:latin typeface="Calibri" panose="020F0502020204030204" pitchFamily="34" charset="0"/>
              <a:ea typeface="Times New Roman" panose="02020603050405020304" pitchFamily="18" charset="0"/>
            </a:endParaRPr>
          </a:p>
          <a:p>
            <a:pPr lvl="2" indent="0">
              <a:spcAft>
                <a:spcPts val="600"/>
              </a:spcAft>
              <a:buNone/>
            </a:pPr>
            <a:r>
              <a:rPr lang="tr-TR" dirty="0" err="1" smtClean="0">
                <a:latin typeface="Calibri" panose="020F0502020204030204" pitchFamily="34" charset="0"/>
                <a:ea typeface="Times New Roman" panose="02020603050405020304" pitchFamily="18" charset="0"/>
              </a:rPr>
              <a:t>Kıst</a:t>
            </a:r>
            <a:r>
              <a:rPr lang="tr-TR" dirty="0" smtClean="0">
                <a:latin typeface="Calibri" panose="020F0502020204030204" pitchFamily="34" charset="0"/>
                <a:ea typeface="Times New Roman" panose="02020603050405020304" pitchFamily="18" charset="0"/>
              </a:rPr>
              <a:t> dönem hesaplaması yapılacaktır.</a:t>
            </a:r>
          </a:p>
          <a:p>
            <a:pPr lvl="2" indent="0">
              <a:spcAft>
                <a:spcPts val="600"/>
              </a:spcAft>
              <a:buNone/>
            </a:pPr>
            <a:endParaRPr lang="tr-TR" dirty="0" smtClean="0">
              <a:latin typeface="Calibri" panose="020F0502020204030204" pitchFamily="34" charset="0"/>
              <a:ea typeface="Times New Roman" panose="02020603050405020304" pitchFamily="18" charset="0"/>
            </a:endParaRPr>
          </a:p>
        </p:txBody>
      </p:sp>
      <p:sp>
        <p:nvSpPr>
          <p:cNvPr id="2" name="Slayt Numarası Yer Tutucusu 1"/>
          <p:cNvSpPr>
            <a:spLocks noGrp="1"/>
          </p:cNvSpPr>
          <p:nvPr>
            <p:ph type="sldNum" sz="quarter" idx="12"/>
          </p:nvPr>
        </p:nvSpPr>
        <p:spPr/>
        <p:txBody>
          <a:bodyPr/>
          <a:lstStyle/>
          <a:p>
            <a:fld id="{F28A0EBE-9E73-41B7-8F1B-104D7A2F7EFB}" type="slidenum">
              <a:rPr lang="tr-TR" smtClean="0"/>
              <a:t>11</a:t>
            </a:fld>
            <a:endParaRPr lang="tr-TR"/>
          </a:p>
        </p:txBody>
      </p:sp>
    </p:spTree>
    <p:extLst>
      <p:ext uri="{BB962C8B-B14F-4D97-AF65-F5344CB8AC3E}">
        <p14:creationId xmlns:p14="http://schemas.microsoft.com/office/powerpoint/2010/main" val="1398218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up)">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21"/>
                                        </p:tgtEl>
                                      </p:cBhvr>
                                    </p:animEffect>
                                    <p:set>
                                      <p:cBhvr>
                                        <p:cTn id="19" dur="1" fill="hold">
                                          <p:stCondLst>
                                            <p:cond delay="499"/>
                                          </p:stCondLst>
                                        </p:cTn>
                                        <p:tgtEl>
                                          <p:spTgt spid="21"/>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500"/>
                                        <p:tgtEl>
                                          <p:spTgt spid="20"/>
                                        </p:tgtEl>
                                      </p:cBhvr>
                                    </p:animEffect>
                                    <p:set>
                                      <p:cBhvr>
                                        <p:cTn id="22" dur="1" fill="hold">
                                          <p:stCondLst>
                                            <p:cond delay="499"/>
                                          </p:stCondLst>
                                        </p:cTn>
                                        <p:tgtEl>
                                          <p:spTgt spid="20"/>
                                        </p:tgtEl>
                                        <p:attrNameLst>
                                          <p:attrName>style.visibility</p:attrName>
                                        </p:attrNameLst>
                                      </p:cBhvr>
                                      <p:to>
                                        <p:strVal val="hidden"/>
                                      </p:to>
                                    </p:se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par>
                          <p:cTn id="27" fill="hold">
                            <p:stCondLst>
                              <p:cond delay="1000"/>
                            </p:stCondLst>
                            <p:childTnLst>
                              <p:par>
                                <p:cTn id="28" presetID="22" presetClass="entr" presetSubtype="1"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up)">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5">
                                            <p:bg/>
                                          </p:spTgt>
                                        </p:tgtEl>
                                        <p:attrNameLst>
                                          <p:attrName>style.visibility</p:attrName>
                                        </p:attrNameLst>
                                      </p:cBhvr>
                                      <p:to>
                                        <p:strVal val="visible"/>
                                      </p:to>
                                    </p:set>
                                    <p:animEffect transition="in" filter="wipe(left)">
                                      <p:cBhvr>
                                        <p:cTn id="35" dur="500"/>
                                        <p:tgtEl>
                                          <p:spTgt spid="25">
                                            <p:bg/>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5">
                                            <p:txEl>
                                              <p:pRg st="1" end="1"/>
                                            </p:txEl>
                                          </p:spTgt>
                                        </p:tgtEl>
                                        <p:attrNameLst>
                                          <p:attrName>style.visibility</p:attrName>
                                        </p:attrNameLst>
                                      </p:cBhvr>
                                      <p:to>
                                        <p:strVal val="visible"/>
                                      </p:to>
                                    </p:set>
                                    <p:animEffect transition="in" filter="wipe(left)">
                                      <p:cBhvr>
                                        <p:cTn id="38" dur="500"/>
                                        <p:tgtEl>
                                          <p:spTgt spid="25">
                                            <p:txEl>
                                              <p:pRg st="1" end="1"/>
                                            </p:txEl>
                                          </p:spTgt>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5">
                                            <p:txEl>
                                              <p:pRg st="2" end="2"/>
                                            </p:txEl>
                                          </p:spTgt>
                                        </p:tgtEl>
                                        <p:attrNameLst>
                                          <p:attrName>style.visibility</p:attrName>
                                        </p:attrNameLst>
                                      </p:cBhvr>
                                      <p:to>
                                        <p:strVal val="visible"/>
                                      </p:to>
                                    </p:set>
                                    <p:animEffect transition="in" filter="wipe(left)">
                                      <p:cBhvr>
                                        <p:cTn id="41" dur="500"/>
                                        <p:tgtEl>
                                          <p:spTgt spid="25">
                                            <p:txEl>
                                              <p:pRg st="2" end="2"/>
                                            </p:txEl>
                                          </p:spTgt>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25">
                                            <p:txEl>
                                              <p:pRg st="3" end="3"/>
                                            </p:txEl>
                                          </p:spTgt>
                                        </p:tgtEl>
                                        <p:attrNameLst>
                                          <p:attrName>style.visibility</p:attrName>
                                        </p:attrNameLst>
                                      </p:cBhvr>
                                      <p:to>
                                        <p:strVal val="visible"/>
                                      </p:to>
                                    </p:set>
                                    <p:animEffect transition="in" filter="wipe(left)">
                                      <p:cBhvr>
                                        <p:cTn id="44" dur="500"/>
                                        <p:tgtEl>
                                          <p:spTgt spid="25">
                                            <p:txEl>
                                              <p:pRg st="3" end="3"/>
                                            </p:txEl>
                                          </p:spTgt>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5">
                                            <p:txEl>
                                              <p:pRg st="4" end="4"/>
                                            </p:txEl>
                                          </p:spTgt>
                                        </p:tgtEl>
                                        <p:attrNameLst>
                                          <p:attrName>style.visibility</p:attrName>
                                        </p:attrNameLst>
                                      </p:cBhvr>
                                      <p:to>
                                        <p:strVal val="visible"/>
                                      </p:to>
                                    </p:set>
                                    <p:animEffect transition="in" filter="wipe(left)">
                                      <p:cBhvr>
                                        <p:cTn id="47" dur="500"/>
                                        <p:tgtEl>
                                          <p:spTgt spid="25">
                                            <p:txEl>
                                              <p:pRg st="4" end="4"/>
                                            </p:txEl>
                                          </p:spTgt>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25">
                                            <p:txEl>
                                              <p:pRg st="5" end="5"/>
                                            </p:txEl>
                                          </p:spTgt>
                                        </p:tgtEl>
                                        <p:attrNameLst>
                                          <p:attrName>style.visibility</p:attrName>
                                        </p:attrNameLst>
                                      </p:cBhvr>
                                      <p:to>
                                        <p:strVal val="visible"/>
                                      </p:to>
                                    </p:set>
                                    <p:animEffect transition="in" filter="wipe(left)">
                                      <p:cBhvr>
                                        <p:cTn id="50" dur="500"/>
                                        <p:tgtEl>
                                          <p:spTgt spid="2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1" grpId="0" animBg="1"/>
      <p:bldP spid="21" grpId="1" animBg="1"/>
      <p:bldP spid="22" grpId="0"/>
      <p:bldP spid="23" grpId="0" animBg="1"/>
      <p:bldP spid="24" grpId="0" animBg="1"/>
      <p:bldP spid="25" grpId="0" uiExpand="1" build="p" bldLvl="2"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Metin kutusu 31"/>
          <p:cNvSpPr txBox="1"/>
          <p:nvPr/>
        </p:nvSpPr>
        <p:spPr>
          <a:xfrm>
            <a:off x="3441315" y="1190940"/>
            <a:ext cx="5965371" cy="1629677"/>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pPr algn="just"/>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pPr algn="just"/>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endParaRPr lang="tr-TR" sz="1400" dirty="0" smtClean="0">
              <a:latin typeface="Calibri" panose="020F0502020204030204" pitchFamily="34" charset="0"/>
              <a:ea typeface="Times New Roman" panose="02020603050405020304" pitchFamily="18"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1400" dirty="0" smtClean="0">
                <a:latin typeface="Calibri" panose="020F0502020204030204" pitchFamily="34" charset="0"/>
                <a:ea typeface="Times New Roman" panose="02020603050405020304" pitchFamily="18" charset="0"/>
              </a:rPr>
              <a:t>Serbest </a:t>
            </a:r>
            <a:r>
              <a:rPr lang="tr-TR" sz="1400" dirty="0">
                <a:latin typeface="Calibri" panose="020F0502020204030204" pitchFamily="34" charset="0"/>
                <a:ea typeface="Times New Roman" panose="02020603050405020304" pitchFamily="18" charset="0"/>
              </a:rPr>
              <a:t>meslek ve kira ödemelerine ilişkin gayrisafi tutarların yıllık toplamı üzerinden; aşağıda belirtilen oranlarda stopaj artırımı yapılabilecek</a:t>
            </a:r>
            <a:r>
              <a:rPr lang="tr-TR" sz="1400" dirty="0" smtClean="0">
                <a:latin typeface="Calibri" panose="020F0502020204030204" pitchFamily="34" charset="0"/>
                <a:ea typeface="Times New Roman" panose="02020603050405020304" pitchFamily="18" charset="0"/>
              </a:rPr>
              <a:t>.</a:t>
            </a:r>
          </a:p>
          <a:p>
            <a:pPr marL="377190" lvl="1" indent="-285750" algn="just">
              <a:lnSpc>
                <a:spcPct val="90000"/>
              </a:lnSpc>
              <a:spcBef>
                <a:spcPts val="300"/>
              </a:spcBef>
              <a:spcAft>
                <a:spcPts val="300"/>
              </a:spcAft>
              <a:buClr>
                <a:srgbClr val="D34817"/>
              </a:buClr>
              <a:buFont typeface="Wingdings" panose="05000000000000000000" pitchFamily="2" charset="2"/>
              <a:buChar char="§"/>
            </a:pPr>
            <a:endParaRPr lang="tr-TR" sz="1400" dirty="0">
              <a:latin typeface="Calibri" panose="020F0502020204030204" pitchFamily="34" charset="0"/>
              <a:ea typeface="Times New Roman" panose="02020603050405020304" pitchFamily="18" charset="0"/>
            </a:endParaRPr>
          </a:p>
        </p:txBody>
      </p:sp>
      <p:sp>
        <p:nvSpPr>
          <p:cNvPr id="33" name="Yuvarlatılmış Dikdörtgen 32"/>
          <p:cNvSpPr/>
          <p:nvPr/>
        </p:nvSpPr>
        <p:spPr>
          <a:xfrm>
            <a:off x="3455689" y="1020077"/>
            <a:ext cx="5952554" cy="720000"/>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a:latin typeface="Arial" panose="020B0604020202020204" pitchFamily="34" charset="0"/>
                <a:cs typeface="Arial" panose="020B0604020202020204" pitchFamily="34" charset="0"/>
              </a:rPr>
              <a:t>Serbest </a:t>
            </a:r>
            <a:r>
              <a:rPr lang="tr-TR" dirty="0" smtClean="0">
                <a:latin typeface="Arial" panose="020B0604020202020204" pitchFamily="34" charset="0"/>
                <a:cs typeface="Arial" panose="020B0604020202020204" pitchFamily="34" charset="0"/>
              </a:rPr>
              <a:t>Meslek Ve Kira Ödemeleri</a:t>
            </a:r>
            <a:endParaRPr lang="tr-TR" dirty="0">
              <a:latin typeface="Arial" panose="020B0604020202020204" pitchFamily="34" charset="0"/>
              <a:cs typeface="Arial" panose="020B0604020202020204" pitchFamily="34" charset="0"/>
            </a:endParaRPr>
          </a:p>
        </p:txBody>
      </p:sp>
      <p:sp>
        <p:nvSpPr>
          <p:cNvPr id="21" name="Yuvarlatılmış Dikdörtgen 20"/>
          <p:cNvSpPr/>
          <p:nvPr/>
        </p:nvSpPr>
        <p:spPr>
          <a:xfrm>
            <a:off x="3441315" y="1020077"/>
            <a:ext cx="5952554" cy="720000"/>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smtClean="0">
                <a:latin typeface="Arial" panose="020B0604020202020204" pitchFamily="34" charset="0"/>
                <a:cs typeface="Arial" panose="020B0604020202020204" pitchFamily="34" charset="0"/>
              </a:rPr>
              <a:t>Ücret Ödemelerinde</a:t>
            </a:r>
            <a:endParaRPr lang="tr-TR" dirty="0">
              <a:latin typeface="Arial" panose="020B0604020202020204" pitchFamily="34" charset="0"/>
              <a:cs typeface="Arial" panose="020B0604020202020204" pitchFamily="34" charset="0"/>
            </a:endParaRPr>
          </a:p>
        </p:txBody>
      </p:sp>
      <p:sp>
        <p:nvSpPr>
          <p:cNvPr id="22" name="Dikdörtgen 21"/>
          <p:cNvSpPr/>
          <p:nvPr/>
        </p:nvSpPr>
        <p:spPr>
          <a:xfrm>
            <a:off x="2941563" y="1441688"/>
            <a:ext cx="5254951" cy="720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scene3d>
              <a:camera prst="orthographicFront"/>
              <a:lightRig rig="threePt" dir="t"/>
            </a:scene3d>
            <a:sp3d extrusionH="57150">
              <a:bevelT w="82550" h="38100" prst="coolSlant"/>
            </a:sp3d>
          </a:bodyPr>
          <a:lstStyle/>
          <a:p>
            <a:pPr lvl="0" algn="ctr" defTabSz="1422400">
              <a:lnSpc>
                <a:spcPct val="90000"/>
              </a:lnSpc>
              <a:spcBef>
                <a:spcPct val="0"/>
              </a:spcBef>
              <a:spcAft>
                <a:spcPct val="35000"/>
              </a:spcAft>
            </a:pPr>
            <a:endParaRPr lang="tr-TR" sz="3200" b="1" dirty="0">
              <a:solidFill>
                <a:schemeClr val="tx1"/>
              </a:solidFill>
              <a:latin typeface="SimSun" panose="02010600030101010101" pitchFamily="2" charset="-122"/>
              <a:ea typeface="SimSun" panose="02010600030101010101" pitchFamily="2" charset="-122"/>
              <a:cs typeface="Times New Roman" panose="02020603050405020304" pitchFamily="18" charset="0"/>
            </a:endParaRPr>
          </a:p>
        </p:txBody>
      </p:sp>
      <p:sp>
        <p:nvSpPr>
          <p:cNvPr id="11" name="TextShape 2"/>
          <p:cNvSpPr txBox="1"/>
          <p:nvPr/>
        </p:nvSpPr>
        <p:spPr>
          <a:xfrm>
            <a:off x="1108075" y="82018"/>
            <a:ext cx="10920495" cy="791640"/>
          </a:xfrm>
          <a:prstGeom prst="rect">
            <a:avLst/>
          </a:prstGeom>
          <a:noFill/>
          <a:ln>
            <a:noFill/>
          </a:ln>
        </p:spPr>
        <p:txBody>
          <a:bodyPr anchor="ctr"/>
          <a:lstStyle/>
          <a:p>
            <a:pPr algn="ctr">
              <a:lnSpc>
                <a:spcPct val="100000"/>
              </a:lnSpc>
            </a:pPr>
            <a:r>
              <a:rPr lang="tr-TR" sz="2500" b="1" spc="-1" dirty="0">
                <a:solidFill>
                  <a:srgbClr val="FF0000"/>
                </a:solidFill>
                <a:uFill>
                  <a:solidFill>
                    <a:srgbClr val="FFFFFF"/>
                  </a:solidFill>
                </a:uFill>
              </a:rPr>
              <a:t>MATRAH VE VERGİ ARTIRIMI</a:t>
            </a:r>
          </a:p>
          <a:p>
            <a:pPr algn="ctr">
              <a:lnSpc>
                <a:spcPct val="100000"/>
              </a:lnSpc>
            </a:pPr>
            <a:r>
              <a:rPr lang="tr-TR" b="1" spc="-1" dirty="0" smtClean="0">
                <a:solidFill>
                  <a:srgbClr val="FF0000"/>
                </a:solidFill>
                <a:uFill>
                  <a:solidFill>
                    <a:srgbClr val="FFFFFF"/>
                  </a:solidFill>
                </a:uFill>
              </a:rPr>
              <a:t>-Gelir (Stopaj) ve Kurumlar (Stopaj) Vergisinde Artırım</a:t>
            </a:r>
            <a:r>
              <a:rPr lang="tr-TR" b="1" strike="noStrike" spc="-1" dirty="0" smtClean="0">
                <a:solidFill>
                  <a:srgbClr val="FF0000"/>
                </a:solidFill>
                <a:uFill>
                  <a:solidFill>
                    <a:srgbClr val="FFFFFF"/>
                  </a:solidFill>
                </a:uFill>
                <a:latin typeface="Calibri"/>
              </a:rPr>
              <a:t>-</a:t>
            </a:r>
            <a:endParaRPr lang="tr-TR" b="0" strike="noStrike" spc="-1" dirty="0">
              <a:solidFill>
                <a:srgbClr val="000000"/>
              </a:solidFill>
              <a:uFill>
                <a:solidFill>
                  <a:srgbClr val="FFFFFF"/>
                </a:solidFill>
              </a:uFill>
              <a:latin typeface="Calibri"/>
            </a:endParaRPr>
          </a:p>
        </p:txBody>
      </p:sp>
      <p:sp>
        <p:nvSpPr>
          <p:cNvPr id="13" name="5 Dikdörtgen"/>
          <p:cNvSpPr/>
          <p:nvPr/>
        </p:nvSpPr>
        <p:spPr>
          <a:xfrm rot="16200000">
            <a:off x="-2875869" y="3145126"/>
            <a:ext cx="6851740" cy="561489"/>
          </a:xfrm>
          <a:prstGeom prst="rect">
            <a:avLst/>
          </a:prstGeom>
          <a:solidFill>
            <a:srgbClr val="FD0005"/>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b="1">
              <a:solidFill>
                <a:prstClr val="white"/>
              </a:solidFill>
            </a:endParaRPr>
          </a:p>
        </p:txBody>
      </p:sp>
      <p:sp>
        <p:nvSpPr>
          <p:cNvPr id="14" name="36 Başlık"/>
          <p:cNvSpPr txBox="1">
            <a:spLocks/>
          </p:cNvSpPr>
          <p:nvPr/>
        </p:nvSpPr>
        <p:spPr>
          <a:xfrm rot="16200000">
            <a:off x="-2247497" y="3571445"/>
            <a:ext cx="5584971" cy="571504"/>
          </a:xfrm>
          <a:prstGeom prst="rect">
            <a:avLst/>
          </a:prstGeom>
        </p:spPr>
        <p:txBody>
          <a:bodyPr vert="horz" lIns="91440" tIns="45720" rIns="91440" bIns="45720" rtlCol="0" anchor="ctr">
            <a:noAutofit/>
          </a:bodyPr>
          <a:lstStyle/>
          <a:p>
            <a:pPr algn="ctr">
              <a:spcBef>
                <a:spcPct val="0"/>
              </a:spcBef>
              <a:defRPr/>
            </a:pPr>
            <a:r>
              <a:rPr lang="tr-TR" b="1" dirty="0">
                <a:solidFill>
                  <a:prstClr val="white"/>
                </a:solidFill>
                <a:effectLst>
                  <a:outerShdw blurRad="38100" dist="38100" dir="2700000" algn="tl">
                    <a:srgbClr val="000000">
                      <a:alpha val="43137"/>
                    </a:srgbClr>
                  </a:outerShdw>
                </a:effectLst>
              </a:rPr>
              <a:t>VERGİ DENETİM KURULU BAŞKANLIĞI</a:t>
            </a:r>
          </a:p>
        </p:txBody>
      </p:sp>
      <p:pic>
        <p:nvPicPr>
          <p:cNvPr id="15" name="Resim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46" y="235646"/>
            <a:ext cx="965683" cy="964739"/>
          </a:xfrm>
          <a:prstGeom prst="rect">
            <a:avLst/>
          </a:prstGeom>
        </p:spPr>
      </p:pic>
      <p:pic>
        <p:nvPicPr>
          <p:cNvPr id="2" name="Resim 1"/>
          <p:cNvPicPr>
            <a:picLocks noChangeAspect="1"/>
          </p:cNvPicPr>
          <p:nvPr/>
        </p:nvPicPr>
        <p:blipFill>
          <a:blip r:embed="rId4"/>
          <a:stretch>
            <a:fillRect/>
          </a:stretch>
        </p:blipFill>
        <p:spPr>
          <a:xfrm>
            <a:off x="3666781" y="4148944"/>
            <a:ext cx="5509494" cy="2709056"/>
          </a:xfrm>
          <a:prstGeom prst="rect">
            <a:avLst/>
          </a:prstGeom>
        </p:spPr>
      </p:pic>
      <p:sp>
        <p:nvSpPr>
          <p:cNvPr id="16" name="Sağ Ok 15"/>
          <p:cNvSpPr/>
          <p:nvPr/>
        </p:nvSpPr>
        <p:spPr>
          <a:xfrm>
            <a:off x="2366338" y="3886847"/>
            <a:ext cx="8291245" cy="216780"/>
          </a:xfrm>
          <a:prstGeom prst="rightArrow">
            <a:avLst/>
          </a:prstGeom>
          <a:solidFill>
            <a:srgbClr val="C91919"/>
          </a:solidFill>
          <a:ln>
            <a:solidFill>
              <a:srgbClr val="FFFFFF"/>
            </a:solidFill>
          </a:ln>
          <a:effectLst>
            <a:softEdge rad="12700"/>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tr-TR"/>
          </a:p>
        </p:txBody>
      </p:sp>
      <p:pic>
        <p:nvPicPr>
          <p:cNvPr id="29" name="Resim 28"/>
          <p:cNvPicPr>
            <a:picLocks noChangeAspect="1"/>
          </p:cNvPicPr>
          <p:nvPr/>
        </p:nvPicPr>
        <p:blipFill>
          <a:blip r:embed="rId5"/>
          <a:stretch>
            <a:fillRect/>
          </a:stretch>
        </p:blipFill>
        <p:spPr>
          <a:xfrm>
            <a:off x="918057" y="1810280"/>
            <a:ext cx="11187809" cy="2114754"/>
          </a:xfrm>
          <a:prstGeom prst="rect">
            <a:avLst/>
          </a:prstGeom>
        </p:spPr>
      </p:pic>
      <p:sp>
        <p:nvSpPr>
          <p:cNvPr id="3" name="Slayt Numarası Yer Tutucusu 2"/>
          <p:cNvSpPr>
            <a:spLocks noGrp="1"/>
          </p:cNvSpPr>
          <p:nvPr>
            <p:ph type="sldNum" sz="quarter" idx="12"/>
          </p:nvPr>
        </p:nvSpPr>
        <p:spPr/>
        <p:txBody>
          <a:bodyPr/>
          <a:lstStyle/>
          <a:p>
            <a:fld id="{F28A0EBE-9E73-41B7-8F1B-104D7A2F7EFB}" type="slidenum">
              <a:rPr lang="tr-TR" smtClean="0"/>
              <a:t>12</a:t>
            </a:fld>
            <a:endParaRPr lang="tr-TR"/>
          </a:p>
        </p:txBody>
      </p:sp>
    </p:spTree>
    <p:extLst>
      <p:ext uri="{BB962C8B-B14F-4D97-AF65-F5344CB8AC3E}">
        <p14:creationId xmlns:p14="http://schemas.microsoft.com/office/powerpoint/2010/main" val="32960240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up)">
                                      <p:cBhvr>
                                        <p:cTn id="15" dur="500"/>
                                        <p:tgtEl>
                                          <p:spTgt spid="29"/>
                                        </p:tgtEl>
                                      </p:cBhvr>
                                    </p:animEffect>
                                  </p:childTnLst>
                                </p:cTn>
                              </p:par>
                            </p:childTnLst>
                          </p:cTn>
                        </p:par>
                        <p:par>
                          <p:cTn id="16" fill="hold">
                            <p:stCondLst>
                              <p:cond delay="500"/>
                            </p:stCondLst>
                            <p:childTnLst>
                              <p:par>
                                <p:cTn id="17" presetID="22" presetClass="entr" presetSubtype="8" fill="hold" grpId="1"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xit" presetSubtype="2" fill="hold" nodeType="clickEffect">
                                  <p:stCondLst>
                                    <p:cond delay="0"/>
                                  </p:stCondLst>
                                  <p:childTnLst>
                                    <p:anim calcmode="lin" valueType="num">
                                      <p:cBhvr additive="base">
                                        <p:cTn id="23" dur="500"/>
                                        <p:tgtEl>
                                          <p:spTgt spid="29"/>
                                        </p:tgtEl>
                                        <p:attrNameLst>
                                          <p:attrName>ppt_x</p:attrName>
                                        </p:attrNameLst>
                                      </p:cBhvr>
                                      <p:tavLst>
                                        <p:tav tm="0">
                                          <p:val>
                                            <p:strVal val="ppt_x"/>
                                          </p:val>
                                        </p:tav>
                                        <p:tav tm="100000">
                                          <p:val>
                                            <p:strVal val="1+ppt_w/2"/>
                                          </p:val>
                                        </p:tav>
                                      </p:tavLst>
                                    </p:anim>
                                    <p:anim calcmode="lin" valueType="num">
                                      <p:cBhvr additive="base">
                                        <p:cTn id="24" dur="500"/>
                                        <p:tgtEl>
                                          <p:spTgt spid="29"/>
                                        </p:tgtEl>
                                        <p:attrNameLst>
                                          <p:attrName>ppt_y</p:attrName>
                                        </p:attrNameLst>
                                      </p:cBhvr>
                                      <p:tavLst>
                                        <p:tav tm="0">
                                          <p:val>
                                            <p:strVal val="ppt_y"/>
                                          </p:val>
                                        </p:tav>
                                        <p:tav tm="100000">
                                          <p:val>
                                            <p:strVal val="ppt_y"/>
                                          </p:val>
                                        </p:tav>
                                      </p:tavLst>
                                    </p:anim>
                                    <p:set>
                                      <p:cBhvr>
                                        <p:cTn id="25" dur="1" fill="hold">
                                          <p:stCondLst>
                                            <p:cond delay="499"/>
                                          </p:stCondLst>
                                        </p:cTn>
                                        <p:tgtEl>
                                          <p:spTgt spid="29"/>
                                        </p:tgtEl>
                                        <p:attrNameLst>
                                          <p:attrName>style.visibility</p:attrName>
                                        </p:attrNameLst>
                                      </p:cBhvr>
                                      <p:to>
                                        <p:strVal val="hidden"/>
                                      </p:to>
                                    </p:set>
                                  </p:childTnLst>
                                </p:cTn>
                              </p:par>
                              <p:par>
                                <p:cTn id="26" presetID="2" presetClass="exit" presetSubtype="2" fill="hold" grpId="2" nodeType="withEffect">
                                  <p:stCondLst>
                                    <p:cond delay="0"/>
                                  </p:stCondLst>
                                  <p:childTnLst>
                                    <p:anim calcmode="lin" valueType="num">
                                      <p:cBhvr additive="base">
                                        <p:cTn id="27" dur="500"/>
                                        <p:tgtEl>
                                          <p:spTgt spid="16"/>
                                        </p:tgtEl>
                                        <p:attrNameLst>
                                          <p:attrName>ppt_x</p:attrName>
                                        </p:attrNameLst>
                                      </p:cBhvr>
                                      <p:tavLst>
                                        <p:tav tm="0">
                                          <p:val>
                                            <p:strVal val="ppt_x"/>
                                          </p:val>
                                        </p:tav>
                                        <p:tav tm="100000">
                                          <p:val>
                                            <p:strVal val="1+ppt_w/2"/>
                                          </p:val>
                                        </p:tav>
                                      </p:tavLst>
                                    </p:anim>
                                    <p:anim calcmode="lin" valueType="num">
                                      <p:cBhvr additive="base">
                                        <p:cTn id="28" dur="500"/>
                                        <p:tgtEl>
                                          <p:spTgt spid="16"/>
                                        </p:tgtEl>
                                        <p:attrNameLst>
                                          <p:attrName>ppt_y</p:attrName>
                                        </p:attrNameLst>
                                      </p:cBhvr>
                                      <p:tavLst>
                                        <p:tav tm="0">
                                          <p:val>
                                            <p:strVal val="ppt_y"/>
                                          </p:val>
                                        </p:tav>
                                        <p:tav tm="100000">
                                          <p:val>
                                            <p:strVal val="ppt_y"/>
                                          </p:val>
                                        </p:tav>
                                      </p:tavLst>
                                    </p:anim>
                                    <p:set>
                                      <p:cBhvr>
                                        <p:cTn id="29" dur="1" fill="hold">
                                          <p:stCondLst>
                                            <p:cond delay="499"/>
                                          </p:stCondLst>
                                        </p:cTn>
                                        <p:tgtEl>
                                          <p:spTgt spid="16"/>
                                        </p:tgtEl>
                                        <p:attrNameLst>
                                          <p:attrName>style.visibility</p:attrName>
                                        </p:attrNameLst>
                                      </p:cBhvr>
                                      <p:to>
                                        <p:strVal val="hidden"/>
                                      </p:to>
                                    </p:set>
                                  </p:childTnLst>
                                </p:cTn>
                              </p:par>
                              <p:par>
                                <p:cTn id="30" presetID="6" presetClass="emph" presetSubtype="0" fill="hold" nodeType="withEffect">
                                  <p:stCondLst>
                                    <p:cond delay="0"/>
                                  </p:stCondLst>
                                  <p:childTnLst>
                                    <p:animScale>
                                      <p:cBhvr>
                                        <p:cTn id="31" dur="1000" fill="hold"/>
                                        <p:tgtEl>
                                          <p:spTgt spid="2"/>
                                        </p:tgtEl>
                                      </p:cBhvr>
                                      <p:by x="115000" y="115000"/>
                                    </p:animScale>
                                  </p:childTnLst>
                                </p:cTn>
                              </p:par>
                              <p:par>
                                <p:cTn id="32" presetID="64" presetClass="path" presetSubtype="0" fill="hold" nodeType="withEffect">
                                  <p:stCondLst>
                                    <p:cond delay="0"/>
                                  </p:stCondLst>
                                  <p:childTnLst>
                                    <p:animMotion origin="layout" path="M -2.70833E-6 3.7037E-6 L -0.00091 -0.06088 " pathEditMode="relative" rAng="0" ptsTypes="AA">
                                      <p:cBhvr>
                                        <p:cTn id="33" dur="1000" fill="hold"/>
                                        <p:tgtEl>
                                          <p:spTgt spid="2"/>
                                        </p:tgtEl>
                                        <p:attrNameLst>
                                          <p:attrName>ppt_x</p:attrName>
                                          <p:attrName>ppt_y</p:attrName>
                                        </p:attrNameLst>
                                      </p:cBhvr>
                                      <p:rCtr x="-52" y="-3056"/>
                                    </p:animMotion>
                                  </p:childTnLst>
                                </p:cTn>
                              </p:par>
                              <p:par>
                                <p:cTn id="34" presetID="10"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500"/>
                                        <p:tgtEl>
                                          <p:spTgt spid="33"/>
                                        </p:tgtEl>
                                      </p:cBhvr>
                                    </p:animEffect>
                                  </p:childTnLst>
                                </p:cTn>
                              </p:par>
                              <p:par>
                                <p:cTn id="37" presetID="9" presetClass="exit" presetSubtype="0" fill="hold" grpId="1" nodeType="withEffect">
                                  <p:stCondLst>
                                    <p:cond delay="0"/>
                                  </p:stCondLst>
                                  <p:childTnLst>
                                    <p:animEffect transition="out" filter="dissolve">
                                      <p:cBhvr>
                                        <p:cTn id="38" dur="500"/>
                                        <p:tgtEl>
                                          <p:spTgt spid="21"/>
                                        </p:tgtEl>
                                      </p:cBhvr>
                                    </p:animEffect>
                                    <p:set>
                                      <p:cBhvr>
                                        <p:cTn id="39" dur="1" fill="hold">
                                          <p:stCondLst>
                                            <p:cond delay="499"/>
                                          </p:stCondLst>
                                        </p:cTn>
                                        <p:tgtEl>
                                          <p:spTgt spid="21"/>
                                        </p:tgtEl>
                                        <p:attrNameLst>
                                          <p:attrName>style.visibility</p:attrName>
                                        </p:attrNameLst>
                                      </p:cBhvr>
                                      <p:to>
                                        <p:strVal val="hidden"/>
                                      </p:to>
                                    </p:set>
                                  </p:childTnLst>
                                </p:cTn>
                              </p:par>
                              <p:par>
                                <p:cTn id="40" presetID="22" presetClass="entr" presetSubtype="1"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wipe(up)">
                                      <p:cBhvr>
                                        <p:cTn id="4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21" grpId="0" animBg="1"/>
      <p:bldP spid="21" grpId="1" animBg="1"/>
      <p:bldP spid="22" grpId="0"/>
      <p:bldP spid="16" grpId="1" animBg="1"/>
      <p:bldP spid="16" grpId="2"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Metin kutusu 22"/>
          <p:cNvSpPr txBox="1"/>
          <p:nvPr/>
        </p:nvSpPr>
        <p:spPr>
          <a:xfrm>
            <a:off x="3617050" y="1396532"/>
            <a:ext cx="5965371" cy="2405274"/>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pPr algn="just"/>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pPr algn="just"/>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endParaRPr lang="tr-TR" sz="1400" dirty="0" smtClean="0">
              <a:latin typeface="Calibri" panose="020F0502020204030204" pitchFamily="34" charset="0"/>
              <a:ea typeface="Times New Roman" panose="02020603050405020304" pitchFamily="18"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1400" dirty="0">
                <a:latin typeface="Calibri" panose="020F0502020204030204" pitchFamily="34" charset="0"/>
                <a:ea typeface="Times New Roman" panose="02020603050405020304" pitchFamily="18" charset="0"/>
              </a:rPr>
              <a:t>Birden fazla takvim yılına yaygın inşaat ve onarım işleri ile uğraşanlara bu işleri ile ilgili olarak </a:t>
            </a:r>
            <a:r>
              <a:rPr lang="tr-TR" sz="1400" b="1" dirty="0">
                <a:solidFill>
                  <a:srgbClr val="C91919"/>
                </a:solidFill>
                <a:latin typeface="Calibri" panose="020F0502020204030204" pitchFamily="34" charset="0"/>
                <a:ea typeface="Times New Roman" panose="02020603050405020304" pitchFamily="18" charset="0"/>
              </a:rPr>
              <a:t>muhtasar beyannamelerinde yer alan </a:t>
            </a:r>
            <a:r>
              <a:rPr lang="tr-TR" sz="1400" dirty="0">
                <a:latin typeface="Calibri" panose="020F0502020204030204" pitchFamily="34" charset="0"/>
                <a:ea typeface="Times New Roman" panose="02020603050405020304" pitchFamily="18" charset="0"/>
              </a:rPr>
              <a:t>söz konusu ödemelerine ilişkin gayrisafi tutarların yıllık toplamı </a:t>
            </a:r>
            <a:r>
              <a:rPr lang="tr-TR" sz="1400" dirty="0" smtClean="0">
                <a:latin typeface="Calibri" panose="020F0502020204030204" pitchFamily="34" charset="0"/>
                <a:ea typeface="Times New Roman" panose="02020603050405020304" pitchFamily="18" charset="0"/>
              </a:rPr>
              <a:t>üzerinden </a:t>
            </a:r>
            <a:r>
              <a:rPr lang="tr-TR" sz="1400" b="1" dirty="0" smtClean="0">
                <a:solidFill>
                  <a:srgbClr val="C91919"/>
                </a:solidFill>
                <a:latin typeface="Calibri" panose="020F0502020204030204" pitchFamily="34" charset="0"/>
                <a:ea typeface="Times New Roman" panose="02020603050405020304" pitchFamily="18" charset="0"/>
              </a:rPr>
              <a:t>% </a:t>
            </a:r>
            <a:r>
              <a:rPr lang="tr-TR" sz="1400" b="1" dirty="0">
                <a:solidFill>
                  <a:srgbClr val="C91919"/>
                </a:solidFill>
                <a:latin typeface="Calibri" panose="020F0502020204030204" pitchFamily="34" charset="0"/>
                <a:ea typeface="Times New Roman" panose="02020603050405020304" pitchFamily="18" charset="0"/>
              </a:rPr>
              <a:t>1</a:t>
            </a:r>
            <a:r>
              <a:rPr lang="tr-TR" sz="1400" dirty="0">
                <a:latin typeface="Calibri" panose="020F0502020204030204" pitchFamily="34" charset="0"/>
                <a:ea typeface="Times New Roman" panose="02020603050405020304" pitchFamily="18" charset="0"/>
              </a:rPr>
              <a:t> oranında artırım yapılacak</a:t>
            </a:r>
            <a:r>
              <a:rPr lang="tr-TR" sz="1400" dirty="0" smtClean="0">
                <a:latin typeface="Calibri" panose="020F0502020204030204" pitchFamily="34" charset="0"/>
                <a:ea typeface="Times New Roman" panose="02020603050405020304" pitchFamily="18" charset="0"/>
              </a:rPr>
              <a:t>.</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1400" b="1" dirty="0" smtClean="0">
                <a:solidFill>
                  <a:srgbClr val="C00000"/>
                </a:solidFill>
                <a:latin typeface="Calibri" panose="020F0502020204030204" pitchFamily="34" charset="0"/>
                <a:ea typeface="Times New Roman" panose="02020603050405020304" pitchFamily="18" charset="0"/>
              </a:rPr>
              <a:t>Hiç beyanname </a:t>
            </a:r>
            <a:r>
              <a:rPr lang="tr-TR" sz="1400" b="1" dirty="0">
                <a:solidFill>
                  <a:srgbClr val="C00000"/>
                </a:solidFill>
                <a:latin typeface="Calibri" panose="020F0502020204030204" pitchFamily="34" charset="0"/>
                <a:ea typeface="Times New Roman" panose="02020603050405020304" pitchFamily="18" charset="0"/>
              </a:rPr>
              <a:t>verilmemiş</a:t>
            </a:r>
            <a:r>
              <a:rPr lang="tr-TR" sz="1400" dirty="0">
                <a:solidFill>
                  <a:srgbClr val="C00000"/>
                </a:solidFill>
                <a:latin typeface="Calibri" panose="020F0502020204030204" pitchFamily="34" charset="0"/>
                <a:ea typeface="Times New Roman" panose="02020603050405020304" pitchFamily="18" charset="0"/>
              </a:rPr>
              <a:t> </a:t>
            </a:r>
            <a:r>
              <a:rPr lang="tr-TR" sz="1400" dirty="0">
                <a:latin typeface="Calibri" panose="020F0502020204030204" pitchFamily="34" charset="0"/>
                <a:ea typeface="Times New Roman" panose="02020603050405020304" pitchFamily="18" charset="0"/>
              </a:rPr>
              <a:t>olması veya muhtasar beyanname vermekle birlikte artırılması istenilen </a:t>
            </a:r>
            <a:r>
              <a:rPr lang="tr-TR" sz="1400" b="1" u="sng" dirty="0">
                <a:latin typeface="Calibri" panose="020F0502020204030204" pitchFamily="34" charset="0"/>
                <a:ea typeface="Times New Roman" panose="02020603050405020304" pitchFamily="18" charset="0"/>
              </a:rPr>
              <a:t>ödeme türünün beyannamede bulunmaması</a:t>
            </a:r>
            <a:r>
              <a:rPr lang="tr-TR" sz="1400" dirty="0">
                <a:latin typeface="Calibri" panose="020F0502020204030204" pitchFamily="34" charset="0"/>
                <a:ea typeface="Times New Roman" panose="02020603050405020304" pitchFamily="18" charset="0"/>
              </a:rPr>
              <a:t> </a:t>
            </a:r>
            <a:r>
              <a:rPr lang="tr-TR" sz="1400" dirty="0" smtClean="0">
                <a:latin typeface="Calibri" panose="020F0502020204030204" pitchFamily="34" charset="0"/>
                <a:ea typeface="Times New Roman" panose="02020603050405020304" pitchFamily="18" charset="0"/>
              </a:rPr>
              <a:t>hâlinde</a:t>
            </a:r>
            <a:r>
              <a:rPr lang="tr-TR" sz="1400" dirty="0">
                <a:latin typeface="Calibri" panose="020F0502020204030204" pitchFamily="34" charset="0"/>
                <a:ea typeface="Times New Roman" panose="02020603050405020304" pitchFamily="18" charset="0"/>
              </a:rPr>
              <a:t> </a:t>
            </a:r>
            <a:r>
              <a:rPr lang="tr-TR" sz="1400" dirty="0" smtClean="0">
                <a:latin typeface="Calibri" panose="020F0502020204030204" pitchFamily="34" charset="0"/>
                <a:ea typeface="Times New Roman" panose="02020603050405020304" pitchFamily="18" charset="0"/>
              </a:rPr>
              <a:t>tabloda gösterilen tutarlarda</a:t>
            </a:r>
            <a:endParaRPr lang="tr-TR" sz="1400" dirty="0">
              <a:latin typeface="Calibri" panose="020F0502020204030204" pitchFamily="34" charset="0"/>
              <a:ea typeface="Times New Roman" panose="02020603050405020304" pitchFamily="18" charset="0"/>
            </a:endParaRPr>
          </a:p>
        </p:txBody>
      </p:sp>
      <p:sp>
        <p:nvSpPr>
          <p:cNvPr id="24" name="Yuvarlatılmış Dikdörtgen 23"/>
          <p:cNvSpPr/>
          <p:nvPr/>
        </p:nvSpPr>
        <p:spPr>
          <a:xfrm>
            <a:off x="3631424" y="1225669"/>
            <a:ext cx="5952554" cy="720000"/>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smtClean="0">
                <a:latin typeface="Arial" panose="020B0604020202020204" pitchFamily="34" charset="0"/>
                <a:cs typeface="Arial" panose="020B0604020202020204" pitchFamily="34" charset="0"/>
              </a:rPr>
              <a:t>Yıllara Sari İnşaat Ve Onarım İşlerine İlişkin Ödemeler</a:t>
            </a:r>
            <a:endParaRPr lang="tr-TR" dirty="0">
              <a:latin typeface="Arial" panose="020B0604020202020204" pitchFamily="34" charset="0"/>
              <a:cs typeface="Arial" panose="020B0604020202020204" pitchFamily="34" charset="0"/>
            </a:endParaRPr>
          </a:p>
        </p:txBody>
      </p:sp>
      <p:sp>
        <p:nvSpPr>
          <p:cNvPr id="22" name="Dikdörtgen 21"/>
          <p:cNvSpPr/>
          <p:nvPr/>
        </p:nvSpPr>
        <p:spPr>
          <a:xfrm>
            <a:off x="2941563" y="1441688"/>
            <a:ext cx="5254951" cy="720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scene3d>
              <a:camera prst="orthographicFront"/>
              <a:lightRig rig="threePt" dir="t"/>
            </a:scene3d>
            <a:sp3d extrusionH="57150">
              <a:bevelT w="82550" h="38100" prst="coolSlant"/>
            </a:sp3d>
          </a:bodyPr>
          <a:lstStyle/>
          <a:p>
            <a:pPr lvl="0" algn="ctr" defTabSz="1422400">
              <a:lnSpc>
                <a:spcPct val="90000"/>
              </a:lnSpc>
              <a:spcBef>
                <a:spcPct val="0"/>
              </a:spcBef>
              <a:spcAft>
                <a:spcPct val="35000"/>
              </a:spcAft>
            </a:pPr>
            <a:endParaRPr lang="tr-TR" sz="3200" b="1" dirty="0">
              <a:solidFill>
                <a:schemeClr val="tx1"/>
              </a:solidFill>
              <a:latin typeface="SimSun" panose="02010600030101010101" pitchFamily="2" charset="-122"/>
              <a:ea typeface="SimSun" panose="02010600030101010101" pitchFamily="2" charset="-122"/>
              <a:cs typeface="Times New Roman" panose="02020603050405020304" pitchFamily="18" charset="0"/>
            </a:endParaRPr>
          </a:p>
        </p:txBody>
      </p:sp>
      <p:sp>
        <p:nvSpPr>
          <p:cNvPr id="11" name="TextShape 2"/>
          <p:cNvSpPr txBox="1"/>
          <p:nvPr/>
        </p:nvSpPr>
        <p:spPr>
          <a:xfrm>
            <a:off x="1108075" y="82018"/>
            <a:ext cx="10920495" cy="791640"/>
          </a:xfrm>
          <a:prstGeom prst="rect">
            <a:avLst/>
          </a:prstGeom>
          <a:noFill/>
          <a:ln>
            <a:noFill/>
          </a:ln>
        </p:spPr>
        <p:txBody>
          <a:bodyPr anchor="ctr"/>
          <a:lstStyle/>
          <a:p>
            <a:pPr algn="ctr">
              <a:lnSpc>
                <a:spcPct val="100000"/>
              </a:lnSpc>
            </a:pPr>
            <a:r>
              <a:rPr lang="tr-TR" sz="2500" b="1" spc="-1" dirty="0">
                <a:solidFill>
                  <a:srgbClr val="FF0000"/>
                </a:solidFill>
                <a:uFill>
                  <a:solidFill>
                    <a:srgbClr val="FFFFFF"/>
                  </a:solidFill>
                </a:uFill>
              </a:rPr>
              <a:t>MATRAH VE VERGİ ARTIRIMI</a:t>
            </a:r>
          </a:p>
          <a:p>
            <a:pPr algn="ctr">
              <a:lnSpc>
                <a:spcPct val="100000"/>
              </a:lnSpc>
            </a:pPr>
            <a:r>
              <a:rPr lang="tr-TR" b="1" spc="-1" dirty="0">
                <a:solidFill>
                  <a:srgbClr val="FF0000"/>
                </a:solidFill>
                <a:uFill>
                  <a:solidFill>
                    <a:srgbClr val="FFFFFF"/>
                  </a:solidFill>
                </a:uFill>
              </a:rPr>
              <a:t>-Gelir (Stopaj) ve Kurumlar (Stopaj) Vergisinde Artırım-</a:t>
            </a:r>
            <a:endParaRPr lang="tr-TR" b="0" strike="noStrike" spc="-1" dirty="0">
              <a:solidFill>
                <a:srgbClr val="000000"/>
              </a:solidFill>
              <a:uFill>
                <a:solidFill>
                  <a:srgbClr val="FFFFFF"/>
                </a:solidFill>
              </a:uFill>
              <a:latin typeface="Calibri"/>
            </a:endParaRPr>
          </a:p>
        </p:txBody>
      </p:sp>
      <p:sp>
        <p:nvSpPr>
          <p:cNvPr id="13" name="5 Dikdörtgen"/>
          <p:cNvSpPr/>
          <p:nvPr/>
        </p:nvSpPr>
        <p:spPr>
          <a:xfrm rot="16200000">
            <a:off x="-2875869" y="3145126"/>
            <a:ext cx="6851740" cy="561489"/>
          </a:xfrm>
          <a:prstGeom prst="rect">
            <a:avLst/>
          </a:prstGeom>
          <a:solidFill>
            <a:srgbClr val="FD0005"/>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b="1">
              <a:solidFill>
                <a:prstClr val="white"/>
              </a:solidFill>
            </a:endParaRPr>
          </a:p>
        </p:txBody>
      </p:sp>
      <p:sp>
        <p:nvSpPr>
          <p:cNvPr id="14" name="36 Başlık"/>
          <p:cNvSpPr txBox="1">
            <a:spLocks/>
          </p:cNvSpPr>
          <p:nvPr/>
        </p:nvSpPr>
        <p:spPr>
          <a:xfrm rot="16200000">
            <a:off x="-2247497" y="3571445"/>
            <a:ext cx="5584971" cy="571504"/>
          </a:xfrm>
          <a:prstGeom prst="rect">
            <a:avLst/>
          </a:prstGeom>
        </p:spPr>
        <p:txBody>
          <a:bodyPr vert="horz" lIns="91440" tIns="45720" rIns="91440" bIns="45720" rtlCol="0" anchor="ctr">
            <a:noAutofit/>
          </a:bodyPr>
          <a:lstStyle/>
          <a:p>
            <a:pPr algn="ctr">
              <a:spcBef>
                <a:spcPct val="0"/>
              </a:spcBef>
              <a:defRPr/>
            </a:pPr>
            <a:r>
              <a:rPr lang="tr-TR" b="1" dirty="0">
                <a:solidFill>
                  <a:prstClr val="white"/>
                </a:solidFill>
                <a:effectLst>
                  <a:outerShdw blurRad="38100" dist="38100" dir="2700000" algn="tl">
                    <a:srgbClr val="000000">
                      <a:alpha val="43137"/>
                    </a:srgbClr>
                  </a:outerShdw>
                </a:effectLst>
              </a:rPr>
              <a:t>VERGİ DENETİM KURULU BAŞKANLIĞI</a:t>
            </a:r>
          </a:p>
        </p:txBody>
      </p:sp>
      <p:pic>
        <p:nvPicPr>
          <p:cNvPr id="15" name="Resim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46" y="235646"/>
            <a:ext cx="965683" cy="964739"/>
          </a:xfrm>
          <a:prstGeom prst="rect">
            <a:avLst/>
          </a:prstGeom>
        </p:spPr>
      </p:pic>
      <p:pic>
        <p:nvPicPr>
          <p:cNvPr id="7" name="Resim 6"/>
          <p:cNvPicPr>
            <a:picLocks noChangeAspect="1"/>
          </p:cNvPicPr>
          <p:nvPr/>
        </p:nvPicPr>
        <p:blipFill>
          <a:blip r:embed="rId4"/>
          <a:stretch>
            <a:fillRect/>
          </a:stretch>
        </p:blipFill>
        <p:spPr>
          <a:xfrm>
            <a:off x="5270713" y="4083803"/>
            <a:ext cx="2658043" cy="2670402"/>
          </a:xfrm>
          <a:prstGeom prst="rect">
            <a:avLst/>
          </a:prstGeom>
        </p:spPr>
      </p:pic>
      <p:sp>
        <p:nvSpPr>
          <p:cNvPr id="2" name="Slayt Numarası Yer Tutucusu 1"/>
          <p:cNvSpPr>
            <a:spLocks noGrp="1"/>
          </p:cNvSpPr>
          <p:nvPr>
            <p:ph type="sldNum" sz="quarter" idx="12"/>
          </p:nvPr>
        </p:nvSpPr>
        <p:spPr/>
        <p:txBody>
          <a:bodyPr/>
          <a:lstStyle/>
          <a:p>
            <a:fld id="{F28A0EBE-9E73-41B7-8F1B-104D7A2F7EFB}" type="slidenum">
              <a:rPr lang="tr-TR" smtClean="0"/>
              <a:t>13</a:t>
            </a:fld>
            <a:endParaRPr lang="tr-TR"/>
          </a:p>
        </p:txBody>
      </p:sp>
    </p:spTree>
    <p:extLst>
      <p:ext uri="{BB962C8B-B14F-4D97-AF65-F5344CB8AC3E}">
        <p14:creationId xmlns:p14="http://schemas.microsoft.com/office/powerpoint/2010/main" val="644157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up)">
                                      <p:cBhvr>
                                        <p:cTn id="15" dur="500"/>
                                        <p:tgtEl>
                                          <p:spTgt spid="23"/>
                                        </p:tgtEl>
                                      </p:cBhvr>
                                    </p:animEffect>
                                  </p:childTnLst>
                                </p:cTn>
                              </p:par>
                              <p:par>
                                <p:cTn id="16" presetID="22" presetClass="entr" presetSubtype="4"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Metin kutusu 22"/>
          <p:cNvSpPr txBox="1"/>
          <p:nvPr/>
        </p:nvSpPr>
        <p:spPr>
          <a:xfrm>
            <a:off x="3617050" y="1396532"/>
            <a:ext cx="5965371" cy="1087990"/>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pPr algn="just"/>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pPr algn="just"/>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1400" dirty="0" smtClean="0">
                <a:latin typeface="Calibri" panose="020F0502020204030204" pitchFamily="34" charset="0"/>
                <a:ea typeface="Times New Roman" panose="02020603050405020304" pitchFamily="18" charset="0"/>
              </a:rPr>
              <a:t>Zirai </a:t>
            </a:r>
            <a:r>
              <a:rPr lang="tr-TR" sz="1400" dirty="0">
                <a:latin typeface="Calibri" panose="020F0502020204030204" pitchFamily="34" charset="0"/>
                <a:ea typeface="Times New Roman" panose="02020603050405020304" pitchFamily="18" charset="0"/>
              </a:rPr>
              <a:t>mahsul ve hizmetler için çiftçilere yapılan ödemeler üzerinden ilgili yıllarda geçerli olan </a:t>
            </a:r>
            <a:r>
              <a:rPr lang="tr-TR" sz="1400" dirty="0" err="1">
                <a:latin typeface="Calibri" panose="020F0502020204030204" pitchFamily="34" charset="0"/>
                <a:ea typeface="Times New Roman" panose="02020603050405020304" pitchFamily="18" charset="0"/>
              </a:rPr>
              <a:t>tevkifat</a:t>
            </a:r>
            <a:r>
              <a:rPr lang="tr-TR" sz="1400" dirty="0">
                <a:latin typeface="Calibri" panose="020F0502020204030204" pitchFamily="34" charset="0"/>
                <a:ea typeface="Times New Roman" panose="02020603050405020304" pitchFamily="18" charset="0"/>
              </a:rPr>
              <a:t> oranının </a:t>
            </a:r>
            <a:r>
              <a:rPr lang="tr-TR" sz="1400" b="1" dirty="0">
                <a:solidFill>
                  <a:srgbClr val="C91919"/>
                </a:solidFill>
                <a:latin typeface="Calibri" panose="020F0502020204030204" pitchFamily="34" charset="0"/>
                <a:ea typeface="Times New Roman" panose="02020603050405020304" pitchFamily="18" charset="0"/>
              </a:rPr>
              <a:t>1/4’ü</a:t>
            </a:r>
            <a:r>
              <a:rPr lang="tr-TR" sz="1400" dirty="0">
                <a:latin typeface="Calibri" panose="020F0502020204030204" pitchFamily="34" charset="0"/>
                <a:ea typeface="Times New Roman" panose="02020603050405020304" pitchFamily="18" charset="0"/>
              </a:rPr>
              <a:t> oranında artırım yapılacak</a:t>
            </a:r>
            <a:r>
              <a:rPr lang="tr-TR" sz="1400" dirty="0" smtClean="0">
                <a:latin typeface="Calibri" panose="020F0502020204030204" pitchFamily="34" charset="0"/>
                <a:ea typeface="Times New Roman" panose="02020603050405020304" pitchFamily="18" charset="0"/>
              </a:rPr>
              <a:t>.</a:t>
            </a:r>
            <a:endParaRPr lang="tr-TR" sz="1400" dirty="0">
              <a:latin typeface="Calibri" panose="020F0502020204030204" pitchFamily="34" charset="0"/>
              <a:ea typeface="Times New Roman" panose="02020603050405020304" pitchFamily="18" charset="0"/>
            </a:endParaRPr>
          </a:p>
        </p:txBody>
      </p:sp>
      <p:sp>
        <p:nvSpPr>
          <p:cNvPr id="24" name="Yuvarlatılmış Dikdörtgen 23"/>
          <p:cNvSpPr/>
          <p:nvPr/>
        </p:nvSpPr>
        <p:spPr>
          <a:xfrm>
            <a:off x="3631424" y="1225669"/>
            <a:ext cx="5952554" cy="720000"/>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smtClean="0">
                <a:latin typeface="Arial" panose="020B0604020202020204" pitchFamily="34" charset="0"/>
                <a:cs typeface="Arial" panose="020B0604020202020204" pitchFamily="34" charset="0"/>
              </a:rPr>
              <a:t>Zirai Mahsul Ve Hizmetler İçin Çiftçilere Yapılan</a:t>
            </a:r>
            <a:br>
              <a:rPr lang="tr-TR" dirty="0" smtClean="0">
                <a:latin typeface="Arial" panose="020B0604020202020204" pitchFamily="34" charset="0"/>
                <a:cs typeface="Arial" panose="020B0604020202020204" pitchFamily="34" charset="0"/>
              </a:rPr>
            </a:br>
            <a:r>
              <a:rPr lang="tr-TR" dirty="0" smtClean="0">
                <a:latin typeface="Arial" panose="020B0604020202020204" pitchFamily="34" charset="0"/>
                <a:cs typeface="Arial" panose="020B0604020202020204" pitchFamily="34" charset="0"/>
              </a:rPr>
              <a:t>Ödemelerde</a:t>
            </a:r>
            <a:endParaRPr lang="tr-TR" dirty="0">
              <a:latin typeface="Arial" panose="020B0604020202020204" pitchFamily="34" charset="0"/>
              <a:cs typeface="Arial" panose="020B0604020202020204" pitchFamily="34" charset="0"/>
            </a:endParaRPr>
          </a:p>
        </p:txBody>
      </p:sp>
      <p:sp>
        <p:nvSpPr>
          <p:cNvPr id="22" name="Dikdörtgen 21"/>
          <p:cNvSpPr/>
          <p:nvPr/>
        </p:nvSpPr>
        <p:spPr>
          <a:xfrm>
            <a:off x="2941563" y="1441688"/>
            <a:ext cx="5254951" cy="720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scene3d>
              <a:camera prst="orthographicFront"/>
              <a:lightRig rig="threePt" dir="t"/>
            </a:scene3d>
            <a:sp3d extrusionH="57150">
              <a:bevelT w="82550" h="38100" prst="coolSlant"/>
            </a:sp3d>
          </a:bodyPr>
          <a:lstStyle/>
          <a:p>
            <a:pPr lvl="0" algn="ctr" defTabSz="1422400">
              <a:lnSpc>
                <a:spcPct val="90000"/>
              </a:lnSpc>
              <a:spcBef>
                <a:spcPct val="0"/>
              </a:spcBef>
              <a:spcAft>
                <a:spcPct val="35000"/>
              </a:spcAft>
            </a:pPr>
            <a:endParaRPr lang="tr-TR" sz="3200" b="1" dirty="0">
              <a:solidFill>
                <a:schemeClr val="tx1"/>
              </a:solidFill>
              <a:latin typeface="SimSun" panose="02010600030101010101" pitchFamily="2" charset="-122"/>
              <a:ea typeface="SimSun" panose="02010600030101010101" pitchFamily="2" charset="-122"/>
              <a:cs typeface="Times New Roman" panose="02020603050405020304" pitchFamily="18" charset="0"/>
            </a:endParaRPr>
          </a:p>
        </p:txBody>
      </p:sp>
      <p:sp>
        <p:nvSpPr>
          <p:cNvPr id="11" name="TextShape 2"/>
          <p:cNvSpPr txBox="1"/>
          <p:nvPr/>
        </p:nvSpPr>
        <p:spPr>
          <a:xfrm>
            <a:off x="1108075" y="82018"/>
            <a:ext cx="10920495" cy="791640"/>
          </a:xfrm>
          <a:prstGeom prst="rect">
            <a:avLst/>
          </a:prstGeom>
          <a:noFill/>
          <a:ln>
            <a:noFill/>
          </a:ln>
        </p:spPr>
        <p:txBody>
          <a:bodyPr anchor="ctr"/>
          <a:lstStyle/>
          <a:p>
            <a:pPr algn="ctr">
              <a:lnSpc>
                <a:spcPct val="100000"/>
              </a:lnSpc>
            </a:pPr>
            <a:r>
              <a:rPr lang="tr-TR" sz="2500" b="1" spc="-1" dirty="0">
                <a:solidFill>
                  <a:srgbClr val="FF0000"/>
                </a:solidFill>
                <a:uFill>
                  <a:solidFill>
                    <a:srgbClr val="FFFFFF"/>
                  </a:solidFill>
                </a:uFill>
              </a:rPr>
              <a:t>MATRAH VE VERGİ ARTIRIMI</a:t>
            </a:r>
          </a:p>
          <a:p>
            <a:pPr algn="ctr">
              <a:lnSpc>
                <a:spcPct val="100000"/>
              </a:lnSpc>
            </a:pPr>
            <a:r>
              <a:rPr lang="tr-TR" b="1" spc="-1" dirty="0">
                <a:solidFill>
                  <a:srgbClr val="FF0000"/>
                </a:solidFill>
                <a:uFill>
                  <a:solidFill>
                    <a:srgbClr val="FFFFFF"/>
                  </a:solidFill>
                </a:uFill>
              </a:rPr>
              <a:t>-Gelir (Stopaj) ve Kurumlar (Stopaj) Vergisinde Artırım-</a:t>
            </a:r>
            <a:endParaRPr lang="tr-TR" b="0" strike="noStrike" spc="-1" dirty="0">
              <a:solidFill>
                <a:srgbClr val="000000"/>
              </a:solidFill>
              <a:uFill>
                <a:solidFill>
                  <a:srgbClr val="FFFFFF"/>
                </a:solidFill>
              </a:uFill>
              <a:latin typeface="Calibri"/>
            </a:endParaRPr>
          </a:p>
        </p:txBody>
      </p:sp>
      <p:sp>
        <p:nvSpPr>
          <p:cNvPr id="13" name="5 Dikdörtgen"/>
          <p:cNvSpPr/>
          <p:nvPr/>
        </p:nvSpPr>
        <p:spPr>
          <a:xfrm rot="16200000">
            <a:off x="-2875869" y="3145126"/>
            <a:ext cx="6851740" cy="561489"/>
          </a:xfrm>
          <a:prstGeom prst="rect">
            <a:avLst/>
          </a:prstGeom>
          <a:solidFill>
            <a:srgbClr val="FD0005"/>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b="1">
              <a:solidFill>
                <a:prstClr val="white"/>
              </a:solidFill>
            </a:endParaRPr>
          </a:p>
        </p:txBody>
      </p:sp>
      <p:sp>
        <p:nvSpPr>
          <p:cNvPr id="14" name="36 Başlık"/>
          <p:cNvSpPr txBox="1">
            <a:spLocks/>
          </p:cNvSpPr>
          <p:nvPr/>
        </p:nvSpPr>
        <p:spPr>
          <a:xfrm rot="16200000">
            <a:off x="-2247497" y="3571445"/>
            <a:ext cx="5584971" cy="571504"/>
          </a:xfrm>
          <a:prstGeom prst="rect">
            <a:avLst/>
          </a:prstGeom>
        </p:spPr>
        <p:txBody>
          <a:bodyPr vert="horz" lIns="91440" tIns="45720" rIns="91440" bIns="45720" rtlCol="0" anchor="ctr">
            <a:noAutofit/>
          </a:bodyPr>
          <a:lstStyle/>
          <a:p>
            <a:pPr algn="ctr">
              <a:spcBef>
                <a:spcPct val="0"/>
              </a:spcBef>
              <a:defRPr/>
            </a:pPr>
            <a:r>
              <a:rPr lang="tr-TR" b="1" dirty="0">
                <a:solidFill>
                  <a:prstClr val="white"/>
                </a:solidFill>
                <a:effectLst>
                  <a:outerShdw blurRad="38100" dist="38100" dir="2700000" algn="tl">
                    <a:srgbClr val="000000">
                      <a:alpha val="43137"/>
                    </a:srgbClr>
                  </a:outerShdw>
                </a:effectLst>
              </a:rPr>
              <a:t>VERGİ DENETİM KURULU BAŞKANLIĞI</a:t>
            </a:r>
          </a:p>
        </p:txBody>
      </p:sp>
      <p:pic>
        <p:nvPicPr>
          <p:cNvPr id="15" name="Resim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46" y="235646"/>
            <a:ext cx="965683" cy="964739"/>
          </a:xfrm>
          <a:prstGeom prst="rect">
            <a:avLst/>
          </a:prstGeom>
        </p:spPr>
      </p:pic>
      <p:graphicFrame>
        <p:nvGraphicFramePr>
          <p:cNvPr id="10" name="Table 3"/>
          <p:cNvGraphicFramePr/>
          <p:nvPr>
            <p:extLst>
              <p:ext uri="{D42A27DB-BD31-4B8C-83A1-F6EECF244321}">
                <p14:modId xmlns:p14="http://schemas.microsoft.com/office/powerpoint/2010/main" val="3806728505"/>
              </p:ext>
            </p:extLst>
          </p:nvPr>
        </p:nvGraphicFramePr>
        <p:xfrm>
          <a:off x="2278922" y="2797901"/>
          <a:ext cx="8578800" cy="4053840"/>
        </p:xfrm>
        <a:graphic>
          <a:graphicData uri="http://schemas.openxmlformats.org/drawingml/2006/table">
            <a:tbl>
              <a:tblPr/>
              <a:tblGrid>
                <a:gridCol w="723960">
                  <a:extLst>
                    <a:ext uri="{9D8B030D-6E8A-4147-A177-3AD203B41FA5}">
                      <a16:colId xmlns:a16="http://schemas.microsoft.com/office/drawing/2014/main" val="20000"/>
                    </a:ext>
                  </a:extLst>
                </a:gridCol>
                <a:gridCol w="1847880">
                  <a:extLst>
                    <a:ext uri="{9D8B030D-6E8A-4147-A177-3AD203B41FA5}">
                      <a16:colId xmlns:a16="http://schemas.microsoft.com/office/drawing/2014/main" val="20001"/>
                    </a:ext>
                  </a:extLst>
                </a:gridCol>
                <a:gridCol w="1912680">
                  <a:extLst>
                    <a:ext uri="{9D8B030D-6E8A-4147-A177-3AD203B41FA5}">
                      <a16:colId xmlns:a16="http://schemas.microsoft.com/office/drawing/2014/main" val="20002"/>
                    </a:ext>
                  </a:extLst>
                </a:gridCol>
                <a:gridCol w="2430720">
                  <a:extLst>
                    <a:ext uri="{9D8B030D-6E8A-4147-A177-3AD203B41FA5}">
                      <a16:colId xmlns:a16="http://schemas.microsoft.com/office/drawing/2014/main" val="20003"/>
                    </a:ext>
                  </a:extLst>
                </a:gridCol>
                <a:gridCol w="1663560">
                  <a:extLst>
                    <a:ext uri="{9D8B030D-6E8A-4147-A177-3AD203B41FA5}">
                      <a16:colId xmlns:a16="http://schemas.microsoft.com/office/drawing/2014/main" val="20004"/>
                    </a:ext>
                  </a:extLst>
                </a:gridCol>
              </a:tblGrid>
              <a:tr h="2002684">
                <a:tc>
                  <a:txBody>
                    <a:bodyPr/>
                    <a:lstStyle/>
                    <a:p>
                      <a:pPr algn="ctr">
                        <a:lnSpc>
                          <a:spcPct val="100000"/>
                        </a:lnSpc>
                        <a:spcBef>
                          <a:spcPts val="334"/>
                        </a:spcBef>
                      </a:pPr>
                      <a:endParaRPr lang="tr-TR" sz="1800" b="0" strike="noStrike" spc="-1" dirty="0">
                        <a:solidFill>
                          <a:srgbClr val="000000"/>
                        </a:solidFill>
                        <a:uFill>
                          <a:solidFill>
                            <a:srgbClr val="FFFFFF"/>
                          </a:solidFill>
                        </a:uFill>
                        <a:latin typeface="Arial"/>
                      </a:endParaRPr>
                    </a:p>
                    <a:p>
                      <a:pPr algn="ctr">
                        <a:lnSpc>
                          <a:spcPct val="100000"/>
                        </a:lnSpc>
                        <a:spcBef>
                          <a:spcPts val="334"/>
                        </a:spcBef>
                      </a:pPr>
                      <a:endParaRPr lang="tr-TR" sz="1800" b="0" strike="noStrike" spc="-1" dirty="0">
                        <a:solidFill>
                          <a:srgbClr val="000000"/>
                        </a:solidFill>
                        <a:uFill>
                          <a:solidFill>
                            <a:srgbClr val="FFFFFF"/>
                          </a:solidFill>
                        </a:uFill>
                        <a:latin typeface="Arial"/>
                      </a:endParaRPr>
                    </a:p>
                    <a:p>
                      <a:pPr algn="ctr">
                        <a:lnSpc>
                          <a:spcPct val="100000"/>
                        </a:lnSpc>
                        <a:spcBef>
                          <a:spcPts val="334"/>
                        </a:spcBef>
                      </a:pPr>
                      <a:endParaRPr lang="tr-TR" sz="1800" b="0" strike="noStrike" spc="-1" dirty="0">
                        <a:solidFill>
                          <a:srgbClr val="000000"/>
                        </a:solidFill>
                        <a:uFill>
                          <a:solidFill>
                            <a:srgbClr val="FFFFFF"/>
                          </a:solidFill>
                        </a:uFill>
                        <a:latin typeface="Arial"/>
                      </a:endParaRPr>
                    </a:p>
                    <a:p>
                      <a:pPr algn="ctr">
                        <a:lnSpc>
                          <a:spcPct val="100000"/>
                        </a:lnSpc>
                        <a:spcBef>
                          <a:spcPts val="334"/>
                        </a:spcBef>
                      </a:pPr>
                      <a:endParaRPr lang="tr-TR" sz="1800" b="0" strike="noStrike" spc="-1" dirty="0">
                        <a:solidFill>
                          <a:srgbClr val="000000"/>
                        </a:solidFill>
                        <a:uFill>
                          <a:solidFill>
                            <a:srgbClr val="FFFFFF"/>
                          </a:solidFill>
                        </a:uFill>
                        <a:latin typeface="Arial"/>
                      </a:endParaRPr>
                    </a:p>
                    <a:p>
                      <a:pPr algn="ctr">
                        <a:lnSpc>
                          <a:spcPct val="100000"/>
                        </a:lnSpc>
                        <a:spcBef>
                          <a:spcPts val="334"/>
                        </a:spcBef>
                      </a:pPr>
                      <a:r>
                        <a:rPr lang="tr-TR" sz="1400" b="1" strike="noStrike" spc="-1" dirty="0">
                          <a:solidFill>
                            <a:srgbClr val="FFFFFF"/>
                          </a:solidFill>
                          <a:uFill>
                            <a:solidFill>
                              <a:srgbClr val="FFFFFF"/>
                            </a:solidFill>
                          </a:uFill>
                          <a:latin typeface="Calibri"/>
                        </a:rPr>
                        <a:t>Yıllar</a:t>
                      </a:r>
                      <a:endParaRPr lang="tr-TR" sz="1400" b="0" strike="noStrike" spc="-1" dirty="0">
                        <a:solidFill>
                          <a:srgbClr val="000000"/>
                        </a:solidFill>
                        <a:uFill>
                          <a:solidFill>
                            <a:srgbClr val="FFFFFF"/>
                          </a:solidFill>
                        </a:uFill>
                        <a:latin typeface="Arial"/>
                      </a:endParaRPr>
                    </a:p>
                  </a:txBody>
                  <a:tcPr marL="90000" marR="9000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spcBef>
                          <a:spcPts val="334"/>
                        </a:spcBef>
                      </a:pPr>
                      <a:r>
                        <a:rPr lang="tr-TR" sz="1400" b="1" strike="noStrike" spc="-1" dirty="0">
                          <a:solidFill>
                            <a:srgbClr val="FFFFFF"/>
                          </a:solidFill>
                          <a:uFill>
                            <a:solidFill>
                              <a:srgbClr val="FFFFFF"/>
                            </a:solidFill>
                          </a:uFill>
                          <a:latin typeface="Calibri"/>
                        </a:rPr>
                        <a:t>Borsaya tescilli </a:t>
                      </a:r>
                      <a:r>
                        <a:rPr lang="tr-TR" sz="1400" b="1" u="sng" strike="noStrike" spc="-1" dirty="0">
                          <a:solidFill>
                            <a:srgbClr val="FFFFFF"/>
                          </a:solidFill>
                          <a:uFill>
                            <a:solidFill>
                              <a:srgbClr val="FFFFFF"/>
                            </a:solidFill>
                          </a:uFill>
                          <a:latin typeface="Calibri"/>
                        </a:rPr>
                        <a:t>hayvanlar ve bunların mahsulleri ile kara ve su avcılığı mahsulleri alımı için </a:t>
                      </a:r>
                      <a:r>
                        <a:rPr lang="tr-TR" sz="1400" b="1" strike="noStrike" spc="-1" dirty="0">
                          <a:solidFill>
                            <a:srgbClr val="FFFFFF"/>
                          </a:solidFill>
                          <a:uFill>
                            <a:solidFill>
                              <a:srgbClr val="FFFFFF"/>
                            </a:solidFill>
                          </a:uFill>
                          <a:latin typeface="Calibri"/>
                        </a:rPr>
                        <a:t>yapılan ödemeler</a:t>
                      </a:r>
                      <a:endParaRPr lang="tr-TR" sz="1400" b="0" strike="noStrike" spc="-1" dirty="0">
                        <a:solidFill>
                          <a:srgbClr val="000000"/>
                        </a:solidFill>
                        <a:uFill>
                          <a:solidFill>
                            <a:srgbClr val="FFFFFF"/>
                          </a:solidFill>
                        </a:uFill>
                        <a:latin typeface="Arial"/>
                      </a:endParaRPr>
                    </a:p>
                  </a:txBody>
                  <a:tcPr marL="90000" marR="9000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spcBef>
                          <a:spcPts val="334"/>
                        </a:spcBef>
                      </a:pPr>
                      <a:r>
                        <a:rPr lang="tr-TR" sz="1400" b="1" strike="noStrike" spc="-1" dirty="0">
                          <a:solidFill>
                            <a:srgbClr val="FFFFFF"/>
                          </a:solidFill>
                          <a:uFill>
                            <a:solidFill>
                              <a:srgbClr val="FFFFFF"/>
                            </a:solidFill>
                          </a:uFill>
                          <a:latin typeface="Calibri"/>
                        </a:rPr>
                        <a:t>Borsaya tescilli olmayan h</a:t>
                      </a:r>
                      <a:r>
                        <a:rPr lang="tr-TR" sz="1400" b="1" u="sng" strike="noStrike" spc="-1" dirty="0">
                          <a:solidFill>
                            <a:srgbClr val="FFFFFF"/>
                          </a:solidFill>
                          <a:uFill>
                            <a:solidFill>
                              <a:srgbClr val="FFFFFF"/>
                            </a:solidFill>
                          </a:uFill>
                          <a:latin typeface="Calibri"/>
                        </a:rPr>
                        <a:t>ayvanlar ve bunların mahsulleri ile kara ve su avcılığı mahsulleri alımı için </a:t>
                      </a:r>
                      <a:r>
                        <a:rPr lang="tr-TR" sz="1400" b="1" strike="noStrike" spc="-1" dirty="0">
                          <a:solidFill>
                            <a:srgbClr val="FFFFFF"/>
                          </a:solidFill>
                          <a:uFill>
                            <a:solidFill>
                              <a:srgbClr val="FFFFFF"/>
                            </a:solidFill>
                          </a:uFill>
                          <a:latin typeface="Calibri"/>
                        </a:rPr>
                        <a:t>yapılan ödemeler</a:t>
                      </a:r>
                      <a:endParaRPr lang="tr-TR" sz="1400" b="0" strike="noStrike" spc="-1" dirty="0">
                        <a:solidFill>
                          <a:srgbClr val="000000"/>
                        </a:solidFill>
                        <a:uFill>
                          <a:solidFill>
                            <a:srgbClr val="FFFFFF"/>
                          </a:solidFill>
                        </a:uFill>
                        <a:latin typeface="Arial"/>
                      </a:endParaRPr>
                    </a:p>
                  </a:txBody>
                  <a:tcPr marL="90000" marR="9000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spcBef>
                          <a:spcPts val="334"/>
                        </a:spcBef>
                      </a:pPr>
                      <a:r>
                        <a:rPr lang="tr-TR" sz="1400" b="1" u="sng" strike="noStrike" spc="-1" dirty="0">
                          <a:solidFill>
                            <a:srgbClr val="000000"/>
                          </a:solidFill>
                          <a:uFill>
                            <a:solidFill>
                              <a:srgbClr val="FFFFFF"/>
                            </a:solidFill>
                          </a:uFill>
                          <a:latin typeface="Calibri"/>
                        </a:rPr>
                        <a:t>Borsaya tescilli olan diğer zirai mahsullerin </a:t>
                      </a:r>
                      <a:r>
                        <a:rPr lang="tr-TR" sz="1400" b="1" strike="noStrike" spc="-1" dirty="0">
                          <a:solidFill>
                            <a:srgbClr val="000000"/>
                          </a:solidFill>
                          <a:uFill>
                            <a:solidFill>
                              <a:srgbClr val="FFFFFF"/>
                            </a:solidFill>
                          </a:uFill>
                          <a:latin typeface="Calibri"/>
                        </a:rPr>
                        <a:t>alımına ve Orman idaresine veya orman idaresine karşı taahhütte bulunan kurumlara yapılan ormanların ağaçlandırılması, bakımı, kesimi, ürünlerin toplanması, taşınması ve benzeri hizmetler için yapılan ödemeler</a:t>
                      </a:r>
                      <a:endParaRPr lang="tr-TR" sz="1400" b="0" strike="noStrike" spc="-1" dirty="0">
                        <a:solidFill>
                          <a:srgbClr val="000000"/>
                        </a:solidFill>
                        <a:uFill>
                          <a:solidFill>
                            <a:srgbClr val="FFFFFF"/>
                          </a:solidFill>
                        </a:uFill>
                        <a:latin typeface="Arial"/>
                      </a:endParaRPr>
                    </a:p>
                  </a:txBody>
                  <a:tcPr marL="90000" marR="90000">
                    <a:lnL w="12240">
                      <a:solidFill>
                        <a:srgbClr val="FFFFFF"/>
                      </a:solidFill>
                    </a:lnL>
                    <a:lnR w="12240">
                      <a:solidFill>
                        <a:srgbClr val="FFFFFF"/>
                      </a:solidFill>
                    </a:lnR>
                    <a:lnT w="12240">
                      <a:solidFill>
                        <a:srgbClr val="FFFFFF"/>
                      </a:solidFill>
                    </a:lnT>
                    <a:lnB w="38160">
                      <a:solidFill>
                        <a:srgbClr val="FFFFFF"/>
                      </a:solidFill>
                    </a:lnB>
                    <a:solidFill>
                      <a:srgbClr val="C6D9F1"/>
                    </a:solidFill>
                  </a:tcPr>
                </a:tc>
                <a:tc>
                  <a:txBody>
                    <a:bodyPr/>
                    <a:lstStyle/>
                    <a:p>
                      <a:pPr>
                        <a:lnSpc>
                          <a:spcPct val="100000"/>
                        </a:lnSpc>
                        <a:spcBef>
                          <a:spcPts val="334"/>
                        </a:spcBef>
                      </a:pPr>
                      <a:r>
                        <a:rPr lang="tr-TR" sz="1400" b="1" u="sng" strike="noStrike" spc="-1" dirty="0">
                          <a:solidFill>
                            <a:srgbClr val="000000"/>
                          </a:solidFill>
                          <a:uFill>
                            <a:solidFill>
                              <a:srgbClr val="FFFFFF"/>
                            </a:solidFill>
                          </a:uFill>
                          <a:latin typeface="Calibri"/>
                        </a:rPr>
                        <a:t>Borsaya tescilli olmayan diğer  zirai mahsullerin </a:t>
                      </a:r>
                      <a:r>
                        <a:rPr lang="tr-TR" sz="1400" b="1" strike="noStrike" spc="-1" dirty="0">
                          <a:solidFill>
                            <a:srgbClr val="000000"/>
                          </a:solidFill>
                          <a:uFill>
                            <a:solidFill>
                              <a:srgbClr val="FFFFFF"/>
                            </a:solidFill>
                          </a:uFill>
                          <a:latin typeface="Calibri"/>
                        </a:rPr>
                        <a:t>alımına ve diğer zirai hizmetlere ilişkin yapılan ödemeler</a:t>
                      </a:r>
                      <a:endParaRPr lang="tr-TR" sz="1400" b="0" strike="noStrike" spc="-1" dirty="0">
                        <a:solidFill>
                          <a:srgbClr val="000000"/>
                        </a:solidFill>
                        <a:uFill>
                          <a:solidFill>
                            <a:srgbClr val="FFFFFF"/>
                          </a:solidFill>
                        </a:uFill>
                        <a:latin typeface="Arial"/>
                      </a:endParaRPr>
                    </a:p>
                  </a:txBody>
                  <a:tcPr marL="90000" marR="90000">
                    <a:lnL w="12240">
                      <a:solidFill>
                        <a:srgbClr val="FFFFFF"/>
                      </a:solidFill>
                    </a:lnL>
                    <a:lnR w="12240">
                      <a:solidFill>
                        <a:srgbClr val="FFFFFF"/>
                      </a:solidFill>
                    </a:lnR>
                    <a:lnT w="12240">
                      <a:solidFill>
                        <a:srgbClr val="FFFFFF"/>
                      </a:solidFill>
                    </a:lnT>
                    <a:lnB w="38160">
                      <a:solidFill>
                        <a:srgbClr val="FFFFFF"/>
                      </a:solidFill>
                    </a:lnB>
                    <a:solidFill>
                      <a:srgbClr val="C6D9F1"/>
                    </a:solidFill>
                  </a:tcPr>
                </a:tc>
                <a:extLst>
                  <a:ext uri="{0D108BD9-81ED-4DB2-BD59-A6C34878D82A}">
                    <a16:rowId xmlns:a16="http://schemas.microsoft.com/office/drawing/2014/main" val="10000"/>
                  </a:ext>
                </a:extLst>
              </a:tr>
              <a:tr h="329208">
                <a:tc>
                  <a:txBody>
                    <a:bodyPr/>
                    <a:lstStyle/>
                    <a:p>
                      <a:pPr marL="347400" indent="-347040" algn="ctr">
                        <a:lnSpc>
                          <a:spcPct val="100000"/>
                        </a:lnSpc>
                      </a:pPr>
                      <a:r>
                        <a:rPr lang="tr-TR" sz="1800" b="1" strike="noStrike" spc="-1" dirty="0">
                          <a:solidFill>
                            <a:srgbClr val="FFFFFF"/>
                          </a:solidFill>
                          <a:uFill>
                            <a:solidFill>
                              <a:srgbClr val="FFFFFF"/>
                            </a:solidFill>
                          </a:uFill>
                          <a:latin typeface="Calibri"/>
                        </a:rPr>
                        <a:t>2016</a:t>
                      </a:r>
                      <a:endParaRPr lang="tr-TR" sz="1800" b="0" strike="noStrike" spc="-1" dirty="0">
                        <a:solidFill>
                          <a:srgbClr val="000000"/>
                        </a:solidFill>
                        <a:uFill>
                          <a:solidFill>
                            <a:srgbClr val="FFFFFF"/>
                          </a:solidFill>
                        </a:uFill>
                        <a:latin typeface="Arial"/>
                      </a:endParaRPr>
                    </a:p>
                  </a:txBody>
                  <a:tcPr marL="90000" marR="9000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4F81BD"/>
                    </a:solidFill>
                  </a:tcPr>
                </a:tc>
                <a:tc>
                  <a:txBody>
                    <a:bodyPr/>
                    <a:lstStyle/>
                    <a:p>
                      <a:pPr algn="ctr">
                        <a:lnSpc>
                          <a:spcPct val="100000"/>
                        </a:lnSpc>
                        <a:spcBef>
                          <a:spcPts val="431"/>
                        </a:spcBef>
                      </a:pPr>
                      <a:r>
                        <a:rPr lang="tr-TR" sz="1800" b="1" strike="noStrike" spc="-1" dirty="0">
                          <a:solidFill>
                            <a:srgbClr val="000000"/>
                          </a:solidFill>
                          <a:uFill>
                            <a:solidFill>
                              <a:srgbClr val="FFFFFF"/>
                            </a:solidFill>
                          </a:uFill>
                          <a:latin typeface="Calibri"/>
                        </a:rPr>
                        <a:t>% 0,25</a:t>
                      </a:r>
                      <a:endParaRPr lang="tr-TR" sz="1800" b="0" strike="noStrike" spc="-1" dirty="0">
                        <a:solidFill>
                          <a:srgbClr val="000000"/>
                        </a:solidFill>
                        <a:uFill>
                          <a:solidFill>
                            <a:srgbClr val="FFFFFF"/>
                          </a:solidFill>
                        </a:uFill>
                        <a:latin typeface="Arial"/>
                      </a:endParaRPr>
                    </a:p>
                  </a:txBody>
                  <a:tcPr marL="90000" marR="9000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gn="ctr">
                        <a:lnSpc>
                          <a:spcPct val="100000"/>
                        </a:lnSpc>
                        <a:spcBef>
                          <a:spcPts val="431"/>
                        </a:spcBef>
                      </a:pPr>
                      <a:r>
                        <a:rPr lang="tr-TR" sz="1800" b="1" strike="noStrike" spc="-1">
                          <a:solidFill>
                            <a:srgbClr val="000000"/>
                          </a:solidFill>
                          <a:uFill>
                            <a:solidFill>
                              <a:srgbClr val="FFFFFF"/>
                            </a:solidFill>
                          </a:uFill>
                          <a:latin typeface="Calibri"/>
                        </a:rPr>
                        <a:t>% 0,50</a:t>
                      </a:r>
                      <a:endParaRPr lang="tr-TR" sz="1800" b="0" strike="noStrike" spc="-1">
                        <a:solidFill>
                          <a:srgbClr val="000000"/>
                        </a:solidFill>
                        <a:uFill>
                          <a:solidFill>
                            <a:srgbClr val="FFFFFF"/>
                          </a:solidFill>
                        </a:uFill>
                        <a:latin typeface="Arial"/>
                      </a:endParaRPr>
                    </a:p>
                  </a:txBody>
                  <a:tcPr marL="90000" marR="9000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gn="ctr">
                        <a:lnSpc>
                          <a:spcPct val="100000"/>
                        </a:lnSpc>
                        <a:spcBef>
                          <a:spcPts val="431"/>
                        </a:spcBef>
                      </a:pPr>
                      <a:r>
                        <a:rPr lang="tr-TR" sz="1800" b="1" strike="noStrike" spc="-1">
                          <a:solidFill>
                            <a:srgbClr val="000000"/>
                          </a:solidFill>
                          <a:uFill>
                            <a:solidFill>
                              <a:srgbClr val="FFFFFF"/>
                            </a:solidFill>
                          </a:uFill>
                          <a:latin typeface="Calibri"/>
                        </a:rPr>
                        <a:t>% 0,50</a:t>
                      </a:r>
                      <a:endParaRPr lang="tr-TR" sz="1800" b="0" strike="noStrike" spc="-1">
                        <a:solidFill>
                          <a:srgbClr val="000000"/>
                        </a:solidFill>
                        <a:uFill>
                          <a:solidFill>
                            <a:srgbClr val="FFFFFF"/>
                          </a:solidFill>
                        </a:uFill>
                        <a:latin typeface="Arial"/>
                      </a:endParaRPr>
                    </a:p>
                  </a:txBody>
                  <a:tcPr marL="90000" marR="9000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C6D9F1"/>
                    </a:solidFill>
                  </a:tcPr>
                </a:tc>
                <a:tc>
                  <a:txBody>
                    <a:bodyPr/>
                    <a:lstStyle/>
                    <a:p>
                      <a:pPr algn="ctr">
                        <a:lnSpc>
                          <a:spcPct val="100000"/>
                        </a:lnSpc>
                        <a:spcBef>
                          <a:spcPts val="431"/>
                        </a:spcBef>
                      </a:pPr>
                      <a:r>
                        <a:rPr lang="tr-TR" sz="1800" b="1" strike="noStrike" spc="-1">
                          <a:solidFill>
                            <a:srgbClr val="000000"/>
                          </a:solidFill>
                          <a:uFill>
                            <a:solidFill>
                              <a:srgbClr val="FFFFFF"/>
                            </a:solidFill>
                          </a:uFill>
                          <a:latin typeface="Calibri"/>
                        </a:rPr>
                        <a:t>% 1</a:t>
                      </a:r>
                      <a:endParaRPr lang="tr-TR" sz="1800" b="0" strike="noStrike" spc="-1">
                        <a:solidFill>
                          <a:srgbClr val="000000"/>
                        </a:solidFill>
                        <a:uFill>
                          <a:solidFill>
                            <a:srgbClr val="FFFFFF"/>
                          </a:solidFill>
                        </a:uFill>
                        <a:latin typeface="Arial"/>
                      </a:endParaRPr>
                    </a:p>
                  </a:txBody>
                  <a:tcPr marL="90000" marR="9000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C6D9F1"/>
                    </a:solidFill>
                  </a:tcPr>
                </a:tc>
                <a:extLst>
                  <a:ext uri="{0D108BD9-81ED-4DB2-BD59-A6C34878D82A}">
                    <a16:rowId xmlns:a16="http://schemas.microsoft.com/office/drawing/2014/main" val="10001"/>
                  </a:ext>
                </a:extLst>
              </a:tr>
              <a:tr h="329208">
                <a:tc>
                  <a:txBody>
                    <a:bodyPr/>
                    <a:lstStyle/>
                    <a:p>
                      <a:pPr marL="347400" indent="-347040" algn="ctr">
                        <a:lnSpc>
                          <a:spcPct val="100000"/>
                        </a:lnSpc>
                      </a:pPr>
                      <a:r>
                        <a:rPr lang="tr-TR" sz="1800" b="1" strike="noStrike" spc="-1">
                          <a:solidFill>
                            <a:srgbClr val="FFFFFF"/>
                          </a:solidFill>
                          <a:uFill>
                            <a:solidFill>
                              <a:srgbClr val="FFFFFF"/>
                            </a:solidFill>
                          </a:uFill>
                          <a:latin typeface="Calibri"/>
                        </a:rPr>
                        <a:t>2017</a:t>
                      </a:r>
                      <a:endParaRPr lang="tr-TR" sz="1800" b="0" strike="noStrike" spc="-1">
                        <a:solidFill>
                          <a:srgbClr val="000000"/>
                        </a:solidFill>
                        <a:uFill>
                          <a:solidFill>
                            <a:srgbClr val="FFFFFF"/>
                          </a:solidFill>
                        </a:uFill>
                        <a:latin typeface="Arial"/>
                      </a:endParaRPr>
                    </a:p>
                  </a:txBody>
                  <a:tcPr marL="90000" marR="9000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a:txBody>
                    <a:bodyPr/>
                    <a:lstStyle/>
                    <a:p>
                      <a:pPr algn="ctr">
                        <a:lnSpc>
                          <a:spcPct val="100000"/>
                        </a:lnSpc>
                        <a:spcBef>
                          <a:spcPts val="431"/>
                        </a:spcBef>
                      </a:pPr>
                      <a:r>
                        <a:rPr lang="tr-TR" sz="1800" b="1" strike="noStrike" spc="-1">
                          <a:solidFill>
                            <a:srgbClr val="000000"/>
                          </a:solidFill>
                          <a:uFill>
                            <a:solidFill>
                              <a:srgbClr val="FFFFFF"/>
                            </a:solidFill>
                          </a:uFill>
                          <a:latin typeface="Calibri"/>
                        </a:rPr>
                        <a:t>% 0,25</a:t>
                      </a:r>
                      <a:endParaRPr lang="tr-TR" sz="1800" b="0" strike="noStrike" spc="-1">
                        <a:solidFill>
                          <a:srgbClr val="000000"/>
                        </a:solidFill>
                        <a:uFill>
                          <a:solidFill>
                            <a:srgbClr val="FFFFFF"/>
                          </a:solidFill>
                        </a:uFill>
                        <a:latin typeface="Arial"/>
                      </a:endParaRPr>
                    </a:p>
                  </a:txBody>
                  <a:tcPr marL="90000" marR="9000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spcBef>
                          <a:spcPts val="431"/>
                        </a:spcBef>
                      </a:pPr>
                      <a:r>
                        <a:rPr lang="tr-TR" sz="1800" b="1" strike="noStrike" spc="-1">
                          <a:solidFill>
                            <a:srgbClr val="000000"/>
                          </a:solidFill>
                          <a:uFill>
                            <a:solidFill>
                              <a:srgbClr val="FFFFFF"/>
                            </a:solidFill>
                          </a:uFill>
                          <a:latin typeface="Calibri"/>
                        </a:rPr>
                        <a:t>% 0,50</a:t>
                      </a:r>
                      <a:endParaRPr lang="tr-TR" sz="1800" b="0" strike="noStrike" spc="-1">
                        <a:solidFill>
                          <a:srgbClr val="000000"/>
                        </a:solidFill>
                        <a:uFill>
                          <a:solidFill>
                            <a:srgbClr val="FFFFFF"/>
                          </a:solidFill>
                        </a:uFill>
                        <a:latin typeface="Arial"/>
                      </a:endParaRPr>
                    </a:p>
                  </a:txBody>
                  <a:tcPr marL="90000" marR="9000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spcBef>
                          <a:spcPts val="431"/>
                        </a:spcBef>
                      </a:pPr>
                      <a:r>
                        <a:rPr lang="tr-TR" sz="1800" b="1" strike="noStrike" spc="-1">
                          <a:solidFill>
                            <a:srgbClr val="000000"/>
                          </a:solidFill>
                          <a:uFill>
                            <a:solidFill>
                              <a:srgbClr val="FFFFFF"/>
                            </a:solidFill>
                          </a:uFill>
                          <a:latin typeface="Calibri"/>
                        </a:rPr>
                        <a:t>% 0,50</a:t>
                      </a:r>
                      <a:endParaRPr lang="tr-TR" sz="1800" b="0" strike="noStrike" spc="-1">
                        <a:solidFill>
                          <a:srgbClr val="000000"/>
                        </a:solidFill>
                        <a:uFill>
                          <a:solidFill>
                            <a:srgbClr val="FFFFFF"/>
                          </a:solidFill>
                        </a:uFill>
                        <a:latin typeface="Arial"/>
                      </a:endParaRPr>
                    </a:p>
                  </a:txBody>
                  <a:tcPr marL="90000" marR="90000">
                    <a:lnL w="12240">
                      <a:solidFill>
                        <a:srgbClr val="FFFFFF"/>
                      </a:solidFill>
                    </a:lnL>
                    <a:lnR w="12240">
                      <a:solidFill>
                        <a:srgbClr val="FFFFFF"/>
                      </a:solidFill>
                    </a:lnR>
                    <a:lnT w="12240">
                      <a:solidFill>
                        <a:srgbClr val="FFFFFF"/>
                      </a:solidFill>
                    </a:lnT>
                    <a:lnB w="12240">
                      <a:solidFill>
                        <a:srgbClr val="FFFFFF"/>
                      </a:solidFill>
                    </a:lnB>
                    <a:solidFill>
                      <a:srgbClr val="DCE6F2"/>
                    </a:solidFill>
                  </a:tcPr>
                </a:tc>
                <a:tc>
                  <a:txBody>
                    <a:bodyPr/>
                    <a:lstStyle/>
                    <a:p>
                      <a:pPr algn="ctr">
                        <a:lnSpc>
                          <a:spcPct val="100000"/>
                        </a:lnSpc>
                        <a:spcBef>
                          <a:spcPts val="431"/>
                        </a:spcBef>
                      </a:pPr>
                      <a:r>
                        <a:rPr lang="tr-TR" sz="1800" b="1" strike="noStrike" spc="-1">
                          <a:solidFill>
                            <a:srgbClr val="000000"/>
                          </a:solidFill>
                          <a:uFill>
                            <a:solidFill>
                              <a:srgbClr val="FFFFFF"/>
                            </a:solidFill>
                          </a:uFill>
                          <a:latin typeface="Calibri"/>
                        </a:rPr>
                        <a:t>% 1</a:t>
                      </a:r>
                      <a:endParaRPr lang="tr-TR" sz="1800" b="0" strike="noStrike" spc="-1">
                        <a:solidFill>
                          <a:srgbClr val="000000"/>
                        </a:solidFill>
                        <a:uFill>
                          <a:solidFill>
                            <a:srgbClr val="FFFFFF"/>
                          </a:solidFill>
                        </a:uFill>
                        <a:latin typeface="Arial"/>
                      </a:endParaRPr>
                    </a:p>
                  </a:txBody>
                  <a:tcPr marL="90000" marR="90000">
                    <a:lnL w="12240">
                      <a:solidFill>
                        <a:srgbClr val="FFFFFF"/>
                      </a:solidFill>
                    </a:lnL>
                    <a:lnR w="12240">
                      <a:solidFill>
                        <a:srgbClr val="FFFFFF"/>
                      </a:solidFill>
                    </a:lnR>
                    <a:lnT w="12240">
                      <a:solidFill>
                        <a:srgbClr val="FFFFFF"/>
                      </a:solidFill>
                    </a:lnT>
                    <a:lnB w="12240">
                      <a:solidFill>
                        <a:srgbClr val="FFFFFF"/>
                      </a:solidFill>
                    </a:lnB>
                    <a:solidFill>
                      <a:srgbClr val="DCE6F2"/>
                    </a:solidFill>
                  </a:tcPr>
                </a:tc>
                <a:extLst>
                  <a:ext uri="{0D108BD9-81ED-4DB2-BD59-A6C34878D82A}">
                    <a16:rowId xmlns:a16="http://schemas.microsoft.com/office/drawing/2014/main" val="10002"/>
                  </a:ext>
                </a:extLst>
              </a:tr>
              <a:tr h="329208">
                <a:tc>
                  <a:txBody>
                    <a:bodyPr/>
                    <a:lstStyle/>
                    <a:p>
                      <a:pPr marL="347400" indent="-347040" algn="ctr">
                        <a:lnSpc>
                          <a:spcPct val="100000"/>
                        </a:lnSpc>
                      </a:pPr>
                      <a:r>
                        <a:rPr lang="tr-TR" sz="1800" b="1" strike="noStrike" spc="-1">
                          <a:solidFill>
                            <a:srgbClr val="FFFFFF"/>
                          </a:solidFill>
                          <a:uFill>
                            <a:solidFill>
                              <a:srgbClr val="FFFFFF"/>
                            </a:solidFill>
                          </a:uFill>
                          <a:latin typeface="Calibri"/>
                        </a:rPr>
                        <a:t>2018</a:t>
                      </a:r>
                      <a:endParaRPr lang="tr-TR" sz="1800" b="0" strike="noStrike" spc="-1">
                        <a:solidFill>
                          <a:srgbClr val="000000"/>
                        </a:solidFill>
                        <a:uFill>
                          <a:solidFill>
                            <a:srgbClr val="FFFFFF"/>
                          </a:solidFill>
                        </a:uFill>
                        <a:latin typeface="Arial"/>
                      </a:endParaRPr>
                    </a:p>
                  </a:txBody>
                  <a:tcPr marL="90000" marR="9000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a:txBody>
                    <a:bodyPr/>
                    <a:lstStyle/>
                    <a:p>
                      <a:pPr algn="ctr">
                        <a:lnSpc>
                          <a:spcPct val="100000"/>
                        </a:lnSpc>
                        <a:spcBef>
                          <a:spcPts val="431"/>
                        </a:spcBef>
                      </a:pPr>
                      <a:r>
                        <a:rPr lang="tr-TR" sz="1800" b="1" strike="noStrike" spc="-1">
                          <a:solidFill>
                            <a:srgbClr val="000000"/>
                          </a:solidFill>
                          <a:uFill>
                            <a:solidFill>
                              <a:srgbClr val="FFFFFF"/>
                            </a:solidFill>
                          </a:uFill>
                          <a:latin typeface="Calibri"/>
                        </a:rPr>
                        <a:t>% 0,25</a:t>
                      </a:r>
                      <a:endParaRPr lang="tr-TR" sz="1800" b="0" strike="noStrike" spc="-1">
                        <a:solidFill>
                          <a:srgbClr val="000000"/>
                        </a:solidFill>
                        <a:uFill>
                          <a:solidFill>
                            <a:srgbClr val="FFFFFF"/>
                          </a:solidFill>
                        </a:uFill>
                        <a:latin typeface="Arial"/>
                      </a:endParaRPr>
                    </a:p>
                  </a:txBody>
                  <a:tcPr marL="90000" marR="9000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gn="ctr">
                        <a:lnSpc>
                          <a:spcPct val="100000"/>
                        </a:lnSpc>
                        <a:spcBef>
                          <a:spcPts val="431"/>
                        </a:spcBef>
                      </a:pPr>
                      <a:r>
                        <a:rPr lang="tr-TR" sz="1800" b="1" strike="noStrike" spc="-1">
                          <a:solidFill>
                            <a:srgbClr val="000000"/>
                          </a:solidFill>
                          <a:uFill>
                            <a:solidFill>
                              <a:srgbClr val="FFFFFF"/>
                            </a:solidFill>
                          </a:uFill>
                          <a:latin typeface="Calibri"/>
                        </a:rPr>
                        <a:t>% 0,50</a:t>
                      </a:r>
                      <a:endParaRPr lang="tr-TR" sz="1800" b="0" strike="noStrike" spc="-1">
                        <a:solidFill>
                          <a:srgbClr val="000000"/>
                        </a:solidFill>
                        <a:uFill>
                          <a:solidFill>
                            <a:srgbClr val="FFFFFF"/>
                          </a:solidFill>
                        </a:uFill>
                        <a:latin typeface="Arial"/>
                      </a:endParaRPr>
                    </a:p>
                  </a:txBody>
                  <a:tcPr marL="90000" marR="9000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gn="ctr">
                        <a:lnSpc>
                          <a:spcPct val="100000"/>
                        </a:lnSpc>
                        <a:spcBef>
                          <a:spcPts val="431"/>
                        </a:spcBef>
                      </a:pPr>
                      <a:r>
                        <a:rPr lang="tr-TR" sz="1800" b="1" strike="noStrike" spc="-1">
                          <a:solidFill>
                            <a:srgbClr val="000000"/>
                          </a:solidFill>
                          <a:uFill>
                            <a:solidFill>
                              <a:srgbClr val="FFFFFF"/>
                            </a:solidFill>
                          </a:uFill>
                          <a:latin typeface="Calibri"/>
                        </a:rPr>
                        <a:t>% 0,50</a:t>
                      </a:r>
                      <a:endParaRPr lang="tr-TR" sz="1800" b="0" strike="noStrike" spc="-1">
                        <a:solidFill>
                          <a:srgbClr val="000000"/>
                        </a:solidFill>
                        <a:uFill>
                          <a:solidFill>
                            <a:srgbClr val="FFFFFF"/>
                          </a:solidFill>
                        </a:uFill>
                        <a:latin typeface="Arial"/>
                      </a:endParaRPr>
                    </a:p>
                  </a:txBody>
                  <a:tcPr marL="90000" marR="90000">
                    <a:lnL w="12240">
                      <a:solidFill>
                        <a:srgbClr val="FFFFFF"/>
                      </a:solidFill>
                    </a:lnL>
                    <a:lnR w="12240">
                      <a:solidFill>
                        <a:srgbClr val="FFFFFF"/>
                      </a:solidFill>
                    </a:lnR>
                    <a:lnT w="12240">
                      <a:solidFill>
                        <a:srgbClr val="FFFFFF"/>
                      </a:solidFill>
                    </a:lnT>
                    <a:lnB w="12240">
                      <a:solidFill>
                        <a:srgbClr val="FFFFFF"/>
                      </a:solidFill>
                    </a:lnB>
                    <a:solidFill>
                      <a:srgbClr val="C6D9F1"/>
                    </a:solidFill>
                  </a:tcPr>
                </a:tc>
                <a:tc>
                  <a:txBody>
                    <a:bodyPr/>
                    <a:lstStyle/>
                    <a:p>
                      <a:pPr algn="ctr">
                        <a:lnSpc>
                          <a:spcPct val="100000"/>
                        </a:lnSpc>
                        <a:spcBef>
                          <a:spcPts val="431"/>
                        </a:spcBef>
                      </a:pPr>
                      <a:r>
                        <a:rPr lang="tr-TR" sz="1800" b="1" strike="noStrike" spc="-1">
                          <a:solidFill>
                            <a:srgbClr val="000000"/>
                          </a:solidFill>
                          <a:uFill>
                            <a:solidFill>
                              <a:srgbClr val="FFFFFF"/>
                            </a:solidFill>
                          </a:uFill>
                          <a:latin typeface="Calibri"/>
                        </a:rPr>
                        <a:t>% 1</a:t>
                      </a:r>
                      <a:endParaRPr lang="tr-TR" sz="1800" b="0" strike="noStrike" spc="-1">
                        <a:solidFill>
                          <a:srgbClr val="000000"/>
                        </a:solidFill>
                        <a:uFill>
                          <a:solidFill>
                            <a:srgbClr val="FFFFFF"/>
                          </a:solidFill>
                        </a:uFill>
                        <a:latin typeface="Arial"/>
                      </a:endParaRPr>
                    </a:p>
                  </a:txBody>
                  <a:tcPr marL="90000" marR="90000">
                    <a:lnL w="12240">
                      <a:solidFill>
                        <a:srgbClr val="FFFFFF"/>
                      </a:solidFill>
                    </a:lnL>
                    <a:lnR w="12240">
                      <a:solidFill>
                        <a:srgbClr val="FFFFFF"/>
                      </a:solidFill>
                    </a:lnR>
                    <a:lnT w="12240">
                      <a:solidFill>
                        <a:srgbClr val="FFFFFF"/>
                      </a:solidFill>
                    </a:lnT>
                    <a:lnB w="12240">
                      <a:solidFill>
                        <a:srgbClr val="FFFFFF"/>
                      </a:solidFill>
                    </a:lnB>
                    <a:solidFill>
                      <a:srgbClr val="C6D9F1"/>
                    </a:solidFill>
                  </a:tcPr>
                </a:tc>
                <a:extLst>
                  <a:ext uri="{0D108BD9-81ED-4DB2-BD59-A6C34878D82A}">
                    <a16:rowId xmlns:a16="http://schemas.microsoft.com/office/drawing/2014/main" val="10003"/>
                  </a:ext>
                </a:extLst>
              </a:tr>
              <a:tr h="329208">
                <a:tc>
                  <a:txBody>
                    <a:bodyPr/>
                    <a:lstStyle/>
                    <a:p>
                      <a:pPr marL="347400" indent="-347040" algn="ctr">
                        <a:lnSpc>
                          <a:spcPct val="100000"/>
                        </a:lnSpc>
                      </a:pPr>
                      <a:r>
                        <a:rPr lang="tr-TR" sz="1800" b="1" strike="noStrike" spc="-1">
                          <a:solidFill>
                            <a:srgbClr val="FFFFFF"/>
                          </a:solidFill>
                          <a:uFill>
                            <a:solidFill>
                              <a:srgbClr val="FFFFFF"/>
                            </a:solidFill>
                          </a:uFill>
                          <a:latin typeface="Calibri"/>
                        </a:rPr>
                        <a:t>2019</a:t>
                      </a:r>
                      <a:endParaRPr lang="tr-TR" sz="1800" b="0" strike="noStrike" spc="-1">
                        <a:solidFill>
                          <a:srgbClr val="000000"/>
                        </a:solidFill>
                        <a:uFill>
                          <a:solidFill>
                            <a:srgbClr val="FFFFFF"/>
                          </a:solidFill>
                        </a:uFill>
                        <a:latin typeface="Arial"/>
                      </a:endParaRPr>
                    </a:p>
                  </a:txBody>
                  <a:tcPr marL="90000" marR="9000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a:txBody>
                    <a:bodyPr/>
                    <a:lstStyle/>
                    <a:p>
                      <a:pPr algn="ctr">
                        <a:lnSpc>
                          <a:spcPct val="100000"/>
                        </a:lnSpc>
                        <a:spcBef>
                          <a:spcPts val="431"/>
                        </a:spcBef>
                      </a:pPr>
                      <a:r>
                        <a:rPr lang="tr-TR" sz="1800" b="1" strike="noStrike" spc="-1">
                          <a:solidFill>
                            <a:srgbClr val="000000"/>
                          </a:solidFill>
                          <a:uFill>
                            <a:solidFill>
                              <a:srgbClr val="FFFFFF"/>
                            </a:solidFill>
                          </a:uFill>
                          <a:latin typeface="Calibri"/>
                        </a:rPr>
                        <a:t>% 0,25</a:t>
                      </a:r>
                      <a:endParaRPr lang="tr-TR" sz="1800" b="0" strike="noStrike" spc="-1">
                        <a:solidFill>
                          <a:srgbClr val="000000"/>
                        </a:solidFill>
                        <a:uFill>
                          <a:solidFill>
                            <a:srgbClr val="FFFFFF"/>
                          </a:solidFill>
                        </a:uFill>
                        <a:latin typeface="Arial"/>
                      </a:endParaRPr>
                    </a:p>
                  </a:txBody>
                  <a:tcPr marL="90000" marR="9000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spcBef>
                          <a:spcPts val="431"/>
                        </a:spcBef>
                      </a:pPr>
                      <a:r>
                        <a:rPr lang="tr-TR" sz="1800" b="1" strike="noStrike" spc="-1">
                          <a:solidFill>
                            <a:srgbClr val="000000"/>
                          </a:solidFill>
                          <a:uFill>
                            <a:solidFill>
                              <a:srgbClr val="FFFFFF"/>
                            </a:solidFill>
                          </a:uFill>
                          <a:latin typeface="Calibri"/>
                        </a:rPr>
                        <a:t>% 0,50</a:t>
                      </a:r>
                      <a:endParaRPr lang="tr-TR" sz="1800" b="0" strike="noStrike" spc="-1">
                        <a:solidFill>
                          <a:srgbClr val="000000"/>
                        </a:solidFill>
                        <a:uFill>
                          <a:solidFill>
                            <a:srgbClr val="FFFFFF"/>
                          </a:solidFill>
                        </a:uFill>
                        <a:latin typeface="Arial"/>
                      </a:endParaRPr>
                    </a:p>
                  </a:txBody>
                  <a:tcPr marL="90000" marR="9000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spcBef>
                          <a:spcPts val="431"/>
                        </a:spcBef>
                      </a:pPr>
                      <a:r>
                        <a:rPr lang="tr-TR" sz="1800" b="1" strike="noStrike" spc="-1">
                          <a:solidFill>
                            <a:srgbClr val="000000"/>
                          </a:solidFill>
                          <a:uFill>
                            <a:solidFill>
                              <a:srgbClr val="FFFFFF"/>
                            </a:solidFill>
                          </a:uFill>
                          <a:latin typeface="Calibri"/>
                        </a:rPr>
                        <a:t>% 0,50</a:t>
                      </a:r>
                      <a:endParaRPr lang="tr-TR" sz="1800" b="0" strike="noStrike" spc="-1">
                        <a:solidFill>
                          <a:srgbClr val="000000"/>
                        </a:solidFill>
                        <a:uFill>
                          <a:solidFill>
                            <a:srgbClr val="FFFFFF"/>
                          </a:solidFill>
                        </a:uFill>
                        <a:latin typeface="Arial"/>
                      </a:endParaRPr>
                    </a:p>
                  </a:txBody>
                  <a:tcPr marL="90000" marR="90000">
                    <a:lnL w="12240">
                      <a:solidFill>
                        <a:srgbClr val="FFFFFF"/>
                      </a:solidFill>
                    </a:lnL>
                    <a:lnR w="12240">
                      <a:solidFill>
                        <a:srgbClr val="FFFFFF"/>
                      </a:solidFill>
                    </a:lnR>
                    <a:lnT w="12240">
                      <a:solidFill>
                        <a:srgbClr val="FFFFFF"/>
                      </a:solidFill>
                    </a:lnT>
                    <a:lnB w="12240">
                      <a:solidFill>
                        <a:srgbClr val="FFFFFF"/>
                      </a:solidFill>
                    </a:lnB>
                    <a:solidFill>
                      <a:srgbClr val="DCE6F2"/>
                    </a:solidFill>
                  </a:tcPr>
                </a:tc>
                <a:tc>
                  <a:txBody>
                    <a:bodyPr/>
                    <a:lstStyle/>
                    <a:p>
                      <a:pPr algn="ctr">
                        <a:lnSpc>
                          <a:spcPct val="100000"/>
                        </a:lnSpc>
                        <a:spcBef>
                          <a:spcPts val="431"/>
                        </a:spcBef>
                      </a:pPr>
                      <a:r>
                        <a:rPr lang="tr-TR" sz="1800" b="1" strike="noStrike" spc="-1">
                          <a:solidFill>
                            <a:srgbClr val="000000"/>
                          </a:solidFill>
                          <a:uFill>
                            <a:solidFill>
                              <a:srgbClr val="FFFFFF"/>
                            </a:solidFill>
                          </a:uFill>
                          <a:latin typeface="Calibri"/>
                        </a:rPr>
                        <a:t>% 1</a:t>
                      </a:r>
                      <a:endParaRPr lang="tr-TR" sz="1800" b="0" strike="noStrike" spc="-1">
                        <a:solidFill>
                          <a:srgbClr val="000000"/>
                        </a:solidFill>
                        <a:uFill>
                          <a:solidFill>
                            <a:srgbClr val="FFFFFF"/>
                          </a:solidFill>
                        </a:uFill>
                        <a:latin typeface="Arial"/>
                      </a:endParaRPr>
                    </a:p>
                  </a:txBody>
                  <a:tcPr marL="90000" marR="90000">
                    <a:lnL w="12240">
                      <a:solidFill>
                        <a:srgbClr val="FFFFFF"/>
                      </a:solidFill>
                    </a:lnL>
                    <a:lnR w="12240">
                      <a:solidFill>
                        <a:srgbClr val="FFFFFF"/>
                      </a:solidFill>
                    </a:lnR>
                    <a:lnT w="12240">
                      <a:solidFill>
                        <a:srgbClr val="FFFFFF"/>
                      </a:solidFill>
                    </a:lnT>
                    <a:lnB w="12240">
                      <a:solidFill>
                        <a:srgbClr val="FFFFFF"/>
                      </a:solidFill>
                    </a:lnB>
                    <a:solidFill>
                      <a:srgbClr val="DCE6F2"/>
                    </a:solidFill>
                  </a:tcPr>
                </a:tc>
                <a:extLst>
                  <a:ext uri="{0D108BD9-81ED-4DB2-BD59-A6C34878D82A}">
                    <a16:rowId xmlns:a16="http://schemas.microsoft.com/office/drawing/2014/main" val="10004"/>
                  </a:ext>
                </a:extLst>
              </a:tr>
              <a:tr h="329208">
                <a:tc>
                  <a:txBody>
                    <a:bodyPr/>
                    <a:lstStyle/>
                    <a:p>
                      <a:pPr marL="347400" indent="-347040" algn="ctr">
                        <a:lnSpc>
                          <a:spcPct val="100000"/>
                        </a:lnSpc>
                      </a:pPr>
                      <a:r>
                        <a:rPr lang="tr-TR" sz="1800" b="1" strike="noStrike" spc="-1">
                          <a:solidFill>
                            <a:srgbClr val="FFFFFF"/>
                          </a:solidFill>
                          <a:uFill>
                            <a:solidFill>
                              <a:srgbClr val="FFFFFF"/>
                            </a:solidFill>
                          </a:uFill>
                          <a:latin typeface="Calibri"/>
                        </a:rPr>
                        <a:t>2020</a:t>
                      </a:r>
                      <a:endParaRPr lang="tr-TR" sz="1800" b="0" strike="noStrike" spc="-1">
                        <a:solidFill>
                          <a:srgbClr val="000000"/>
                        </a:solidFill>
                        <a:uFill>
                          <a:solidFill>
                            <a:srgbClr val="FFFFFF"/>
                          </a:solidFill>
                        </a:uFill>
                        <a:latin typeface="Arial"/>
                      </a:endParaRPr>
                    </a:p>
                  </a:txBody>
                  <a:tcPr marL="90000" marR="9000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a:txBody>
                    <a:bodyPr/>
                    <a:lstStyle/>
                    <a:p>
                      <a:pPr algn="ctr">
                        <a:lnSpc>
                          <a:spcPct val="100000"/>
                        </a:lnSpc>
                        <a:spcBef>
                          <a:spcPts val="431"/>
                        </a:spcBef>
                      </a:pPr>
                      <a:r>
                        <a:rPr lang="tr-TR" sz="1800" b="1" strike="noStrike" spc="-1">
                          <a:solidFill>
                            <a:srgbClr val="000000"/>
                          </a:solidFill>
                          <a:uFill>
                            <a:solidFill>
                              <a:srgbClr val="FFFFFF"/>
                            </a:solidFill>
                          </a:uFill>
                          <a:latin typeface="Calibri"/>
                        </a:rPr>
                        <a:t>% 0,25</a:t>
                      </a:r>
                      <a:endParaRPr lang="tr-TR" sz="1800" b="0" strike="noStrike" spc="-1">
                        <a:solidFill>
                          <a:srgbClr val="000000"/>
                        </a:solidFill>
                        <a:uFill>
                          <a:solidFill>
                            <a:srgbClr val="FFFFFF"/>
                          </a:solidFill>
                        </a:uFill>
                        <a:latin typeface="Arial"/>
                      </a:endParaRPr>
                    </a:p>
                  </a:txBody>
                  <a:tcPr marL="90000" marR="9000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gn="ctr">
                        <a:lnSpc>
                          <a:spcPct val="100000"/>
                        </a:lnSpc>
                        <a:spcBef>
                          <a:spcPts val="431"/>
                        </a:spcBef>
                      </a:pPr>
                      <a:r>
                        <a:rPr lang="tr-TR" sz="1800" b="1" strike="noStrike" spc="-1">
                          <a:solidFill>
                            <a:srgbClr val="000000"/>
                          </a:solidFill>
                          <a:uFill>
                            <a:solidFill>
                              <a:srgbClr val="FFFFFF"/>
                            </a:solidFill>
                          </a:uFill>
                          <a:latin typeface="Calibri"/>
                        </a:rPr>
                        <a:t>% 0,50</a:t>
                      </a:r>
                      <a:endParaRPr lang="tr-TR" sz="1800" b="0" strike="noStrike" spc="-1">
                        <a:solidFill>
                          <a:srgbClr val="000000"/>
                        </a:solidFill>
                        <a:uFill>
                          <a:solidFill>
                            <a:srgbClr val="FFFFFF"/>
                          </a:solidFill>
                        </a:uFill>
                        <a:latin typeface="Arial"/>
                      </a:endParaRPr>
                    </a:p>
                  </a:txBody>
                  <a:tcPr marL="90000" marR="9000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gn="ctr">
                        <a:lnSpc>
                          <a:spcPct val="100000"/>
                        </a:lnSpc>
                        <a:spcBef>
                          <a:spcPts val="431"/>
                        </a:spcBef>
                      </a:pPr>
                      <a:r>
                        <a:rPr lang="tr-TR" sz="1800" b="1" strike="noStrike" spc="-1">
                          <a:solidFill>
                            <a:srgbClr val="000000"/>
                          </a:solidFill>
                          <a:uFill>
                            <a:solidFill>
                              <a:srgbClr val="FFFFFF"/>
                            </a:solidFill>
                          </a:uFill>
                          <a:latin typeface="Calibri"/>
                        </a:rPr>
                        <a:t>% 0,50</a:t>
                      </a:r>
                      <a:endParaRPr lang="tr-TR" sz="1800" b="0" strike="noStrike" spc="-1">
                        <a:solidFill>
                          <a:srgbClr val="000000"/>
                        </a:solidFill>
                        <a:uFill>
                          <a:solidFill>
                            <a:srgbClr val="FFFFFF"/>
                          </a:solidFill>
                        </a:uFill>
                        <a:latin typeface="Arial"/>
                      </a:endParaRPr>
                    </a:p>
                  </a:txBody>
                  <a:tcPr marL="90000" marR="90000">
                    <a:lnL w="12240">
                      <a:solidFill>
                        <a:srgbClr val="FFFFFF"/>
                      </a:solidFill>
                    </a:lnL>
                    <a:lnR w="12240">
                      <a:solidFill>
                        <a:srgbClr val="FFFFFF"/>
                      </a:solidFill>
                    </a:lnR>
                    <a:lnT w="12240">
                      <a:solidFill>
                        <a:srgbClr val="FFFFFF"/>
                      </a:solidFill>
                    </a:lnT>
                    <a:lnB w="12240">
                      <a:solidFill>
                        <a:srgbClr val="FFFFFF"/>
                      </a:solidFill>
                    </a:lnB>
                    <a:solidFill>
                      <a:srgbClr val="C6D9F1"/>
                    </a:solidFill>
                  </a:tcPr>
                </a:tc>
                <a:tc>
                  <a:txBody>
                    <a:bodyPr/>
                    <a:lstStyle/>
                    <a:p>
                      <a:pPr algn="ctr">
                        <a:lnSpc>
                          <a:spcPct val="100000"/>
                        </a:lnSpc>
                        <a:spcBef>
                          <a:spcPts val="431"/>
                        </a:spcBef>
                      </a:pPr>
                      <a:r>
                        <a:rPr lang="tr-TR" sz="1800" b="1" strike="noStrike" spc="-1" dirty="0">
                          <a:solidFill>
                            <a:srgbClr val="000000"/>
                          </a:solidFill>
                          <a:uFill>
                            <a:solidFill>
                              <a:srgbClr val="FFFFFF"/>
                            </a:solidFill>
                          </a:uFill>
                          <a:latin typeface="Calibri"/>
                        </a:rPr>
                        <a:t>% 1</a:t>
                      </a:r>
                      <a:endParaRPr lang="tr-TR" sz="1800" b="0" strike="noStrike" spc="-1" dirty="0">
                        <a:solidFill>
                          <a:srgbClr val="000000"/>
                        </a:solidFill>
                        <a:uFill>
                          <a:solidFill>
                            <a:srgbClr val="FFFFFF"/>
                          </a:solidFill>
                        </a:uFill>
                        <a:latin typeface="Arial"/>
                      </a:endParaRPr>
                    </a:p>
                  </a:txBody>
                  <a:tcPr marL="90000" marR="90000">
                    <a:lnL w="12240">
                      <a:solidFill>
                        <a:srgbClr val="FFFFFF"/>
                      </a:solidFill>
                    </a:lnL>
                    <a:lnR w="12240">
                      <a:solidFill>
                        <a:srgbClr val="FFFFFF"/>
                      </a:solidFill>
                    </a:lnR>
                    <a:lnT w="12240">
                      <a:solidFill>
                        <a:srgbClr val="FFFFFF"/>
                      </a:solidFill>
                    </a:lnT>
                    <a:lnB w="12240">
                      <a:solidFill>
                        <a:srgbClr val="FFFFFF"/>
                      </a:solidFill>
                    </a:lnB>
                    <a:solidFill>
                      <a:srgbClr val="C6D9F1"/>
                    </a:solidFill>
                  </a:tcPr>
                </a:tc>
                <a:extLst>
                  <a:ext uri="{0D108BD9-81ED-4DB2-BD59-A6C34878D82A}">
                    <a16:rowId xmlns:a16="http://schemas.microsoft.com/office/drawing/2014/main" val="10005"/>
                  </a:ext>
                </a:extLst>
              </a:tr>
            </a:tbl>
          </a:graphicData>
        </a:graphic>
      </p:graphicFrame>
      <p:sp>
        <p:nvSpPr>
          <p:cNvPr id="2" name="Slayt Numarası Yer Tutucusu 1"/>
          <p:cNvSpPr>
            <a:spLocks noGrp="1"/>
          </p:cNvSpPr>
          <p:nvPr>
            <p:ph type="sldNum" sz="quarter" idx="12"/>
          </p:nvPr>
        </p:nvSpPr>
        <p:spPr/>
        <p:txBody>
          <a:bodyPr/>
          <a:lstStyle/>
          <a:p>
            <a:fld id="{F28A0EBE-9E73-41B7-8F1B-104D7A2F7EFB}" type="slidenum">
              <a:rPr lang="tr-TR" smtClean="0"/>
              <a:t>14</a:t>
            </a:fld>
            <a:endParaRPr lang="tr-TR"/>
          </a:p>
        </p:txBody>
      </p:sp>
    </p:spTree>
    <p:extLst>
      <p:ext uri="{BB962C8B-B14F-4D97-AF65-F5344CB8AC3E}">
        <p14:creationId xmlns:p14="http://schemas.microsoft.com/office/powerpoint/2010/main" val="151455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up)">
                                      <p:cBhvr>
                                        <p:cTn id="15" dur="50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Metin kutusu 22"/>
          <p:cNvSpPr txBox="1"/>
          <p:nvPr/>
        </p:nvSpPr>
        <p:spPr>
          <a:xfrm>
            <a:off x="3617050" y="1396532"/>
            <a:ext cx="5965371" cy="1087990"/>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pPr algn="just"/>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pPr algn="just"/>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1400" dirty="0">
                <a:latin typeface="Calibri" panose="020F0502020204030204" pitchFamily="34" charset="0"/>
                <a:ea typeface="Times New Roman" panose="02020603050405020304" pitchFamily="18" charset="0"/>
              </a:rPr>
              <a:t>Esnaf muaflığı kapsamında bulunanlara yapılan ödemeler üzerinden, ilgili yıllarda geçerli olan </a:t>
            </a:r>
            <a:r>
              <a:rPr lang="tr-TR" sz="1400" dirty="0" err="1">
                <a:latin typeface="Calibri" panose="020F0502020204030204" pitchFamily="34" charset="0"/>
                <a:ea typeface="Times New Roman" panose="02020603050405020304" pitchFamily="18" charset="0"/>
              </a:rPr>
              <a:t>tevkifat</a:t>
            </a:r>
            <a:r>
              <a:rPr lang="tr-TR" sz="1400" dirty="0">
                <a:latin typeface="Calibri" panose="020F0502020204030204" pitchFamily="34" charset="0"/>
                <a:ea typeface="Times New Roman" panose="02020603050405020304" pitchFamily="18" charset="0"/>
              </a:rPr>
              <a:t> oranının </a:t>
            </a:r>
            <a:r>
              <a:rPr lang="tr-TR" sz="1400" b="1" dirty="0">
                <a:solidFill>
                  <a:srgbClr val="C91919"/>
                </a:solidFill>
                <a:latin typeface="Calibri" panose="020F0502020204030204" pitchFamily="34" charset="0"/>
                <a:ea typeface="Times New Roman" panose="02020603050405020304" pitchFamily="18" charset="0"/>
              </a:rPr>
              <a:t>1/4’ü </a:t>
            </a:r>
            <a:r>
              <a:rPr lang="tr-TR" sz="1400" dirty="0">
                <a:latin typeface="Calibri" panose="020F0502020204030204" pitchFamily="34" charset="0"/>
                <a:ea typeface="Times New Roman" panose="02020603050405020304" pitchFamily="18" charset="0"/>
              </a:rPr>
              <a:t>oranında artırım </a:t>
            </a:r>
            <a:r>
              <a:rPr lang="tr-TR" sz="1400" dirty="0" smtClean="0">
                <a:latin typeface="Calibri" panose="020F0502020204030204" pitchFamily="34" charset="0"/>
                <a:ea typeface="Times New Roman" panose="02020603050405020304" pitchFamily="18" charset="0"/>
              </a:rPr>
              <a:t>yapılacak.</a:t>
            </a:r>
            <a:endParaRPr lang="tr-TR" sz="1400" dirty="0">
              <a:latin typeface="Calibri" panose="020F0502020204030204" pitchFamily="34" charset="0"/>
              <a:ea typeface="Times New Roman" panose="02020603050405020304" pitchFamily="18" charset="0"/>
            </a:endParaRPr>
          </a:p>
        </p:txBody>
      </p:sp>
      <p:sp>
        <p:nvSpPr>
          <p:cNvPr id="24" name="Yuvarlatılmış Dikdörtgen 23"/>
          <p:cNvSpPr/>
          <p:nvPr/>
        </p:nvSpPr>
        <p:spPr>
          <a:xfrm>
            <a:off x="3631424" y="1225669"/>
            <a:ext cx="5952554" cy="720000"/>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smtClean="0">
                <a:latin typeface="Arial" panose="020B0604020202020204" pitchFamily="34" charset="0"/>
                <a:cs typeface="Arial" panose="020B0604020202020204" pitchFamily="34" charset="0"/>
              </a:rPr>
              <a:t>Vergiden Muaf Esnafa Yapılan Ödemelerde </a:t>
            </a:r>
            <a:endParaRPr lang="tr-TR" dirty="0">
              <a:latin typeface="Arial" panose="020B0604020202020204" pitchFamily="34" charset="0"/>
              <a:cs typeface="Arial" panose="020B0604020202020204" pitchFamily="34" charset="0"/>
            </a:endParaRPr>
          </a:p>
        </p:txBody>
      </p:sp>
      <p:sp>
        <p:nvSpPr>
          <p:cNvPr id="22" name="Dikdörtgen 21"/>
          <p:cNvSpPr/>
          <p:nvPr/>
        </p:nvSpPr>
        <p:spPr>
          <a:xfrm>
            <a:off x="2941563" y="1441688"/>
            <a:ext cx="5254951" cy="720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scene3d>
              <a:camera prst="orthographicFront"/>
              <a:lightRig rig="threePt" dir="t"/>
            </a:scene3d>
            <a:sp3d extrusionH="57150">
              <a:bevelT w="82550" h="38100" prst="coolSlant"/>
            </a:sp3d>
          </a:bodyPr>
          <a:lstStyle/>
          <a:p>
            <a:pPr lvl="0" algn="ctr" defTabSz="1422400">
              <a:lnSpc>
                <a:spcPct val="90000"/>
              </a:lnSpc>
              <a:spcBef>
                <a:spcPct val="0"/>
              </a:spcBef>
              <a:spcAft>
                <a:spcPct val="35000"/>
              </a:spcAft>
            </a:pPr>
            <a:endParaRPr lang="tr-TR" sz="3200" b="1" dirty="0">
              <a:solidFill>
                <a:schemeClr val="tx1"/>
              </a:solidFill>
              <a:latin typeface="SimSun" panose="02010600030101010101" pitchFamily="2" charset="-122"/>
              <a:ea typeface="SimSun" panose="02010600030101010101" pitchFamily="2" charset="-122"/>
              <a:cs typeface="Times New Roman" panose="02020603050405020304" pitchFamily="18" charset="0"/>
            </a:endParaRPr>
          </a:p>
        </p:txBody>
      </p:sp>
      <p:sp>
        <p:nvSpPr>
          <p:cNvPr id="11" name="TextShape 2"/>
          <p:cNvSpPr txBox="1"/>
          <p:nvPr/>
        </p:nvSpPr>
        <p:spPr>
          <a:xfrm>
            <a:off x="1108075" y="82018"/>
            <a:ext cx="10920495" cy="791640"/>
          </a:xfrm>
          <a:prstGeom prst="rect">
            <a:avLst/>
          </a:prstGeom>
          <a:noFill/>
          <a:ln>
            <a:noFill/>
          </a:ln>
        </p:spPr>
        <p:txBody>
          <a:bodyPr anchor="ctr"/>
          <a:lstStyle/>
          <a:p>
            <a:pPr algn="ctr">
              <a:lnSpc>
                <a:spcPct val="100000"/>
              </a:lnSpc>
            </a:pPr>
            <a:r>
              <a:rPr lang="tr-TR" sz="2500" b="1" spc="-1" dirty="0">
                <a:solidFill>
                  <a:srgbClr val="FF0000"/>
                </a:solidFill>
                <a:uFill>
                  <a:solidFill>
                    <a:srgbClr val="FFFFFF"/>
                  </a:solidFill>
                </a:uFill>
              </a:rPr>
              <a:t>MATRAH VE VERGİ ARTIRIMI</a:t>
            </a:r>
          </a:p>
          <a:p>
            <a:pPr algn="ctr">
              <a:lnSpc>
                <a:spcPct val="100000"/>
              </a:lnSpc>
            </a:pPr>
            <a:r>
              <a:rPr lang="tr-TR" b="1" spc="-1" dirty="0">
                <a:solidFill>
                  <a:srgbClr val="FF0000"/>
                </a:solidFill>
                <a:uFill>
                  <a:solidFill>
                    <a:srgbClr val="FFFFFF"/>
                  </a:solidFill>
                </a:uFill>
              </a:rPr>
              <a:t>-Gelir (Stopaj) ve Kurumlar (Stopaj) Vergisinde Artırım-</a:t>
            </a:r>
            <a:endParaRPr lang="tr-TR" b="0" strike="noStrike" spc="-1" dirty="0">
              <a:solidFill>
                <a:srgbClr val="000000"/>
              </a:solidFill>
              <a:uFill>
                <a:solidFill>
                  <a:srgbClr val="FFFFFF"/>
                </a:solidFill>
              </a:uFill>
              <a:latin typeface="Calibri"/>
            </a:endParaRPr>
          </a:p>
        </p:txBody>
      </p:sp>
      <p:sp>
        <p:nvSpPr>
          <p:cNvPr id="13" name="5 Dikdörtgen"/>
          <p:cNvSpPr/>
          <p:nvPr/>
        </p:nvSpPr>
        <p:spPr>
          <a:xfrm rot="16200000">
            <a:off x="-2875869" y="3145126"/>
            <a:ext cx="6851740" cy="561489"/>
          </a:xfrm>
          <a:prstGeom prst="rect">
            <a:avLst/>
          </a:prstGeom>
          <a:solidFill>
            <a:srgbClr val="FD0005"/>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b="1">
              <a:solidFill>
                <a:prstClr val="white"/>
              </a:solidFill>
            </a:endParaRPr>
          </a:p>
        </p:txBody>
      </p:sp>
      <p:sp>
        <p:nvSpPr>
          <p:cNvPr id="14" name="36 Başlık"/>
          <p:cNvSpPr txBox="1">
            <a:spLocks/>
          </p:cNvSpPr>
          <p:nvPr/>
        </p:nvSpPr>
        <p:spPr>
          <a:xfrm rot="16200000">
            <a:off x="-2247497" y="3571445"/>
            <a:ext cx="5584971" cy="571504"/>
          </a:xfrm>
          <a:prstGeom prst="rect">
            <a:avLst/>
          </a:prstGeom>
        </p:spPr>
        <p:txBody>
          <a:bodyPr vert="horz" lIns="91440" tIns="45720" rIns="91440" bIns="45720" rtlCol="0" anchor="ctr">
            <a:noAutofit/>
          </a:bodyPr>
          <a:lstStyle/>
          <a:p>
            <a:pPr algn="ctr">
              <a:spcBef>
                <a:spcPct val="0"/>
              </a:spcBef>
              <a:defRPr/>
            </a:pPr>
            <a:r>
              <a:rPr lang="tr-TR" b="1" dirty="0">
                <a:solidFill>
                  <a:prstClr val="white"/>
                </a:solidFill>
                <a:effectLst>
                  <a:outerShdw blurRad="38100" dist="38100" dir="2700000" algn="tl">
                    <a:srgbClr val="000000">
                      <a:alpha val="43137"/>
                    </a:srgbClr>
                  </a:outerShdw>
                </a:effectLst>
              </a:rPr>
              <a:t>VERGİ DENETİM KURULU BAŞKANLIĞI</a:t>
            </a:r>
          </a:p>
        </p:txBody>
      </p:sp>
      <p:pic>
        <p:nvPicPr>
          <p:cNvPr id="15" name="Resim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46" y="235646"/>
            <a:ext cx="965683" cy="964739"/>
          </a:xfrm>
          <a:prstGeom prst="rect">
            <a:avLst/>
          </a:prstGeom>
        </p:spPr>
      </p:pic>
      <p:graphicFrame>
        <p:nvGraphicFramePr>
          <p:cNvPr id="12" name="Table 3"/>
          <p:cNvGraphicFramePr/>
          <p:nvPr>
            <p:extLst>
              <p:ext uri="{D42A27DB-BD31-4B8C-83A1-F6EECF244321}">
                <p14:modId xmlns:p14="http://schemas.microsoft.com/office/powerpoint/2010/main" val="3543531065"/>
              </p:ext>
            </p:extLst>
          </p:nvPr>
        </p:nvGraphicFramePr>
        <p:xfrm>
          <a:off x="2647521" y="3182055"/>
          <a:ext cx="7920360" cy="2950200"/>
        </p:xfrm>
        <a:graphic>
          <a:graphicData uri="http://schemas.openxmlformats.org/drawingml/2006/table">
            <a:tbl>
              <a:tblPr/>
              <a:tblGrid>
                <a:gridCol w="1119960">
                  <a:extLst>
                    <a:ext uri="{9D8B030D-6E8A-4147-A177-3AD203B41FA5}">
                      <a16:colId xmlns:a16="http://schemas.microsoft.com/office/drawing/2014/main" val="20000"/>
                    </a:ext>
                  </a:extLst>
                </a:gridCol>
                <a:gridCol w="2400120">
                  <a:extLst>
                    <a:ext uri="{9D8B030D-6E8A-4147-A177-3AD203B41FA5}">
                      <a16:colId xmlns:a16="http://schemas.microsoft.com/office/drawing/2014/main" val="20001"/>
                    </a:ext>
                  </a:extLst>
                </a:gridCol>
                <a:gridCol w="2320920">
                  <a:extLst>
                    <a:ext uri="{9D8B030D-6E8A-4147-A177-3AD203B41FA5}">
                      <a16:colId xmlns:a16="http://schemas.microsoft.com/office/drawing/2014/main" val="20002"/>
                    </a:ext>
                  </a:extLst>
                </a:gridCol>
                <a:gridCol w="2079360">
                  <a:extLst>
                    <a:ext uri="{9D8B030D-6E8A-4147-A177-3AD203B41FA5}">
                      <a16:colId xmlns:a16="http://schemas.microsoft.com/office/drawing/2014/main" val="20003"/>
                    </a:ext>
                  </a:extLst>
                </a:gridCol>
              </a:tblGrid>
              <a:tr h="1080720">
                <a:tc>
                  <a:txBody>
                    <a:bodyPr/>
                    <a:lstStyle/>
                    <a:p>
                      <a:pPr algn="ctr">
                        <a:lnSpc>
                          <a:spcPct val="100000"/>
                        </a:lnSpc>
                        <a:spcBef>
                          <a:spcPts val="320"/>
                        </a:spcBef>
                      </a:pPr>
                      <a:r>
                        <a:rPr lang="tr-TR" sz="1600" b="1" strike="noStrike" spc="-1">
                          <a:solidFill>
                            <a:srgbClr val="000000"/>
                          </a:solidFill>
                          <a:uFill>
                            <a:solidFill>
                              <a:srgbClr val="FFFFFF"/>
                            </a:solidFill>
                          </a:uFill>
                          <a:latin typeface="Calibri"/>
                        </a:rPr>
                        <a:t>Yıllar</a:t>
                      </a:r>
                      <a:endParaRPr lang="tr-TR" sz="1600" b="0" strike="noStrike" spc="-1">
                        <a:solidFill>
                          <a:srgbClr val="000000"/>
                        </a:solidFill>
                        <a:uFill>
                          <a:solidFill>
                            <a:srgbClr val="FFFFFF"/>
                          </a:solidFill>
                        </a:uFill>
                        <a:latin typeface="Arial"/>
                      </a:endParaRPr>
                    </a:p>
                  </a:txBody>
                  <a:tcPr>
                    <a:lnL w="28080">
                      <a:solidFill>
                        <a:srgbClr val="000000"/>
                      </a:solidFill>
                    </a:lnL>
                    <a:lnR w="12240">
                      <a:solidFill>
                        <a:srgbClr val="000000"/>
                      </a:solidFill>
                    </a:lnR>
                    <a:lnT w="28080">
                      <a:solidFill>
                        <a:srgbClr val="000000"/>
                      </a:solidFill>
                    </a:lnT>
                    <a:lnB w="12240">
                      <a:solidFill>
                        <a:srgbClr val="000000"/>
                      </a:solidFill>
                    </a:lnB>
                    <a:solidFill>
                      <a:srgbClr val="C6D9F1"/>
                    </a:solidFill>
                  </a:tcPr>
                </a:tc>
                <a:tc>
                  <a:txBody>
                    <a:bodyPr/>
                    <a:lstStyle/>
                    <a:p>
                      <a:pPr>
                        <a:lnSpc>
                          <a:spcPct val="100000"/>
                        </a:lnSpc>
                        <a:spcBef>
                          <a:spcPts val="281"/>
                        </a:spcBef>
                      </a:pPr>
                      <a:r>
                        <a:rPr lang="tr-TR" sz="1400" b="1" strike="noStrike" spc="-1" dirty="0">
                          <a:solidFill>
                            <a:srgbClr val="000000"/>
                          </a:solidFill>
                          <a:uFill>
                            <a:solidFill>
                              <a:srgbClr val="FFFFFF"/>
                            </a:solidFill>
                          </a:uFill>
                          <a:latin typeface="Calibri"/>
                        </a:rPr>
                        <a:t>İmalata ilişkin hizmet bedeli, hurda alımlarına ilişkin ödemeler</a:t>
                      </a:r>
                      <a:endParaRPr lang="tr-TR" sz="1400" b="0" strike="noStrike" spc="-1" dirty="0">
                        <a:solidFill>
                          <a:srgbClr val="000000"/>
                        </a:solidFill>
                        <a:uFill>
                          <a:solidFill>
                            <a:srgbClr val="FFFFFF"/>
                          </a:solidFill>
                        </a:uFill>
                        <a:latin typeface="Arial"/>
                      </a:endParaRPr>
                    </a:p>
                    <a:p>
                      <a:pPr>
                        <a:lnSpc>
                          <a:spcPct val="100000"/>
                        </a:lnSpc>
                        <a:spcBef>
                          <a:spcPts val="281"/>
                        </a:spcBef>
                      </a:pPr>
                      <a:r>
                        <a:rPr lang="tr-TR" sz="1400" b="1" strike="noStrike" spc="-1" dirty="0">
                          <a:solidFill>
                            <a:srgbClr val="000000"/>
                          </a:solidFill>
                          <a:uFill>
                            <a:solidFill>
                              <a:srgbClr val="FFFFFF"/>
                            </a:solidFill>
                          </a:uFill>
                          <a:latin typeface="Calibri"/>
                        </a:rPr>
                        <a:t> </a:t>
                      </a:r>
                      <a:r>
                        <a:rPr lang="tr-TR" sz="1400" b="1" strike="noStrike" spc="-1" dirty="0">
                          <a:solidFill>
                            <a:srgbClr val="C00000"/>
                          </a:solidFill>
                          <a:uFill>
                            <a:solidFill>
                              <a:srgbClr val="FFFFFF"/>
                            </a:solidFill>
                          </a:uFill>
                          <a:latin typeface="Calibri"/>
                        </a:rPr>
                        <a:t>GVK 94/13-(a) ve (b) </a:t>
                      </a:r>
                      <a:endParaRPr lang="tr-TR" sz="1400" b="0" strike="noStrike" spc="-1" dirty="0">
                        <a:solidFill>
                          <a:srgbClr val="000000"/>
                        </a:solidFill>
                        <a:uFill>
                          <a:solidFill>
                            <a:srgbClr val="FFFFFF"/>
                          </a:solidFill>
                        </a:uFill>
                        <a:latin typeface="Arial"/>
                      </a:endParaRPr>
                    </a:p>
                  </a:txBody>
                  <a:tcPr>
                    <a:lnL w="12240">
                      <a:solidFill>
                        <a:srgbClr val="000000"/>
                      </a:solidFill>
                    </a:lnL>
                    <a:lnR w="12240">
                      <a:solidFill>
                        <a:srgbClr val="000000"/>
                      </a:solidFill>
                    </a:lnR>
                    <a:lnT w="28080">
                      <a:solidFill>
                        <a:srgbClr val="000000"/>
                      </a:solidFill>
                    </a:lnT>
                    <a:lnB w="12240">
                      <a:solidFill>
                        <a:srgbClr val="000000"/>
                      </a:solidFill>
                    </a:lnB>
                    <a:solidFill>
                      <a:srgbClr val="C6D9F1"/>
                    </a:solidFill>
                  </a:tcPr>
                </a:tc>
                <a:tc>
                  <a:txBody>
                    <a:bodyPr/>
                    <a:lstStyle/>
                    <a:p>
                      <a:pPr>
                        <a:lnSpc>
                          <a:spcPct val="100000"/>
                        </a:lnSpc>
                        <a:spcBef>
                          <a:spcPts val="281"/>
                        </a:spcBef>
                      </a:pPr>
                      <a:r>
                        <a:rPr lang="tr-TR" sz="1400" b="1" strike="noStrike" spc="-1">
                          <a:solidFill>
                            <a:srgbClr val="000000"/>
                          </a:solidFill>
                          <a:uFill>
                            <a:solidFill>
                              <a:srgbClr val="FFFFFF"/>
                            </a:solidFill>
                          </a:uFill>
                          <a:latin typeface="Calibri"/>
                        </a:rPr>
                        <a:t>Diğer mal alımlarına ilişkin ödemeler</a:t>
                      </a:r>
                      <a:endParaRPr lang="tr-TR" sz="1400" b="0" strike="noStrike" spc="-1">
                        <a:solidFill>
                          <a:srgbClr val="000000"/>
                        </a:solidFill>
                        <a:uFill>
                          <a:solidFill>
                            <a:srgbClr val="FFFFFF"/>
                          </a:solidFill>
                        </a:uFill>
                        <a:latin typeface="Arial"/>
                      </a:endParaRPr>
                    </a:p>
                    <a:p>
                      <a:pPr>
                        <a:lnSpc>
                          <a:spcPct val="100000"/>
                        </a:lnSpc>
                        <a:spcBef>
                          <a:spcPts val="281"/>
                        </a:spcBef>
                      </a:pPr>
                      <a:r>
                        <a:rPr lang="tr-TR" sz="1400" b="1" strike="noStrike" spc="-1">
                          <a:solidFill>
                            <a:srgbClr val="C00000"/>
                          </a:solidFill>
                          <a:uFill>
                            <a:solidFill>
                              <a:srgbClr val="FFFFFF"/>
                            </a:solidFill>
                          </a:uFill>
                          <a:latin typeface="Calibri"/>
                        </a:rPr>
                        <a:t>GVK 94/13-(c) </a:t>
                      </a:r>
                      <a:endParaRPr lang="tr-TR" sz="14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28080">
                      <a:solidFill>
                        <a:srgbClr val="000000"/>
                      </a:solidFill>
                    </a:lnT>
                    <a:lnB w="12240">
                      <a:solidFill>
                        <a:srgbClr val="000000"/>
                      </a:solidFill>
                    </a:lnB>
                    <a:solidFill>
                      <a:srgbClr val="C6D9F1"/>
                    </a:solidFill>
                  </a:tcPr>
                </a:tc>
                <a:tc>
                  <a:txBody>
                    <a:bodyPr/>
                    <a:lstStyle/>
                    <a:p>
                      <a:pPr>
                        <a:lnSpc>
                          <a:spcPct val="100000"/>
                        </a:lnSpc>
                        <a:spcBef>
                          <a:spcPts val="281"/>
                        </a:spcBef>
                      </a:pPr>
                      <a:r>
                        <a:rPr lang="tr-TR" sz="1400" b="1" strike="noStrike" spc="-1">
                          <a:solidFill>
                            <a:srgbClr val="000000"/>
                          </a:solidFill>
                          <a:uFill>
                            <a:solidFill>
                              <a:srgbClr val="FFFFFF"/>
                            </a:solidFill>
                          </a:uFill>
                          <a:latin typeface="Calibri"/>
                        </a:rPr>
                        <a:t>Diğer hizmet alımlarına ilişkin yapılan ödemeler </a:t>
                      </a:r>
                      <a:endParaRPr lang="tr-TR" sz="1400" b="0" strike="noStrike" spc="-1">
                        <a:solidFill>
                          <a:srgbClr val="000000"/>
                        </a:solidFill>
                        <a:uFill>
                          <a:solidFill>
                            <a:srgbClr val="FFFFFF"/>
                          </a:solidFill>
                        </a:uFill>
                        <a:latin typeface="Arial"/>
                      </a:endParaRPr>
                    </a:p>
                    <a:p>
                      <a:pPr>
                        <a:lnSpc>
                          <a:spcPct val="100000"/>
                        </a:lnSpc>
                        <a:spcBef>
                          <a:spcPts val="281"/>
                        </a:spcBef>
                      </a:pPr>
                      <a:r>
                        <a:rPr lang="tr-TR" sz="1400" b="1" strike="noStrike" spc="-1">
                          <a:solidFill>
                            <a:srgbClr val="C00000"/>
                          </a:solidFill>
                          <a:uFill>
                            <a:solidFill>
                              <a:srgbClr val="FFFFFF"/>
                            </a:solidFill>
                          </a:uFill>
                          <a:latin typeface="Calibri"/>
                        </a:rPr>
                        <a:t>GVK 94/13-(d) </a:t>
                      </a:r>
                      <a:endParaRPr lang="tr-TR" sz="1400" b="0" strike="noStrike" spc="-1">
                        <a:solidFill>
                          <a:srgbClr val="000000"/>
                        </a:solidFill>
                        <a:uFill>
                          <a:solidFill>
                            <a:srgbClr val="FFFFFF"/>
                          </a:solidFill>
                        </a:uFill>
                        <a:latin typeface="Arial"/>
                      </a:endParaRPr>
                    </a:p>
                  </a:txBody>
                  <a:tcPr>
                    <a:lnL w="12240">
                      <a:solidFill>
                        <a:srgbClr val="000000"/>
                      </a:solidFill>
                    </a:lnL>
                    <a:lnR w="28080">
                      <a:solidFill>
                        <a:srgbClr val="000000"/>
                      </a:solidFill>
                    </a:lnR>
                    <a:lnT w="28080">
                      <a:solidFill>
                        <a:srgbClr val="000000"/>
                      </a:solidFill>
                    </a:lnT>
                    <a:lnB w="12240">
                      <a:solidFill>
                        <a:srgbClr val="000000"/>
                      </a:solidFill>
                    </a:lnB>
                    <a:solidFill>
                      <a:srgbClr val="C6D9F1"/>
                    </a:solidFill>
                  </a:tcPr>
                </a:tc>
                <a:extLst>
                  <a:ext uri="{0D108BD9-81ED-4DB2-BD59-A6C34878D82A}">
                    <a16:rowId xmlns:a16="http://schemas.microsoft.com/office/drawing/2014/main" val="10000"/>
                  </a:ext>
                </a:extLst>
              </a:tr>
              <a:tr h="406440">
                <a:tc>
                  <a:txBody>
                    <a:bodyPr/>
                    <a:lstStyle/>
                    <a:p>
                      <a:pPr algn="ctr">
                        <a:lnSpc>
                          <a:spcPct val="100000"/>
                        </a:lnSpc>
                        <a:spcBef>
                          <a:spcPts val="360"/>
                        </a:spcBef>
                      </a:pPr>
                      <a:r>
                        <a:rPr lang="tr-TR" sz="1800" b="1" strike="noStrike" spc="-1">
                          <a:solidFill>
                            <a:srgbClr val="FF0000"/>
                          </a:solidFill>
                          <a:uFill>
                            <a:solidFill>
                              <a:srgbClr val="FFFFFF"/>
                            </a:solidFill>
                          </a:uFill>
                          <a:latin typeface="Calibri"/>
                        </a:rPr>
                        <a:t>2016</a:t>
                      </a:r>
                      <a:endParaRPr lang="tr-TR" sz="1800" b="0" strike="noStrike" spc="-1">
                        <a:solidFill>
                          <a:srgbClr val="000000"/>
                        </a:solidFill>
                        <a:uFill>
                          <a:solidFill>
                            <a:srgbClr val="FFFFFF"/>
                          </a:solidFill>
                        </a:uFill>
                        <a:latin typeface="Arial"/>
                      </a:endParaRPr>
                    </a:p>
                  </a:txBody>
                  <a:tcPr marL="91080" marR="91080">
                    <a:lnL w="2808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0000"/>
                        </a:lnSpc>
                        <a:spcBef>
                          <a:spcPts val="360"/>
                        </a:spcBef>
                      </a:pPr>
                      <a:r>
                        <a:rPr lang="tr-TR" sz="1800" b="1" strike="noStrike" spc="-1">
                          <a:solidFill>
                            <a:srgbClr val="000000"/>
                          </a:solidFill>
                          <a:uFill>
                            <a:solidFill>
                              <a:srgbClr val="FFFFFF"/>
                            </a:solidFill>
                          </a:uFill>
                          <a:latin typeface="Calibri"/>
                        </a:rPr>
                        <a:t>% 0,5</a:t>
                      </a:r>
                      <a:endParaRPr lang="tr-TR"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0000"/>
                        </a:lnSpc>
                        <a:spcBef>
                          <a:spcPts val="360"/>
                        </a:spcBef>
                      </a:pPr>
                      <a:r>
                        <a:rPr lang="tr-TR" sz="1800" b="1" strike="noStrike" spc="-1">
                          <a:solidFill>
                            <a:srgbClr val="000000"/>
                          </a:solidFill>
                          <a:uFill>
                            <a:solidFill>
                              <a:srgbClr val="FFFFFF"/>
                            </a:solidFill>
                          </a:uFill>
                          <a:latin typeface="Calibri"/>
                        </a:rPr>
                        <a:t>% 1,25</a:t>
                      </a:r>
                      <a:endParaRPr lang="tr-TR"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0000"/>
                        </a:lnSpc>
                        <a:spcBef>
                          <a:spcPts val="360"/>
                        </a:spcBef>
                      </a:pPr>
                      <a:r>
                        <a:rPr lang="tr-TR" sz="1800" b="1" strike="noStrike" spc="-1">
                          <a:solidFill>
                            <a:srgbClr val="000000"/>
                          </a:solidFill>
                          <a:uFill>
                            <a:solidFill>
                              <a:srgbClr val="FFFFFF"/>
                            </a:solidFill>
                          </a:uFill>
                          <a:latin typeface="Calibri"/>
                        </a:rPr>
                        <a:t>% 2,5</a:t>
                      </a:r>
                      <a:endParaRPr lang="tr-TR" sz="1800" b="0" strike="noStrike" spc="-1">
                        <a:solidFill>
                          <a:srgbClr val="000000"/>
                        </a:solidFill>
                        <a:uFill>
                          <a:solidFill>
                            <a:srgbClr val="FFFFFF"/>
                          </a:solidFill>
                        </a:uFill>
                        <a:latin typeface="Arial"/>
                      </a:endParaRPr>
                    </a:p>
                  </a:txBody>
                  <a:tcPr>
                    <a:lnL w="12240">
                      <a:solidFill>
                        <a:srgbClr val="000000"/>
                      </a:solidFill>
                    </a:lnL>
                    <a:lnR w="2808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1"/>
                  </a:ext>
                </a:extLst>
              </a:tr>
              <a:tr h="359640">
                <a:tc>
                  <a:txBody>
                    <a:bodyPr/>
                    <a:lstStyle/>
                    <a:p>
                      <a:pPr algn="ctr">
                        <a:lnSpc>
                          <a:spcPct val="100000"/>
                        </a:lnSpc>
                        <a:spcBef>
                          <a:spcPts val="360"/>
                        </a:spcBef>
                      </a:pPr>
                      <a:r>
                        <a:rPr lang="tr-TR" sz="1800" b="1" strike="noStrike" spc="-1">
                          <a:solidFill>
                            <a:srgbClr val="FF0000"/>
                          </a:solidFill>
                          <a:uFill>
                            <a:solidFill>
                              <a:srgbClr val="FFFFFF"/>
                            </a:solidFill>
                          </a:uFill>
                          <a:latin typeface="Calibri"/>
                        </a:rPr>
                        <a:t>2017</a:t>
                      </a:r>
                      <a:endParaRPr lang="tr-TR" sz="1800" b="0" strike="noStrike" spc="-1">
                        <a:solidFill>
                          <a:srgbClr val="000000"/>
                        </a:solidFill>
                        <a:uFill>
                          <a:solidFill>
                            <a:srgbClr val="FFFFFF"/>
                          </a:solidFill>
                        </a:uFill>
                        <a:latin typeface="Arial"/>
                      </a:endParaRPr>
                    </a:p>
                  </a:txBody>
                  <a:tcPr marL="91080" marR="91080">
                    <a:lnL w="28080">
                      <a:solidFill>
                        <a:srgbClr val="000000"/>
                      </a:solidFill>
                    </a:lnL>
                    <a:lnR w="12240">
                      <a:solidFill>
                        <a:srgbClr val="000000"/>
                      </a:solidFill>
                    </a:lnR>
                    <a:lnT w="12240">
                      <a:solidFill>
                        <a:srgbClr val="000000"/>
                      </a:solidFill>
                    </a:lnT>
                    <a:lnB w="12240">
                      <a:solidFill>
                        <a:srgbClr val="000000"/>
                      </a:solidFill>
                    </a:lnB>
                    <a:solidFill>
                      <a:srgbClr val="C6D9F1"/>
                    </a:solidFill>
                  </a:tcPr>
                </a:tc>
                <a:tc>
                  <a:txBody>
                    <a:bodyPr/>
                    <a:lstStyle/>
                    <a:p>
                      <a:pPr algn="ctr">
                        <a:lnSpc>
                          <a:spcPct val="100000"/>
                        </a:lnSpc>
                        <a:spcBef>
                          <a:spcPts val="360"/>
                        </a:spcBef>
                      </a:pPr>
                      <a:r>
                        <a:rPr lang="tr-TR" sz="1800" b="1" strike="noStrike" spc="-1">
                          <a:solidFill>
                            <a:srgbClr val="000000"/>
                          </a:solidFill>
                          <a:uFill>
                            <a:solidFill>
                              <a:srgbClr val="FFFFFF"/>
                            </a:solidFill>
                          </a:uFill>
                          <a:latin typeface="Calibri"/>
                        </a:rPr>
                        <a:t>% 0,5</a:t>
                      </a:r>
                      <a:endParaRPr lang="tr-TR"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C6D9F1"/>
                    </a:solidFill>
                  </a:tcPr>
                </a:tc>
                <a:tc>
                  <a:txBody>
                    <a:bodyPr/>
                    <a:lstStyle/>
                    <a:p>
                      <a:pPr algn="ctr">
                        <a:lnSpc>
                          <a:spcPct val="100000"/>
                        </a:lnSpc>
                        <a:spcBef>
                          <a:spcPts val="360"/>
                        </a:spcBef>
                      </a:pPr>
                      <a:r>
                        <a:rPr lang="tr-TR" sz="1800" b="1" strike="noStrike" spc="-1">
                          <a:solidFill>
                            <a:srgbClr val="000000"/>
                          </a:solidFill>
                          <a:uFill>
                            <a:solidFill>
                              <a:srgbClr val="FFFFFF"/>
                            </a:solidFill>
                          </a:uFill>
                          <a:latin typeface="Calibri"/>
                        </a:rPr>
                        <a:t>% 1,25</a:t>
                      </a:r>
                      <a:endParaRPr lang="tr-TR"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C6D9F1"/>
                    </a:solidFill>
                  </a:tcPr>
                </a:tc>
                <a:tc>
                  <a:txBody>
                    <a:bodyPr/>
                    <a:lstStyle/>
                    <a:p>
                      <a:pPr algn="ctr">
                        <a:lnSpc>
                          <a:spcPct val="100000"/>
                        </a:lnSpc>
                        <a:spcBef>
                          <a:spcPts val="360"/>
                        </a:spcBef>
                      </a:pPr>
                      <a:r>
                        <a:rPr lang="tr-TR" sz="1800" b="1" strike="noStrike" spc="-1">
                          <a:solidFill>
                            <a:srgbClr val="000000"/>
                          </a:solidFill>
                          <a:uFill>
                            <a:solidFill>
                              <a:srgbClr val="FFFFFF"/>
                            </a:solidFill>
                          </a:uFill>
                          <a:latin typeface="Calibri"/>
                        </a:rPr>
                        <a:t>% 2,5</a:t>
                      </a:r>
                      <a:endParaRPr lang="tr-TR" sz="1800" b="0" strike="noStrike" spc="-1">
                        <a:solidFill>
                          <a:srgbClr val="000000"/>
                        </a:solidFill>
                        <a:uFill>
                          <a:solidFill>
                            <a:srgbClr val="FFFFFF"/>
                          </a:solidFill>
                        </a:uFill>
                        <a:latin typeface="Arial"/>
                      </a:endParaRPr>
                    </a:p>
                  </a:txBody>
                  <a:tcPr>
                    <a:lnL w="12240">
                      <a:solidFill>
                        <a:srgbClr val="000000"/>
                      </a:solidFill>
                    </a:lnL>
                    <a:lnR w="28080">
                      <a:solidFill>
                        <a:srgbClr val="000000"/>
                      </a:solidFill>
                    </a:lnR>
                    <a:lnT w="12240">
                      <a:solidFill>
                        <a:srgbClr val="000000"/>
                      </a:solidFill>
                    </a:lnT>
                    <a:lnB w="12240">
                      <a:solidFill>
                        <a:srgbClr val="000000"/>
                      </a:solidFill>
                    </a:lnB>
                    <a:solidFill>
                      <a:srgbClr val="C6D9F1"/>
                    </a:solidFill>
                  </a:tcPr>
                </a:tc>
                <a:extLst>
                  <a:ext uri="{0D108BD9-81ED-4DB2-BD59-A6C34878D82A}">
                    <a16:rowId xmlns:a16="http://schemas.microsoft.com/office/drawing/2014/main" val="10002"/>
                  </a:ext>
                </a:extLst>
              </a:tr>
              <a:tr h="353880">
                <a:tc>
                  <a:txBody>
                    <a:bodyPr/>
                    <a:lstStyle/>
                    <a:p>
                      <a:pPr algn="ctr">
                        <a:lnSpc>
                          <a:spcPct val="100000"/>
                        </a:lnSpc>
                        <a:spcBef>
                          <a:spcPts val="360"/>
                        </a:spcBef>
                      </a:pPr>
                      <a:r>
                        <a:rPr lang="tr-TR" sz="1800" b="1" strike="noStrike" spc="-1">
                          <a:solidFill>
                            <a:srgbClr val="FF0000"/>
                          </a:solidFill>
                          <a:uFill>
                            <a:solidFill>
                              <a:srgbClr val="FFFFFF"/>
                            </a:solidFill>
                          </a:uFill>
                          <a:latin typeface="Calibri"/>
                        </a:rPr>
                        <a:t>2018</a:t>
                      </a:r>
                      <a:endParaRPr lang="tr-TR" sz="1800" b="0" strike="noStrike" spc="-1">
                        <a:solidFill>
                          <a:srgbClr val="000000"/>
                        </a:solidFill>
                        <a:uFill>
                          <a:solidFill>
                            <a:srgbClr val="FFFFFF"/>
                          </a:solidFill>
                        </a:uFill>
                        <a:latin typeface="Arial"/>
                      </a:endParaRPr>
                    </a:p>
                  </a:txBody>
                  <a:tcPr marL="91080" marR="91080">
                    <a:lnL w="2808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0000"/>
                        </a:lnSpc>
                        <a:spcBef>
                          <a:spcPts val="360"/>
                        </a:spcBef>
                      </a:pPr>
                      <a:r>
                        <a:rPr lang="tr-TR" sz="1800" b="1" strike="noStrike" spc="-1">
                          <a:solidFill>
                            <a:srgbClr val="000000"/>
                          </a:solidFill>
                          <a:uFill>
                            <a:solidFill>
                              <a:srgbClr val="FFFFFF"/>
                            </a:solidFill>
                          </a:uFill>
                          <a:latin typeface="Calibri"/>
                        </a:rPr>
                        <a:t>% 0,5</a:t>
                      </a:r>
                      <a:endParaRPr lang="tr-TR"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0000"/>
                        </a:lnSpc>
                        <a:spcBef>
                          <a:spcPts val="360"/>
                        </a:spcBef>
                      </a:pPr>
                      <a:r>
                        <a:rPr lang="tr-TR" sz="1800" b="1" strike="noStrike" spc="-1">
                          <a:solidFill>
                            <a:srgbClr val="000000"/>
                          </a:solidFill>
                          <a:uFill>
                            <a:solidFill>
                              <a:srgbClr val="FFFFFF"/>
                            </a:solidFill>
                          </a:uFill>
                          <a:latin typeface="Calibri"/>
                        </a:rPr>
                        <a:t>% 1,25</a:t>
                      </a:r>
                      <a:endParaRPr lang="tr-TR"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0000"/>
                        </a:lnSpc>
                        <a:spcBef>
                          <a:spcPts val="360"/>
                        </a:spcBef>
                      </a:pPr>
                      <a:r>
                        <a:rPr lang="tr-TR" sz="1800" b="1" strike="noStrike" spc="-1">
                          <a:solidFill>
                            <a:srgbClr val="000000"/>
                          </a:solidFill>
                          <a:uFill>
                            <a:solidFill>
                              <a:srgbClr val="FFFFFF"/>
                            </a:solidFill>
                          </a:uFill>
                          <a:latin typeface="Calibri"/>
                        </a:rPr>
                        <a:t>% 2,5</a:t>
                      </a:r>
                      <a:endParaRPr lang="tr-TR" sz="1800" b="0" strike="noStrike" spc="-1">
                        <a:solidFill>
                          <a:srgbClr val="000000"/>
                        </a:solidFill>
                        <a:uFill>
                          <a:solidFill>
                            <a:srgbClr val="FFFFFF"/>
                          </a:solidFill>
                        </a:uFill>
                        <a:latin typeface="Arial"/>
                      </a:endParaRPr>
                    </a:p>
                  </a:txBody>
                  <a:tcPr>
                    <a:lnL w="12240">
                      <a:solidFill>
                        <a:srgbClr val="000000"/>
                      </a:solidFill>
                    </a:lnL>
                    <a:lnR w="2808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3"/>
                  </a:ext>
                </a:extLst>
              </a:tr>
              <a:tr h="348120">
                <a:tc>
                  <a:txBody>
                    <a:bodyPr/>
                    <a:lstStyle/>
                    <a:p>
                      <a:pPr algn="ctr">
                        <a:lnSpc>
                          <a:spcPct val="100000"/>
                        </a:lnSpc>
                        <a:spcBef>
                          <a:spcPts val="360"/>
                        </a:spcBef>
                      </a:pPr>
                      <a:r>
                        <a:rPr lang="tr-TR" sz="1800" b="1" strike="noStrike" spc="-1">
                          <a:solidFill>
                            <a:srgbClr val="FF0000"/>
                          </a:solidFill>
                          <a:uFill>
                            <a:solidFill>
                              <a:srgbClr val="FFFFFF"/>
                            </a:solidFill>
                          </a:uFill>
                          <a:latin typeface="Calibri"/>
                        </a:rPr>
                        <a:t>2019</a:t>
                      </a:r>
                      <a:endParaRPr lang="tr-TR" sz="1800" b="0" strike="noStrike" spc="-1">
                        <a:solidFill>
                          <a:srgbClr val="000000"/>
                        </a:solidFill>
                        <a:uFill>
                          <a:solidFill>
                            <a:srgbClr val="FFFFFF"/>
                          </a:solidFill>
                        </a:uFill>
                        <a:latin typeface="Arial"/>
                      </a:endParaRPr>
                    </a:p>
                  </a:txBody>
                  <a:tcPr marL="91080" marR="91080">
                    <a:lnL w="28080">
                      <a:solidFill>
                        <a:srgbClr val="000000"/>
                      </a:solidFill>
                    </a:lnL>
                    <a:lnR w="12240">
                      <a:solidFill>
                        <a:srgbClr val="000000"/>
                      </a:solidFill>
                    </a:lnR>
                    <a:lnT w="12240">
                      <a:solidFill>
                        <a:srgbClr val="000000"/>
                      </a:solidFill>
                    </a:lnT>
                    <a:lnB w="12240">
                      <a:solidFill>
                        <a:srgbClr val="000000"/>
                      </a:solidFill>
                    </a:lnB>
                    <a:solidFill>
                      <a:srgbClr val="C6D9F1"/>
                    </a:solidFill>
                  </a:tcPr>
                </a:tc>
                <a:tc>
                  <a:txBody>
                    <a:bodyPr/>
                    <a:lstStyle/>
                    <a:p>
                      <a:pPr algn="ctr">
                        <a:lnSpc>
                          <a:spcPct val="100000"/>
                        </a:lnSpc>
                        <a:spcBef>
                          <a:spcPts val="360"/>
                        </a:spcBef>
                      </a:pPr>
                      <a:r>
                        <a:rPr lang="tr-TR" sz="1800" b="1" strike="noStrike" spc="-1">
                          <a:solidFill>
                            <a:srgbClr val="000000"/>
                          </a:solidFill>
                          <a:uFill>
                            <a:solidFill>
                              <a:srgbClr val="FFFFFF"/>
                            </a:solidFill>
                          </a:uFill>
                          <a:latin typeface="Calibri"/>
                        </a:rPr>
                        <a:t>% 0,5</a:t>
                      </a:r>
                      <a:endParaRPr lang="tr-TR"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C6D9F1"/>
                    </a:solidFill>
                  </a:tcPr>
                </a:tc>
                <a:tc>
                  <a:txBody>
                    <a:bodyPr/>
                    <a:lstStyle/>
                    <a:p>
                      <a:pPr algn="ctr">
                        <a:lnSpc>
                          <a:spcPct val="100000"/>
                        </a:lnSpc>
                        <a:spcBef>
                          <a:spcPts val="360"/>
                        </a:spcBef>
                      </a:pPr>
                      <a:r>
                        <a:rPr lang="tr-TR" sz="1800" b="1" strike="noStrike" spc="-1">
                          <a:solidFill>
                            <a:srgbClr val="000000"/>
                          </a:solidFill>
                          <a:uFill>
                            <a:solidFill>
                              <a:srgbClr val="FFFFFF"/>
                            </a:solidFill>
                          </a:uFill>
                          <a:latin typeface="Calibri"/>
                        </a:rPr>
                        <a:t>% 1,25</a:t>
                      </a:r>
                      <a:endParaRPr lang="tr-TR"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solidFill>
                      <a:srgbClr val="C6D9F1"/>
                    </a:solidFill>
                  </a:tcPr>
                </a:tc>
                <a:tc>
                  <a:txBody>
                    <a:bodyPr/>
                    <a:lstStyle/>
                    <a:p>
                      <a:pPr algn="ctr">
                        <a:lnSpc>
                          <a:spcPct val="100000"/>
                        </a:lnSpc>
                        <a:spcBef>
                          <a:spcPts val="360"/>
                        </a:spcBef>
                      </a:pPr>
                      <a:r>
                        <a:rPr lang="tr-TR" sz="1800" b="1" strike="noStrike" spc="-1">
                          <a:solidFill>
                            <a:srgbClr val="000000"/>
                          </a:solidFill>
                          <a:uFill>
                            <a:solidFill>
                              <a:srgbClr val="FFFFFF"/>
                            </a:solidFill>
                          </a:uFill>
                          <a:latin typeface="Calibri"/>
                        </a:rPr>
                        <a:t>% 2,5</a:t>
                      </a:r>
                      <a:endParaRPr lang="tr-TR" sz="1800" b="0" strike="noStrike" spc="-1">
                        <a:solidFill>
                          <a:srgbClr val="000000"/>
                        </a:solidFill>
                        <a:uFill>
                          <a:solidFill>
                            <a:srgbClr val="FFFFFF"/>
                          </a:solidFill>
                        </a:uFill>
                        <a:latin typeface="Arial"/>
                      </a:endParaRPr>
                    </a:p>
                  </a:txBody>
                  <a:tcPr>
                    <a:lnL w="12240">
                      <a:solidFill>
                        <a:srgbClr val="000000"/>
                      </a:solidFill>
                    </a:lnL>
                    <a:lnR w="28080">
                      <a:solidFill>
                        <a:srgbClr val="000000"/>
                      </a:solidFill>
                    </a:lnR>
                    <a:lnT w="12240">
                      <a:solidFill>
                        <a:srgbClr val="000000"/>
                      </a:solidFill>
                    </a:lnT>
                    <a:lnB w="12240">
                      <a:solidFill>
                        <a:srgbClr val="000000"/>
                      </a:solidFill>
                    </a:lnB>
                    <a:solidFill>
                      <a:srgbClr val="C6D9F1"/>
                    </a:solidFill>
                  </a:tcPr>
                </a:tc>
                <a:extLst>
                  <a:ext uri="{0D108BD9-81ED-4DB2-BD59-A6C34878D82A}">
                    <a16:rowId xmlns:a16="http://schemas.microsoft.com/office/drawing/2014/main" val="10004"/>
                  </a:ext>
                </a:extLst>
              </a:tr>
              <a:tr h="347040">
                <a:tc>
                  <a:txBody>
                    <a:bodyPr/>
                    <a:lstStyle/>
                    <a:p>
                      <a:pPr algn="ctr">
                        <a:lnSpc>
                          <a:spcPct val="100000"/>
                        </a:lnSpc>
                        <a:spcBef>
                          <a:spcPts val="360"/>
                        </a:spcBef>
                      </a:pPr>
                      <a:r>
                        <a:rPr lang="tr-TR" sz="1800" b="1" strike="noStrike" spc="-1">
                          <a:solidFill>
                            <a:srgbClr val="FF0000"/>
                          </a:solidFill>
                          <a:uFill>
                            <a:solidFill>
                              <a:srgbClr val="FFFFFF"/>
                            </a:solidFill>
                          </a:uFill>
                          <a:latin typeface="Calibri"/>
                        </a:rPr>
                        <a:t>2020</a:t>
                      </a:r>
                      <a:endParaRPr lang="tr-TR" sz="1800" b="0" strike="noStrike" spc="-1">
                        <a:solidFill>
                          <a:srgbClr val="000000"/>
                        </a:solidFill>
                        <a:uFill>
                          <a:solidFill>
                            <a:srgbClr val="FFFFFF"/>
                          </a:solidFill>
                        </a:uFill>
                        <a:latin typeface="Arial"/>
                      </a:endParaRPr>
                    </a:p>
                  </a:txBody>
                  <a:tcPr marL="91080" marR="91080">
                    <a:lnL w="28080">
                      <a:solidFill>
                        <a:srgbClr val="000000"/>
                      </a:solidFill>
                    </a:lnL>
                    <a:lnR w="12240">
                      <a:solidFill>
                        <a:srgbClr val="000000"/>
                      </a:solidFill>
                    </a:lnR>
                    <a:lnT w="12240">
                      <a:solidFill>
                        <a:srgbClr val="000000"/>
                      </a:solidFill>
                    </a:lnT>
                    <a:lnB w="28080">
                      <a:solidFill>
                        <a:srgbClr val="000000"/>
                      </a:solidFill>
                    </a:lnB>
                    <a:noFill/>
                  </a:tcPr>
                </a:tc>
                <a:tc>
                  <a:txBody>
                    <a:bodyPr/>
                    <a:lstStyle/>
                    <a:p>
                      <a:pPr algn="ctr">
                        <a:lnSpc>
                          <a:spcPct val="100000"/>
                        </a:lnSpc>
                        <a:spcBef>
                          <a:spcPts val="360"/>
                        </a:spcBef>
                      </a:pPr>
                      <a:r>
                        <a:rPr lang="tr-TR" sz="1800" b="1" strike="noStrike" spc="-1">
                          <a:solidFill>
                            <a:srgbClr val="000000"/>
                          </a:solidFill>
                          <a:uFill>
                            <a:solidFill>
                              <a:srgbClr val="FFFFFF"/>
                            </a:solidFill>
                          </a:uFill>
                          <a:latin typeface="Calibri"/>
                        </a:rPr>
                        <a:t>% 0,5</a:t>
                      </a:r>
                      <a:endParaRPr lang="tr-TR"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28080">
                      <a:solidFill>
                        <a:srgbClr val="000000"/>
                      </a:solidFill>
                    </a:lnB>
                    <a:noFill/>
                  </a:tcPr>
                </a:tc>
                <a:tc>
                  <a:txBody>
                    <a:bodyPr/>
                    <a:lstStyle/>
                    <a:p>
                      <a:pPr algn="ctr">
                        <a:lnSpc>
                          <a:spcPct val="100000"/>
                        </a:lnSpc>
                        <a:spcBef>
                          <a:spcPts val="360"/>
                        </a:spcBef>
                      </a:pPr>
                      <a:r>
                        <a:rPr lang="tr-TR" sz="1800" b="1" strike="noStrike" spc="-1">
                          <a:solidFill>
                            <a:srgbClr val="000000"/>
                          </a:solidFill>
                          <a:uFill>
                            <a:solidFill>
                              <a:srgbClr val="FFFFFF"/>
                            </a:solidFill>
                          </a:uFill>
                          <a:latin typeface="Calibri"/>
                        </a:rPr>
                        <a:t>% 1,25</a:t>
                      </a:r>
                      <a:endParaRPr lang="tr-TR" sz="1800" b="0" strike="noStrike" spc="-1">
                        <a:solidFill>
                          <a:srgbClr val="000000"/>
                        </a:solidFill>
                        <a:uFill>
                          <a:solidFill>
                            <a:srgbClr val="FFFFFF"/>
                          </a:solidFill>
                        </a:uFill>
                        <a:latin typeface="Arial"/>
                      </a:endParaRPr>
                    </a:p>
                  </a:txBody>
                  <a:tcPr>
                    <a:lnL w="12240">
                      <a:solidFill>
                        <a:srgbClr val="000000"/>
                      </a:solidFill>
                    </a:lnL>
                    <a:lnR w="12240">
                      <a:solidFill>
                        <a:srgbClr val="000000"/>
                      </a:solidFill>
                    </a:lnR>
                    <a:lnT w="12240">
                      <a:solidFill>
                        <a:srgbClr val="000000"/>
                      </a:solidFill>
                    </a:lnT>
                    <a:lnB w="28080">
                      <a:solidFill>
                        <a:srgbClr val="000000"/>
                      </a:solidFill>
                    </a:lnB>
                    <a:noFill/>
                  </a:tcPr>
                </a:tc>
                <a:tc>
                  <a:txBody>
                    <a:bodyPr/>
                    <a:lstStyle/>
                    <a:p>
                      <a:pPr algn="ctr">
                        <a:lnSpc>
                          <a:spcPct val="100000"/>
                        </a:lnSpc>
                        <a:spcBef>
                          <a:spcPts val="360"/>
                        </a:spcBef>
                      </a:pPr>
                      <a:r>
                        <a:rPr lang="tr-TR" sz="1800" b="1" strike="noStrike" spc="-1" dirty="0">
                          <a:solidFill>
                            <a:srgbClr val="000000"/>
                          </a:solidFill>
                          <a:uFill>
                            <a:solidFill>
                              <a:srgbClr val="FFFFFF"/>
                            </a:solidFill>
                          </a:uFill>
                          <a:latin typeface="Calibri"/>
                        </a:rPr>
                        <a:t>% 2,5</a:t>
                      </a:r>
                      <a:endParaRPr lang="tr-TR" sz="1800" b="0" strike="noStrike" spc="-1" dirty="0">
                        <a:solidFill>
                          <a:srgbClr val="000000"/>
                        </a:solidFill>
                        <a:uFill>
                          <a:solidFill>
                            <a:srgbClr val="FFFFFF"/>
                          </a:solidFill>
                        </a:uFill>
                        <a:latin typeface="Arial"/>
                      </a:endParaRPr>
                    </a:p>
                  </a:txBody>
                  <a:tcPr>
                    <a:lnL w="12240">
                      <a:solidFill>
                        <a:srgbClr val="000000"/>
                      </a:solidFill>
                    </a:lnL>
                    <a:lnR w="28080">
                      <a:solidFill>
                        <a:srgbClr val="000000"/>
                      </a:solidFill>
                    </a:lnR>
                    <a:lnT w="12240">
                      <a:solidFill>
                        <a:srgbClr val="000000"/>
                      </a:solidFill>
                    </a:lnT>
                    <a:lnB w="28080">
                      <a:solidFill>
                        <a:srgbClr val="000000"/>
                      </a:solidFill>
                    </a:lnB>
                    <a:noFill/>
                  </a:tcPr>
                </a:tc>
                <a:extLst>
                  <a:ext uri="{0D108BD9-81ED-4DB2-BD59-A6C34878D82A}">
                    <a16:rowId xmlns:a16="http://schemas.microsoft.com/office/drawing/2014/main" val="10005"/>
                  </a:ext>
                </a:extLst>
              </a:tr>
            </a:tbl>
          </a:graphicData>
        </a:graphic>
      </p:graphicFrame>
      <p:sp>
        <p:nvSpPr>
          <p:cNvPr id="2" name="Slayt Numarası Yer Tutucusu 1"/>
          <p:cNvSpPr>
            <a:spLocks noGrp="1"/>
          </p:cNvSpPr>
          <p:nvPr>
            <p:ph type="sldNum" sz="quarter" idx="12"/>
          </p:nvPr>
        </p:nvSpPr>
        <p:spPr/>
        <p:txBody>
          <a:bodyPr/>
          <a:lstStyle/>
          <a:p>
            <a:fld id="{F28A0EBE-9E73-41B7-8F1B-104D7A2F7EFB}" type="slidenum">
              <a:rPr lang="tr-TR" smtClean="0"/>
              <a:t>15</a:t>
            </a:fld>
            <a:endParaRPr lang="tr-TR"/>
          </a:p>
        </p:txBody>
      </p:sp>
    </p:spTree>
    <p:extLst>
      <p:ext uri="{BB962C8B-B14F-4D97-AF65-F5344CB8AC3E}">
        <p14:creationId xmlns:p14="http://schemas.microsoft.com/office/powerpoint/2010/main" val="2708743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up)">
                                      <p:cBhvr>
                                        <p:cTn id="15" dur="50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Metin kutusu 22"/>
          <p:cNvSpPr txBox="1"/>
          <p:nvPr/>
        </p:nvSpPr>
        <p:spPr>
          <a:xfrm>
            <a:off x="3617050" y="1396532"/>
            <a:ext cx="5965371" cy="2793072"/>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pPr algn="just"/>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pPr algn="just"/>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1400" dirty="0">
                <a:latin typeface="Calibri" panose="020F0502020204030204" pitchFamily="34" charset="0"/>
                <a:ea typeface="Times New Roman" panose="02020603050405020304" pitchFamily="18" charset="0"/>
              </a:rPr>
              <a:t>İlgili yıl içinde </a:t>
            </a:r>
            <a:r>
              <a:rPr lang="tr-TR" sz="1400" b="1" dirty="0">
                <a:solidFill>
                  <a:srgbClr val="C00000"/>
                </a:solidFill>
                <a:latin typeface="Calibri" panose="020F0502020204030204" pitchFamily="34" charset="0"/>
                <a:ea typeface="Times New Roman" panose="02020603050405020304" pitchFamily="18" charset="0"/>
              </a:rPr>
              <a:t>ücret dışındaki </a:t>
            </a:r>
            <a:r>
              <a:rPr lang="tr-TR" sz="1400" dirty="0">
                <a:latin typeface="Calibri" panose="020F0502020204030204" pitchFamily="34" charset="0"/>
                <a:ea typeface="Times New Roman" panose="02020603050405020304" pitchFamily="18" charset="0"/>
              </a:rPr>
              <a:t>ödemeler nedeniyle verilen muhtasar beyannamelerde beyan edilen tutarlar beyanname verilen dönemlerle sınırlı olup, </a:t>
            </a:r>
            <a:r>
              <a:rPr lang="tr-TR" sz="1400" b="1" dirty="0">
                <a:solidFill>
                  <a:srgbClr val="C00000"/>
                </a:solidFill>
                <a:latin typeface="Calibri" panose="020F0502020204030204" pitchFamily="34" charset="0"/>
                <a:ea typeface="Times New Roman" panose="02020603050405020304" pitchFamily="18" charset="0"/>
              </a:rPr>
              <a:t>bir yıla iblağ</a:t>
            </a:r>
            <a:r>
              <a:rPr lang="tr-TR" sz="1400" dirty="0">
                <a:latin typeface="Calibri" panose="020F0502020204030204" pitchFamily="34" charset="0"/>
                <a:ea typeface="Times New Roman" panose="02020603050405020304" pitchFamily="18" charset="0"/>
              </a:rPr>
              <a:t> edilmesi </a:t>
            </a:r>
            <a:r>
              <a:rPr lang="tr-TR" sz="1400" b="1" u="sng" dirty="0">
                <a:latin typeface="Calibri" panose="020F0502020204030204" pitchFamily="34" charset="0"/>
                <a:ea typeface="Times New Roman" panose="02020603050405020304" pitchFamily="18" charset="0"/>
              </a:rPr>
              <a:t>söz konusu değildir</a:t>
            </a:r>
            <a:r>
              <a:rPr lang="tr-TR" sz="1400" dirty="0" smtClean="0">
                <a:latin typeface="Calibri" panose="020F0502020204030204" pitchFamily="34" charset="0"/>
                <a:ea typeface="Times New Roman" panose="02020603050405020304" pitchFamily="18" charset="0"/>
              </a:rPr>
              <a:t>.</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1400" dirty="0" err="1">
                <a:latin typeface="Calibri" panose="020F0502020204030204" pitchFamily="34" charset="0"/>
                <a:ea typeface="Times New Roman" panose="02020603050405020304" pitchFamily="18" charset="0"/>
              </a:rPr>
              <a:t>Tevkifata</a:t>
            </a:r>
            <a:r>
              <a:rPr lang="tr-TR" sz="1400" dirty="0">
                <a:latin typeface="Calibri" panose="020F0502020204030204" pitchFamily="34" charset="0"/>
                <a:ea typeface="Times New Roman" panose="02020603050405020304" pitchFamily="18" charset="0"/>
              </a:rPr>
              <a:t> tabi herhangi bir </a:t>
            </a:r>
            <a:r>
              <a:rPr lang="tr-TR" sz="1400" b="1" dirty="0">
                <a:solidFill>
                  <a:srgbClr val="C00000"/>
                </a:solidFill>
                <a:latin typeface="Calibri" panose="020F0502020204030204" pitchFamily="34" charset="0"/>
                <a:ea typeface="Times New Roman" panose="02020603050405020304" pitchFamily="18" charset="0"/>
              </a:rPr>
              <a:t>ödeme türü </a:t>
            </a:r>
            <a:r>
              <a:rPr lang="tr-TR" sz="1400" dirty="0">
                <a:latin typeface="Calibri" panose="020F0502020204030204" pitchFamily="34" charset="0"/>
                <a:ea typeface="Times New Roman" panose="02020603050405020304" pitchFamily="18" charset="0"/>
              </a:rPr>
              <a:t>için artırımda bulunulması durumunda, </a:t>
            </a:r>
            <a:r>
              <a:rPr lang="tr-TR" sz="1400" dirty="0" smtClean="0">
                <a:latin typeface="Calibri" panose="020F0502020204030204" pitchFamily="34" charset="0"/>
                <a:ea typeface="Times New Roman" panose="02020603050405020304" pitchFamily="18" charset="0"/>
              </a:rPr>
              <a:t>bu </a:t>
            </a:r>
            <a:r>
              <a:rPr lang="tr-TR" sz="1400" b="1" dirty="0" smtClean="0">
                <a:solidFill>
                  <a:srgbClr val="C00000"/>
                </a:solidFill>
                <a:latin typeface="Calibri" panose="020F0502020204030204" pitchFamily="34" charset="0"/>
                <a:ea typeface="Times New Roman" panose="02020603050405020304" pitchFamily="18" charset="0"/>
              </a:rPr>
              <a:t>ödeme </a:t>
            </a:r>
            <a:r>
              <a:rPr lang="tr-TR" sz="1400" b="1" dirty="0">
                <a:solidFill>
                  <a:srgbClr val="C00000"/>
                </a:solidFill>
                <a:latin typeface="Calibri" panose="020F0502020204030204" pitchFamily="34" charset="0"/>
                <a:ea typeface="Times New Roman" panose="02020603050405020304" pitchFamily="18" charset="0"/>
              </a:rPr>
              <a:t>türüne ilişkin </a:t>
            </a:r>
            <a:r>
              <a:rPr lang="tr-TR" sz="1400" dirty="0">
                <a:latin typeface="Calibri" panose="020F0502020204030204" pitchFamily="34" charset="0"/>
                <a:ea typeface="Times New Roman" panose="02020603050405020304" pitchFamily="18" charset="0"/>
              </a:rPr>
              <a:t>olarak artırımda bulunulan yıl için gelir (stopaj) ve kurumlar (stopaj) vergisi yönünden </a:t>
            </a:r>
            <a:r>
              <a:rPr lang="tr-TR" sz="1400" b="1" u="sng" dirty="0">
                <a:latin typeface="Calibri" panose="020F0502020204030204" pitchFamily="34" charset="0"/>
                <a:ea typeface="Times New Roman" panose="02020603050405020304" pitchFamily="18" charset="0"/>
              </a:rPr>
              <a:t>vergi incelemesine ve tarhiyata </a:t>
            </a:r>
            <a:r>
              <a:rPr lang="tr-TR" sz="1400" dirty="0">
                <a:latin typeface="Calibri" panose="020F0502020204030204" pitchFamily="34" charset="0"/>
                <a:ea typeface="Times New Roman" panose="02020603050405020304" pitchFamily="18" charset="0"/>
              </a:rPr>
              <a:t>muhatap </a:t>
            </a:r>
            <a:r>
              <a:rPr lang="tr-TR" sz="1400" b="1" dirty="0">
                <a:solidFill>
                  <a:srgbClr val="C00000"/>
                </a:solidFill>
                <a:latin typeface="Calibri" panose="020F0502020204030204" pitchFamily="34" charset="0"/>
                <a:ea typeface="Times New Roman" panose="02020603050405020304" pitchFamily="18" charset="0"/>
              </a:rPr>
              <a:t>olunmayacaktır</a:t>
            </a:r>
            <a:r>
              <a:rPr lang="tr-TR" sz="1400" dirty="0" smtClean="0">
                <a:latin typeface="Calibri" panose="020F0502020204030204" pitchFamily="34" charset="0"/>
                <a:ea typeface="Times New Roman" panose="02020603050405020304" pitchFamily="18" charset="0"/>
              </a:rPr>
              <a:t>.</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1400" dirty="0">
                <a:latin typeface="Calibri" panose="020F0502020204030204" pitchFamily="34" charset="0"/>
                <a:ea typeface="Times New Roman" panose="02020603050405020304" pitchFamily="18" charset="0"/>
              </a:rPr>
              <a:t>Gelir (stopaj) ve kurumlar (stopaj) vergisi yönünden artırımda bulunulması durumunda, ayrıca </a:t>
            </a:r>
            <a:r>
              <a:rPr lang="tr-TR" sz="1400" b="1" dirty="0">
                <a:solidFill>
                  <a:srgbClr val="C00000"/>
                </a:solidFill>
                <a:latin typeface="Calibri" panose="020F0502020204030204" pitchFamily="34" charset="0"/>
                <a:ea typeface="Times New Roman" panose="02020603050405020304" pitchFamily="18" charset="0"/>
              </a:rPr>
              <a:t>gelir veya kurumlar vergisi </a:t>
            </a:r>
            <a:r>
              <a:rPr lang="tr-TR" sz="1400" dirty="0">
                <a:latin typeface="Calibri" panose="020F0502020204030204" pitchFamily="34" charset="0"/>
                <a:ea typeface="Times New Roman" panose="02020603050405020304" pitchFamily="18" charset="0"/>
              </a:rPr>
              <a:t>matrah artırımında </a:t>
            </a:r>
            <a:r>
              <a:rPr lang="tr-TR" sz="1400" b="1" dirty="0">
                <a:solidFill>
                  <a:srgbClr val="C00000"/>
                </a:solidFill>
                <a:latin typeface="Calibri" panose="020F0502020204030204" pitchFamily="34" charset="0"/>
                <a:ea typeface="Times New Roman" panose="02020603050405020304" pitchFamily="18" charset="0"/>
              </a:rPr>
              <a:t>bulunulmuş</a:t>
            </a:r>
            <a:r>
              <a:rPr lang="tr-TR" sz="1400" dirty="0">
                <a:latin typeface="Calibri" panose="020F0502020204030204" pitchFamily="34" charset="0"/>
                <a:ea typeface="Times New Roman" panose="02020603050405020304" pitchFamily="18" charset="0"/>
              </a:rPr>
              <a:t> olması </a:t>
            </a:r>
            <a:r>
              <a:rPr lang="tr-TR" sz="1400" b="1" u="sng" dirty="0">
                <a:latin typeface="Calibri" panose="020F0502020204030204" pitchFamily="34" charset="0"/>
                <a:ea typeface="Times New Roman" panose="02020603050405020304" pitchFamily="18" charset="0"/>
              </a:rPr>
              <a:t>şartı aranmayacaktır</a:t>
            </a:r>
            <a:r>
              <a:rPr lang="tr-TR" sz="1400" dirty="0" smtClean="0">
                <a:latin typeface="Calibri" panose="020F0502020204030204" pitchFamily="34" charset="0"/>
                <a:ea typeface="Times New Roman" panose="02020603050405020304" pitchFamily="18" charset="0"/>
              </a:rPr>
              <a:t>.</a:t>
            </a:r>
          </a:p>
        </p:txBody>
      </p:sp>
      <p:sp>
        <p:nvSpPr>
          <p:cNvPr id="24" name="Yuvarlatılmış Dikdörtgen 23"/>
          <p:cNvSpPr/>
          <p:nvPr/>
        </p:nvSpPr>
        <p:spPr>
          <a:xfrm>
            <a:off x="3631424" y="1225669"/>
            <a:ext cx="5952554" cy="720000"/>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smtClean="0">
                <a:latin typeface="Arial" panose="020B0604020202020204" pitchFamily="34" charset="0"/>
                <a:cs typeface="Arial" panose="020B0604020202020204" pitchFamily="34" charset="0"/>
              </a:rPr>
              <a:t>Ortak Hususlar</a:t>
            </a:r>
            <a:endParaRPr lang="tr-TR" dirty="0">
              <a:latin typeface="Arial" panose="020B0604020202020204" pitchFamily="34" charset="0"/>
              <a:cs typeface="Arial" panose="020B0604020202020204" pitchFamily="34" charset="0"/>
            </a:endParaRPr>
          </a:p>
        </p:txBody>
      </p:sp>
      <p:sp>
        <p:nvSpPr>
          <p:cNvPr id="22" name="Dikdörtgen 21"/>
          <p:cNvSpPr/>
          <p:nvPr/>
        </p:nvSpPr>
        <p:spPr>
          <a:xfrm>
            <a:off x="2941563" y="1441688"/>
            <a:ext cx="5254951" cy="720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scene3d>
              <a:camera prst="orthographicFront"/>
              <a:lightRig rig="threePt" dir="t"/>
            </a:scene3d>
            <a:sp3d extrusionH="57150">
              <a:bevelT w="82550" h="38100" prst="coolSlant"/>
            </a:sp3d>
          </a:bodyPr>
          <a:lstStyle/>
          <a:p>
            <a:pPr lvl="0" algn="ctr" defTabSz="1422400">
              <a:lnSpc>
                <a:spcPct val="90000"/>
              </a:lnSpc>
              <a:spcBef>
                <a:spcPct val="0"/>
              </a:spcBef>
              <a:spcAft>
                <a:spcPct val="35000"/>
              </a:spcAft>
            </a:pPr>
            <a:endParaRPr lang="tr-TR" sz="3200" b="1" dirty="0">
              <a:solidFill>
                <a:schemeClr val="tx1"/>
              </a:solidFill>
              <a:latin typeface="SimSun" panose="02010600030101010101" pitchFamily="2" charset="-122"/>
              <a:ea typeface="SimSun" panose="02010600030101010101" pitchFamily="2" charset="-122"/>
              <a:cs typeface="Times New Roman" panose="02020603050405020304" pitchFamily="18" charset="0"/>
            </a:endParaRPr>
          </a:p>
        </p:txBody>
      </p:sp>
      <p:sp>
        <p:nvSpPr>
          <p:cNvPr id="11" name="TextShape 2"/>
          <p:cNvSpPr txBox="1"/>
          <p:nvPr/>
        </p:nvSpPr>
        <p:spPr>
          <a:xfrm>
            <a:off x="1108075" y="82018"/>
            <a:ext cx="10920495" cy="791640"/>
          </a:xfrm>
          <a:prstGeom prst="rect">
            <a:avLst/>
          </a:prstGeom>
          <a:noFill/>
          <a:ln>
            <a:noFill/>
          </a:ln>
        </p:spPr>
        <p:txBody>
          <a:bodyPr anchor="ctr"/>
          <a:lstStyle/>
          <a:p>
            <a:pPr algn="ctr">
              <a:lnSpc>
                <a:spcPct val="100000"/>
              </a:lnSpc>
            </a:pPr>
            <a:r>
              <a:rPr lang="tr-TR" sz="2500" b="1" spc="-1" dirty="0">
                <a:solidFill>
                  <a:srgbClr val="FF0000"/>
                </a:solidFill>
                <a:uFill>
                  <a:solidFill>
                    <a:srgbClr val="FFFFFF"/>
                  </a:solidFill>
                </a:uFill>
              </a:rPr>
              <a:t>MATRAH VE VERGİ ARTIRIMI</a:t>
            </a:r>
          </a:p>
          <a:p>
            <a:pPr algn="ctr">
              <a:lnSpc>
                <a:spcPct val="100000"/>
              </a:lnSpc>
            </a:pPr>
            <a:r>
              <a:rPr lang="tr-TR" b="1" spc="-1" dirty="0" smtClean="0">
                <a:solidFill>
                  <a:srgbClr val="FF0000"/>
                </a:solidFill>
                <a:uFill>
                  <a:solidFill>
                    <a:srgbClr val="FFFFFF"/>
                  </a:solidFill>
                </a:uFill>
              </a:rPr>
              <a:t>-Gelir (Stopaj) Ve Kurumlar (Stopaj) Vergisi Artırımı İle İlgili Ortak Hükümler</a:t>
            </a:r>
            <a:r>
              <a:rPr lang="tr-TR" spc="-1" dirty="0">
                <a:solidFill>
                  <a:srgbClr val="000000"/>
                </a:solidFill>
                <a:uFill>
                  <a:solidFill>
                    <a:srgbClr val="FFFFFF"/>
                  </a:solidFill>
                </a:uFill>
                <a:latin typeface="Calibri"/>
              </a:rPr>
              <a:t>-</a:t>
            </a:r>
            <a:endParaRPr lang="tr-TR" b="1" spc="-1" dirty="0">
              <a:solidFill>
                <a:srgbClr val="FF0000"/>
              </a:solidFill>
              <a:uFill>
                <a:solidFill>
                  <a:srgbClr val="FFFFFF"/>
                </a:solidFill>
              </a:uFill>
            </a:endParaRPr>
          </a:p>
        </p:txBody>
      </p:sp>
      <p:sp>
        <p:nvSpPr>
          <p:cNvPr id="13" name="5 Dikdörtgen"/>
          <p:cNvSpPr/>
          <p:nvPr/>
        </p:nvSpPr>
        <p:spPr>
          <a:xfrm rot="16200000">
            <a:off x="-2875869" y="3145126"/>
            <a:ext cx="6851740" cy="561489"/>
          </a:xfrm>
          <a:prstGeom prst="rect">
            <a:avLst/>
          </a:prstGeom>
          <a:solidFill>
            <a:srgbClr val="FD0005"/>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b="1">
              <a:solidFill>
                <a:prstClr val="white"/>
              </a:solidFill>
            </a:endParaRPr>
          </a:p>
        </p:txBody>
      </p:sp>
      <p:sp>
        <p:nvSpPr>
          <p:cNvPr id="14" name="36 Başlık"/>
          <p:cNvSpPr txBox="1">
            <a:spLocks/>
          </p:cNvSpPr>
          <p:nvPr/>
        </p:nvSpPr>
        <p:spPr>
          <a:xfrm rot="16200000">
            <a:off x="-2247497" y="3571445"/>
            <a:ext cx="5584971" cy="571504"/>
          </a:xfrm>
          <a:prstGeom prst="rect">
            <a:avLst/>
          </a:prstGeom>
        </p:spPr>
        <p:txBody>
          <a:bodyPr vert="horz" lIns="91440" tIns="45720" rIns="91440" bIns="45720" rtlCol="0" anchor="ctr">
            <a:noAutofit/>
          </a:bodyPr>
          <a:lstStyle/>
          <a:p>
            <a:pPr algn="ctr">
              <a:spcBef>
                <a:spcPct val="0"/>
              </a:spcBef>
              <a:defRPr/>
            </a:pPr>
            <a:r>
              <a:rPr lang="tr-TR" b="1" dirty="0">
                <a:solidFill>
                  <a:prstClr val="white"/>
                </a:solidFill>
                <a:effectLst>
                  <a:outerShdw blurRad="38100" dist="38100" dir="2700000" algn="tl">
                    <a:srgbClr val="000000">
                      <a:alpha val="43137"/>
                    </a:srgbClr>
                  </a:outerShdw>
                </a:effectLst>
              </a:rPr>
              <a:t>VERGİ DENETİM KURULU BAŞKANLIĞI</a:t>
            </a:r>
          </a:p>
        </p:txBody>
      </p:sp>
      <p:pic>
        <p:nvPicPr>
          <p:cNvPr id="15" name="Resim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46" y="235646"/>
            <a:ext cx="965683" cy="964739"/>
          </a:xfrm>
          <a:prstGeom prst="rect">
            <a:avLst/>
          </a:prstGeom>
        </p:spPr>
      </p:pic>
      <p:sp>
        <p:nvSpPr>
          <p:cNvPr id="2" name="Slayt Numarası Yer Tutucusu 1"/>
          <p:cNvSpPr>
            <a:spLocks noGrp="1"/>
          </p:cNvSpPr>
          <p:nvPr>
            <p:ph type="sldNum" sz="quarter" idx="12"/>
          </p:nvPr>
        </p:nvSpPr>
        <p:spPr/>
        <p:txBody>
          <a:bodyPr/>
          <a:lstStyle/>
          <a:p>
            <a:fld id="{F28A0EBE-9E73-41B7-8F1B-104D7A2F7EFB}" type="slidenum">
              <a:rPr lang="tr-TR" smtClean="0"/>
              <a:t>16</a:t>
            </a:fld>
            <a:endParaRPr lang="tr-TR"/>
          </a:p>
        </p:txBody>
      </p:sp>
    </p:spTree>
    <p:extLst>
      <p:ext uri="{BB962C8B-B14F-4D97-AF65-F5344CB8AC3E}">
        <p14:creationId xmlns:p14="http://schemas.microsoft.com/office/powerpoint/2010/main" val="17188483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up)">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Metin kutusu 23"/>
          <p:cNvSpPr txBox="1"/>
          <p:nvPr/>
        </p:nvSpPr>
        <p:spPr>
          <a:xfrm>
            <a:off x="889490" y="2801657"/>
            <a:ext cx="11244943" cy="1615827"/>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100" b="1">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a:defRPr>
                <a:solidFill>
                  <a:schemeClr val="tx1"/>
                </a:solidFill>
              </a:defRPr>
            </a:lvl2pPr>
            <a:lvl3pPr marL="834390" lvl="2" indent="-285750">
              <a:lnSpc>
                <a:spcPct val="90000"/>
              </a:lnSpc>
              <a:spcBef>
                <a:spcPts val="300"/>
              </a:spcBef>
              <a:spcAft>
                <a:spcPts val="300"/>
              </a:spcAft>
              <a:buClr>
                <a:srgbClr val="D34817"/>
              </a:buClr>
              <a:buFont typeface="Wingdings" panose="05000000000000000000" pitchFamily="2" charset="2"/>
              <a:buChar char="§"/>
              <a:defRPr sz="1400">
                <a:solidFill>
                  <a:prstClr val="black">
                    <a:lumMod val="85000"/>
                    <a:lumOff val="15000"/>
                  </a:prstClr>
                </a:solidFill>
                <a:latin typeface="Segoe UI" panose="020B0502040204020203" pitchFamily="34" charset="0"/>
                <a:ea typeface="Segoe UI" panose="020B0502040204020203" pitchFamily="34" charset="0"/>
                <a:cs typeface="Segoe UI" panose="020B0502040204020203" pitchFamily="34" charset="0"/>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742950" lvl="1" indent="-285750">
              <a:spcAft>
                <a:spcPts val="600"/>
              </a:spcAft>
              <a:buFont typeface="Wingdings" panose="05000000000000000000" pitchFamily="2" charset="2"/>
              <a:buChar char="ü"/>
            </a:pPr>
            <a:endParaRPr lang="tr-TR" sz="1400" b="1" dirty="0" smtClean="0">
              <a:solidFill>
                <a:srgbClr val="C00000"/>
              </a:solidFill>
              <a:latin typeface="Calibri" panose="020F0502020204030204" pitchFamily="34" charset="0"/>
              <a:ea typeface="Times New Roman" panose="02020603050405020304" pitchFamily="18" charset="0"/>
            </a:endParaRPr>
          </a:p>
          <a:p>
            <a:pPr marL="742950" lvl="1" indent="-285750">
              <a:spcAft>
                <a:spcPts val="600"/>
              </a:spcAft>
              <a:buFont typeface="Wingdings" panose="05000000000000000000" pitchFamily="2" charset="2"/>
              <a:buChar char="ü"/>
            </a:pPr>
            <a:r>
              <a:rPr lang="tr-TR" sz="1400" b="1" dirty="0" err="1" smtClean="0">
                <a:solidFill>
                  <a:srgbClr val="C00000"/>
                </a:solidFill>
                <a:latin typeface="Calibri" panose="020F0502020204030204" pitchFamily="34" charset="0"/>
                <a:ea typeface="Times New Roman" panose="02020603050405020304" pitchFamily="18" charset="0"/>
              </a:rPr>
              <a:t>İhtirazi</a:t>
            </a:r>
            <a:r>
              <a:rPr lang="tr-TR" sz="1400" b="1" dirty="0" smtClean="0">
                <a:solidFill>
                  <a:srgbClr val="C00000"/>
                </a:solidFill>
                <a:latin typeface="Calibri" panose="020F0502020204030204" pitchFamily="34" charset="0"/>
                <a:ea typeface="Times New Roman" panose="02020603050405020304" pitchFamily="18" charset="0"/>
              </a:rPr>
              <a:t> </a:t>
            </a:r>
            <a:r>
              <a:rPr lang="tr-TR" sz="1400" b="1" dirty="0">
                <a:solidFill>
                  <a:srgbClr val="C00000"/>
                </a:solidFill>
                <a:latin typeface="Calibri" panose="020F0502020204030204" pitchFamily="34" charset="0"/>
                <a:ea typeface="Times New Roman" panose="02020603050405020304" pitchFamily="18" charset="0"/>
              </a:rPr>
              <a:t>kayıtla verilen</a:t>
            </a:r>
            <a:r>
              <a:rPr lang="tr-TR" sz="1400" dirty="0">
                <a:solidFill>
                  <a:srgbClr val="C00000"/>
                </a:solidFill>
                <a:latin typeface="Calibri" panose="020F0502020204030204" pitchFamily="34" charset="0"/>
                <a:ea typeface="Times New Roman" panose="02020603050405020304" pitchFamily="18" charset="0"/>
              </a:rPr>
              <a:t> </a:t>
            </a:r>
            <a:r>
              <a:rPr lang="tr-TR" sz="1400" dirty="0">
                <a:latin typeface="Calibri" panose="020F0502020204030204" pitchFamily="34" charset="0"/>
                <a:ea typeface="Times New Roman" panose="02020603050405020304" pitchFamily="18" charset="0"/>
              </a:rPr>
              <a:t>beyannamelerde yer alan </a:t>
            </a:r>
            <a:r>
              <a:rPr lang="tr-TR" sz="1400" b="1" u="sng" dirty="0">
                <a:latin typeface="Calibri" panose="020F0502020204030204" pitchFamily="34" charset="0"/>
                <a:ea typeface="Times New Roman" panose="02020603050405020304" pitchFamily="18" charset="0"/>
              </a:rPr>
              <a:t>hesaplanan KDV </a:t>
            </a:r>
            <a:r>
              <a:rPr lang="tr-TR" sz="1400" dirty="0">
                <a:latin typeface="Calibri" panose="020F0502020204030204" pitchFamily="34" charset="0"/>
                <a:ea typeface="Times New Roman" panose="02020603050405020304" pitchFamily="18" charset="0"/>
              </a:rPr>
              <a:t>tutarları, yukarıda belirtilen yıllık hesaplanan KDV toplamına </a:t>
            </a:r>
            <a:r>
              <a:rPr lang="tr-TR" sz="1400" b="1" dirty="0">
                <a:solidFill>
                  <a:srgbClr val="C00000"/>
                </a:solidFill>
                <a:latin typeface="Calibri" panose="020F0502020204030204" pitchFamily="34" charset="0"/>
                <a:ea typeface="Times New Roman" panose="02020603050405020304" pitchFamily="18" charset="0"/>
              </a:rPr>
              <a:t>dâhil edilecektir</a:t>
            </a:r>
            <a:r>
              <a:rPr lang="tr-TR" sz="1400" dirty="0" smtClean="0">
                <a:latin typeface="Calibri" panose="020F0502020204030204" pitchFamily="34" charset="0"/>
                <a:ea typeface="Times New Roman" panose="02020603050405020304" pitchFamily="18" charset="0"/>
              </a:rPr>
              <a:t>.</a:t>
            </a:r>
          </a:p>
          <a:p>
            <a:pPr marL="742950" lvl="1" indent="-285750">
              <a:spcAft>
                <a:spcPts val="600"/>
              </a:spcAft>
              <a:buFont typeface="Wingdings" panose="05000000000000000000" pitchFamily="2" charset="2"/>
              <a:buChar char="ü"/>
            </a:pPr>
            <a:r>
              <a:rPr lang="tr-TR" sz="1400" b="1" u="sng" dirty="0" err="1" smtClean="0">
                <a:latin typeface="Calibri" panose="020F0502020204030204" pitchFamily="34" charset="0"/>
                <a:ea typeface="Times New Roman" panose="02020603050405020304" pitchFamily="18" charset="0"/>
              </a:rPr>
              <a:t>İkmalen</a:t>
            </a:r>
            <a:r>
              <a:rPr lang="tr-TR" sz="1400" b="1" u="sng" dirty="0" smtClean="0">
                <a:latin typeface="Calibri" panose="020F0502020204030204" pitchFamily="34" charset="0"/>
                <a:ea typeface="Times New Roman" panose="02020603050405020304" pitchFamily="18" charset="0"/>
              </a:rPr>
              <a:t>, </a:t>
            </a:r>
            <a:r>
              <a:rPr lang="tr-TR" sz="1400" b="1" u="sng" dirty="0" err="1">
                <a:latin typeface="Calibri" panose="020F0502020204030204" pitchFamily="34" charset="0"/>
                <a:ea typeface="Times New Roman" panose="02020603050405020304" pitchFamily="18" charset="0"/>
              </a:rPr>
              <a:t>re’sen</a:t>
            </a:r>
            <a:r>
              <a:rPr lang="tr-TR" sz="1400" b="1" u="sng" dirty="0">
                <a:latin typeface="Calibri" panose="020F0502020204030204" pitchFamily="34" charset="0"/>
                <a:ea typeface="Times New Roman" panose="02020603050405020304" pitchFamily="18" charset="0"/>
              </a:rPr>
              <a:t> veya idarece yapılan tarhiyatlar</a:t>
            </a:r>
            <a:r>
              <a:rPr lang="tr-TR" sz="1400" dirty="0">
                <a:latin typeface="Calibri" panose="020F0502020204030204" pitchFamily="34" charset="0"/>
                <a:ea typeface="Times New Roman" panose="02020603050405020304" pitchFamily="18" charset="0"/>
              </a:rPr>
              <a:t> üzerine Kanunun yayımı tarihinden </a:t>
            </a:r>
            <a:r>
              <a:rPr lang="tr-TR" sz="1400" b="1" dirty="0">
                <a:solidFill>
                  <a:srgbClr val="C00000"/>
                </a:solidFill>
                <a:latin typeface="Calibri" panose="020F0502020204030204" pitchFamily="34" charset="0"/>
                <a:ea typeface="Times New Roman" panose="02020603050405020304" pitchFamily="18" charset="0"/>
              </a:rPr>
              <a:t>önce yapılıp kesinleşen</a:t>
            </a:r>
            <a:r>
              <a:rPr lang="tr-TR" sz="1400" dirty="0">
                <a:solidFill>
                  <a:srgbClr val="C00000"/>
                </a:solidFill>
                <a:latin typeface="Calibri" panose="020F0502020204030204" pitchFamily="34" charset="0"/>
                <a:ea typeface="Times New Roman" panose="02020603050405020304" pitchFamily="18" charset="0"/>
              </a:rPr>
              <a:t> </a:t>
            </a:r>
            <a:r>
              <a:rPr lang="tr-TR" sz="1400" dirty="0">
                <a:latin typeface="Calibri" panose="020F0502020204030204" pitchFamily="34" charset="0"/>
                <a:ea typeface="Times New Roman" panose="02020603050405020304" pitchFamily="18" charset="0"/>
              </a:rPr>
              <a:t>tarhiyatlar, ilgili dönem beyanı ile </a:t>
            </a:r>
            <a:r>
              <a:rPr lang="tr-TR" sz="1400" b="1" dirty="0">
                <a:solidFill>
                  <a:srgbClr val="C00000"/>
                </a:solidFill>
                <a:latin typeface="Calibri" panose="020F0502020204030204" pitchFamily="34" charset="0"/>
                <a:ea typeface="Times New Roman" panose="02020603050405020304" pitchFamily="18" charset="0"/>
              </a:rPr>
              <a:t>birlikte dikkate alınacaktır</a:t>
            </a:r>
            <a:r>
              <a:rPr lang="tr-TR" sz="1400" dirty="0" smtClean="0">
                <a:latin typeface="Calibri" panose="020F0502020204030204" pitchFamily="34" charset="0"/>
                <a:ea typeface="Times New Roman" panose="02020603050405020304" pitchFamily="18" charset="0"/>
              </a:rPr>
              <a:t>.</a:t>
            </a:r>
          </a:p>
          <a:p>
            <a:pPr marL="742950" lvl="1" indent="-285750">
              <a:spcAft>
                <a:spcPts val="600"/>
              </a:spcAft>
              <a:buFont typeface="Wingdings" panose="05000000000000000000" pitchFamily="2" charset="2"/>
              <a:buChar char="ü"/>
            </a:pPr>
            <a:endParaRPr lang="tr-TR" sz="1400" dirty="0" smtClean="0">
              <a:latin typeface="Calibri" panose="020F0502020204030204" pitchFamily="34" charset="0"/>
              <a:ea typeface="Times New Roman" panose="02020603050405020304" pitchFamily="18" charset="0"/>
            </a:endParaRPr>
          </a:p>
        </p:txBody>
      </p:sp>
      <p:sp>
        <p:nvSpPr>
          <p:cNvPr id="25" name="Metin kutusu 24"/>
          <p:cNvSpPr txBox="1"/>
          <p:nvPr/>
        </p:nvSpPr>
        <p:spPr>
          <a:xfrm>
            <a:off x="889490" y="2801657"/>
            <a:ext cx="11244943" cy="1745093"/>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100" b="1">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a:defRPr>
                <a:solidFill>
                  <a:schemeClr val="tx1"/>
                </a:solidFill>
              </a:defRPr>
            </a:lvl2pPr>
            <a:lvl3pPr marL="834390" lvl="2" indent="-285750">
              <a:lnSpc>
                <a:spcPct val="90000"/>
              </a:lnSpc>
              <a:spcBef>
                <a:spcPts val="300"/>
              </a:spcBef>
              <a:spcAft>
                <a:spcPts val="300"/>
              </a:spcAft>
              <a:buClr>
                <a:srgbClr val="D34817"/>
              </a:buClr>
              <a:buFont typeface="Wingdings" panose="05000000000000000000" pitchFamily="2" charset="2"/>
              <a:buChar char="§"/>
              <a:defRPr sz="1400">
                <a:solidFill>
                  <a:prstClr val="black">
                    <a:lumMod val="85000"/>
                    <a:lumOff val="15000"/>
                  </a:prstClr>
                </a:solidFill>
                <a:latin typeface="Segoe UI" panose="020B0502040204020203" pitchFamily="34" charset="0"/>
                <a:ea typeface="Segoe UI" panose="020B0502040204020203" pitchFamily="34" charset="0"/>
                <a:cs typeface="Segoe UI" panose="020B0502040204020203" pitchFamily="34" charset="0"/>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742950" lvl="1" indent="-285750">
              <a:spcAft>
                <a:spcPts val="600"/>
              </a:spcAft>
              <a:buFont typeface="Wingdings" panose="05000000000000000000" pitchFamily="2" charset="2"/>
              <a:buChar char="ü"/>
            </a:pPr>
            <a:r>
              <a:rPr lang="tr-TR" sz="1400" dirty="0" smtClean="0">
                <a:latin typeface="Calibri" panose="020F0502020204030204" pitchFamily="34" charset="0"/>
                <a:ea typeface="Times New Roman" panose="02020603050405020304" pitchFamily="18" charset="0"/>
              </a:rPr>
              <a:t>3065 </a:t>
            </a:r>
            <a:r>
              <a:rPr lang="tr-TR" sz="1400" dirty="0">
                <a:latin typeface="Calibri" panose="020F0502020204030204" pitchFamily="34" charset="0"/>
                <a:ea typeface="Times New Roman" panose="02020603050405020304" pitchFamily="18" charset="0"/>
              </a:rPr>
              <a:t>sayılı KDV Kanununun (11/1-c) ve geçici 17 </a:t>
            </a:r>
            <a:r>
              <a:rPr lang="tr-TR" sz="1400" dirty="0" err="1">
                <a:latin typeface="Calibri" panose="020F0502020204030204" pitchFamily="34" charset="0"/>
                <a:ea typeface="Times New Roman" panose="02020603050405020304" pitchFamily="18" charset="0"/>
              </a:rPr>
              <a:t>nci</a:t>
            </a:r>
            <a:r>
              <a:rPr lang="tr-TR" sz="1400" dirty="0">
                <a:latin typeface="Calibri" panose="020F0502020204030204" pitchFamily="34" charset="0"/>
                <a:ea typeface="Times New Roman" panose="02020603050405020304" pitchFamily="18" charset="0"/>
              </a:rPr>
              <a:t> maddeleri uyarınca tecil-terkin uygulaması kapsamında teslimleri bulunan mükelleflerde, </a:t>
            </a:r>
            <a:r>
              <a:rPr lang="tr-TR" sz="1400" b="1" dirty="0">
                <a:solidFill>
                  <a:srgbClr val="C00000"/>
                </a:solidFill>
                <a:latin typeface="Calibri" panose="020F0502020204030204" pitchFamily="34" charset="0"/>
                <a:ea typeface="Times New Roman" panose="02020603050405020304" pitchFamily="18" charset="0"/>
              </a:rPr>
              <a:t>tecil edilen vergiler</a:t>
            </a:r>
            <a:r>
              <a:rPr lang="tr-TR" sz="1400" dirty="0">
                <a:latin typeface="Calibri" panose="020F0502020204030204" pitchFamily="34" charset="0"/>
                <a:ea typeface="Times New Roman" panose="02020603050405020304" pitchFamily="18" charset="0"/>
              </a:rPr>
              <a:t>, ilgili dönem beyannamesinde yer alan “</a:t>
            </a:r>
            <a:r>
              <a:rPr lang="tr-TR" sz="1400" b="1" u="sng" dirty="0">
                <a:latin typeface="Calibri" panose="020F0502020204030204" pitchFamily="34" charset="0"/>
                <a:ea typeface="Times New Roman" panose="02020603050405020304" pitchFamily="18" charset="0"/>
              </a:rPr>
              <a:t>Hesaplanan Katma Değer Vergisi</a:t>
            </a:r>
            <a:r>
              <a:rPr lang="tr-TR" sz="1400" dirty="0">
                <a:latin typeface="Calibri" panose="020F0502020204030204" pitchFamily="34" charset="0"/>
                <a:ea typeface="Times New Roman" panose="02020603050405020304" pitchFamily="18" charset="0"/>
              </a:rPr>
              <a:t>” satırındaki tutardan </a:t>
            </a:r>
            <a:r>
              <a:rPr lang="tr-TR" sz="1400" b="1" u="sng" dirty="0">
                <a:latin typeface="Calibri" panose="020F0502020204030204" pitchFamily="34" charset="0"/>
                <a:ea typeface="Times New Roman" panose="02020603050405020304" pitchFamily="18" charset="0"/>
              </a:rPr>
              <a:t>düşülecek</a:t>
            </a:r>
            <a:r>
              <a:rPr lang="tr-TR" sz="1400" dirty="0">
                <a:latin typeface="Calibri" panose="020F0502020204030204" pitchFamily="34" charset="0"/>
                <a:ea typeface="Times New Roman" panose="02020603050405020304" pitchFamily="18" charset="0"/>
              </a:rPr>
              <a:t> ve yıllık toplama </a:t>
            </a:r>
            <a:r>
              <a:rPr lang="tr-TR" sz="1400" b="1" dirty="0">
                <a:solidFill>
                  <a:srgbClr val="C00000"/>
                </a:solidFill>
                <a:latin typeface="Calibri" panose="020F0502020204030204" pitchFamily="34" charset="0"/>
                <a:ea typeface="Times New Roman" panose="02020603050405020304" pitchFamily="18" charset="0"/>
              </a:rPr>
              <a:t>dâhil edilmeyecektir</a:t>
            </a:r>
            <a:r>
              <a:rPr lang="tr-TR" sz="1400" dirty="0" smtClean="0">
                <a:latin typeface="Calibri" panose="020F0502020204030204" pitchFamily="34" charset="0"/>
                <a:ea typeface="Times New Roman" panose="02020603050405020304" pitchFamily="18" charset="0"/>
              </a:rPr>
              <a:t>.</a:t>
            </a:r>
          </a:p>
          <a:p>
            <a:pPr marL="1120140" lvl="2">
              <a:spcAft>
                <a:spcPts val="600"/>
              </a:spcAft>
              <a:buFont typeface="Wingdings" panose="05000000000000000000" pitchFamily="2" charset="2"/>
              <a:buChar char="ü"/>
            </a:pPr>
            <a:r>
              <a:rPr lang="tr-TR" dirty="0">
                <a:latin typeface="Calibri" panose="020F0502020204030204" pitchFamily="34" charset="0"/>
                <a:ea typeface="Times New Roman" panose="02020603050405020304" pitchFamily="18" charset="0"/>
              </a:rPr>
              <a:t>3065 sayılı Kanunun (11/1-c) maddesi kapsamında </a:t>
            </a:r>
            <a:r>
              <a:rPr lang="tr-TR" b="1" dirty="0">
                <a:solidFill>
                  <a:srgbClr val="C00000"/>
                </a:solidFill>
                <a:latin typeface="Calibri" panose="020F0502020204030204" pitchFamily="34" charset="0"/>
                <a:ea typeface="Times New Roman" panose="02020603050405020304" pitchFamily="18" charset="0"/>
              </a:rPr>
              <a:t>teslim edilen malların</a:t>
            </a:r>
            <a:r>
              <a:rPr lang="tr-TR" dirty="0">
                <a:solidFill>
                  <a:srgbClr val="C00000"/>
                </a:solidFill>
                <a:latin typeface="Calibri" panose="020F0502020204030204" pitchFamily="34" charset="0"/>
                <a:ea typeface="Times New Roman" panose="02020603050405020304" pitchFamily="18" charset="0"/>
              </a:rPr>
              <a:t> </a:t>
            </a:r>
            <a:r>
              <a:rPr lang="tr-TR" b="1" u="sng" dirty="0">
                <a:latin typeface="Calibri" panose="020F0502020204030204" pitchFamily="34" charset="0"/>
                <a:ea typeface="Times New Roman" panose="02020603050405020304" pitchFamily="18" charset="0"/>
              </a:rPr>
              <a:t>süresi içinde ihracının gerçekleştirilmiş olması</a:t>
            </a:r>
            <a:r>
              <a:rPr lang="tr-TR" dirty="0">
                <a:latin typeface="Calibri" panose="020F0502020204030204" pitchFamily="34" charset="0"/>
                <a:ea typeface="Times New Roman" panose="02020603050405020304" pitchFamily="18" charset="0"/>
              </a:rPr>
              <a:t> gerekmektedir. Aynı Kanunun </a:t>
            </a:r>
            <a:r>
              <a:rPr lang="tr-TR" b="1" u="sng" dirty="0">
                <a:latin typeface="Calibri" panose="020F0502020204030204" pitchFamily="34" charset="0"/>
                <a:ea typeface="Times New Roman" panose="02020603050405020304" pitchFamily="18" charset="0"/>
              </a:rPr>
              <a:t>geçici 17 </a:t>
            </a:r>
            <a:r>
              <a:rPr lang="tr-TR" b="1" u="sng" dirty="0" err="1">
                <a:latin typeface="Calibri" panose="020F0502020204030204" pitchFamily="34" charset="0"/>
                <a:ea typeface="Times New Roman" panose="02020603050405020304" pitchFamily="18" charset="0"/>
              </a:rPr>
              <a:t>nci</a:t>
            </a:r>
            <a:r>
              <a:rPr lang="tr-TR" b="1" u="sng" dirty="0">
                <a:latin typeface="Calibri" panose="020F0502020204030204" pitchFamily="34" charset="0"/>
                <a:ea typeface="Times New Roman" panose="02020603050405020304" pitchFamily="18" charset="0"/>
              </a:rPr>
              <a:t> maddesi</a:t>
            </a:r>
            <a:r>
              <a:rPr lang="tr-TR" dirty="0">
                <a:latin typeface="Calibri" panose="020F0502020204030204" pitchFamily="34" charset="0"/>
                <a:ea typeface="Times New Roman" panose="02020603050405020304" pitchFamily="18" charset="0"/>
              </a:rPr>
              <a:t> kapsamında teslimleri bulunanlarda ise bu şart aranmayacaktır</a:t>
            </a:r>
            <a:r>
              <a:rPr lang="tr-TR" dirty="0" smtClean="0">
                <a:latin typeface="Calibri" panose="020F0502020204030204" pitchFamily="34" charset="0"/>
                <a:ea typeface="Times New Roman" panose="02020603050405020304" pitchFamily="18" charset="0"/>
              </a:rPr>
              <a:t>.</a:t>
            </a:r>
          </a:p>
          <a:p>
            <a:pPr marL="1120140" lvl="2">
              <a:spcAft>
                <a:spcPts val="600"/>
              </a:spcAft>
              <a:buFont typeface="Wingdings" panose="05000000000000000000" pitchFamily="2" charset="2"/>
              <a:buChar char="ü"/>
            </a:pPr>
            <a:r>
              <a:rPr lang="tr-TR" dirty="0">
                <a:latin typeface="Calibri" panose="020F0502020204030204" pitchFamily="34" charset="0"/>
                <a:ea typeface="Times New Roman" panose="02020603050405020304" pitchFamily="18" charset="0"/>
              </a:rPr>
              <a:t>“Tecil edilen vergiler” ifadesinden kasıt, 1 No.lu KDV Beyannamesinin “İhraç Kayıtlı Teslimler” bölümünde yer alan “</a:t>
            </a:r>
            <a:r>
              <a:rPr lang="tr-TR" b="1" dirty="0">
                <a:solidFill>
                  <a:srgbClr val="C00000"/>
                </a:solidFill>
                <a:latin typeface="Calibri" panose="020F0502020204030204" pitchFamily="34" charset="0"/>
                <a:ea typeface="Times New Roman" panose="02020603050405020304" pitchFamily="18" charset="0"/>
              </a:rPr>
              <a:t>Tecil Edilebilir KDV</a:t>
            </a:r>
            <a:r>
              <a:rPr lang="tr-TR" dirty="0">
                <a:latin typeface="Calibri" panose="020F0502020204030204" pitchFamily="34" charset="0"/>
                <a:ea typeface="Times New Roman" panose="02020603050405020304" pitchFamily="18" charset="0"/>
              </a:rPr>
              <a:t>” satırındaki tutardır</a:t>
            </a:r>
            <a:r>
              <a:rPr lang="tr-TR" dirty="0" smtClean="0">
                <a:latin typeface="Calibri" panose="020F0502020204030204" pitchFamily="34" charset="0"/>
                <a:ea typeface="Times New Roman" panose="02020603050405020304" pitchFamily="18" charset="0"/>
              </a:rPr>
              <a:t>.</a:t>
            </a:r>
            <a:endParaRPr lang="tr-TR" sz="1400" b="1" u="sng" dirty="0" smtClean="0">
              <a:latin typeface="Calibri" panose="020F0502020204030204" pitchFamily="34" charset="0"/>
              <a:ea typeface="Times New Roman" panose="02020603050405020304" pitchFamily="18" charset="0"/>
            </a:endParaRPr>
          </a:p>
        </p:txBody>
      </p:sp>
      <p:sp>
        <p:nvSpPr>
          <p:cNvPr id="26" name="Metin kutusu 25"/>
          <p:cNvSpPr txBox="1"/>
          <p:nvPr/>
        </p:nvSpPr>
        <p:spPr>
          <a:xfrm>
            <a:off x="889490" y="2827991"/>
            <a:ext cx="11244943" cy="1107996"/>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100" b="1">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a:defRPr>
                <a:solidFill>
                  <a:schemeClr val="tx1"/>
                </a:solidFill>
              </a:defRPr>
            </a:lvl2pPr>
            <a:lvl3pPr marL="834390" lvl="2" indent="-285750">
              <a:lnSpc>
                <a:spcPct val="90000"/>
              </a:lnSpc>
              <a:spcBef>
                <a:spcPts val="300"/>
              </a:spcBef>
              <a:spcAft>
                <a:spcPts val="300"/>
              </a:spcAft>
              <a:buClr>
                <a:srgbClr val="D34817"/>
              </a:buClr>
              <a:buFont typeface="Wingdings" panose="05000000000000000000" pitchFamily="2" charset="2"/>
              <a:buChar char="§"/>
              <a:defRPr sz="1400">
                <a:solidFill>
                  <a:prstClr val="black">
                    <a:lumMod val="85000"/>
                    <a:lumOff val="15000"/>
                  </a:prstClr>
                </a:solidFill>
                <a:latin typeface="Segoe UI" panose="020B0502040204020203" pitchFamily="34" charset="0"/>
                <a:ea typeface="Segoe UI" panose="020B0502040204020203" pitchFamily="34" charset="0"/>
                <a:cs typeface="Segoe UI" panose="020B0502040204020203" pitchFamily="34" charset="0"/>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742950" lvl="1" indent="-285750">
              <a:spcAft>
                <a:spcPts val="600"/>
              </a:spcAft>
              <a:buFont typeface="Wingdings" panose="05000000000000000000" pitchFamily="2" charset="2"/>
              <a:buChar char="ü"/>
            </a:pPr>
            <a:endParaRPr lang="tr-TR" sz="1400" dirty="0" smtClean="0">
              <a:latin typeface="Calibri" panose="020F0502020204030204" pitchFamily="34" charset="0"/>
              <a:ea typeface="Times New Roman" panose="02020603050405020304" pitchFamily="18" charset="0"/>
            </a:endParaRPr>
          </a:p>
          <a:p>
            <a:pPr marL="742950" lvl="1" indent="-285750">
              <a:spcAft>
                <a:spcPts val="600"/>
              </a:spcAft>
              <a:buFont typeface="Wingdings" panose="05000000000000000000" pitchFamily="2" charset="2"/>
              <a:buChar char="ü"/>
            </a:pPr>
            <a:r>
              <a:rPr lang="tr-TR" sz="1400" dirty="0" smtClean="0">
                <a:latin typeface="Calibri" panose="020F0502020204030204" pitchFamily="34" charset="0"/>
                <a:ea typeface="Times New Roman" panose="02020603050405020304" pitchFamily="18" charset="0"/>
              </a:rPr>
              <a:t>Kısmi </a:t>
            </a:r>
            <a:r>
              <a:rPr lang="tr-TR" sz="1400" dirty="0" err="1" smtClean="0">
                <a:latin typeface="Calibri" panose="020F0502020204030204" pitchFamily="34" charset="0"/>
                <a:ea typeface="Times New Roman" panose="02020603050405020304" pitchFamily="18" charset="0"/>
              </a:rPr>
              <a:t>tevkifata</a:t>
            </a:r>
            <a:r>
              <a:rPr lang="tr-TR" sz="1400" dirty="0" smtClean="0">
                <a:latin typeface="Calibri" panose="020F0502020204030204" pitchFamily="34" charset="0"/>
                <a:ea typeface="Times New Roman" panose="02020603050405020304" pitchFamily="18" charset="0"/>
              </a:rPr>
              <a:t> tabi satışları bulunan </a:t>
            </a:r>
            <a:r>
              <a:rPr lang="tr-TR" sz="1400" b="1" dirty="0">
                <a:solidFill>
                  <a:srgbClr val="C00000"/>
                </a:solidFill>
                <a:latin typeface="Calibri" panose="020F0502020204030204" pitchFamily="34" charset="0"/>
                <a:ea typeface="Times New Roman" panose="02020603050405020304" pitchFamily="18" charset="0"/>
              </a:rPr>
              <a:t>satıcıların yapacakları</a:t>
            </a:r>
            <a:r>
              <a:rPr lang="tr-TR" sz="1400" dirty="0">
                <a:solidFill>
                  <a:srgbClr val="C00000"/>
                </a:solidFill>
                <a:latin typeface="Calibri" panose="020F0502020204030204" pitchFamily="34" charset="0"/>
                <a:ea typeface="Times New Roman" panose="02020603050405020304" pitchFamily="18" charset="0"/>
              </a:rPr>
              <a:t> </a:t>
            </a:r>
            <a:r>
              <a:rPr lang="tr-TR" sz="1400" dirty="0">
                <a:latin typeface="Calibri" panose="020F0502020204030204" pitchFamily="34" charset="0"/>
                <a:ea typeface="Times New Roman" panose="02020603050405020304" pitchFamily="18" charset="0"/>
              </a:rPr>
              <a:t>KDV artırımları ile ilgili “Yıllık Hesaplanan KDV" tutarının belirlenmesinde, alıcı tarafından </a:t>
            </a:r>
            <a:r>
              <a:rPr lang="tr-TR" sz="1400" b="1" u="sng" dirty="0">
                <a:latin typeface="Calibri" panose="020F0502020204030204" pitchFamily="34" charset="0"/>
                <a:ea typeface="Times New Roman" panose="02020603050405020304" pitchFamily="18" charset="0"/>
              </a:rPr>
              <a:t>sorumlu sıfatıyla beyan edilen KDV dikkate alınmadan</a:t>
            </a:r>
            <a:r>
              <a:rPr lang="tr-TR" sz="1400" dirty="0">
                <a:latin typeface="Calibri" panose="020F0502020204030204" pitchFamily="34" charset="0"/>
                <a:ea typeface="Times New Roman" panose="02020603050405020304" pitchFamily="18" charset="0"/>
              </a:rPr>
              <a:t>, </a:t>
            </a:r>
            <a:r>
              <a:rPr lang="tr-TR" sz="1400" b="1" dirty="0">
                <a:solidFill>
                  <a:srgbClr val="C00000"/>
                </a:solidFill>
                <a:latin typeface="Calibri" panose="020F0502020204030204" pitchFamily="34" charset="0"/>
                <a:ea typeface="Times New Roman" panose="02020603050405020304" pitchFamily="18" charset="0"/>
              </a:rPr>
              <a:t>kendileri tarafından beyan edilen kısım</a:t>
            </a:r>
            <a:r>
              <a:rPr lang="tr-TR" sz="1400" dirty="0">
                <a:solidFill>
                  <a:srgbClr val="C00000"/>
                </a:solidFill>
                <a:latin typeface="Calibri" panose="020F0502020204030204" pitchFamily="34" charset="0"/>
                <a:ea typeface="Times New Roman" panose="02020603050405020304" pitchFamily="18" charset="0"/>
              </a:rPr>
              <a:t> </a:t>
            </a:r>
            <a:r>
              <a:rPr lang="tr-TR" sz="1400" dirty="0">
                <a:latin typeface="Calibri" panose="020F0502020204030204" pitchFamily="34" charset="0"/>
                <a:ea typeface="Times New Roman" panose="02020603050405020304" pitchFamily="18" charset="0"/>
              </a:rPr>
              <a:t>hesaplamaya dâhil edilecektir</a:t>
            </a:r>
            <a:r>
              <a:rPr lang="tr-TR" sz="1400" dirty="0" smtClean="0">
                <a:latin typeface="Calibri" panose="020F0502020204030204" pitchFamily="34" charset="0"/>
                <a:ea typeface="Times New Roman" panose="02020603050405020304" pitchFamily="18" charset="0"/>
              </a:rPr>
              <a:t>.</a:t>
            </a:r>
          </a:p>
          <a:p>
            <a:pPr marL="742950" lvl="1" indent="-285750">
              <a:spcAft>
                <a:spcPts val="600"/>
              </a:spcAft>
              <a:buFont typeface="Wingdings" panose="05000000000000000000" pitchFamily="2" charset="2"/>
              <a:buChar char="ü"/>
            </a:pPr>
            <a:endParaRPr lang="tr-TR" sz="1400" dirty="0" smtClean="0">
              <a:latin typeface="Calibri" panose="020F0502020204030204" pitchFamily="34" charset="0"/>
              <a:ea typeface="Times New Roman" panose="02020603050405020304" pitchFamily="18" charset="0"/>
            </a:endParaRPr>
          </a:p>
        </p:txBody>
      </p:sp>
      <p:sp>
        <p:nvSpPr>
          <p:cNvPr id="23" name="Metin kutusu 22"/>
          <p:cNvSpPr txBox="1"/>
          <p:nvPr/>
        </p:nvSpPr>
        <p:spPr>
          <a:xfrm>
            <a:off x="3722468" y="1216971"/>
            <a:ext cx="5550624" cy="1552733"/>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pPr algn="just"/>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pPr algn="just"/>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1400" dirty="0">
                <a:latin typeface="Calibri" panose="020F0502020204030204" pitchFamily="34" charset="0"/>
                <a:ea typeface="Times New Roman" panose="02020603050405020304" pitchFamily="18" charset="0"/>
              </a:rPr>
              <a:t>“</a:t>
            </a:r>
            <a:r>
              <a:rPr lang="tr-TR" sz="1400" b="1" dirty="0">
                <a:solidFill>
                  <a:srgbClr val="C00000"/>
                </a:solidFill>
                <a:latin typeface="Calibri" panose="020F0502020204030204" pitchFamily="34" charset="0"/>
                <a:ea typeface="Times New Roman" panose="02020603050405020304" pitchFamily="18" charset="0"/>
              </a:rPr>
              <a:t>Hesaplanan Katma Değer Vergisi</a:t>
            </a:r>
            <a:r>
              <a:rPr lang="tr-TR" sz="1400" dirty="0">
                <a:latin typeface="Calibri" panose="020F0502020204030204" pitchFamily="34" charset="0"/>
                <a:ea typeface="Times New Roman" panose="02020603050405020304" pitchFamily="18" charset="0"/>
              </a:rPr>
              <a:t>” satırlarında yer alan tutarların </a:t>
            </a:r>
            <a:r>
              <a:rPr lang="tr-TR" sz="1400" b="1" dirty="0">
                <a:solidFill>
                  <a:srgbClr val="C00000"/>
                </a:solidFill>
                <a:latin typeface="Calibri" panose="020F0502020204030204" pitchFamily="34" charset="0"/>
                <a:ea typeface="Times New Roman" panose="02020603050405020304" pitchFamily="18" charset="0"/>
              </a:rPr>
              <a:t>yıllık toplamı üzerinden</a:t>
            </a:r>
            <a:r>
              <a:rPr lang="tr-TR" sz="1400" dirty="0" smtClean="0">
                <a:latin typeface="Calibri" panose="020F0502020204030204" pitchFamily="34" charset="0"/>
                <a:ea typeface="Times New Roman" panose="02020603050405020304" pitchFamily="18" charset="0"/>
              </a:rPr>
              <a:t>;</a:t>
            </a:r>
            <a:r>
              <a:rPr lang="tr-TR" sz="1400" dirty="0">
                <a:latin typeface="Calibri" panose="020F0502020204030204" pitchFamily="34" charset="0"/>
                <a:ea typeface="Times New Roman" panose="02020603050405020304" pitchFamily="18" charset="0"/>
              </a:rPr>
              <a:t> </a:t>
            </a:r>
            <a:r>
              <a:rPr lang="tr-TR" sz="1400" dirty="0" smtClean="0">
                <a:latin typeface="Calibri" panose="020F0502020204030204" pitchFamily="34" charset="0"/>
                <a:ea typeface="Times New Roman" panose="02020603050405020304" pitchFamily="18" charset="0"/>
              </a:rPr>
              <a:t>tabloda belirtilen oranlardan az </a:t>
            </a:r>
            <a:r>
              <a:rPr lang="tr-TR" sz="1400" dirty="0">
                <a:latin typeface="Calibri" panose="020F0502020204030204" pitchFamily="34" charset="0"/>
                <a:ea typeface="Times New Roman" panose="02020603050405020304" pitchFamily="18" charset="0"/>
              </a:rPr>
              <a:t>olmamak kaydıyla hesaplanacak </a:t>
            </a:r>
            <a:r>
              <a:rPr lang="tr-TR" sz="1400" dirty="0" smtClean="0">
                <a:latin typeface="Calibri" panose="020F0502020204030204" pitchFamily="34" charset="0"/>
                <a:ea typeface="Times New Roman" panose="02020603050405020304" pitchFamily="18" charset="0"/>
              </a:rPr>
              <a:t>KDV’nin artırılması,</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1400" dirty="0" smtClean="0">
                <a:latin typeface="Calibri" panose="020F0502020204030204" pitchFamily="34" charset="0"/>
                <a:ea typeface="Times New Roman" panose="02020603050405020304" pitchFamily="18" charset="0"/>
              </a:rPr>
              <a:t>Artırımın </a:t>
            </a:r>
            <a:r>
              <a:rPr lang="tr-TR" sz="1400" b="1" u="sng" dirty="0" smtClean="0">
                <a:latin typeface="Calibri" panose="020F0502020204030204" pitchFamily="34" charset="0"/>
                <a:ea typeface="Times New Roman" panose="02020603050405020304" pitchFamily="18" charset="0"/>
              </a:rPr>
              <a:t>yıllık </a:t>
            </a:r>
            <a:r>
              <a:rPr lang="tr-TR" sz="1400" dirty="0" smtClean="0">
                <a:latin typeface="Calibri" panose="020F0502020204030204" pitchFamily="34" charset="0"/>
                <a:ea typeface="Times New Roman" panose="02020603050405020304" pitchFamily="18" charset="0"/>
              </a:rPr>
              <a:t>yapılması gerekir.</a:t>
            </a:r>
          </a:p>
        </p:txBody>
      </p:sp>
      <p:sp>
        <p:nvSpPr>
          <p:cNvPr id="21" name="Yuvarlatılmış Dikdörtgen 20"/>
          <p:cNvSpPr/>
          <p:nvPr/>
        </p:nvSpPr>
        <p:spPr>
          <a:xfrm>
            <a:off x="3728259" y="1020077"/>
            <a:ext cx="5538698" cy="720000"/>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a:latin typeface="Arial" panose="020B0604020202020204" pitchFamily="34" charset="0"/>
                <a:cs typeface="Arial" panose="020B0604020202020204" pitchFamily="34" charset="0"/>
              </a:rPr>
              <a:t>Artırıma Esas Tutar ve Uygulanacak Artırım Oranları</a:t>
            </a:r>
          </a:p>
        </p:txBody>
      </p:sp>
      <p:sp>
        <p:nvSpPr>
          <p:cNvPr id="10" name="İçerik Yer Tutucusu 2"/>
          <p:cNvSpPr txBox="1">
            <a:spLocks/>
          </p:cNvSpPr>
          <p:nvPr/>
        </p:nvSpPr>
        <p:spPr>
          <a:xfrm>
            <a:off x="2143476" y="4647294"/>
            <a:ext cx="8736973" cy="10897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Font typeface="Wingdings" panose="05000000000000000000" pitchFamily="2" charset="2"/>
              <a:buChar char="q"/>
            </a:pPr>
            <a:endParaRPr lang="tr-TR" dirty="0"/>
          </a:p>
        </p:txBody>
      </p:sp>
      <p:sp>
        <p:nvSpPr>
          <p:cNvPr id="22" name="Dikdörtgen 21"/>
          <p:cNvSpPr/>
          <p:nvPr/>
        </p:nvSpPr>
        <p:spPr>
          <a:xfrm>
            <a:off x="2941563" y="1441688"/>
            <a:ext cx="5254951" cy="720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scene3d>
              <a:camera prst="orthographicFront"/>
              <a:lightRig rig="threePt" dir="t"/>
            </a:scene3d>
            <a:sp3d extrusionH="57150">
              <a:bevelT w="82550" h="38100" prst="coolSlant"/>
            </a:sp3d>
          </a:bodyPr>
          <a:lstStyle/>
          <a:p>
            <a:pPr lvl="0" algn="ctr" defTabSz="1422400">
              <a:lnSpc>
                <a:spcPct val="90000"/>
              </a:lnSpc>
              <a:spcBef>
                <a:spcPct val="0"/>
              </a:spcBef>
              <a:spcAft>
                <a:spcPct val="35000"/>
              </a:spcAft>
            </a:pPr>
            <a:endParaRPr lang="tr-TR" sz="3200" b="1" dirty="0">
              <a:solidFill>
                <a:schemeClr val="tx1"/>
              </a:solidFill>
              <a:latin typeface="SimSun" panose="02010600030101010101" pitchFamily="2" charset="-122"/>
              <a:ea typeface="SimSun" panose="02010600030101010101" pitchFamily="2" charset="-122"/>
              <a:cs typeface="Times New Roman" panose="02020603050405020304" pitchFamily="18" charset="0"/>
            </a:endParaRPr>
          </a:p>
        </p:txBody>
      </p:sp>
      <p:sp>
        <p:nvSpPr>
          <p:cNvPr id="11" name="TextShape 2"/>
          <p:cNvSpPr txBox="1"/>
          <p:nvPr/>
        </p:nvSpPr>
        <p:spPr>
          <a:xfrm>
            <a:off x="1108075" y="82018"/>
            <a:ext cx="10920495" cy="791640"/>
          </a:xfrm>
          <a:prstGeom prst="rect">
            <a:avLst/>
          </a:prstGeom>
          <a:noFill/>
          <a:ln>
            <a:noFill/>
          </a:ln>
        </p:spPr>
        <p:txBody>
          <a:bodyPr anchor="ctr"/>
          <a:lstStyle/>
          <a:p>
            <a:pPr algn="ctr">
              <a:lnSpc>
                <a:spcPct val="100000"/>
              </a:lnSpc>
            </a:pPr>
            <a:r>
              <a:rPr lang="tr-TR" sz="2500" b="1" spc="-1" dirty="0">
                <a:solidFill>
                  <a:srgbClr val="FF0000"/>
                </a:solidFill>
                <a:uFill>
                  <a:solidFill>
                    <a:srgbClr val="FFFFFF"/>
                  </a:solidFill>
                </a:uFill>
              </a:rPr>
              <a:t>MATRAH VE VERGİ ARTIRIMI</a:t>
            </a:r>
          </a:p>
          <a:p>
            <a:pPr algn="ctr">
              <a:lnSpc>
                <a:spcPct val="100000"/>
              </a:lnSpc>
            </a:pPr>
            <a:r>
              <a:rPr lang="tr-TR" b="1" spc="-1" dirty="0" smtClean="0">
                <a:solidFill>
                  <a:srgbClr val="FF0000"/>
                </a:solidFill>
                <a:uFill>
                  <a:solidFill>
                    <a:srgbClr val="FFFFFF"/>
                  </a:solidFill>
                </a:uFill>
              </a:rPr>
              <a:t>-Katma Değer Vergisi Artırımı</a:t>
            </a:r>
            <a:r>
              <a:rPr lang="tr-TR" b="1" strike="noStrike" spc="-1" dirty="0" smtClean="0">
                <a:solidFill>
                  <a:srgbClr val="FF0000"/>
                </a:solidFill>
                <a:uFill>
                  <a:solidFill>
                    <a:srgbClr val="FFFFFF"/>
                  </a:solidFill>
                </a:uFill>
                <a:latin typeface="Calibri"/>
              </a:rPr>
              <a:t>-</a:t>
            </a:r>
            <a:endParaRPr lang="tr-TR" b="0" strike="noStrike" spc="-1" dirty="0">
              <a:solidFill>
                <a:srgbClr val="000000"/>
              </a:solidFill>
              <a:uFill>
                <a:solidFill>
                  <a:srgbClr val="FFFFFF"/>
                </a:solidFill>
              </a:uFill>
              <a:latin typeface="Calibri"/>
            </a:endParaRPr>
          </a:p>
        </p:txBody>
      </p:sp>
      <p:sp>
        <p:nvSpPr>
          <p:cNvPr id="13" name="5 Dikdörtgen"/>
          <p:cNvSpPr/>
          <p:nvPr/>
        </p:nvSpPr>
        <p:spPr>
          <a:xfrm rot="16200000">
            <a:off x="-2875869" y="3145126"/>
            <a:ext cx="6851740" cy="561489"/>
          </a:xfrm>
          <a:prstGeom prst="rect">
            <a:avLst/>
          </a:prstGeom>
          <a:solidFill>
            <a:srgbClr val="FD0005"/>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b="1">
              <a:solidFill>
                <a:prstClr val="white"/>
              </a:solidFill>
            </a:endParaRPr>
          </a:p>
        </p:txBody>
      </p:sp>
      <p:sp>
        <p:nvSpPr>
          <p:cNvPr id="14" name="36 Başlık"/>
          <p:cNvSpPr txBox="1">
            <a:spLocks/>
          </p:cNvSpPr>
          <p:nvPr/>
        </p:nvSpPr>
        <p:spPr>
          <a:xfrm rot="16200000">
            <a:off x="-2247497" y="3571445"/>
            <a:ext cx="5584971" cy="571504"/>
          </a:xfrm>
          <a:prstGeom prst="rect">
            <a:avLst/>
          </a:prstGeom>
        </p:spPr>
        <p:txBody>
          <a:bodyPr vert="horz" lIns="91440" tIns="45720" rIns="91440" bIns="45720" rtlCol="0" anchor="ctr">
            <a:noAutofit/>
          </a:bodyPr>
          <a:lstStyle/>
          <a:p>
            <a:pPr algn="ctr">
              <a:spcBef>
                <a:spcPct val="0"/>
              </a:spcBef>
              <a:defRPr/>
            </a:pPr>
            <a:r>
              <a:rPr lang="tr-TR" b="1" dirty="0">
                <a:solidFill>
                  <a:prstClr val="white"/>
                </a:solidFill>
                <a:effectLst>
                  <a:outerShdw blurRad="38100" dist="38100" dir="2700000" algn="tl">
                    <a:srgbClr val="000000">
                      <a:alpha val="43137"/>
                    </a:srgbClr>
                  </a:outerShdw>
                </a:effectLst>
              </a:rPr>
              <a:t>VERGİ DENETİM KURULU BAŞKANLIĞI</a:t>
            </a:r>
          </a:p>
        </p:txBody>
      </p:sp>
      <p:pic>
        <p:nvPicPr>
          <p:cNvPr id="15" name="Resim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46" y="235646"/>
            <a:ext cx="965683" cy="964739"/>
          </a:xfrm>
          <a:prstGeom prst="rect">
            <a:avLst/>
          </a:prstGeom>
        </p:spPr>
      </p:pic>
      <p:pic>
        <p:nvPicPr>
          <p:cNvPr id="2" name="Resim 1"/>
          <p:cNvPicPr>
            <a:picLocks noChangeAspect="1"/>
          </p:cNvPicPr>
          <p:nvPr/>
        </p:nvPicPr>
        <p:blipFill>
          <a:blip r:embed="rId4"/>
          <a:stretch>
            <a:fillRect/>
          </a:stretch>
        </p:blipFill>
        <p:spPr>
          <a:xfrm>
            <a:off x="4821496" y="4703962"/>
            <a:ext cx="3493651" cy="2154038"/>
          </a:xfrm>
          <a:prstGeom prst="rect">
            <a:avLst/>
          </a:prstGeom>
        </p:spPr>
      </p:pic>
      <p:pic>
        <p:nvPicPr>
          <p:cNvPr id="27" name="Resim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55937" y="3164447"/>
            <a:ext cx="766531" cy="1048614"/>
          </a:xfrm>
          <a:prstGeom prst="rect">
            <a:avLst/>
          </a:prstGeom>
        </p:spPr>
      </p:pic>
      <p:sp>
        <p:nvSpPr>
          <p:cNvPr id="28" name="Dikdörtgen 27"/>
          <p:cNvSpPr/>
          <p:nvPr/>
        </p:nvSpPr>
        <p:spPr>
          <a:xfrm>
            <a:off x="3979790" y="3295167"/>
            <a:ext cx="6096000" cy="646331"/>
          </a:xfrm>
          <a:prstGeom prst="rect">
            <a:avLst/>
          </a:prstGeom>
        </p:spPr>
        <p:txBody>
          <a:bodyPr>
            <a:spAutoFit/>
          </a:bodyPr>
          <a:lstStyle/>
          <a:p>
            <a:r>
              <a:rPr lang="tr-TR" b="1" dirty="0">
                <a:solidFill>
                  <a:srgbClr val="C00000"/>
                </a:solidFill>
                <a:latin typeface="Calibri" panose="020F0502020204030204" pitchFamily="34" charset="0"/>
                <a:ea typeface="Times New Roman" panose="02020603050405020304" pitchFamily="18" charset="0"/>
              </a:rPr>
              <a:t>2 No.lu KDV beyannameleri</a:t>
            </a:r>
            <a:r>
              <a:rPr lang="tr-TR" dirty="0">
                <a:solidFill>
                  <a:srgbClr val="C00000"/>
                </a:solidFill>
                <a:latin typeface="Calibri" panose="020F0502020204030204" pitchFamily="34" charset="0"/>
                <a:ea typeface="Times New Roman" panose="02020603050405020304" pitchFamily="18" charset="0"/>
              </a:rPr>
              <a:t> </a:t>
            </a:r>
            <a:r>
              <a:rPr lang="tr-TR" dirty="0">
                <a:latin typeface="Calibri" panose="020F0502020204030204" pitchFamily="34" charset="0"/>
                <a:ea typeface="Times New Roman" panose="02020603050405020304" pitchFamily="18" charset="0"/>
              </a:rPr>
              <a:t>için 7326 sayılı Kanunun 5 </a:t>
            </a:r>
            <a:r>
              <a:rPr lang="tr-TR">
                <a:latin typeface="Calibri" panose="020F0502020204030204" pitchFamily="34" charset="0"/>
                <a:ea typeface="Times New Roman" panose="02020603050405020304" pitchFamily="18" charset="0"/>
              </a:rPr>
              <a:t>inci </a:t>
            </a:r>
            <a:r>
              <a:rPr lang="tr-TR" smtClean="0">
                <a:latin typeface="Calibri" panose="020F0502020204030204" pitchFamily="34" charset="0"/>
                <a:ea typeface="Times New Roman" panose="02020603050405020304" pitchFamily="18" charset="0"/>
              </a:rPr>
              <a:t>maddesi </a:t>
            </a:r>
            <a:r>
              <a:rPr lang="tr-TR" dirty="0" smtClean="0">
                <a:latin typeface="Calibri" panose="020F0502020204030204" pitchFamily="34" charset="0"/>
                <a:ea typeface="Times New Roman" panose="02020603050405020304" pitchFamily="18" charset="0"/>
              </a:rPr>
              <a:t>kapsamında vergi artırımı </a:t>
            </a:r>
            <a:r>
              <a:rPr lang="tr-TR" b="1" u="sng" dirty="0" smtClean="0">
                <a:latin typeface="Calibri" panose="020F0502020204030204" pitchFamily="34" charset="0"/>
                <a:ea typeface="Times New Roman" panose="02020603050405020304" pitchFamily="18" charset="0"/>
              </a:rPr>
              <a:t>yapılması mümkün </a:t>
            </a:r>
            <a:r>
              <a:rPr lang="tr-TR" b="1" u="sng" dirty="0">
                <a:latin typeface="Calibri" panose="020F0502020204030204" pitchFamily="34" charset="0"/>
                <a:ea typeface="Times New Roman" panose="02020603050405020304" pitchFamily="18" charset="0"/>
              </a:rPr>
              <a:t>değildir</a:t>
            </a:r>
            <a:r>
              <a:rPr lang="tr-TR" dirty="0">
                <a:latin typeface="Calibri" panose="020F0502020204030204" pitchFamily="34" charset="0"/>
                <a:ea typeface="Times New Roman" panose="02020603050405020304" pitchFamily="18" charset="0"/>
              </a:rPr>
              <a:t>.</a:t>
            </a:r>
            <a:endParaRPr lang="tr-TR" dirty="0"/>
          </a:p>
        </p:txBody>
      </p:sp>
      <p:sp>
        <p:nvSpPr>
          <p:cNvPr id="3" name="Slayt Numarası Yer Tutucusu 2"/>
          <p:cNvSpPr>
            <a:spLocks noGrp="1"/>
          </p:cNvSpPr>
          <p:nvPr>
            <p:ph type="sldNum" sz="quarter" idx="12"/>
          </p:nvPr>
        </p:nvSpPr>
        <p:spPr/>
        <p:txBody>
          <a:bodyPr/>
          <a:lstStyle/>
          <a:p>
            <a:fld id="{F28A0EBE-9E73-41B7-8F1B-104D7A2F7EFB}" type="slidenum">
              <a:rPr lang="tr-TR" smtClean="0"/>
              <a:t>17</a:t>
            </a:fld>
            <a:endParaRPr lang="tr-TR"/>
          </a:p>
        </p:txBody>
      </p:sp>
    </p:spTree>
    <p:extLst>
      <p:ext uri="{BB962C8B-B14F-4D97-AF65-F5344CB8AC3E}">
        <p14:creationId xmlns:p14="http://schemas.microsoft.com/office/powerpoint/2010/main" val="39093135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22" presetClass="entr" presetSubtype="4"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par>
                          <p:cTn id="14" fill="hold">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up)">
                                      <p:cBhvr>
                                        <p:cTn id="17" dur="500"/>
                                        <p:tgtEl>
                                          <p:spTgt spid="23"/>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24">
                                            <p:bg/>
                                          </p:spTgt>
                                        </p:tgtEl>
                                        <p:attrNameLst>
                                          <p:attrName>style.visibility</p:attrName>
                                        </p:attrNameLst>
                                      </p:cBhvr>
                                      <p:to>
                                        <p:strVal val="visible"/>
                                      </p:to>
                                    </p:set>
                                    <p:animEffect transition="in" filter="wipe(left)">
                                      <p:cBhvr>
                                        <p:cTn id="21" dur="500"/>
                                        <p:tgtEl>
                                          <p:spTgt spid="24">
                                            <p:bg/>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4">
                                            <p:txEl>
                                              <p:pRg st="1" end="1"/>
                                            </p:txEl>
                                          </p:spTgt>
                                        </p:tgtEl>
                                        <p:attrNameLst>
                                          <p:attrName>style.visibility</p:attrName>
                                        </p:attrNameLst>
                                      </p:cBhvr>
                                      <p:to>
                                        <p:strVal val="visible"/>
                                      </p:to>
                                    </p:set>
                                    <p:animEffect transition="in" filter="wipe(left)">
                                      <p:cBhvr>
                                        <p:cTn id="24" dur="500"/>
                                        <p:tgtEl>
                                          <p:spTgt spid="24">
                                            <p:txEl>
                                              <p:pRg st="1" end="1"/>
                                            </p:txEl>
                                          </p:spTgt>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4">
                                            <p:txEl>
                                              <p:pRg st="2" end="2"/>
                                            </p:txEl>
                                          </p:spTgt>
                                        </p:tgtEl>
                                        <p:attrNameLst>
                                          <p:attrName>style.visibility</p:attrName>
                                        </p:attrNameLst>
                                      </p:cBhvr>
                                      <p:to>
                                        <p:strVal val="visible"/>
                                      </p:to>
                                    </p:set>
                                    <p:animEffect transition="in" filter="wipe(left)">
                                      <p:cBhvr>
                                        <p:cTn id="28" dur="500"/>
                                        <p:tgtEl>
                                          <p:spTgt spid="24">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7" presetClass="exit" presetSubtype="0" fill="hold" grpId="1" nodeType="clickEffect">
                                  <p:stCondLst>
                                    <p:cond delay="0"/>
                                  </p:stCondLst>
                                  <p:childTnLst>
                                    <p:animEffect transition="out" filter="fade">
                                      <p:cBhvr>
                                        <p:cTn id="32" dur="1000"/>
                                        <p:tgtEl>
                                          <p:spTgt spid="24">
                                            <p:txEl>
                                              <p:pRg st="1" end="1"/>
                                            </p:txEl>
                                          </p:spTgt>
                                        </p:tgtEl>
                                      </p:cBhvr>
                                    </p:animEffect>
                                    <p:anim calcmode="lin" valueType="num">
                                      <p:cBhvr>
                                        <p:cTn id="33" dur="1000"/>
                                        <p:tgtEl>
                                          <p:spTgt spid="24">
                                            <p:txEl>
                                              <p:pRg st="1" end="1"/>
                                            </p:txEl>
                                          </p:spTgt>
                                        </p:tgtEl>
                                        <p:attrNameLst>
                                          <p:attrName>ppt_x</p:attrName>
                                        </p:attrNameLst>
                                      </p:cBhvr>
                                      <p:tavLst>
                                        <p:tav tm="0">
                                          <p:val>
                                            <p:strVal val="ppt_x"/>
                                          </p:val>
                                        </p:tav>
                                        <p:tav tm="100000">
                                          <p:val>
                                            <p:strVal val="ppt_x"/>
                                          </p:val>
                                        </p:tav>
                                      </p:tavLst>
                                    </p:anim>
                                    <p:anim calcmode="lin" valueType="num">
                                      <p:cBhvr>
                                        <p:cTn id="34" dur="100" decel="100000"/>
                                        <p:tgtEl>
                                          <p:spTgt spid="24">
                                            <p:txEl>
                                              <p:pRg st="1" end="1"/>
                                            </p:txEl>
                                          </p:spTgt>
                                        </p:tgtEl>
                                        <p:attrNameLst>
                                          <p:attrName>ppt_y</p:attrName>
                                        </p:attrNameLst>
                                      </p:cBhvr>
                                      <p:tavLst>
                                        <p:tav tm="0">
                                          <p:val>
                                            <p:strVal val="ppt_y"/>
                                          </p:val>
                                        </p:tav>
                                        <p:tav tm="100000">
                                          <p:val>
                                            <p:strVal val="ppt_y-.03"/>
                                          </p:val>
                                        </p:tav>
                                      </p:tavLst>
                                    </p:anim>
                                    <p:anim calcmode="lin" valueType="num">
                                      <p:cBhvr>
                                        <p:cTn id="35" dur="900" accel="100000">
                                          <p:stCondLst>
                                            <p:cond delay="100"/>
                                          </p:stCondLst>
                                        </p:cTn>
                                        <p:tgtEl>
                                          <p:spTgt spid="24">
                                            <p:txEl>
                                              <p:pRg st="1" end="1"/>
                                            </p:txEl>
                                          </p:spTgt>
                                        </p:tgtEl>
                                        <p:attrNameLst>
                                          <p:attrName>ppt_y</p:attrName>
                                        </p:attrNameLst>
                                      </p:cBhvr>
                                      <p:tavLst>
                                        <p:tav tm="0">
                                          <p:val>
                                            <p:strVal val="ppt_y"/>
                                          </p:val>
                                        </p:tav>
                                        <p:tav tm="100000">
                                          <p:val>
                                            <p:strVal val="ppt_y+1"/>
                                          </p:val>
                                        </p:tav>
                                      </p:tavLst>
                                    </p:anim>
                                    <p:set>
                                      <p:cBhvr>
                                        <p:cTn id="36" dur="1" fill="hold">
                                          <p:stCondLst>
                                            <p:cond delay="999"/>
                                          </p:stCondLst>
                                        </p:cTn>
                                        <p:tgtEl>
                                          <p:spTgt spid="24">
                                            <p:txEl>
                                              <p:pRg st="1" end="1"/>
                                            </p:txEl>
                                          </p:spTgt>
                                        </p:tgtEl>
                                        <p:attrNameLst>
                                          <p:attrName>style.visibility</p:attrName>
                                        </p:attrNameLst>
                                      </p:cBhvr>
                                      <p:to>
                                        <p:strVal val="hidden"/>
                                      </p:to>
                                    </p:set>
                                  </p:childTnLst>
                                </p:cTn>
                              </p:par>
                              <p:par>
                                <p:cTn id="37" presetID="37" presetClass="exit" presetSubtype="0" fill="hold" grpId="1" nodeType="withEffect">
                                  <p:stCondLst>
                                    <p:cond delay="0"/>
                                  </p:stCondLst>
                                  <p:childTnLst>
                                    <p:animEffect transition="out" filter="fade">
                                      <p:cBhvr>
                                        <p:cTn id="38" dur="1000"/>
                                        <p:tgtEl>
                                          <p:spTgt spid="24">
                                            <p:txEl>
                                              <p:pRg st="2" end="2"/>
                                            </p:txEl>
                                          </p:spTgt>
                                        </p:tgtEl>
                                      </p:cBhvr>
                                    </p:animEffect>
                                    <p:anim calcmode="lin" valueType="num">
                                      <p:cBhvr>
                                        <p:cTn id="39" dur="1000"/>
                                        <p:tgtEl>
                                          <p:spTgt spid="24">
                                            <p:txEl>
                                              <p:pRg st="2" end="2"/>
                                            </p:txEl>
                                          </p:spTgt>
                                        </p:tgtEl>
                                        <p:attrNameLst>
                                          <p:attrName>ppt_x</p:attrName>
                                        </p:attrNameLst>
                                      </p:cBhvr>
                                      <p:tavLst>
                                        <p:tav tm="0">
                                          <p:val>
                                            <p:strVal val="ppt_x"/>
                                          </p:val>
                                        </p:tav>
                                        <p:tav tm="100000">
                                          <p:val>
                                            <p:strVal val="ppt_x"/>
                                          </p:val>
                                        </p:tav>
                                      </p:tavLst>
                                    </p:anim>
                                    <p:anim calcmode="lin" valueType="num">
                                      <p:cBhvr>
                                        <p:cTn id="40" dur="100" decel="100000"/>
                                        <p:tgtEl>
                                          <p:spTgt spid="24">
                                            <p:txEl>
                                              <p:pRg st="2" end="2"/>
                                            </p:txEl>
                                          </p:spTgt>
                                        </p:tgtEl>
                                        <p:attrNameLst>
                                          <p:attrName>ppt_y</p:attrName>
                                        </p:attrNameLst>
                                      </p:cBhvr>
                                      <p:tavLst>
                                        <p:tav tm="0">
                                          <p:val>
                                            <p:strVal val="ppt_y"/>
                                          </p:val>
                                        </p:tav>
                                        <p:tav tm="100000">
                                          <p:val>
                                            <p:strVal val="ppt_y-.03"/>
                                          </p:val>
                                        </p:tav>
                                      </p:tavLst>
                                    </p:anim>
                                    <p:anim calcmode="lin" valueType="num">
                                      <p:cBhvr>
                                        <p:cTn id="41" dur="900" accel="100000">
                                          <p:stCondLst>
                                            <p:cond delay="100"/>
                                          </p:stCondLst>
                                        </p:cTn>
                                        <p:tgtEl>
                                          <p:spTgt spid="24">
                                            <p:txEl>
                                              <p:pRg st="2" end="2"/>
                                            </p:txEl>
                                          </p:spTgt>
                                        </p:tgtEl>
                                        <p:attrNameLst>
                                          <p:attrName>ppt_y</p:attrName>
                                        </p:attrNameLst>
                                      </p:cBhvr>
                                      <p:tavLst>
                                        <p:tav tm="0">
                                          <p:val>
                                            <p:strVal val="ppt_y"/>
                                          </p:val>
                                        </p:tav>
                                        <p:tav tm="100000">
                                          <p:val>
                                            <p:strVal val="ppt_y+1"/>
                                          </p:val>
                                        </p:tav>
                                      </p:tavLst>
                                    </p:anim>
                                    <p:set>
                                      <p:cBhvr>
                                        <p:cTn id="42" dur="1" fill="hold">
                                          <p:stCondLst>
                                            <p:cond delay="999"/>
                                          </p:stCondLst>
                                        </p:cTn>
                                        <p:tgtEl>
                                          <p:spTgt spid="24">
                                            <p:txEl>
                                              <p:pRg st="2" end="2"/>
                                            </p:txEl>
                                          </p:spTgt>
                                        </p:tgtEl>
                                        <p:attrNameLst>
                                          <p:attrName>style.visibility</p:attrName>
                                        </p:attrNameLst>
                                      </p:cBhvr>
                                      <p:to>
                                        <p:strVal val="hidden"/>
                                      </p:to>
                                    </p:set>
                                  </p:childTnLst>
                                </p:cTn>
                              </p:par>
                              <p:par>
                                <p:cTn id="43" presetID="37" presetClass="exit" presetSubtype="0" fill="hold" grpId="1" nodeType="withEffect">
                                  <p:stCondLst>
                                    <p:cond delay="0"/>
                                  </p:stCondLst>
                                  <p:childTnLst>
                                    <p:animEffect transition="out" filter="fade">
                                      <p:cBhvr>
                                        <p:cTn id="44" dur="1000"/>
                                        <p:tgtEl>
                                          <p:spTgt spid="24">
                                            <p:bg/>
                                          </p:spTgt>
                                        </p:tgtEl>
                                      </p:cBhvr>
                                    </p:animEffect>
                                    <p:anim calcmode="lin" valueType="num">
                                      <p:cBhvr>
                                        <p:cTn id="45" dur="1000"/>
                                        <p:tgtEl>
                                          <p:spTgt spid="24">
                                            <p:bg/>
                                          </p:spTgt>
                                        </p:tgtEl>
                                        <p:attrNameLst>
                                          <p:attrName>ppt_x</p:attrName>
                                        </p:attrNameLst>
                                      </p:cBhvr>
                                      <p:tavLst>
                                        <p:tav tm="0">
                                          <p:val>
                                            <p:strVal val="ppt_x"/>
                                          </p:val>
                                        </p:tav>
                                        <p:tav tm="100000">
                                          <p:val>
                                            <p:strVal val="ppt_x"/>
                                          </p:val>
                                        </p:tav>
                                      </p:tavLst>
                                    </p:anim>
                                    <p:anim calcmode="lin" valueType="num">
                                      <p:cBhvr>
                                        <p:cTn id="46" dur="100" decel="100000"/>
                                        <p:tgtEl>
                                          <p:spTgt spid="24">
                                            <p:bg/>
                                          </p:spTgt>
                                        </p:tgtEl>
                                        <p:attrNameLst>
                                          <p:attrName>ppt_y</p:attrName>
                                        </p:attrNameLst>
                                      </p:cBhvr>
                                      <p:tavLst>
                                        <p:tav tm="0">
                                          <p:val>
                                            <p:strVal val="ppt_y"/>
                                          </p:val>
                                        </p:tav>
                                        <p:tav tm="100000">
                                          <p:val>
                                            <p:strVal val="ppt_y-.03"/>
                                          </p:val>
                                        </p:tav>
                                      </p:tavLst>
                                    </p:anim>
                                    <p:anim calcmode="lin" valueType="num">
                                      <p:cBhvr>
                                        <p:cTn id="47" dur="900" accel="100000">
                                          <p:stCondLst>
                                            <p:cond delay="100"/>
                                          </p:stCondLst>
                                        </p:cTn>
                                        <p:tgtEl>
                                          <p:spTgt spid="24">
                                            <p:bg/>
                                          </p:spTgt>
                                        </p:tgtEl>
                                        <p:attrNameLst>
                                          <p:attrName>ppt_y</p:attrName>
                                        </p:attrNameLst>
                                      </p:cBhvr>
                                      <p:tavLst>
                                        <p:tav tm="0">
                                          <p:val>
                                            <p:strVal val="ppt_y"/>
                                          </p:val>
                                        </p:tav>
                                        <p:tav tm="100000">
                                          <p:val>
                                            <p:strVal val="ppt_y+1"/>
                                          </p:val>
                                        </p:tav>
                                      </p:tavLst>
                                    </p:anim>
                                    <p:set>
                                      <p:cBhvr>
                                        <p:cTn id="48" dur="1" fill="hold">
                                          <p:stCondLst>
                                            <p:cond delay="999"/>
                                          </p:stCondLst>
                                        </p:cTn>
                                        <p:tgtEl>
                                          <p:spTgt spid="24">
                                            <p:bg/>
                                          </p:spTgt>
                                        </p:tgtEl>
                                        <p:attrNameLst>
                                          <p:attrName>style.visibility</p:attrName>
                                        </p:attrNameLst>
                                      </p:cBhvr>
                                      <p:to>
                                        <p:strVal val="hidden"/>
                                      </p:to>
                                    </p:set>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25">
                                            <p:bg/>
                                          </p:spTgt>
                                        </p:tgtEl>
                                        <p:attrNameLst>
                                          <p:attrName>style.visibility</p:attrName>
                                        </p:attrNameLst>
                                      </p:cBhvr>
                                      <p:to>
                                        <p:strVal val="visible"/>
                                      </p:to>
                                    </p:set>
                                    <p:animEffect transition="in" filter="wipe(left)">
                                      <p:cBhvr>
                                        <p:cTn id="52" dur="500"/>
                                        <p:tgtEl>
                                          <p:spTgt spid="25">
                                            <p:bg/>
                                          </p:spTgt>
                                        </p:tgtEl>
                                      </p:cBhvr>
                                    </p:animEffect>
                                  </p:childTnLst>
                                </p:cTn>
                              </p:par>
                            </p:childTnLst>
                          </p:cTn>
                        </p:par>
                        <p:par>
                          <p:cTn id="53" fill="hold">
                            <p:stCondLst>
                              <p:cond delay="1500"/>
                            </p:stCondLst>
                            <p:childTnLst>
                              <p:par>
                                <p:cTn id="54" presetID="22" presetClass="entr" presetSubtype="8" fill="hold" grpId="0" nodeType="afterEffect">
                                  <p:stCondLst>
                                    <p:cond delay="0"/>
                                  </p:stCondLst>
                                  <p:childTnLst>
                                    <p:set>
                                      <p:cBhvr>
                                        <p:cTn id="55" dur="1" fill="hold">
                                          <p:stCondLst>
                                            <p:cond delay="0"/>
                                          </p:stCondLst>
                                        </p:cTn>
                                        <p:tgtEl>
                                          <p:spTgt spid="25">
                                            <p:txEl>
                                              <p:pRg st="0" end="0"/>
                                            </p:txEl>
                                          </p:spTgt>
                                        </p:tgtEl>
                                        <p:attrNameLst>
                                          <p:attrName>style.visibility</p:attrName>
                                        </p:attrNameLst>
                                      </p:cBhvr>
                                      <p:to>
                                        <p:strVal val="visible"/>
                                      </p:to>
                                    </p:set>
                                    <p:animEffect transition="in" filter="wipe(left)">
                                      <p:cBhvr>
                                        <p:cTn id="56" dur="500"/>
                                        <p:tgtEl>
                                          <p:spTgt spid="25">
                                            <p:txEl>
                                              <p:pRg st="0" end="0"/>
                                            </p:txEl>
                                          </p:spTgt>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25">
                                            <p:txEl>
                                              <p:pRg st="1" end="1"/>
                                            </p:txEl>
                                          </p:spTgt>
                                        </p:tgtEl>
                                        <p:attrNameLst>
                                          <p:attrName>style.visibility</p:attrName>
                                        </p:attrNameLst>
                                      </p:cBhvr>
                                      <p:to>
                                        <p:strVal val="visible"/>
                                      </p:to>
                                    </p:set>
                                    <p:animEffect transition="in" filter="wipe(left)">
                                      <p:cBhvr>
                                        <p:cTn id="59" dur="500"/>
                                        <p:tgtEl>
                                          <p:spTgt spid="25">
                                            <p:txEl>
                                              <p:pRg st="1" end="1"/>
                                            </p:txEl>
                                          </p:spTgt>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25">
                                            <p:txEl>
                                              <p:pRg st="2" end="2"/>
                                            </p:txEl>
                                          </p:spTgt>
                                        </p:tgtEl>
                                        <p:attrNameLst>
                                          <p:attrName>style.visibility</p:attrName>
                                        </p:attrNameLst>
                                      </p:cBhvr>
                                      <p:to>
                                        <p:strVal val="visible"/>
                                      </p:to>
                                    </p:set>
                                    <p:animEffect transition="in" filter="wipe(left)">
                                      <p:cBhvr>
                                        <p:cTn id="62" dur="500"/>
                                        <p:tgtEl>
                                          <p:spTgt spid="25">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7" presetClass="exit" presetSubtype="0" fill="hold" grpId="1" nodeType="clickEffect">
                                  <p:stCondLst>
                                    <p:cond delay="0"/>
                                  </p:stCondLst>
                                  <p:childTnLst>
                                    <p:animEffect transition="out" filter="fade">
                                      <p:cBhvr>
                                        <p:cTn id="66" dur="1000"/>
                                        <p:tgtEl>
                                          <p:spTgt spid="25">
                                            <p:txEl>
                                              <p:pRg st="0" end="0"/>
                                            </p:txEl>
                                          </p:spTgt>
                                        </p:tgtEl>
                                      </p:cBhvr>
                                    </p:animEffect>
                                    <p:anim calcmode="lin" valueType="num">
                                      <p:cBhvr>
                                        <p:cTn id="67" dur="1000"/>
                                        <p:tgtEl>
                                          <p:spTgt spid="25">
                                            <p:txEl>
                                              <p:pRg st="0" end="0"/>
                                            </p:txEl>
                                          </p:spTgt>
                                        </p:tgtEl>
                                        <p:attrNameLst>
                                          <p:attrName>ppt_x</p:attrName>
                                        </p:attrNameLst>
                                      </p:cBhvr>
                                      <p:tavLst>
                                        <p:tav tm="0">
                                          <p:val>
                                            <p:strVal val="ppt_x"/>
                                          </p:val>
                                        </p:tav>
                                        <p:tav tm="100000">
                                          <p:val>
                                            <p:strVal val="ppt_x"/>
                                          </p:val>
                                        </p:tav>
                                      </p:tavLst>
                                    </p:anim>
                                    <p:anim calcmode="lin" valueType="num">
                                      <p:cBhvr>
                                        <p:cTn id="68" dur="100" decel="100000"/>
                                        <p:tgtEl>
                                          <p:spTgt spid="25">
                                            <p:txEl>
                                              <p:pRg st="0" end="0"/>
                                            </p:txEl>
                                          </p:spTgt>
                                        </p:tgtEl>
                                        <p:attrNameLst>
                                          <p:attrName>ppt_y</p:attrName>
                                        </p:attrNameLst>
                                      </p:cBhvr>
                                      <p:tavLst>
                                        <p:tav tm="0">
                                          <p:val>
                                            <p:strVal val="ppt_y"/>
                                          </p:val>
                                        </p:tav>
                                        <p:tav tm="100000">
                                          <p:val>
                                            <p:strVal val="ppt_y-.03"/>
                                          </p:val>
                                        </p:tav>
                                      </p:tavLst>
                                    </p:anim>
                                    <p:anim calcmode="lin" valueType="num">
                                      <p:cBhvr>
                                        <p:cTn id="69" dur="900" accel="100000">
                                          <p:stCondLst>
                                            <p:cond delay="100"/>
                                          </p:stCondLst>
                                        </p:cTn>
                                        <p:tgtEl>
                                          <p:spTgt spid="25">
                                            <p:txEl>
                                              <p:pRg st="0" end="0"/>
                                            </p:txEl>
                                          </p:spTgt>
                                        </p:tgtEl>
                                        <p:attrNameLst>
                                          <p:attrName>ppt_y</p:attrName>
                                        </p:attrNameLst>
                                      </p:cBhvr>
                                      <p:tavLst>
                                        <p:tav tm="0">
                                          <p:val>
                                            <p:strVal val="ppt_y"/>
                                          </p:val>
                                        </p:tav>
                                        <p:tav tm="100000">
                                          <p:val>
                                            <p:strVal val="ppt_y+1"/>
                                          </p:val>
                                        </p:tav>
                                      </p:tavLst>
                                    </p:anim>
                                    <p:set>
                                      <p:cBhvr>
                                        <p:cTn id="70" dur="1" fill="hold">
                                          <p:stCondLst>
                                            <p:cond delay="999"/>
                                          </p:stCondLst>
                                        </p:cTn>
                                        <p:tgtEl>
                                          <p:spTgt spid="25">
                                            <p:txEl>
                                              <p:pRg st="0" end="0"/>
                                            </p:txEl>
                                          </p:spTgt>
                                        </p:tgtEl>
                                        <p:attrNameLst>
                                          <p:attrName>style.visibility</p:attrName>
                                        </p:attrNameLst>
                                      </p:cBhvr>
                                      <p:to>
                                        <p:strVal val="hidden"/>
                                      </p:to>
                                    </p:set>
                                  </p:childTnLst>
                                </p:cTn>
                              </p:par>
                              <p:par>
                                <p:cTn id="71" presetID="37" presetClass="exit" presetSubtype="0" fill="hold" grpId="1" nodeType="withEffect">
                                  <p:stCondLst>
                                    <p:cond delay="0"/>
                                  </p:stCondLst>
                                  <p:childTnLst>
                                    <p:animEffect transition="out" filter="fade">
                                      <p:cBhvr>
                                        <p:cTn id="72" dur="1000"/>
                                        <p:tgtEl>
                                          <p:spTgt spid="25">
                                            <p:txEl>
                                              <p:pRg st="1" end="1"/>
                                            </p:txEl>
                                          </p:spTgt>
                                        </p:tgtEl>
                                      </p:cBhvr>
                                    </p:animEffect>
                                    <p:anim calcmode="lin" valueType="num">
                                      <p:cBhvr>
                                        <p:cTn id="73" dur="1000"/>
                                        <p:tgtEl>
                                          <p:spTgt spid="25">
                                            <p:txEl>
                                              <p:pRg st="1" end="1"/>
                                            </p:txEl>
                                          </p:spTgt>
                                        </p:tgtEl>
                                        <p:attrNameLst>
                                          <p:attrName>ppt_x</p:attrName>
                                        </p:attrNameLst>
                                      </p:cBhvr>
                                      <p:tavLst>
                                        <p:tav tm="0">
                                          <p:val>
                                            <p:strVal val="ppt_x"/>
                                          </p:val>
                                        </p:tav>
                                        <p:tav tm="100000">
                                          <p:val>
                                            <p:strVal val="ppt_x"/>
                                          </p:val>
                                        </p:tav>
                                      </p:tavLst>
                                    </p:anim>
                                    <p:anim calcmode="lin" valueType="num">
                                      <p:cBhvr>
                                        <p:cTn id="74" dur="100" decel="100000"/>
                                        <p:tgtEl>
                                          <p:spTgt spid="25">
                                            <p:txEl>
                                              <p:pRg st="1" end="1"/>
                                            </p:txEl>
                                          </p:spTgt>
                                        </p:tgtEl>
                                        <p:attrNameLst>
                                          <p:attrName>ppt_y</p:attrName>
                                        </p:attrNameLst>
                                      </p:cBhvr>
                                      <p:tavLst>
                                        <p:tav tm="0">
                                          <p:val>
                                            <p:strVal val="ppt_y"/>
                                          </p:val>
                                        </p:tav>
                                        <p:tav tm="100000">
                                          <p:val>
                                            <p:strVal val="ppt_y-.03"/>
                                          </p:val>
                                        </p:tav>
                                      </p:tavLst>
                                    </p:anim>
                                    <p:anim calcmode="lin" valueType="num">
                                      <p:cBhvr>
                                        <p:cTn id="75" dur="900" accel="100000">
                                          <p:stCondLst>
                                            <p:cond delay="100"/>
                                          </p:stCondLst>
                                        </p:cTn>
                                        <p:tgtEl>
                                          <p:spTgt spid="25">
                                            <p:txEl>
                                              <p:pRg st="1" end="1"/>
                                            </p:txEl>
                                          </p:spTgt>
                                        </p:tgtEl>
                                        <p:attrNameLst>
                                          <p:attrName>ppt_y</p:attrName>
                                        </p:attrNameLst>
                                      </p:cBhvr>
                                      <p:tavLst>
                                        <p:tav tm="0">
                                          <p:val>
                                            <p:strVal val="ppt_y"/>
                                          </p:val>
                                        </p:tav>
                                        <p:tav tm="100000">
                                          <p:val>
                                            <p:strVal val="ppt_y+1"/>
                                          </p:val>
                                        </p:tav>
                                      </p:tavLst>
                                    </p:anim>
                                    <p:set>
                                      <p:cBhvr>
                                        <p:cTn id="76" dur="1" fill="hold">
                                          <p:stCondLst>
                                            <p:cond delay="999"/>
                                          </p:stCondLst>
                                        </p:cTn>
                                        <p:tgtEl>
                                          <p:spTgt spid="25">
                                            <p:txEl>
                                              <p:pRg st="1" end="1"/>
                                            </p:txEl>
                                          </p:spTgt>
                                        </p:tgtEl>
                                        <p:attrNameLst>
                                          <p:attrName>style.visibility</p:attrName>
                                        </p:attrNameLst>
                                      </p:cBhvr>
                                      <p:to>
                                        <p:strVal val="hidden"/>
                                      </p:to>
                                    </p:set>
                                  </p:childTnLst>
                                </p:cTn>
                              </p:par>
                              <p:par>
                                <p:cTn id="77" presetID="37" presetClass="exit" presetSubtype="0" fill="hold" grpId="1" nodeType="withEffect">
                                  <p:stCondLst>
                                    <p:cond delay="0"/>
                                  </p:stCondLst>
                                  <p:childTnLst>
                                    <p:animEffect transition="out" filter="fade">
                                      <p:cBhvr>
                                        <p:cTn id="78" dur="1000"/>
                                        <p:tgtEl>
                                          <p:spTgt spid="25">
                                            <p:txEl>
                                              <p:pRg st="2" end="2"/>
                                            </p:txEl>
                                          </p:spTgt>
                                        </p:tgtEl>
                                      </p:cBhvr>
                                    </p:animEffect>
                                    <p:anim calcmode="lin" valueType="num">
                                      <p:cBhvr>
                                        <p:cTn id="79" dur="1000"/>
                                        <p:tgtEl>
                                          <p:spTgt spid="25">
                                            <p:txEl>
                                              <p:pRg st="2" end="2"/>
                                            </p:txEl>
                                          </p:spTgt>
                                        </p:tgtEl>
                                        <p:attrNameLst>
                                          <p:attrName>ppt_x</p:attrName>
                                        </p:attrNameLst>
                                      </p:cBhvr>
                                      <p:tavLst>
                                        <p:tav tm="0">
                                          <p:val>
                                            <p:strVal val="ppt_x"/>
                                          </p:val>
                                        </p:tav>
                                        <p:tav tm="100000">
                                          <p:val>
                                            <p:strVal val="ppt_x"/>
                                          </p:val>
                                        </p:tav>
                                      </p:tavLst>
                                    </p:anim>
                                    <p:anim calcmode="lin" valueType="num">
                                      <p:cBhvr>
                                        <p:cTn id="80" dur="100" decel="100000"/>
                                        <p:tgtEl>
                                          <p:spTgt spid="25">
                                            <p:txEl>
                                              <p:pRg st="2" end="2"/>
                                            </p:txEl>
                                          </p:spTgt>
                                        </p:tgtEl>
                                        <p:attrNameLst>
                                          <p:attrName>ppt_y</p:attrName>
                                        </p:attrNameLst>
                                      </p:cBhvr>
                                      <p:tavLst>
                                        <p:tav tm="0">
                                          <p:val>
                                            <p:strVal val="ppt_y"/>
                                          </p:val>
                                        </p:tav>
                                        <p:tav tm="100000">
                                          <p:val>
                                            <p:strVal val="ppt_y-.03"/>
                                          </p:val>
                                        </p:tav>
                                      </p:tavLst>
                                    </p:anim>
                                    <p:anim calcmode="lin" valueType="num">
                                      <p:cBhvr>
                                        <p:cTn id="81" dur="900" accel="100000">
                                          <p:stCondLst>
                                            <p:cond delay="100"/>
                                          </p:stCondLst>
                                        </p:cTn>
                                        <p:tgtEl>
                                          <p:spTgt spid="25">
                                            <p:txEl>
                                              <p:pRg st="2" end="2"/>
                                            </p:txEl>
                                          </p:spTgt>
                                        </p:tgtEl>
                                        <p:attrNameLst>
                                          <p:attrName>ppt_y</p:attrName>
                                        </p:attrNameLst>
                                      </p:cBhvr>
                                      <p:tavLst>
                                        <p:tav tm="0">
                                          <p:val>
                                            <p:strVal val="ppt_y"/>
                                          </p:val>
                                        </p:tav>
                                        <p:tav tm="100000">
                                          <p:val>
                                            <p:strVal val="ppt_y+1"/>
                                          </p:val>
                                        </p:tav>
                                      </p:tavLst>
                                    </p:anim>
                                    <p:set>
                                      <p:cBhvr>
                                        <p:cTn id="82" dur="1" fill="hold">
                                          <p:stCondLst>
                                            <p:cond delay="999"/>
                                          </p:stCondLst>
                                        </p:cTn>
                                        <p:tgtEl>
                                          <p:spTgt spid="25">
                                            <p:txEl>
                                              <p:pRg st="2" end="2"/>
                                            </p:txEl>
                                          </p:spTgt>
                                        </p:tgtEl>
                                        <p:attrNameLst>
                                          <p:attrName>style.visibility</p:attrName>
                                        </p:attrNameLst>
                                      </p:cBhvr>
                                      <p:to>
                                        <p:strVal val="hidden"/>
                                      </p:to>
                                    </p:set>
                                  </p:childTnLst>
                                </p:cTn>
                              </p:par>
                              <p:par>
                                <p:cTn id="83" presetID="37" presetClass="exit" presetSubtype="0" fill="hold" grpId="1" nodeType="withEffect">
                                  <p:stCondLst>
                                    <p:cond delay="0"/>
                                  </p:stCondLst>
                                  <p:childTnLst>
                                    <p:animEffect transition="out" filter="fade">
                                      <p:cBhvr>
                                        <p:cTn id="84" dur="1000"/>
                                        <p:tgtEl>
                                          <p:spTgt spid="25">
                                            <p:bg/>
                                          </p:spTgt>
                                        </p:tgtEl>
                                      </p:cBhvr>
                                    </p:animEffect>
                                    <p:anim calcmode="lin" valueType="num">
                                      <p:cBhvr>
                                        <p:cTn id="85" dur="1000"/>
                                        <p:tgtEl>
                                          <p:spTgt spid="25">
                                            <p:bg/>
                                          </p:spTgt>
                                        </p:tgtEl>
                                        <p:attrNameLst>
                                          <p:attrName>ppt_x</p:attrName>
                                        </p:attrNameLst>
                                      </p:cBhvr>
                                      <p:tavLst>
                                        <p:tav tm="0">
                                          <p:val>
                                            <p:strVal val="ppt_x"/>
                                          </p:val>
                                        </p:tav>
                                        <p:tav tm="100000">
                                          <p:val>
                                            <p:strVal val="ppt_x"/>
                                          </p:val>
                                        </p:tav>
                                      </p:tavLst>
                                    </p:anim>
                                    <p:anim calcmode="lin" valueType="num">
                                      <p:cBhvr>
                                        <p:cTn id="86" dur="100" decel="100000"/>
                                        <p:tgtEl>
                                          <p:spTgt spid="25">
                                            <p:bg/>
                                          </p:spTgt>
                                        </p:tgtEl>
                                        <p:attrNameLst>
                                          <p:attrName>ppt_y</p:attrName>
                                        </p:attrNameLst>
                                      </p:cBhvr>
                                      <p:tavLst>
                                        <p:tav tm="0">
                                          <p:val>
                                            <p:strVal val="ppt_y"/>
                                          </p:val>
                                        </p:tav>
                                        <p:tav tm="100000">
                                          <p:val>
                                            <p:strVal val="ppt_y-.03"/>
                                          </p:val>
                                        </p:tav>
                                      </p:tavLst>
                                    </p:anim>
                                    <p:anim calcmode="lin" valueType="num">
                                      <p:cBhvr>
                                        <p:cTn id="87" dur="900" accel="100000">
                                          <p:stCondLst>
                                            <p:cond delay="100"/>
                                          </p:stCondLst>
                                        </p:cTn>
                                        <p:tgtEl>
                                          <p:spTgt spid="25">
                                            <p:bg/>
                                          </p:spTgt>
                                        </p:tgtEl>
                                        <p:attrNameLst>
                                          <p:attrName>ppt_y</p:attrName>
                                        </p:attrNameLst>
                                      </p:cBhvr>
                                      <p:tavLst>
                                        <p:tav tm="0">
                                          <p:val>
                                            <p:strVal val="ppt_y"/>
                                          </p:val>
                                        </p:tav>
                                        <p:tav tm="100000">
                                          <p:val>
                                            <p:strVal val="ppt_y+1"/>
                                          </p:val>
                                        </p:tav>
                                      </p:tavLst>
                                    </p:anim>
                                    <p:set>
                                      <p:cBhvr>
                                        <p:cTn id="88" dur="1" fill="hold">
                                          <p:stCondLst>
                                            <p:cond delay="999"/>
                                          </p:stCondLst>
                                        </p:cTn>
                                        <p:tgtEl>
                                          <p:spTgt spid="25">
                                            <p:bg/>
                                          </p:spTgt>
                                        </p:tgtEl>
                                        <p:attrNameLst>
                                          <p:attrName>style.visibility</p:attrName>
                                        </p:attrNameLst>
                                      </p:cBhvr>
                                      <p:to>
                                        <p:strVal val="hidden"/>
                                      </p:to>
                                    </p:set>
                                  </p:childTnLst>
                                </p:cTn>
                              </p:par>
                            </p:childTnLst>
                          </p:cTn>
                        </p:par>
                        <p:par>
                          <p:cTn id="89" fill="hold">
                            <p:stCondLst>
                              <p:cond delay="1000"/>
                            </p:stCondLst>
                            <p:childTnLst>
                              <p:par>
                                <p:cTn id="90" presetID="22" presetClass="entr" presetSubtype="8" fill="hold" grpId="0" nodeType="afterEffect">
                                  <p:stCondLst>
                                    <p:cond delay="0"/>
                                  </p:stCondLst>
                                  <p:childTnLst>
                                    <p:set>
                                      <p:cBhvr>
                                        <p:cTn id="91" dur="1" fill="hold">
                                          <p:stCondLst>
                                            <p:cond delay="0"/>
                                          </p:stCondLst>
                                        </p:cTn>
                                        <p:tgtEl>
                                          <p:spTgt spid="26">
                                            <p:bg/>
                                          </p:spTgt>
                                        </p:tgtEl>
                                        <p:attrNameLst>
                                          <p:attrName>style.visibility</p:attrName>
                                        </p:attrNameLst>
                                      </p:cBhvr>
                                      <p:to>
                                        <p:strVal val="visible"/>
                                      </p:to>
                                    </p:set>
                                    <p:animEffect transition="in" filter="wipe(left)">
                                      <p:cBhvr>
                                        <p:cTn id="92" dur="500"/>
                                        <p:tgtEl>
                                          <p:spTgt spid="26">
                                            <p:bg/>
                                          </p:spTgt>
                                        </p:tgtEl>
                                      </p:cBhvr>
                                    </p:animEffect>
                                  </p:childTnLst>
                                </p:cTn>
                              </p:par>
                            </p:childTnLst>
                          </p:cTn>
                        </p:par>
                        <p:par>
                          <p:cTn id="93" fill="hold">
                            <p:stCondLst>
                              <p:cond delay="1500"/>
                            </p:stCondLst>
                            <p:childTnLst>
                              <p:par>
                                <p:cTn id="94" presetID="22" presetClass="entr" presetSubtype="8" fill="hold" grpId="0" nodeType="afterEffect">
                                  <p:stCondLst>
                                    <p:cond delay="0"/>
                                  </p:stCondLst>
                                  <p:childTnLst>
                                    <p:set>
                                      <p:cBhvr>
                                        <p:cTn id="95" dur="1" fill="hold">
                                          <p:stCondLst>
                                            <p:cond delay="0"/>
                                          </p:stCondLst>
                                        </p:cTn>
                                        <p:tgtEl>
                                          <p:spTgt spid="26">
                                            <p:txEl>
                                              <p:pRg st="1" end="1"/>
                                            </p:txEl>
                                          </p:spTgt>
                                        </p:tgtEl>
                                        <p:attrNameLst>
                                          <p:attrName>style.visibility</p:attrName>
                                        </p:attrNameLst>
                                      </p:cBhvr>
                                      <p:to>
                                        <p:strVal val="visible"/>
                                      </p:to>
                                    </p:set>
                                    <p:animEffect transition="in" filter="wipe(left)">
                                      <p:cBhvr>
                                        <p:cTn id="96" dur="500"/>
                                        <p:tgtEl>
                                          <p:spTgt spid="26">
                                            <p:txEl>
                                              <p:pRg st="1" end="1"/>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37" presetClass="exit" presetSubtype="0" fill="hold" grpId="1" nodeType="clickEffect">
                                  <p:stCondLst>
                                    <p:cond delay="0"/>
                                  </p:stCondLst>
                                  <p:childTnLst>
                                    <p:animEffect transition="out" filter="fade">
                                      <p:cBhvr>
                                        <p:cTn id="100" dur="1000"/>
                                        <p:tgtEl>
                                          <p:spTgt spid="26">
                                            <p:txEl>
                                              <p:pRg st="1" end="1"/>
                                            </p:txEl>
                                          </p:spTgt>
                                        </p:tgtEl>
                                      </p:cBhvr>
                                    </p:animEffect>
                                    <p:anim calcmode="lin" valueType="num">
                                      <p:cBhvr>
                                        <p:cTn id="101" dur="1000"/>
                                        <p:tgtEl>
                                          <p:spTgt spid="26">
                                            <p:txEl>
                                              <p:pRg st="1" end="1"/>
                                            </p:txEl>
                                          </p:spTgt>
                                        </p:tgtEl>
                                        <p:attrNameLst>
                                          <p:attrName>ppt_x</p:attrName>
                                        </p:attrNameLst>
                                      </p:cBhvr>
                                      <p:tavLst>
                                        <p:tav tm="0">
                                          <p:val>
                                            <p:strVal val="ppt_x"/>
                                          </p:val>
                                        </p:tav>
                                        <p:tav tm="100000">
                                          <p:val>
                                            <p:strVal val="ppt_x"/>
                                          </p:val>
                                        </p:tav>
                                      </p:tavLst>
                                    </p:anim>
                                    <p:anim calcmode="lin" valueType="num">
                                      <p:cBhvr>
                                        <p:cTn id="102" dur="100" decel="100000"/>
                                        <p:tgtEl>
                                          <p:spTgt spid="26">
                                            <p:txEl>
                                              <p:pRg st="1" end="1"/>
                                            </p:txEl>
                                          </p:spTgt>
                                        </p:tgtEl>
                                        <p:attrNameLst>
                                          <p:attrName>ppt_y</p:attrName>
                                        </p:attrNameLst>
                                      </p:cBhvr>
                                      <p:tavLst>
                                        <p:tav tm="0">
                                          <p:val>
                                            <p:strVal val="ppt_y"/>
                                          </p:val>
                                        </p:tav>
                                        <p:tav tm="100000">
                                          <p:val>
                                            <p:strVal val="ppt_y-.03"/>
                                          </p:val>
                                        </p:tav>
                                      </p:tavLst>
                                    </p:anim>
                                    <p:anim calcmode="lin" valueType="num">
                                      <p:cBhvr>
                                        <p:cTn id="103" dur="900" accel="100000">
                                          <p:stCondLst>
                                            <p:cond delay="100"/>
                                          </p:stCondLst>
                                        </p:cTn>
                                        <p:tgtEl>
                                          <p:spTgt spid="26">
                                            <p:txEl>
                                              <p:pRg st="1" end="1"/>
                                            </p:txEl>
                                          </p:spTgt>
                                        </p:tgtEl>
                                        <p:attrNameLst>
                                          <p:attrName>ppt_y</p:attrName>
                                        </p:attrNameLst>
                                      </p:cBhvr>
                                      <p:tavLst>
                                        <p:tav tm="0">
                                          <p:val>
                                            <p:strVal val="ppt_y"/>
                                          </p:val>
                                        </p:tav>
                                        <p:tav tm="100000">
                                          <p:val>
                                            <p:strVal val="ppt_y+1"/>
                                          </p:val>
                                        </p:tav>
                                      </p:tavLst>
                                    </p:anim>
                                    <p:set>
                                      <p:cBhvr>
                                        <p:cTn id="104" dur="1" fill="hold">
                                          <p:stCondLst>
                                            <p:cond delay="999"/>
                                          </p:stCondLst>
                                        </p:cTn>
                                        <p:tgtEl>
                                          <p:spTgt spid="26">
                                            <p:txEl>
                                              <p:pRg st="1" end="1"/>
                                            </p:txEl>
                                          </p:spTgt>
                                        </p:tgtEl>
                                        <p:attrNameLst>
                                          <p:attrName>style.visibility</p:attrName>
                                        </p:attrNameLst>
                                      </p:cBhvr>
                                      <p:to>
                                        <p:strVal val="hidden"/>
                                      </p:to>
                                    </p:set>
                                  </p:childTnLst>
                                </p:cTn>
                              </p:par>
                              <p:par>
                                <p:cTn id="105" presetID="37" presetClass="exit" presetSubtype="0" fill="hold" grpId="1" nodeType="withEffect">
                                  <p:stCondLst>
                                    <p:cond delay="0"/>
                                  </p:stCondLst>
                                  <p:childTnLst>
                                    <p:animEffect transition="out" filter="fade">
                                      <p:cBhvr>
                                        <p:cTn id="106" dur="1000"/>
                                        <p:tgtEl>
                                          <p:spTgt spid="26">
                                            <p:bg/>
                                          </p:spTgt>
                                        </p:tgtEl>
                                      </p:cBhvr>
                                    </p:animEffect>
                                    <p:anim calcmode="lin" valueType="num">
                                      <p:cBhvr>
                                        <p:cTn id="107" dur="1000"/>
                                        <p:tgtEl>
                                          <p:spTgt spid="26">
                                            <p:bg/>
                                          </p:spTgt>
                                        </p:tgtEl>
                                        <p:attrNameLst>
                                          <p:attrName>ppt_x</p:attrName>
                                        </p:attrNameLst>
                                      </p:cBhvr>
                                      <p:tavLst>
                                        <p:tav tm="0">
                                          <p:val>
                                            <p:strVal val="ppt_x"/>
                                          </p:val>
                                        </p:tav>
                                        <p:tav tm="100000">
                                          <p:val>
                                            <p:strVal val="ppt_x"/>
                                          </p:val>
                                        </p:tav>
                                      </p:tavLst>
                                    </p:anim>
                                    <p:anim calcmode="lin" valueType="num">
                                      <p:cBhvr>
                                        <p:cTn id="108" dur="100" decel="100000"/>
                                        <p:tgtEl>
                                          <p:spTgt spid="26">
                                            <p:bg/>
                                          </p:spTgt>
                                        </p:tgtEl>
                                        <p:attrNameLst>
                                          <p:attrName>ppt_y</p:attrName>
                                        </p:attrNameLst>
                                      </p:cBhvr>
                                      <p:tavLst>
                                        <p:tav tm="0">
                                          <p:val>
                                            <p:strVal val="ppt_y"/>
                                          </p:val>
                                        </p:tav>
                                        <p:tav tm="100000">
                                          <p:val>
                                            <p:strVal val="ppt_y-.03"/>
                                          </p:val>
                                        </p:tav>
                                      </p:tavLst>
                                    </p:anim>
                                    <p:anim calcmode="lin" valueType="num">
                                      <p:cBhvr>
                                        <p:cTn id="109" dur="900" accel="100000">
                                          <p:stCondLst>
                                            <p:cond delay="100"/>
                                          </p:stCondLst>
                                        </p:cTn>
                                        <p:tgtEl>
                                          <p:spTgt spid="26">
                                            <p:bg/>
                                          </p:spTgt>
                                        </p:tgtEl>
                                        <p:attrNameLst>
                                          <p:attrName>ppt_y</p:attrName>
                                        </p:attrNameLst>
                                      </p:cBhvr>
                                      <p:tavLst>
                                        <p:tav tm="0">
                                          <p:val>
                                            <p:strVal val="ppt_y"/>
                                          </p:val>
                                        </p:tav>
                                        <p:tav tm="100000">
                                          <p:val>
                                            <p:strVal val="ppt_y+1"/>
                                          </p:val>
                                        </p:tav>
                                      </p:tavLst>
                                    </p:anim>
                                    <p:set>
                                      <p:cBhvr>
                                        <p:cTn id="110" dur="1" fill="hold">
                                          <p:stCondLst>
                                            <p:cond delay="999"/>
                                          </p:stCondLst>
                                        </p:cTn>
                                        <p:tgtEl>
                                          <p:spTgt spid="26">
                                            <p:bg/>
                                          </p:spTgt>
                                        </p:tgtEl>
                                        <p:attrNameLst>
                                          <p:attrName>style.visibility</p:attrName>
                                        </p:attrNameLst>
                                      </p:cBhvr>
                                      <p:to>
                                        <p:strVal val="hidden"/>
                                      </p:to>
                                    </p:set>
                                  </p:childTnLst>
                                </p:cTn>
                              </p:par>
                            </p:childTnLst>
                          </p:cTn>
                        </p:par>
                        <p:par>
                          <p:cTn id="111" fill="hold">
                            <p:stCondLst>
                              <p:cond delay="1000"/>
                            </p:stCondLst>
                            <p:childTnLst>
                              <p:par>
                                <p:cTn id="112" presetID="22" presetClass="entr" presetSubtype="8" fill="hold"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wipe(left)">
                                      <p:cBhvr>
                                        <p:cTn id="114" dur="500"/>
                                        <p:tgtEl>
                                          <p:spTgt spid="27"/>
                                        </p:tgtEl>
                                      </p:cBhvr>
                                    </p:animEffect>
                                  </p:childTnLst>
                                </p:cTn>
                              </p:par>
                            </p:childTnLst>
                          </p:cTn>
                        </p:par>
                        <p:par>
                          <p:cTn id="115" fill="hold">
                            <p:stCondLst>
                              <p:cond delay="1500"/>
                            </p:stCondLst>
                            <p:childTnLst>
                              <p:par>
                                <p:cTn id="116" presetID="22" presetClass="entr" presetSubtype="8"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left)">
                                      <p:cBhvr>
                                        <p:cTn id="11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bldLvl="2" animBg="1"/>
      <p:bldP spid="24" grpId="1" build="allAtOnce" animBg="1"/>
      <p:bldP spid="25" grpId="0" uiExpand="1" build="p" bldLvl="2" animBg="1"/>
      <p:bldP spid="25" grpId="1" build="allAtOnce" animBg="1"/>
      <p:bldP spid="26" grpId="0" uiExpand="1" build="p" bldLvl="2" animBg="1"/>
      <p:bldP spid="26" grpId="1" build="allAtOnce" animBg="1"/>
      <p:bldP spid="23" grpId="0" animBg="1"/>
      <p:bldP spid="21" grpId="0" animBg="1"/>
      <p:bldP spid="22"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çerik Yer Tutucusu 2"/>
          <p:cNvSpPr txBox="1">
            <a:spLocks/>
          </p:cNvSpPr>
          <p:nvPr/>
        </p:nvSpPr>
        <p:spPr>
          <a:xfrm>
            <a:off x="2143476" y="4647294"/>
            <a:ext cx="8736973" cy="10897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Font typeface="Wingdings" panose="05000000000000000000" pitchFamily="2" charset="2"/>
              <a:buChar char="q"/>
            </a:pPr>
            <a:endParaRPr lang="tr-TR" dirty="0"/>
          </a:p>
        </p:txBody>
      </p:sp>
      <p:sp>
        <p:nvSpPr>
          <p:cNvPr id="12" name="İçerik Yer Tutucusu 2"/>
          <p:cNvSpPr txBox="1">
            <a:spLocks/>
          </p:cNvSpPr>
          <p:nvPr/>
        </p:nvSpPr>
        <p:spPr>
          <a:xfrm>
            <a:off x="-374871" y="5737074"/>
            <a:ext cx="8736973" cy="10897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Font typeface="Wingdings" panose="05000000000000000000" pitchFamily="2" charset="2"/>
              <a:buChar char="q"/>
            </a:pPr>
            <a:endParaRPr lang="tr-TR" dirty="0"/>
          </a:p>
        </p:txBody>
      </p:sp>
      <p:sp>
        <p:nvSpPr>
          <p:cNvPr id="21" name="Yuvarlatılmış Dikdörtgen 20"/>
          <p:cNvSpPr/>
          <p:nvPr/>
        </p:nvSpPr>
        <p:spPr>
          <a:xfrm>
            <a:off x="3617050" y="1225669"/>
            <a:ext cx="5952554" cy="720000"/>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smtClean="0"/>
              <a:t>Beyanname Verme Durumuna Göre Uygulama Esasları</a:t>
            </a:r>
            <a:endParaRPr lang="tr-TR" dirty="0">
              <a:latin typeface="Arial" panose="020B0604020202020204" pitchFamily="34" charset="0"/>
              <a:cs typeface="Arial" panose="020B0604020202020204" pitchFamily="34" charset="0"/>
            </a:endParaRPr>
          </a:p>
        </p:txBody>
      </p:sp>
      <p:sp>
        <p:nvSpPr>
          <p:cNvPr id="22" name="Dikdörtgen 21"/>
          <p:cNvSpPr/>
          <p:nvPr/>
        </p:nvSpPr>
        <p:spPr>
          <a:xfrm>
            <a:off x="2941563" y="1441688"/>
            <a:ext cx="5254951" cy="720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scene3d>
              <a:camera prst="orthographicFront"/>
              <a:lightRig rig="threePt" dir="t"/>
            </a:scene3d>
            <a:sp3d extrusionH="57150">
              <a:bevelT w="82550" h="38100" prst="coolSlant"/>
            </a:sp3d>
          </a:bodyPr>
          <a:lstStyle/>
          <a:p>
            <a:pPr lvl="0" algn="ctr" defTabSz="1422400">
              <a:lnSpc>
                <a:spcPct val="90000"/>
              </a:lnSpc>
              <a:spcBef>
                <a:spcPct val="0"/>
              </a:spcBef>
              <a:spcAft>
                <a:spcPct val="35000"/>
              </a:spcAft>
            </a:pPr>
            <a:endParaRPr lang="tr-TR" sz="3200" b="1" dirty="0">
              <a:solidFill>
                <a:schemeClr val="tx1"/>
              </a:solidFill>
              <a:latin typeface="SimSun" panose="02010600030101010101" pitchFamily="2" charset="-122"/>
              <a:ea typeface="SimSun" panose="02010600030101010101" pitchFamily="2" charset="-122"/>
              <a:cs typeface="Times New Roman" panose="02020603050405020304" pitchFamily="18" charset="0"/>
            </a:endParaRPr>
          </a:p>
        </p:txBody>
      </p:sp>
      <p:sp>
        <p:nvSpPr>
          <p:cNvPr id="11" name="TextShape 2"/>
          <p:cNvSpPr txBox="1"/>
          <p:nvPr/>
        </p:nvSpPr>
        <p:spPr>
          <a:xfrm>
            <a:off x="1108075" y="82018"/>
            <a:ext cx="10920495" cy="791640"/>
          </a:xfrm>
          <a:prstGeom prst="rect">
            <a:avLst/>
          </a:prstGeom>
          <a:noFill/>
          <a:ln>
            <a:noFill/>
          </a:ln>
        </p:spPr>
        <p:txBody>
          <a:bodyPr anchor="ctr"/>
          <a:lstStyle/>
          <a:p>
            <a:pPr lvl="0" algn="ctr"/>
            <a:r>
              <a:rPr lang="tr-TR" sz="2500" b="1" spc="-1" dirty="0">
                <a:solidFill>
                  <a:srgbClr val="FF0000"/>
                </a:solidFill>
                <a:uFill>
                  <a:solidFill>
                    <a:srgbClr val="FFFFFF"/>
                  </a:solidFill>
                </a:uFill>
              </a:rPr>
              <a:t>MATRAH VE VERGİ ARTIRIMI</a:t>
            </a:r>
          </a:p>
          <a:p>
            <a:pPr lvl="0" algn="ctr"/>
            <a:r>
              <a:rPr lang="tr-TR" b="1" spc="-1" dirty="0">
                <a:solidFill>
                  <a:srgbClr val="FF0000"/>
                </a:solidFill>
                <a:uFill>
                  <a:solidFill>
                    <a:srgbClr val="FFFFFF"/>
                  </a:solidFill>
                </a:uFill>
              </a:rPr>
              <a:t>-Katma Değer Vergisi Artırımı-</a:t>
            </a:r>
            <a:endParaRPr lang="tr-TR" spc="-1" dirty="0">
              <a:solidFill>
                <a:srgbClr val="000000"/>
              </a:solidFill>
              <a:uFill>
                <a:solidFill>
                  <a:srgbClr val="FFFFFF"/>
                </a:solidFill>
              </a:uFill>
            </a:endParaRPr>
          </a:p>
        </p:txBody>
      </p:sp>
      <p:sp>
        <p:nvSpPr>
          <p:cNvPr id="13" name="5 Dikdörtgen"/>
          <p:cNvSpPr/>
          <p:nvPr/>
        </p:nvSpPr>
        <p:spPr>
          <a:xfrm rot="16200000">
            <a:off x="-2875869" y="3145126"/>
            <a:ext cx="6851740" cy="561489"/>
          </a:xfrm>
          <a:prstGeom prst="rect">
            <a:avLst/>
          </a:prstGeom>
          <a:solidFill>
            <a:srgbClr val="FD0005"/>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b="1">
              <a:solidFill>
                <a:prstClr val="white"/>
              </a:solidFill>
            </a:endParaRPr>
          </a:p>
        </p:txBody>
      </p:sp>
      <p:sp>
        <p:nvSpPr>
          <p:cNvPr id="14" name="36 Başlık"/>
          <p:cNvSpPr txBox="1">
            <a:spLocks/>
          </p:cNvSpPr>
          <p:nvPr/>
        </p:nvSpPr>
        <p:spPr>
          <a:xfrm rot="16200000">
            <a:off x="-2247497" y="3571445"/>
            <a:ext cx="5584971" cy="571504"/>
          </a:xfrm>
          <a:prstGeom prst="rect">
            <a:avLst/>
          </a:prstGeom>
        </p:spPr>
        <p:txBody>
          <a:bodyPr vert="horz" lIns="91440" tIns="45720" rIns="91440" bIns="45720" rtlCol="0" anchor="ctr">
            <a:noAutofit/>
          </a:bodyPr>
          <a:lstStyle/>
          <a:p>
            <a:pPr algn="ctr">
              <a:spcBef>
                <a:spcPct val="0"/>
              </a:spcBef>
              <a:defRPr/>
            </a:pPr>
            <a:r>
              <a:rPr lang="tr-TR" b="1" dirty="0">
                <a:solidFill>
                  <a:prstClr val="white"/>
                </a:solidFill>
                <a:effectLst>
                  <a:outerShdw blurRad="38100" dist="38100" dir="2700000" algn="tl">
                    <a:srgbClr val="000000">
                      <a:alpha val="43137"/>
                    </a:srgbClr>
                  </a:outerShdw>
                </a:effectLst>
              </a:rPr>
              <a:t>VERGİ DENETİM KURULU BAŞKANLIĞI</a:t>
            </a:r>
          </a:p>
        </p:txBody>
      </p:sp>
      <p:pic>
        <p:nvPicPr>
          <p:cNvPr id="15" name="Resim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46" y="235646"/>
            <a:ext cx="965683" cy="964739"/>
          </a:xfrm>
          <a:prstGeom prst="rect">
            <a:avLst/>
          </a:prstGeom>
        </p:spPr>
      </p:pic>
      <p:graphicFrame>
        <p:nvGraphicFramePr>
          <p:cNvPr id="3" name="Nesne 2"/>
          <p:cNvGraphicFramePr>
            <a:graphicFrameLocks noChangeAspect="1"/>
          </p:cNvGraphicFramePr>
          <p:nvPr>
            <p:extLst>
              <p:ext uri="{D42A27DB-BD31-4B8C-83A1-F6EECF244321}">
                <p14:modId xmlns:p14="http://schemas.microsoft.com/office/powerpoint/2010/main" val="1356409428"/>
              </p:ext>
            </p:extLst>
          </p:nvPr>
        </p:nvGraphicFramePr>
        <p:xfrm>
          <a:off x="1571849" y="2014645"/>
          <a:ext cx="9308600" cy="4467713"/>
        </p:xfrm>
        <a:graphic>
          <a:graphicData uri="http://schemas.openxmlformats.org/presentationml/2006/ole">
            <mc:AlternateContent xmlns:mc="http://schemas.openxmlformats.org/markup-compatibility/2006">
              <mc:Choice xmlns:v="urn:schemas-microsoft-com:vml" Requires="v">
                <p:oleObj spid="_x0000_s25757" name="Çalışma Sayfası" r:id="rId5" imgW="8553570" imgH="4105204" progId="Excel.Sheet.12">
                  <p:embed/>
                </p:oleObj>
              </mc:Choice>
              <mc:Fallback>
                <p:oleObj name="Çalışma Sayfası" r:id="rId5" imgW="8553570" imgH="4105204" progId="Excel.Sheet.12">
                  <p:embed/>
                  <p:pic>
                    <p:nvPicPr>
                      <p:cNvPr id="0" name=""/>
                      <p:cNvPicPr/>
                      <p:nvPr/>
                    </p:nvPicPr>
                    <p:blipFill>
                      <a:blip r:embed="rId6"/>
                      <a:stretch>
                        <a:fillRect/>
                      </a:stretch>
                    </p:blipFill>
                    <p:spPr>
                      <a:xfrm>
                        <a:off x="1571849" y="2014645"/>
                        <a:ext cx="9308600" cy="4467713"/>
                      </a:xfrm>
                      <a:prstGeom prst="rect">
                        <a:avLst/>
                      </a:prstGeom>
                    </p:spPr>
                  </p:pic>
                </p:oleObj>
              </mc:Fallback>
            </mc:AlternateContent>
          </a:graphicData>
        </a:graphic>
      </p:graphicFrame>
      <p:graphicFrame>
        <p:nvGraphicFramePr>
          <p:cNvPr id="5" name="Nesne 4"/>
          <p:cNvGraphicFramePr>
            <a:graphicFrameLocks noChangeAspect="1"/>
          </p:cNvGraphicFramePr>
          <p:nvPr>
            <p:extLst>
              <p:ext uri="{D42A27DB-BD31-4B8C-83A1-F6EECF244321}">
                <p14:modId xmlns:p14="http://schemas.microsoft.com/office/powerpoint/2010/main" val="3599497189"/>
              </p:ext>
            </p:extLst>
          </p:nvPr>
        </p:nvGraphicFramePr>
        <p:xfrm>
          <a:off x="1571849" y="1991715"/>
          <a:ext cx="9335052" cy="873212"/>
        </p:xfrm>
        <a:graphic>
          <a:graphicData uri="http://schemas.openxmlformats.org/presentationml/2006/ole">
            <mc:AlternateContent xmlns:mc="http://schemas.openxmlformats.org/markup-compatibility/2006">
              <mc:Choice xmlns:v="urn:schemas-microsoft-com:vml" Requires="v">
                <p:oleObj spid="_x0000_s25758" name="Çalışma Sayfası" r:id="rId7" imgW="8553570" imgH="799929" progId="Excel.Sheet.12">
                  <p:embed/>
                </p:oleObj>
              </mc:Choice>
              <mc:Fallback>
                <p:oleObj name="Çalışma Sayfası" r:id="rId7" imgW="8553570" imgH="799929" progId="Excel.Sheet.12">
                  <p:embed/>
                  <p:pic>
                    <p:nvPicPr>
                      <p:cNvPr id="0" name=""/>
                      <p:cNvPicPr/>
                      <p:nvPr/>
                    </p:nvPicPr>
                    <p:blipFill>
                      <a:blip r:embed="rId8"/>
                      <a:stretch>
                        <a:fillRect/>
                      </a:stretch>
                    </p:blipFill>
                    <p:spPr>
                      <a:xfrm>
                        <a:off x="1571849" y="1991715"/>
                        <a:ext cx="9335052" cy="873212"/>
                      </a:xfrm>
                      <a:prstGeom prst="rect">
                        <a:avLst/>
                      </a:prstGeom>
                    </p:spPr>
                  </p:pic>
                </p:oleObj>
              </mc:Fallback>
            </mc:AlternateContent>
          </a:graphicData>
        </a:graphic>
      </p:graphicFrame>
      <p:pic>
        <p:nvPicPr>
          <p:cNvPr id="25" name="Resim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55937" y="3164447"/>
            <a:ext cx="766531" cy="1048614"/>
          </a:xfrm>
          <a:prstGeom prst="rect">
            <a:avLst/>
          </a:prstGeom>
        </p:spPr>
      </p:pic>
      <p:sp>
        <p:nvSpPr>
          <p:cNvPr id="27" name="Dikdörtgen 26"/>
          <p:cNvSpPr/>
          <p:nvPr/>
        </p:nvSpPr>
        <p:spPr>
          <a:xfrm>
            <a:off x="3979790" y="3295167"/>
            <a:ext cx="6096000" cy="923330"/>
          </a:xfrm>
          <a:prstGeom prst="rect">
            <a:avLst/>
          </a:prstGeom>
        </p:spPr>
        <p:txBody>
          <a:bodyPr>
            <a:spAutoFit/>
          </a:bodyPr>
          <a:lstStyle/>
          <a:p>
            <a:r>
              <a:rPr lang="tr-TR" dirty="0">
                <a:latin typeface="Calibri" panose="020F0502020204030204" pitchFamily="34" charset="0"/>
                <a:ea typeface="Times New Roman" panose="02020603050405020304" pitchFamily="18" charset="0"/>
              </a:rPr>
              <a:t>Bu durumda olan </a:t>
            </a:r>
            <a:r>
              <a:rPr lang="tr-TR" b="1" u="sng" dirty="0">
                <a:latin typeface="Calibri" panose="020F0502020204030204" pitchFamily="34" charset="0"/>
                <a:ea typeface="Times New Roman" panose="02020603050405020304" pitchFamily="18" charset="0"/>
              </a:rPr>
              <a:t>adi ortaklık</a:t>
            </a:r>
            <a:r>
              <a:rPr lang="tr-TR" dirty="0">
                <a:latin typeface="Calibri" panose="020F0502020204030204" pitchFamily="34" charset="0"/>
                <a:ea typeface="Times New Roman" panose="02020603050405020304" pitchFamily="18" charset="0"/>
              </a:rPr>
              <a:t>, </a:t>
            </a:r>
            <a:r>
              <a:rPr lang="tr-TR" b="1" dirty="0" err="1">
                <a:solidFill>
                  <a:srgbClr val="C00000"/>
                </a:solidFill>
                <a:latin typeface="Calibri" panose="020F0502020204030204" pitchFamily="34" charset="0"/>
                <a:ea typeface="Times New Roman" panose="02020603050405020304" pitchFamily="18" charset="0"/>
              </a:rPr>
              <a:t>kollektif</a:t>
            </a:r>
            <a:r>
              <a:rPr lang="tr-TR" dirty="0">
                <a:solidFill>
                  <a:srgbClr val="C00000"/>
                </a:solidFill>
                <a:latin typeface="Calibri" panose="020F0502020204030204" pitchFamily="34" charset="0"/>
                <a:ea typeface="Times New Roman" panose="02020603050405020304" pitchFamily="18" charset="0"/>
              </a:rPr>
              <a:t> </a:t>
            </a:r>
            <a:r>
              <a:rPr lang="tr-TR" dirty="0">
                <a:latin typeface="Calibri" panose="020F0502020204030204" pitchFamily="34" charset="0"/>
                <a:ea typeface="Times New Roman" panose="02020603050405020304" pitchFamily="18" charset="0"/>
              </a:rPr>
              <a:t>ve </a:t>
            </a:r>
            <a:r>
              <a:rPr lang="tr-TR" b="1" u="sng" dirty="0">
                <a:latin typeface="Calibri" panose="020F0502020204030204" pitchFamily="34" charset="0"/>
                <a:ea typeface="Times New Roman" panose="02020603050405020304" pitchFamily="18" charset="0"/>
              </a:rPr>
              <a:t>adi komandit</a:t>
            </a:r>
            <a:r>
              <a:rPr lang="tr-TR" dirty="0">
                <a:latin typeface="Calibri" panose="020F0502020204030204" pitchFamily="34" charset="0"/>
                <a:ea typeface="Times New Roman" panose="02020603050405020304" pitchFamily="18" charset="0"/>
              </a:rPr>
              <a:t> ortaklıklarda </a:t>
            </a:r>
            <a:r>
              <a:rPr lang="tr-TR" b="1" dirty="0">
                <a:solidFill>
                  <a:srgbClr val="C00000"/>
                </a:solidFill>
                <a:latin typeface="Calibri" panose="020F0502020204030204" pitchFamily="34" charset="0"/>
                <a:ea typeface="Times New Roman" panose="02020603050405020304" pitchFamily="18" charset="0"/>
              </a:rPr>
              <a:t>ortakların tamamının</a:t>
            </a:r>
            <a:r>
              <a:rPr lang="tr-TR" dirty="0">
                <a:solidFill>
                  <a:srgbClr val="C00000"/>
                </a:solidFill>
                <a:latin typeface="Calibri" panose="020F0502020204030204" pitchFamily="34" charset="0"/>
                <a:ea typeface="Times New Roman" panose="02020603050405020304" pitchFamily="18" charset="0"/>
              </a:rPr>
              <a:t> </a:t>
            </a:r>
            <a:r>
              <a:rPr lang="tr-TR" dirty="0">
                <a:latin typeface="Calibri" panose="020F0502020204030204" pitchFamily="34" charset="0"/>
                <a:ea typeface="Times New Roman" panose="02020603050405020304" pitchFamily="18" charset="0"/>
              </a:rPr>
              <a:t>gelir veya kurumlar vergisi yönünden matrah artırımında bulunmaları gerekmektedir.</a:t>
            </a:r>
            <a:endParaRPr lang="tr-TR" dirty="0"/>
          </a:p>
        </p:txBody>
      </p:sp>
      <p:sp>
        <p:nvSpPr>
          <p:cNvPr id="28" name="Metin kutusu 27"/>
          <p:cNvSpPr txBox="1"/>
          <p:nvPr/>
        </p:nvSpPr>
        <p:spPr>
          <a:xfrm>
            <a:off x="889490" y="4604191"/>
            <a:ext cx="11244943" cy="892552"/>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100" b="1">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a:defRPr>
                <a:solidFill>
                  <a:schemeClr val="tx1"/>
                </a:solidFill>
              </a:defRPr>
            </a:lvl2pPr>
            <a:lvl3pPr marL="834390" lvl="2" indent="-285750">
              <a:lnSpc>
                <a:spcPct val="90000"/>
              </a:lnSpc>
              <a:spcBef>
                <a:spcPts val="300"/>
              </a:spcBef>
              <a:spcAft>
                <a:spcPts val="300"/>
              </a:spcAft>
              <a:buClr>
                <a:srgbClr val="D34817"/>
              </a:buClr>
              <a:buFont typeface="Wingdings" panose="05000000000000000000" pitchFamily="2" charset="2"/>
              <a:buChar char="§"/>
              <a:defRPr sz="1400">
                <a:solidFill>
                  <a:prstClr val="black">
                    <a:lumMod val="85000"/>
                    <a:lumOff val="15000"/>
                  </a:prstClr>
                </a:solidFill>
                <a:latin typeface="Segoe UI" panose="020B0502040204020203" pitchFamily="34" charset="0"/>
                <a:ea typeface="Segoe UI" panose="020B0502040204020203" pitchFamily="34" charset="0"/>
                <a:cs typeface="Segoe UI" panose="020B0502040204020203" pitchFamily="34" charset="0"/>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742950" lvl="1" indent="-285750">
              <a:spcAft>
                <a:spcPts val="600"/>
              </a:spcAft>
              <a:buFont typeface="Wingdings" panose="05000000000000000000" pitchFamily="2" charset="2"/>
              <a:buChar char="ü"/>
            </a:pPr>
            <a:r>
              <a:rPr lang="tr-TR" sz="1400" b="1" u="sng" dirty="0">
                <a:latin typeface="Calibri" panose="020F0502020204030204" pitchFamily="34" charset="0"/>
                <a:ea typeface="Times New Roman" panose="02020603050405020304" pitchFamily="18" charset="0"/>
              </a:rPr>
              <a:t>Ortaklık yapısının tamamen gerçek kişilerden oluşması</a:t>
            </a:r>
            <a:r>
              <a:rPr lang="tr-TR" sz="1400" dirty="0">
                <a:latin typeface="Calibri" panose="020F0502020204030204" pitchFamily="34" charset="0"/>
                <a:ea typeface="Times New Roman" panose="02020603050405020304" pitchFamily="18" charset="0"/>
              </a:rPr>
              <a:t> durumunda, </a:t>
            </a:r>
            <a:r>
              <a:rPr lang="tr-TR" sz="1400" b="1" dirty="0">
                <a:solidFill>
                  <a:srgbClr val="C00000"/>
                </a:solidFill>
                <a:latin typeface="Calibri" panose="020F0502020204030204" pitchFamily="34" charset="0"/>
                <a:ea typeface="Times New Roman" panose="02020603050405020304" pitchFamily="18" charset="0"/>
              </a:rPr>
              <a:t>bilanço esasında</a:t>
            </a:r>
            <a:r>
              <a:rPr lang="tr-TR" sz="1400" dirty="0">
                <a:solidFill>
                  <a:srgbClr val="C00000"/>
                </a:solidFill>
                <a:latin typeface="Calibri" panose="020F0502020204030204" pitchFamily="34" charset="0"/>
                <a:ea typeface="Times New Roman" panose="02020603050405020304" pitchFamily="18" charset="0"/>
              </a:rPr>
              <a:t> </a:t>
            </a:r>
            <a:r>
              <a:rPr lang="tr-TR" sz="1400" dirty="0">
                <a:latin typeface="Calibri" panose="020F0502020204030204" pitchFamily="34" charset="0"/>
                <a:ea typeface="Times New Roman" panose="02020603050405020304" pitchFamily="18" charset="0"/>
              </a:rPr>
              <a:t>gelir vergisi mükellefleri için </a:t>
            </a:r>
            <a:r>
              <a:rPr lang="tr-TR" sz="1400" dirty="0" smtClean="0">
                <a:latin typeface="Calibri" panose="020F0502020204030204" pitchFamily="34" charset="0"/>
                <a:ea typeface="Times New Roman" panose="02020603050405020304" pitchFamily="18" charset="0"/>
              </a:rPr>
              <a:t>belirlenen;</a:t>
            </a:r>
          </a:p>
          <a:p>
            <a:pPr marL="742950" lvl="1" indent="-285750">
              <a:spcAft>
                <a:spcPts val="600"/>
              </a:spcAft>
              <a:buFont typeface="Wingdings" panose="05000000000000000000" pitchFamily="2" charset="2"/>
              <a:buChar char="ü"/>
            </a:pPr>
            <a:r>
              <a:rPr lang="tr-TR" sz="1400" dirty="0" smtClean="0">
                <a:latin typeface="Calibri" panose="020F0502020204030204" pitchFamily="34" charset="0"/>
                <a:ea typeface="Times New Roman" panose="02020603050405020304" pitchFamily="18" charset="0"/>
              </a:rPr>
              <a:t>Ortaklık yapısında </a:t>
            </a:r>
            <a:r>
              <a:rPr lang="tr-TR" sz="1400" b="1" u="sng" dirty="0">
                <a:latin typeface="Calibri" panose="020F0502020204030204" pitchFamily="34" charset="0"/>
                <a:ea typeface="Times New Roman" panose="02020603050405020304" pitchFamily="18" charset="0"/>
              </a:rPr>
              <a:t>en az bir kurumlar vergisi mükellefi</a:t>
            </a:r>
            <a:r>
              <a:rPr lang="tr-TR" sz="1400" dirty="0">
                <a:latin typeface="Calibri" panose="020F0502020204030204" pitchFamily="34" charset="0"/>
                <a:ea typeface="Times New Roman" panose="02020603050405020304" pitchFamily="18" charset="0"/>
              </a:rPr>
              <a:t> bulunması durumunda, </a:t>
            </a:r>
            <a:r>
              <a:rPr lang="tr-TR" sz="1400" b="1" dirty="0">
                <a:solidFill>
                  <a:srgbClr val="C00000"/>
                </a:solidFill>
                <a:latin typeface="Calibri" panose="020F0502020204030204" pitchFamily="34" charset="0"/>
                <a:ea typeface="Times New Roman" panose="02020603050405020304" pitchFamily="18" charset="0"/>
              </a:rPr>
              <a:t>kurumlar vergisi matrah artırımına ilişkin</a:t>
            </a:r>
            <a:r>
              <a:rPr lang="tr-TR" sz="1400" dirty="0">
                <a:solidFill>
                  <a:srgbClr val="C00000"/>
                </a:solidFill>
                <a:latin typeface="Calibri" panose="020F0502020204030204" pitchFamily="34" charset="0"/>
                <a:ea typeface="Times New Roman" panose="02020603050405020304" pitchFamily="18" charset="0"/>
              </a:rPr>
              <a:t> </a:t>
            </a:r>
            <a:r>
              <a:rPr lang="tr-TR" sz="1400" dirty="0">
                <a:latin typeface="Calibri" panose="020F0502020204030204" pitchFamily="34" charset="0"/>
                <a:ea typeface="Times New Roman" panose="02020603050405020304" pitchFamily="18" charset="0"/>
              </a:rPr>
              <a:t>asgari tutar, </a:t>
            </a:r>
            <a:endParaRPr lang="tr-TR" sz="1400" dirty="0" smtClean="0">
              <a:latin typeface="Calibri" panose="020F0502020204030204" pitchFamily="34" charset="0"/>
              <a:ea typeface="Times New Roman" panose="02020603050405020304" pitchFamily="18" charset="0"/>
            </a:endParaRPr>
          </a:p>
          <a:p>
            <a:pPr lvl="1">
              <a:spcAft>
                <a:spcPts val="600"/>
              </a:spcAft>
            </a:pPr>
            <a:r>
              <a:rPr lang="tr-TR" sz="1400" dirty="0">
                <a:latin typeface="Calibri" panose="020F0502020204030204" pitchFamily="34" charset="0"/>
                <a:ea typeface="Times New Roman" panose="02020603050405020304" pitchFamily="18" charset="0"/>
              </a:rPr>
              <a:t> </a:t>
            </a:r>
            <a:r>
              <a:rPr lang="tr-TR" sz="1400" dirty="0" smtClean="0">
                <a:latin typeface="Calibri" panose="020F0502020204030204" pitchFamily="34" charset="0"/>
                <a:ea typeface="Times New Roman" panose="02020603050405020304" pitchFamily="18" charset="0"/>
              </a:rPr>
              <a:t>      Ortaklık için </a:t>
            </a:r>
            <a:r>
              <a:rPr lang="tr-TR" sz="1400" dirty="0">
                <a:latin typeface="Calibri" panose="020F0502020204030204" pitchFamily="34" charset="0"/>
                <a:ea typeface="Times New Roman" panose="02020603050405020304" pitchFamily="18" charset="0"/>
              </a:rPr>
              <a:t>KDV artırım tutarının tespitinde dikkate alınır</a:t>
            </a:r>
            <a:r>
              <a:rPr lang="tr-TR" sz="1400" dirty="0" smtClean="0">
                <a:latin typeface="Calibri" panose="020F0502020204030204" pitchFamily="34" charset="0"/>
                <a:ea typeface="Times New Roman" panose="02020603050405020304" pitchFamily="18" charset="0"/>
              </a:rPr>
              <a:t>.</a:t>
            </a:r>
            <a:endParaRPr lang="tr-TR" sz="1400" dirty="0"/>
          </a:p>
        </p:txBody>
      </p:sp>
      <p:sp>
        <p:nvSpPr>
          <p:cNvPr id="2" name="Slayt Numarası Yer Tutucusu 1"/>
          <p:cNvSpPr>
            <a:spLocks noGrp="1"/>
          </p:cNvSpPr>
          <p:nvPr>
            <p:ph type="sldNum" sz="quarter" idx="12"/>
          </p:nvPr>
        </p:nvSpPr>
        <p:spPr/>
        <p:txBody>
          <a:bodyPr/>
          <a:lstStyle/>
          <a:p>
            <a:fld id="{F28A0EBE-9E73-41B7-8F1B-104D7A2F7EFB}" type="slidenum">
              <a:rPr lang="tr-TR" smtClean="0"/>
              <a:t>18</a:t>
            </a:fld>
            <a:endParaRPr lang="tr-TR"/>
          </a:p>
        </p:txBody>
      </p:sp>
    </p:spTree>
    <p:extLst>
      <p:ext uri="{BB962C8B-B14F-4D97-AF65-F5344CB8AC3E}">
        <p14:creationId xmlns:p14="http://schemas.microsoft.com/office/powerpoint/2010/main" val="296968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up)">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xit" presetSubtype="0" fill="hold" nodeType="clickEffect">
                                  <p:stCondLst>
                                    <p:cond delay="0"/>
                                  </p:stCondLst>
                                  <p:childTnLst>
                                    <p:animEffect transition="out" filter="fade">
                                      <p:cBhvr>
                                        <p:cTn id="18" dur="1000"/>
                                        <p:tgtEl>
                                          <p:spTgt spid="3"/>
                                        </p:tgtEl>
                                      </p:cBhvr>
                                    </p:animEffect>
                                    <p:anim calcmode="lin" valueType="num">
                                      <p:cBhvr>
                                        <p:cTn id="19" dur="1000"/>
                                        <p:tgtEl>
                                          <p:spTgt spid="3"/>
                                        </p:tgtEl>
                                        <p:attrNameLst>
                                          <p:attrName>ppt_x</p:attrName>
                                        </p:attrNameLst>
                                      </p:cBhvr>
                                      <p:tavLst>
                                        <p:tav tm="0">
                                          <p:val>
                                            <p:strVal val="ppt_x"/>
                                          </p:val>
                                        </p:tav>
                                        <p:tav tm="100000">
                                          <p:val>
                                            <p:strVal val="ppt_x"/>
                                          </p:val>
                                        </p:tav>
                                      </p:tavLst>
                                    </p:anim>
                                    <p:anim calcmode="lin" valueType="num">
                                      <p:cBhvr>
                                        <p:cTn id="20" dur="100" decel="100000"/>
                                        <p:tgtEl>
                                          <p:spTgt spid="3"/>
                                        </p:tgtEl>
                                        <p:attrNameLst>
                                          <p:attrName>ppt_y</p:attrName>
                                        </p:attrNameLst>
                                      </p:cBhvr>
                                      <p:tavLst>
                                        <p:tav tm="0">
                                          <p:val>
                                            <p:strVal val="ppt_y"/>
                                          </p:val>
                                        </p:tav>
                                        <p:tav tm="100000">
                                          <p:val>
                                            <p:strVal val="ppt_y-.03"/>
                                          </p:val>
                                        </p:tav>
                                      </p:tavLst>
                                    </p:anim>
                                    <p:anim calcmode="lin" valueType="num">
                                      <p:cBhvr>
                                        <p:cTn id="21" dur="900" accel="100000">
                                          <p:stCondLst>
                                            <p:cond delay="100"/>
                                          </p:stCondLst>
                                        </p:cTn>
                                        <p:tgtEl>
                                          <p:spTgt spid="3"/>
                                        </p:tgtEl>
                                        <p:attrNameLst>
                                          <p:attrName>ppt_y</p:attrName>
                                        </p:attrNameLst>
                                      </p:cBhvr>
                                      <p:tavLst>
                                        <p:tav tm="0">
                                          <p:val>
                                            <p:strVal val="ppt_y"/>
                                          </p:val>
                                        </p:tav>
                                        <p:tav tm="100000">
                                          <p:val>
                                            <p:strVal val="ppt_y+1"/>
                                          </p:val>
                                        </p:tav>
                                      </p:tavLst>
                                    </p:anim>
                                    <p:set>
                                      <p:cBhvr>
                                        <p:cTn id="22" dur="1" fill="hold">
                                          <p:stCondLst>
                                            <p:cond delay="999"/>
                                          </p:stCondLst>
                                        </p:cTn>
                                        <p:tgtEl>
                                          <p:spTgt spid="3"/>
                                        </p:tgtEl>
                                        <p:attrNameLst>
                                          <p:attrName>style.visibility</p:attrName>
                                        </p:attrNameLst>
                                      </p:cBhvr>
                                      <p:to>
                                        <p:strVal val="hidden"/>
                                      </p:to>
                                    </p:set>
                                  </p:childTnLst>
                                </p:cTn>
                              </p:par>
                            </p:childTnLst>
                          </p:cTn>
                        </p:par>
                        <p:par>
                          <p:cTn id="23" fill="hold">
                            <p:stCondLst>
                              <p:cond delay="1000"/>
                            </p:stCondLst>
                            <p:childTnLst>
                              <p:par>
                                <p:cTn id="24" presetID="22" presetClass="entr" presetSubtype="1"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up)">
                                      <p:cBhvr>
                                        <p:cTn id="26" dur="500"/>
                                        <p:tgtEl>
                                          <p:spTgt spid="5"/>
                                        </p:tgtEl>
                                      </p:cBhvr>
                                    </p:animEffect>
                                  </p:childTnLst>
                                </p:cTn>
                              </p:par>
                            </p:childTnLst>
                          </p:cTn>
                        </p:par>
                        <p:par>
                          <p:cTn id="27" fill="hold">
                            <p:stCondLst>
                              <p:cond delay="1500"/>
                            </p:stCondLst>
                            <p:childTnLst>
                              <p:par>
                                <p:cTn id="28" presetID="22" presetClass="entr" presetSubtype="8" fill="hold"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left)">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Metin kutusu 16"/>
          <p:cNvSpPr txBox="1"/>
          <p:nvPr/>
        </p:nvSpPr>
        <p:spPr>
          <a:xfrm>
            <a:off x="3617050" y="1396532"/>
            <a:ext cx="5965371" cy="1552733"/>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pPr marL="377190" lvl="1" indent="-285750">
              <a:lnSpc>
                <a:spcPct val="90000"/>
              </a:lnSpc>
              <a:spcBef>
                <a:spcPts val="300"/>
              </a:spcBef>
              <a:spcAft>
                <a:spcPts val="300"/>
              </a:spcAft>
              <a:buClr>
                <a:srgbClr val="D34817"/>
              </a:buClr>
              <a:buFont typeface="Wingdings" panose="05000000000000000000" pitchFamily="2" charset="2"/>
              <a:buChar char="§"/>
            </a:pPr>
            <a:r>
              <a:rPr lang="tr-TR" sz="1400" dirty="0" smtClean="0">
                <a:latin typeface="Calibri" panose="020F0502020204030204" pitchFamily="34" charset="0"/>
                <a:ea typeface="Times New Roman" panose="02020603050405020304" pitchFamily="18" charset="0"/>
              </a:rPr>
              <a:t>İşe başlama </a:t>
            </a:r>
            <a:r>
              <a:rPr lang="tr-TR" sz="1400" dirty="0">
                <a:latin typeface="Calibri" panose="020F0502020204030204" pitchFamily="34" charset="0"/>
                <a:ea typeface="Times New Roman" panose="02020603050405020304" pitchFamily="18" charset="0"/>
              </a:rPr>
              <a:t>veya işi bırakma gibi </a:t>
            </a:r>
            <a:r>
              <a:rPr lang="tr-TR" sz="1400" dirty="0" smtClean="0">
                <a:latin typeface="Calibri" panose="020F0502020204030204" pitchFamily="34" charset="0"/>
                <a:ea typeface="Times New Roman" panose="02020603050405020304" pitchFamily="18" charset="0"/>
              </a:rPr>
              <a:t>nedenlerle </a:t>
            </a:r>
            <a:r>
              <a:rPr lang="tr-TR" sz="1400" b="1" u="sng" dirty="0" err="1">
                <a:latin typeface="Calibri" panose="020F0502020204030204" pitchFamily="34" charset="0"/>
                <a:ea typeface="Times New Roman" panose="02020603050405020304" pitchFamily="18" charset="0"/>
              </a:rPr>
              <a:t>kıst</a:t>
            </a:r>
            <a:r>
              <a:rPr lang="tr-TR" sz="1400" b="1" u="sng" dirty="0">
                <a:latin typeface="Calibri" panose="020F0502020204030204" pitchFamily="34" charset="0"/>
                <a:ea typeface="Times New Roman" panose="02020603050405020304" pitchFamily="18" charset="0"/>
              </a:rPr>
              <a:t> dönemde faaliyette bulunmuş olmaları hâlinde</a:t>
            </a:r>
            <a:r>
              <a:rPr lang="tr-TR" sz="1400" dirty="0">
                <a:latin typeface="Calibri" panose="020F0502020204030204" pitchFamily="34" charset="0"/>
                <a:ea typeface="Times New Roman" panose="02020603050405020304" pitchFamily="18" charset="0"/>
              </a:rPr>
              <a:t>, </a:t>
            </a:r>
            <a:endParaRPr lang="tr-TR" sz="1400" dirty="0" smtClean="0">
              <a:latin typeface="Calibri" panose="020F0502020204030204" pitchFamily="34" charset="0"/>
              <a:ea typeface="Times New Roman" panose="02020603050405020304" pitchFamily="18" charset="0"/>
            </a:endParaRPr>
          </a:p>
          <a:p>
            <a:pPr marL="377190" lvl="1" indent="-285750">
              <a:lnSpc>
                <a:spcPct val="90000"/>
              </a:lnSpc>
              <a:spcBef>
                <a:spcPts val="300"/>
              </a:spcBef>
              <a:spcAft>
                <a:spcPts val="300"/>
              </a:spcAft>
              <a:buClr>
                <a:srgbClr val="D34817"/>
              </a:buClr>
              <a:buFont typeface="Wingdings" panose="05000000000000000000" pitchFamily="2" charset="2"/>
              <a:buChar char="§"/>
            </a:pPr>
            <a:r>
              <a:rPr lang="tr-TR" sz="1400" dirty="0" smtClean="0">
                <a:latin typeface="Calibri" panose="020F0502020204030204" pitchFamily="34" charset="0"/>
                <a:ea typeface="Times New Roman" panose="02020603050405020304" pitchFamily="18" charset="0"/>
              </a:rPr>
              <a:t>Önceki slaytta belirtilen hususlara göre, </a:t>
            </a:r>
            <a:r>
              <a:rPr lang="tr-TR" sz="1400" b="1" dirty="0" err="1">
                <a:solidFill>
                  <a:srgbClr val="C00000"/>
                </a:solidFill>
                <a:latin typeface="Calibri" panose="020F0502020204030204" pitchFamily="34" charset="0"/>
                <a:ea typeface="Times New Roman" panose="02020603050405020304" pitchFamily="18" charset="0"/>
              </a:rPr>
              <a:t>kıst</a:t>
            </a:r>
            <a:r>
              <a:rPr lang="tr-TR" sz="1400" b="1" dirty="0">
                <a:solidFill>
                  <a:srgbClr val="C00000"/>
                </a:solidFill>
                <a:latin typeface="Calibri" panose="020F0502020204030204" pitchFamily="34" charset="0"/>
                <a:ea typeface="Times New Roman" panose="02020603050405020304" pitchFamily="18" charset="0"/>
              </a:rPr>
              <a:t> dönem itibarıyla </a:t>
            </a:r>
            <a:r>
              <a:rPr lang="tr-TR" sz="1400" dirty="0">
                <a:latin typeface="Calibri" panose="020F0502020204030204" pitchFamily="34" charset="0"/>
                <a:ea typeface="Times New Roman" panose="02020603050405020304" pitchFamily="18" charset="0"/>
              </a:rPr>
              <a:t>hesaplama ve artırım yapılacaktır</a:t>
            </a:r>
            <a:r>
              <a:rPr lang="tr-TR" sz="1400" dirty="0" smtClean="0">
                <a:latin typeface="Calibri" panose="020F0502020204030204" pitchFamily="34" charset="0"/>
                <a:ea typeface="Times New Roman" panose="02020603050405020304" pitchFamily="18" charset="0"/>
              </a:rPr>
              <a:t>.</a:t>
            </a:r>
          </a:p>
        </p:txBody>
      </p:sp>
      <p:sp>
        <p:nvSpPr>
          <p:cNvPr id="18" name="Yuvarlatılmış Dikdörtgen 17"/>
          <p:cNvSpPr/>
          <p:nvPr/>
        </p:nvSpPr>
        <p:spPr>
          <a:xfrm>
            <a:off x="3631424" y="1225669"/>
            <a:ext cx="5952554" cy="720000"/>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a:latin typeface="Arial" panose="020B0604020202020204" pitchFamily="34" charset="0"/>
                <a:cs typeface="Arial" panose="020B0604020202020204" pitchFamily="34" charset="0"/>
              </a:rPr>
              <a:t>Yıl İçinde İşe Başlayan veya </a:t>
            </a:r>
            <a:r>
              <a:rPr lang="tr-TR" dirty="0" smtClean="0">
                <a:latin typeface="Arial" panose="020B0604020202020204" pitchFamily="34" charset="0"/>
                <a:cs typeface="Arial" panose="020B0604020202020204" pitchFamily="34" charset="0"/>
              </a:rPr>
              <a:t>İşi </a:t>
            </a:r>
            <a:r>
              <a:rPr lang="es-ES" dirty="0" smtClean="0">
                <a:latin typeface="Arial" panose="020B0604020202020204" pitchFamily="34" charset="0"/>
                <a:cs typeface="Arial" panose="020B0604020202020204" pitchFamily="34" charset="0"/>
              </a:rPr>
              <a:t>Bırakan </a:t>
            </a:r>
            <a:r>
              <a:rPr lang="es-ES" dirty="0">
                <a:latin typeface="Arial" panose="020B0604020202020204" pitchFamily="34" charset="0"/>
                <a:cs typeface="Arial" panose="020B0604020202020204" pitchFamily="34" charset="0"/>
              </a:rPr>
              <a:t>KDV Mükellefleri</a:t>
            </a:r>
            <a:endParaRPr lang="tr-TR" dirty="0">
              <a:latin typeface="Arial" panose="020B0604020202020204" pitchFamily="34" charset="0"/>
              <a:cs typeface="Arial" panose="020B0604020202020204" pitchFamily="34" charset="0"/>
            </a:endParaRPr>
          </a:p>
        </p:txBody>
      </p:sp>
      <p:sp>
        <p:nvSpPr>
          <p:cNvPr id="12" name="İçerik Yer Tutucusu 2"/>
          <p:cNvSpPr txBox="1">
            <a:spLocks/>
          </p:cNvSpPr>
          <p:nvPr/>
        </p:nvSpPr>
        <p:spPr>
          <a:xfrm>
            <a:off x="-374871" y="5737074"/>
            <a:ext cx="8736973" cy="10897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Font typeface="Wingdings" panose="05000000000000000000" pitchFamily="2" charset="2"/>
              <a:buChar char="q"/>
            </a:pPr>
            <a:endParaRPr lang="tr-TR" dirty="0"/>
          </a:p>
        </p:txBody>
      </p:sp>
      <p:sp>
        <p:nvSpPr>
          <p:cNvPr id="22" name="Dikdörtgen 21"/>
          <p:cNvSpPr/>
          <p:nvPr/>
        </p:nvSpPr>
        <p:spPr>
          <a:xfrm>
            <a:off x="2941563" y="1441688"/>
            <a:ext cx="5254951" cy="720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scene3d>
              <a:camera prst="orthographicFront"/>
              <a:lightRig rig="threePt" dir="t"/>
            </a:scene3d>
            <a:sp3d extrusionH="57150">
              <a:bevelT w="82550" h="38100" prst="coolSlant"/>
            </a:sp3d>
          </a:bodyPr>
          <a:lstStyle/>
          <a:p>
            <a:pPr lvl="0" algn="ctr" defTabSz="1422400">
              <a:lnSpc>
                <a:spcPct val="90000"/>
              </a:lnSpc>
              <a:spcBef>
                <a:spcPct val="0"/>
              </a:spcBef>
              <a:spcAft>
                <a:spcPct val="35000"/>
              </a:spcAft>
            </a:pPr>
            <a:endParaRPr lang="tr-TR" sz="3200" b="1" dirty="0">
              <a:solidFill>
                <a:schemeClr val="tx1"/>
              </a:solidFill>
              <a:latin typeface="SimSun" panose="02010600030101010101" pitchFamily="2" charset="-122"/>
              <a:ea typeface="SimSun" panose="02010600030101010101" pitchFamily="2" charset="-122"/>
              <a:cs typeface="Times New Roman" panose="02020603050405020304" pitchFamily="18" charset="0"/>
            </a:endParaRPr>
          </a:p>
        </p:txBody>
      </p:sp>
      <p:sp>
        <p:nvSpPr>
          <p:cNvPr id="11" name="TextShape 2"/>
          <p:cNvSpPr txBox="1"/>
          <p:nvPr/>
        </p:nvSpPr>
        <p:spPr>
          <a:xfrm>
            <a:off x="1108075" y="82018"/>
            <a:ext cx="10920495" cy="791640"/>
          </a:xfrm>
          <a:prstGeom prst="rect">
            <a:avLst/>
          </a:prstGeom>
          <a:noFill/>
          <a:ln>
            <a:noFill/>
          </a:ln>
        </p:spPr>
        <p:txBody>
          <a:bodyPr anchor="ctr"/>
          <a:lstStyle/>
          <a:p>
            <a:pPr lvl="0" algn="ctr"/>
            <a:r>
              <a:rPr lang="tr-TR" sz="2500" b="1" spc="-1" dirty="0">
                <a:solidFill>
                  <a:srgbClr val="FF0000"/>
                </a:solidFill>
                <a:uFill>
                  <a:solidFill>
                    <a:srgbClr val="FFFFFF"/>
                  </a:solidFill>
                </a:uFill>
              </a:rPr>
              <a:t>MATRAH VE VERGİ ARTIRIMI</a:t>
            </a:r>
          </a:p>
          <a:p>
            <a:pPr lvl="0" algn="ctr"/>
            <a:r>
              <a:rPr lang="tr-TR" b="1" spc="-1" dirty="0">
                <a:solidFill>
                  <a:srgbClr val="FF0000"/>
                </a:solidFill>
                <a:uFill>
                  <a:solidFill>
                    <a:srgbClr val="FFFFFF"/>
                  </a:solidFill>
                </a:uFill>
              </a:rPr>
              <a:t>-Katma Değer Vergisi Artırımı-</a:t>
            </a:r>
            <a:endParaRPr lang="tr-TR" spc="-1" dirty="0">
              <a:solidFill>
                <a:srgbClr val="000000"/>
              </a:solidFill>
              <a:uFill>
                <a:solidFill>
                  <a:srgbClr val="FFFFFF"/>
                </a:solidFill>
              </a:uFill>
            </a:endParaRPr>
          </a:p>
        </p:txBody>
      </p:sp>
      <p:sp>
        <p:nvSpPr>
          <p:cNvPr id="13" name="5 Dikdörtgen"/>
          <p:cNvSpPr/>
          <p:nvPr/>
        </p:nvSpPr>
        <p:spPr>
          <a:xfrm rot="16200000">
            <a:off x="-2875869" y="3145126"/>
            <a:ext cx="6851740" cy="561489"/>
          </a:xfrm>
          <a:prstGeom prst="rect">
            <a:avLst/>
          </a:prstGeom>
          <a:solidFill>
            <a:srgbClr val="FD0005"/>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b="1">
              <a:solidFill>
                <a:prstClr val="white"/>
              </a:solidFill>
            </a:endParaRPr>
          </a:p>
        </p:txBody>
      </p:sp>
      <p:sp>
        <p:nvSpPr>
          <p:cNvPr id="14" name="36 Başlık"/>
          <p:cNvSpPr txBox="1">
            <a:spLocks/>
          </p:cNvSpPr>
          <p:nvPr/>
        </p:nvSpPr>
        <p:spPr>
          <a:xfrm rot="16200000">
            <a:off x="-2247497" y="3571445"/>
            <a:ext cx="5584971" cy="571504"/>
          </a:xfrm>
          <a:prstGeom prst="rect">
            <a:avLst/>
          </a:prstGeom>
        </p:spPr>
        <p:txBody>
          <a:bodyPr vert="horz" lIns="91440" tIns="45720" rIns="91440" bIns="45720" rtlCol="0" anchor="ctr">
            <a:noAutofit/>
          </a:bodyPr>
          <a:lstStyle/>
          <a:p>
            <a:pPr algn="ctr">
              <a:spcBef>
                <a:spcPct val="0"/>
              </a:spcBef>
              <a:defRPr/>
            </a:pPr>
            <a:r>
              <a:rPr lang="tr-TR" b="1" dirty="0">
                <a:solidFill>
                  <a:prstClr val="white"/>
                </a:solidFill>
                <a:effectLst>
                  <a:outerShdw blurRad="38100" dist="38100" dir="2700000" algn="tl">
                    <a:srgbClr val="000000">
                      <a:alpha val="43137"/>
                    </a:srgbClr>
                  </a:outerShdw>
                </a:effectLst>
              </a:rPr>
              <a:t>VERGİ DENETİM KURULU BAŞKANLIĞI</a:t>
            </a:r>
          </a:p>
        </p:txBody>
      </p:sp>
      <p:pic>
        <p:nvPicPr>
          <p:cNvPr id="15" name="Resim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46" y="235646"/>
            <a:ext cx="965683" cy="964739"/>
          </a:xfrm>
          <a:prstGeom prst="rect">
            <a:avLst/>
          </a:prstGeom>
        </p:spPr>
      </p:pic>
      <p:sp>
        <p:nvSpPr>
          <p:cNvPr id="19" name="Metin kutusu 18"/>
          <p:cNvSpPr txBox="1"/>
          <p:nvPr/>
        </p:nvSpPr>
        <p:spPr>
          <a:xfrm>
            <a:off x="945850" y="2994421"/>
            <a:ext cx="11244943" cy="2422202"/>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100" b="1">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a:defRPr>
                <a:solidFill>
                  <a:schemeClr val="tx1"/>
                </a:solidFill>
              </a:defRPr>
            </a:lvl2pPr>
            <a:lvl3pPr marL="834390" lvl="2" indent="-285750">
              <a:lnSpc>
                <a:spcPct val="90000"/>
              </a:lnSpc>
              <a:spcBef>
                <a:spcPts val="300"/>
              </a:spcBef>
              <a:spcAft>
                <a:spcPts val="300"/>
              </a:spcAft>
              <a:buClr>
                <a:srgbClr val="D34817"/>
              </a:buClr>
              <a:buFont typeface="Wingdings" panose="05000000000000000000" pitchFamily="2" charset="2"/>
              <a:buChar char="§"/>
              <a:defRPr sz="1400">
                <a:solidFill>
                  <a:prstClr val="black">
                    <a:lumMod val="85000"/>
                    <a:lumOff val="15000"/>
                  </a:prstClr>
                </a:solidFill>
                <a:latin typeface="Segoe UI" panose="020B0502040204020203" pitchFamily="34" charset="0"/>
                <a:ea typeface="Segoe UI" panose="020B0502040204020203" pitchFamily="34" charset="0"/>
                <a:cs typeface="Segoe UI" panose="020B0502040204020203" pitchFamily="34" charset="0"/>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1">
              <a:spcAft>
                <a:spcPts val="600"/>
              </a:spcAft>
            </a:pPr>
            <a:r>
              <a:rPr lang="tr-TR" sz="1400" dirty="0" smtClean="0">
                <a:latin typeface="Calibri" panose="020F0502020204030204" pitchFamily="34" charset="0"/>
                <a:ea typeface="Times New Roman" panose="02020603050405020304" pitchFamily="18" charset="0"/>
              </a:rPr>
              <a:t>       Fakat, </a:t>
            </a:r>
            <a:r>
              <a:rPr lang="tr-TR" sz="1400" u="sng" dirty="0" smtClean="0">
                <a:latin typeface="Calibri" panose="020F0502020204030204" pitchFamily="34" charset="0"/>
                <a:ea typeface="Times New Roman" panose="02020603050405020304" pitchFamily="18" charset="0"/>
              </a:rPr>
              <a:t>kurumlar vergisi matrah artırımında olduğu gibi</a:t>
            </a:r>
            <a:r>
              <a:rPr lang="tr-TR" sz="1400" dirty="0" smtClean="0">
                <a:latin typeface="Calibri" panose="020F0502020204030204" pitchFamily="34" charset="0"/>
                <a:ea typeface="Times New Roman" panose="02020603050405020304" pitchFamily="18" charset="0"/>
              </a:rPr>
              <a:t>;</a:t>
            </a:r>
          </a:p>
          <a:p>
            <a:pPr lvl="1">
              <a:spcAft>
                <a:spcPts val="600"/>
              </a:spcAft>
            </a:pPr>
            <a:endParaRPr lang="tr-TR" sz="1400" dirty="0" smtClean="0">
              <a:latin typeface="Calibri" panose="020F0502020204030204" pitchFamily="34" charset="0"/>
              <a:ea typeface="Times New Roman" panose="02020603050405020304" pitchFamily="18" charset="0"/>
            </a:endParaRPr>
          </a:p>
          <a:p>
            <a:pPr marL="742950" lvl="1" indent="-285750">
              <a:spcAft>
                <a:spcPts val="600"/>
              </a:spcAft>
              <a:buFont typeface="Wingdings" panose="05000000000000000000" pitchFamily="2" charset="2"/>
              <a:buChar char="ü"/>
            </a:pPr>
            <a:r>
              <a:rPr lang="tr-TR" sz="1400" dirty="0" smtClean="0">
                <a:latin typeface="Calibri" panose="020F0502020204030204" pitchFamily="34" charset="0"/>
                <a:ea typeface="Times New Roman" panose="02020603050405020304" pitchFamily="18" charset="0"/>
              </a:rPr>
              <a:t>Kurumlar vergisi </a:t>
            </a:r>
            <a:r>
              <a:rPr lang="tr-TR" sz="1400" dirty="0">
                <a:latin typeface="Calibri" panose="020F0502020204030204" pitchFamily="34" charset="0"/>
                <a:ea typeface="Times New Roman" panose="02020603050405020304" pitchFamily="18" charset="0"/>
              </a:rPr>
              <a:t>mükelleflerinin </a:t>
            </a:r>
            <a:r>
              <a:rPr lang="tr-TR" sz="1400" b="1" dirty="0">
                <a:solidFill>
                  <a:srgbClr val="C00000"/>
                </a:solidFill>
                <a:latin typeface="Calibri" panose="020F0502020204030204" pitchFamily="34" charset="0"/>
                <a:ea typeface="Times New Roman" panose="02020603050405020304" pitchFamily="18" charset="0"/>
              </a:rPr>
              <a:t>tasfiyeye girmeleri</a:t>
            </a:r>
            <a:r>
              <a:rPr lang="tr-TR" sz="1400" dirty="0">
                <a:solidFill>
                  <a:srgbClr val="C00000"/>
                </a:solidFill>
                <a:latin typeface="Calibri" panose="020F0502020204030204" pitchFamily="34" charset="0"/>
                <a:ea typeface="Times New Roman" panose="02020603050405020304" pitchFamily="18" charset="0"/>
              </a:rPr>
              <a:t> </a:t>
            </a:r>
            <a:r>
              <a:rPr lang="tr-TR" sz="1400" dirty="0">
                <a:latin typeface="Calibri" panose="020F0502020204030204" pitchFamily="34" charset="0"/>
                <a:ea typeface="Times New Roman" panose="02020603050405020304" pitchFamily="18" charset="0"/>
              </a:rPr>
              <a:t>hâlinde </a:t>
            </a:r>
            <a:r>
              <a:rPr lang="tr-TR" sz="1400" b="1" u="sng" dirty="0" err="1">
                <a:latin typeface="Calibri" panose="020F0502020204030204" pitchFamily="34" charset="0"/>
                <a:ea typeface="Times New Roman" panose="02020603050405020304" pitchFamily="18" charset="0"/>
              </a:rPr>
              <a:t>kıst</a:t>
            </a:r>
            <a:r>
              <a:rPr lang="tr-TR" sz="1400" b="1" u="sng" dirty="0">
                <a:latin typeface="Calibri" panose="020F0502020204030204" pitchFamily="34" charset="0"/>
                <a:ea typeface="Times New Roman" panose="02020603050405020304" pitchFamily="18" charset="0"/>
              </a:rPr>
              <a:t> dönem hesaplaması yapılmayacaktır</a:t>
            </a:r>
            <a:r>
              <a:rPr lang="tr-TR" sz="1400" dirty="0" smtClean="0">
                <a:latin typeface="Calibri" panose="020F0502020204030204" pitchFamily="34" charset="0"/>
                <a:ea typeface="Times New Roman" panose="02020603050405020304" pitchFamily="18" charset="0"/>
              </a:rPr>
              <a:t>.</a:t>
            </a:r>
          </a:p>
          <a:p>
            <a:pPr marL="742950" lvl="1" indent="-285750">
              <a:spcAft>
                <a:spcPts val="600"/>
              </a:spcAft>
              <a:buFont typeface="Wingdings" panose="05000000000000000000" pitchFamily="2" charset="2"/>
              <a:buChar char="ü"/>
            </a:pPr>
            <a:r>
              <a:rPr lang="tr-TR" sz="1400" dirty="0">
                <a:latin typeface="Calibri" panose="020F0502020204030204" pitchFamily="34" charset="0"/>
                <a:ea typeface="Times New Roman" panose="02020603050405020304" pitchFamily="18" charset="0"/>
              </a:rPr>
              <a:t>Ancak, </a:t>
            </a:r>
            <a:r>
              <a:rPr lang="tr-TR" sz="1400" b="1" u="sng" dirty="0">
                <a:latin typeface="Calibri" panose="020F0502020204030204" pitchFamily="34" charset="0"/>
                <a:ea typeface="Times New Roman" panose="02020603050405020304" pitchFamily="18" charset="0"/>
              </a:rPr>
              <a:t>tasfiyeleri sonuçlanarak ticaret sicilinden silinen</a:t>
            </a:r>
            <a:r>
              <a:rPr lang="tr-TR" sz="1400" dirty="0">
                <a:latin typeface="Calibri" panose="020F0502020204030204" pitchFamily="34" charset="0"/>
                <a:ea typeface="Times New Roman" panose="02020603050405020304" pitchFamily="18" charset="0"/>
              </a:rPr>
              <a:t> kurumlar vergisi </a:t>
            </a:r>
            <a:r>
              <a:rPr lang="tr-TR" sz="1400" dirty="0" smtClean="0">
                <a:latin typeface="Calibri" panose="020F0502020204030204" pitchFamily="34" charset="0"/>
                <a:ea typeface="Times New Roman" panose="02020603050405020304" pitchFamily="18" charset="0"/>
              </a:rPr>
              <a:t>mükelleflerinin,</a:t>
            </a:r>
          </a:p>
          <a:p>
            <a:pPr marL="1120140" lvl="2">
              <a:spcAft>
                <a:spcPts val="600"/>
              </a:spcAft>
              <a:buFont typeface="Wingdings" panose="05000000000000000000" pitchFamily="2" charset="2"/>
              <a:buChar char="ü"/>
            </a:pPr>
            <a:r>
              <a:rPr lang="tr-TR" b="1" dirty="0" smtClean="0">
                <a:solidFill>
                  <a:srgbClr val="C00000"/>
                </a:solidFill>
                <a:latin typeface="Calibri" panose="020F0502020204030204" pitchFamily="34" charset="0"/>
                <a:ea typeface="Times New Roman" panose="02020603050405020304" pitchFamily="18" charset="0"/>
              </a:rPr>
              <a:t>Nihai </a:t>
            </a:r>
            <a:r>
              <a:rPr lang="tr-TR" dirty="0" smtClean="0">
                <a:solidFill>
                  <a:schemeClr val="tx1"/>
                </a:solidFill>
                <a:latin typeface="Calibri" panose="020F0502020204030204" pitchFamily="34" charset="0"/>
                <a:ea typeface="Times New Roman" panose="02020603050405020304" pitchFamily="18" charset="0"/>
              </a:rPr>
              <a:t>tasfiye </a:t>
            </a:r>
            <a:r>
              <a:rPr lang="tr-TR" dirty="0">
                <a:solidFill>
                  <a:schemeClr val="tx1"/>
                </a:solidFill>
                <a:latin typeface="Calibri" panose="020F0502020204030204" pitchFamily="34" charset="0"/>
                <a:ea typeface="Times New Roman" panose="02020603050405020304" pitchFamily="18" charset="0"/>
              </a:rPr>
              <a:t>dönemi</a:t>
            </a:r>
            <a:r>
              <a:rPr lang="tr-TR" b="1" dirty="0">
                <a:solidFill>
                  <a:srgbClr val="C00000"/>
                </a:solidFill>
                <a:latin typeface="Calibri" panose="020F0502020204030204" pitchFamily="34" charset="0"/>
                <a:ea typeface="Times New Roman" panose="02020603050405020304" pitchFamily="18" charset="0"/>
              </a:rPr>
              <a:t>(1</a:t>
            </a:r>
            <a:r>
              <a:rPr lang="tr-TR" b="1" dirty="0" smtClean="0">
                <a:solidFill>
                  <a:srgbClr val="C00000"/>
                </a:solidFill>
                <a:latin typeface="Calibri" panose="020F0502020204030204" pitchFamily="34" charset="0"/>
                <a:ea typeface="Times New Roman" panose="02020603050405020304" pitchFamily="18" charset="0"/>
              </a:rPr>
              <a:t>) </a:t>
            </a:r>
            <a:r>
              <a:rPr lang="tr-TR" dirty="0" smtClean="0">
                <a:solidFill>
                  <a:schemeClr val="tx1"/>
                </a:solidFill>
                <a:latin typeface="Calibri" panose="020F0502020204030204" pitchFamily="34" charset="0"/>
                <a:ea typeface="Times New Roman" panose="02020603050405020304" pitchFamily="18" charset="0"/>
              </a:rPr>
              <a:t>ile</a:t>
            </a:r>
          </a:p>
          <a:p>
            <a:pPr marL="1120140" lvl="2">
              <a:spcAft>
                <a:spcPts val="600"/>
              </a:spcAft>
              <a:buFont typeface="Wingdings" panose="05000000000000000000" pitchFamily="2" charset="2"/>
              <a:buChar char="ü"/>
            </a:pPr>
            <a:r>
              <a:rPr lang="tr-TR" dirty="0" smtClean="0">
                <a:latin typeface="Calibri" panose="020F0502020204030204" pitchFamily="34" charset="0"/>
                <a:ea typeface="Times New Roman" panose="02020603050405020304" pitchFamily="18" charset="0"/>
              </a:rPr>
              <a:t>Kurumların </a:t>
            </a:r>
            <a:r>
              <a:rPr lang="tr-TR" b="1" u="sng" dirty="0" smtClean="0">
                <a:latin typeface="Calibri" panose="020F0502020204030204" pitchFamily="34" charset="0"/>
                <a:ea typeface="Times New Roman" panose="02020603050405020304" pitchFamily="18" charset="0"/>
              </a:rPr>
              <a:t>devir </a:t>
            </a:r>
            <a:r>
              <a:rPr lang="tr-TR" b="1" u="sng" dirty="0">
                <a:latin typeface="Calibri" panose="020F0502020204030204" pitchFamily="34" charset="0"/>
                <a:ea typeface="Times New Roman" panose="02020603050405020304" pitchFamily="18" charset="0"/>
              </a:rPr>
              <a:t>veya tam bölünme</a:t>
            </a:r>
            <a:r>
              <a:rPr lang="tr-TR" dirty="0">
                <a:latin typeface="Calibri" panose="020F0502020204030204" pitchFamily="34" charset="0"/>
                <a:ea typeface="Times New Roman" panose="02020603050405020304" pitchFamily="18" charset="0"/>
              </a:rPr>
              <a:t> hallerinde</a:t>
            </a:r>
            <a:r>
              <a:rPr lang="tr-TR" b="1" dirty="0">
                <a:solidFill>
                  <a:srgbClr val="C00000"/>
                </a:solidFill>
                <a:latin typeface="Calibri" panose="020F0502020204030204" pitchFamily="34" charset="0"/>
                <a:ea typeface="Times New Roman" panose="02020603050405020304" pitchFamily="18" charset="0"/>
              </a:rPr>
              <a:t>(2)</a:t>
            </a:r>
            <a:r>
              <a:rPr lang="tr-TR" dirty="0">
                <a:latin typeface="Calibri" panose="020F0502020204030204" pitchFamily="34" charset="0"/>
                <a:ea typeface="Times New Roman" panose="02020603050405020304" pitchFamily="18" charset="0"/>
              </a:rPr>
              <a:t> </a:t>
            </a:r>
            <a:endParaRPr lang="tr-TR" dirty="0" smtClean="0">
              <a:latin typeface="Calibri" panose="020F0502020204030204" pitchFamily="34" charset="0"/>
              <a:ea typeface="Times New Roman" panose="02020603050405020304" pitchFamily="18" charset="0"/>
            </a:endParaRPr>
          </a:p>
          <a:p>
            <a:pPr lvl="2" indent="0">
              <a:spcAft>
                <a:spcPts val="600"/>
              </a:spcAft>
              <a:buNone/>
            </a:pPr>
            <a:r>
              <a:rPr lang="tr-TR" dirty="0" err="1" smtClean="0">
                <a:latin typeface="Calibri" panose="020F0502020204030204" pitchFamily="34" charset="0"/>
                <a:ea typeface="Times New Roman" panose="02020603050405020304" pitchFamily="18" charset="0"/>
              </a:rPr>
              <a:t>Kıst</a:t>
            </a:r>
            <a:r>
              <a:rPr lang="tr-TR" dirty="0" smtClean="0">
                <a:latin typeface="Calibri" panose="020F0502020204030204" pitchFamily="34" charset="0"/>
                <a:ea typeface="Times New Roman" panose="02020603050405020304" pitchFamily="18" charset="0"/>
              </a:rPr>
              <a:t> dönem hesaplaması yapılacaktır.</a:t>
            </a:r>
          </a:p>
          <a:p>
            <a:pPr lvl="2" indent="0">
              <a:spcAft>
                <a:spcPts val="600"/>
              </a:spcAft>
              <a:buNone/>
            </a:pPr>
            <a:endParaRPr lang="tr-TR" dirty="0" smtClean="0">
              <a:latin typeface="Calibri" panose="020F0502020204030204" pitchFamily="34" charset="0"/>
              <a:ea typeface="Times New Roman" panose="02020603050405020304" pitchFamily="18" charset="0"/>
            </a:endParaRPr>
          </a:p>
        </p:txBody>
      </p:sp>
      <p:sp>
        <p:nvSpPr>
          <p:cNvPr id="2" name="Slayt Numarası Yer Tutucusu 1"/>
          <p:cNvSpPr>
            <a:spLocks noGrp="1"/>
          </p:cNvSpPr>
          <p:nvPr>
            <p:ph type="sldNum" sz="quarter" idx="12"/>
          </p:nvPr>
        </p:nvSpPr>
        <p:spPr/>
        <p:txBody>
          <a:bodyPr/>
          <a:lstStyle/>
          <a:p>
            <a:fld id="{F28A0EBE-9E73-41B7-8F1B-104D7A2F7EFB}" type="slidenum">
              <a:rPr lang="tr-TR" smtClean="0"/>
              <a:t>19</a:t>
            </a:fld>
            <a:endParaRPr lang="tr-TR"/>
          </a:p>
        </p:txBody>
      </p:sp>
    </p:spTree>
    <p:extLst>
      <p:ext uri="{BB962C8B-B14F-4D97-AF65-F5344CB8AC3E}">
        <p14:creationId xmlns:p14="http://schemas.microsoft.com/office/powerpoint/2010/main" val="23952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up)">
                                      <p:cBhvr>
                                        <p:cTn id="2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2" grpId="0"/>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5 Dikdörtgen"/>
          <p:cNvSpPr/>
          <p:nvPr/>
        </p:nvSpPr>
        <p:spPr>
          <a:xfrm>
            <a:off x="0" y="344776"/>
            <a:ext cx="12192000" cy="561489"/>
          </a:xfrm>
          <a:prstGeom prst="rect">
            <a:avLst/>
          </a:prstGeom>
          <a:solidFill>
            <a:srgbClr val="FD0005"/>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b="1">
              <a:solidFill>
                <a:prstClr val="white"/>
              </a:solidFill>
            </a:endParaRPr>
          </a:p>
        </p:txBody>
      </p:sp>
      <p:sp>
        <p:nvSpPr>
          <p:cNvPr id="18" name="36 Başlık"/>
          <p:cNvSpPr txBox="1">
            <a:spLocks/>
          </p:cNvSpPr>
          <p:nvPr/>
        </p:nvSpPr>
        <p:spPr>
          <a:xfrm>
            <a:off x="1127046" y="344776"/>
            <a:ext cx="9937908" cy="571504"/>
          </a:xfrm>
          <a:prstGeom prst="rect">
            <a:avLst/>
          </a:prstGeom>
        </p:spPr>
        <p:txBody>
          <a:bodyPr vert="horz" lIns="91440" tIns="45720" rIns="91440" bIns="45720" rtlCol="0" anchor="ctr">
            <a:noAutofit/>
          </a:bodyPr>
          <a:lstStyle/>
          <a:p>
            <a:pPr algn="ctr">
              <a:spcBef>
                <a:spcPct val="0"/>
              </a:spcBef>
              <a:defRPr/>
            </a:pPr>
            <a:r>
              <a:rPr lang="tr-TR" b="1" dirty="0">
                <a:solidFill>
                  <a:prstClr val="white"/>
                </a:solidFill>
                <a:effectLst>
                  <a:outerShdw blurRad="38100" dist="38100" dir="2700000" algn="tl">
                    <a:srgbClr val="000000">
                      <a:alpha val="43137"/>
                    </a:srgbClr>
                  </a:outerShdw>
                </a:effectLst>
              </a:rPr>
              <a:t>VERGİ DENETİM KURULU BAŞKANLIĞI</a:t>
            </a:r>
          </a:p>
        </p:txBody>
      </p:sp>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49196" y="33285"/>
            <a:ext cx="1185629" cy="1184470"/>
          </a:xfrm>
          <a:prstGeom prst="rect">
            <a:avLst/>
          </a:prstGeom>
        </p:spPr>
      </p:pic>
      <p:sp>
        <p:nvSpPr>
          <p:cNvPr id="5" name="TextShape 1"/>
          <p:cNvSpPr txBox="1"/>
          <p:nvPr/>
        </p:nvSpPr>
        <p:spPr>
          <a:xfrm>
            <a:off x="1913291" y="2171717"/>
            <a:ext cx="8640720" cy="2852568"/>
          </a:xfrm>
          <a:prstGeom prst="rect">
            <a:avLst/>
          </a:prstGeom>
          <a:solidFill>
            <a:schemeClr val="accent3">
              <a:lumMod val="20000"/>
              <a:lumOff val="80000"/>
            </a:schemeClr>
          </a:solidFill>
          <a:ln w="63360">
            <a:solidFill>
              <a:srgbClr val="C1D1EC"/>
            </a:solidFill>
            <a:custDash>
              <a:ds d="100000" sp="100000"/>
            </a:custDash>
            <a:bevel/>
          </a:ln>
        </p:spPr>
        <p:txBody>
          <a:bodyPr/>
          <a:lstStyle/>
          <a:p>
            <a:pPr algn="ctr">
              <a:lnSpc>
                <a:spcPct val="100000"/>
              </a:lnSpc>
            </a:pPr>
            <a:endParaRPr lang="tr-TR" sz="3200" b="1" i="1" cap="all" spc="-1" dirty="0" smtClean="0">
              <a:solidFill>
                <a:srgbClr val="002060"/>
              </a:solidFill>
              <a:uFill>
                <a:solidFill>
                  <a:srgbClr val="FFFFFF"/>
                </a:solidFill>
              </a:uFill>
              <a:latin typeface="Calibri"/>
            </a:endParaRPr>
          </a:p>
          <a:p>
            <a:pPr algn="ctr">
              <a:lnSpc>
                <a:spcPct val="100000"/>
              </a:lnSpc>
            </a:pPr>
            <a:endParaRPr lang="tr-TR" sz="3200" b="1" i="1" cap="all" spc="-1" dirty="0" smtClean="0">
              <a:solidFill>
                <a:srgbClr val="002060"/>
              </a:solidFill>
              <a:uFill>
                <a:solidFill>
                  <a:srgbClr val="FFFFFF"/>
                </a:solidFill>
              </a:uFill>
              <a:latin typeface="Calibri"/>
            </a:endParaRPr>
          </a:p>
          <a:p>
            <a:pPr algn="ctr">
              <a:lnSpc>
                <a:spcPct val="100000"/>
              </a:lnSpc>
            </a:pPr>
            <a:r>
              <a:rPr lang="tr-TR" sz="3200" b="1" i="1" cap="all" spc="-1" dirty="0" smtClean="0">
                <a:solidFill>
                  <a:srgbClr val="002060"/>
                </a:solidFill>
                <a:uFill>
                  <a:solidFill>
                    <a:srgbClr val="FFFFFF"/>
                  </a:solidFill>
                </a:uFill>
                <a:latin typeface="Calibri"/>
              </a:rPr>
              <a:t>Matrah ve vergi artırımı</a:t>
            </a:r>
          </a:p>
          <a:p>
            <a:pPr algn="ctr">
              <a:lnSpc>
                <a:spcPct val="100000"/>
              </a:lnSpc>
            </a:pPr>
            <a:endParaRPr lang="tr-TR" sz="3200" b="1" i="1" strike="noStrike" cap="all" spc="-1" dirty="0">
              <a:solidFill>
                <a:srgbClr val="002060"/>
              </a:solidFill>
              <a:uFill>
                <a:solidFill>
                  <a:srgbClr val="FFFFFF"/>
                </a:solidFill>
              </a:uFill>
              <a:latin typeface="Calibri"/>
            </a:endParaRPr>
          </a:p>
        </p:txBody>
      </p:sp>
      <p:sp>
        <p:nvSpPr>
          <p:cNvPr id="2" name="Metin kutusu 1"/>
          <p:cNvSpPr txBox="1"/>
          <p:nvPr/>
        </p:nvSpPr>
        <p:spPr>
          <a:xfrm>
            <a:off x="4846107" y="4188838"/>
            <a:ext cx="5903089" cy="1323439"/>
          </a:xfrm>
          <a:prstGeom prst="rect">
            <a:avLst/>
          </a:prstGeom>
          <a:noFill/>
        </p:spPr>
        <p:txBody>
          <a:bodyPr wrap="square" rtlCol="0">
            <a:spAutoFit/>
          </a:bodyPr>
          <a:lstStyle/>
          <a:p>
            <a:r>
              <a:rPr lang="tr-TR" sz="2000" b="1" dirty="0" smtClean="0">
                <a:solidFill>
                  <a:schemeClr val="accent1"/>
                </a:solidFill>
              </a:rPr>
              <a:t>7326 Sayılı Kanun-Madde 5</a:t>
            </a:r>
          </a:p>
          <a:p>
            <a:r>
              <a:rPr lang="tr-TR" sz="2000" b="1" dirty="0" smtClean="0">
                <a:solidFill>
                  <a:schemeClr val="accent1"/>
                </a:solidFill>
              </a:rPr>
              <a:t>7326 Sayılı Kanun Genel Tebliği (Seri No: </a:t>
            </a:r>
            <a:r>
              <a:rPr lang="tr-TR" sz="2000" b="1" dirty="0">
                <a:solidFill>
                  <a:schemeClr val="accent1"/>
                </a:solidFill>
              </a:rPr>
              <a:t>1</a:t>
            </a:r>
            <a:r>
              <a:rPr lang="tr-TR" sz="2000" b="1" dirty="0" smtClean="0">
                <a:solidFill>
                  <a:schemeClr val="accent1"/>
                </a:solidFill>
              </a:rPr>
              <a:t>) Bölüm V</a:t>
            </a:r>
            <a:endParaRPr lang="tr-TR" sz="2000" b="1" dirty="0">
              <a:solidFill>
                <a:schemeClr val="accent1"/>
              </a:solidFill>
            </a:endParaRPr>
          </a:p>
          <a:p>
            <a:endParaRPr lang="tr-TR" sz="2000" b="1" dirty="0" smtClean="0">
              <a:solidFill>
                <a:schemeClr val="tx2">
                  <a:lumMod val="50000"/>
                </a:schemeClr>
              </a:solidFill>
            </a:endParaRPr>
          </a:p>
          <a:p>
            <a:endParaRPr lang="tr-TR" sz="2000" b="1" dirty="0">
              <a:solidFill>
                <a:schemeClr val="tx2">
                  <a:lumMod val="50000"/>
                </a:schemeClr>
              </a:solidFill>
            </a:endParaRPr>
          </a:p>
        </p:txBody>
      </p:sp>
      <p:sp>
        <p:nvSpPr>
          <p:cNvPr id="3" name="Slayt Numarası Yer Tutucusu 2"/>
          <p:cNvSpPr>
            <a:spLocks noGrp="1"/>
          </p:cNvSpPr>
          <p:nvPr>
            <p:ph type="sldNum" sz="quarter" idx="12"/>
          </p:nvPr>
        </p:nvSpPr>
        <p:spPr/>
        <p:txBody>
          <a:bodyPr/>
          <a:lstStyle/>
          <a:p>
            <a:fld id="{F28A0EBE-9E73-41B7-8F1B-104D7A2F7EFB}" type="slidenum">
              <a:rPr lang="tr-TR" smtClean="0"/>
              <a:t>2</a:t>
            </a:fld>
            <a:endParaRPr lang="tr-TR" dirty="0"/>
          </a:p>
        </p:txBody>
      </p:sp>
    </p:spTree>
    <p:extLst>
      <p:ext uri="{BB962C8B-B14F-4D97-AF65-F5344CB8AC3E}">
        <p14:creationId xmlns:p14="http://schemas.microsoft.com/office/powerpoint/2010/main" val="383147639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Metin kutusu 16"/>
          <p:cNvSpPr txBox="1"/>
          <p:nvPr/>
        </p:nvSpPr>
        <p:spPr>
          <a:xfrm>
            <a:off x="3617050" y="1396532"/>
            <a:ext cx="5965371" cy="1087990"/>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pPr marL="377190" lvl="1" indent="-285750">
              <a:lnSpc>
                <a:spcPct val="90000"/>
              </a:lnSpc>
              <a:spcBef>
                <a:spcPts val="300"/>
              </a:spcBef>
              <a:spcAft>
                <a:spcPts val="300"/>
              </a:spcAft>
              <a:buClr>
                <a:srgbClr val="D34817"/>
              </a:buClr>
              <a:buFont typeface="Wingdings" panose="05000000000000000000" pitchFamily="2" charset="2"/>
              <a:buChar char="§"/>
            </a:pPr>
            <a:r>
              <a:rPr lang="tr-TR" sz="1400" dirty="0" smtClean="0">
                <a:latin typeface="Calibri" panose="020F0502020204030204" pitchFamily="34" charset="0"/>
                <a:ea typeface="Times New Roman" panose="02020603050405020304" pitchFamily="18" charset="0"/>
              </a:rPr>
              <a:t>Artırımda bulundukları </a:t>
            </a:r>
            <a:r>
              <a:rPr lang="tr-TR" sz="1400" dirty="0">
                <a:latin typeface="Calibri" panose="020F0502020204030204" pitchFamily="34" charset="0"/>
                <a:ea typeface="Times New Roman" panose="02020603050405020304" pitchFamily="18" charset="0"/>
              </a:rPr>
              <a:t>yıl veya yılların </a:t>
            </a:r>
            <a:r>
              <a:rPr lang="tr-TR" sz="1400" b="1" dirty="0">
                <a:solidFill>
                  <a:srgbClr val="C00000"/>
                </a:solidFill>
                <a:latin typeface="Calibri" panose="020F0502020204030204" pitchFamily="34" charset="0"/>
                <a:ea typeface="Times New Roman" panose="02020603050405020304" pitchFamily="18" charset="0"/>
              </a:rPr>
              <a:t>kapsadığı</a:t>
            </a:r>
            <a:r>
              <a:rPr lang="tr-TR" sz="1400" dirty="0">
                <a:latin typeface="Calibri" panose="020F0502020204030204" pitchFamily="34" charset="0"/>
                <a:ea typeface="Times New Roman" panose="02020603050405020304" pitchFamily="18" charset="0"/>
              </a:rPr>
              <a:t> dönemler itibarıyla </a:t>
            </a:r>
            <a:r>
              <a:rPr lang="tr-TR" sz="1400" b="1" dirty="0">
                <a:solidFill>
                  <a:srgbClr val="C00000"/>
                </a:solidFill>
                <a:latin typeface="Calibri" panose="020F0502020204030204" pitchFamily="34" charset="0"/>
                <a:ea typeface="Times New Roman" panose="02020603050405020304" pitchFamily="18" charset="0"/>
              </a:rPr>
              <a:t>KDV yönünden </a:t>
            </a:r>
            <a:r>
              <a:rPr lang="tr-TR" sz="1400" dirty="0">
                <a:latin typeface="Calibri" panose="020F0502020204030204" pitchFamily="34" charset="0"/>
                <a:ea typeface="Times New Roman" panose="02020603050405020304" pitchFamily="18" charset="0"/>
              </a:rPr>
              <a:t>vergi incelemesi ve tarhiyat yapılmayacaktır</a:t>
            </a:r>
            <a:r>
              <a:rPr lang="tr-TR" sz="1400" dirty="0" smtClean="0">
                <a:latin typeface="Calibri" panose="020F0502020204030204" pitchFamily="34" charset="0"/>
                <a:ea typeface="Times New Roman" panose="02020603050405020304" pitchFamily="18" charset="0"/>
              </a:rPr>
              <a:t>.</a:t>
            </a:r>
          </a:p>
        </p:txBody>
      </p:sp>
      <p:sp>
        <p:nvSpPr>
          <p:cNvPr id="18" name="Yuvarlatılmış Dikdörtgen 17"/>
          <p:cNvSpPr/>
          <p:nvPr/>
        </p:nvSpPr>
        <p:spPr>
          <a:xfrm>
            <a:off x="3631424" y="1225669"/>
            <a:ext cx="5952554" cy="720000"/>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a:latin typeface="Arial" panose="020B0604020202020204" pitchFamily="34" charset="0"/>
                <a:cs typeface="Arial" panose="020B0604020202020204" pitchFamily="34" charset="0"/>
              </a:rPr>
              <a:t>Artırımda Bulunanlar Nezdinde İnceleme ve Tarhiyat</a:t>
            </a:r>
            <a:endParaRPr lang="tr-TR" dirty="0">
              <a:latin typeface="Arial" panose="020B0604020202020204" pitchFamily="34" charset="0"/>
              <a:cs typeface="Arial" panose="020B0604020202020204" pitchFamily="34" charset="0"/>
            </a:endParaRPr>
          </a:p>
        </p:txBody>
      </p:sp>
      <p:sp>
        <p:nvSpPr>
          <p:cNvPr id="12" name="İçerik Yer Tutucusu 2"/>
          <p:cNvSpPr txBox="1">
            <a:spLocks/>
          </p:cNvSpPr>
          <p:nvPr/>
        </p:nvSpPr>
        <p:spPr>
          <a:xfrm>
            <a:off x="-374871" y="5737074"/>
            <a:ext cx="8736973" cy="10897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Font typeface="Wingdings" panose="05000000000000000000" pitchFamily="2" charset="2"/>
              <a:buChar char="q"/>
            </a:pPr>
            <a:endParaRPr lang="tr-TR" dirty="0"/>
          </a:p>
        </p:txBody>
      </p:sp>
      <p:sp>
        <p:nvSpPr>
          <p:cNvPr id="22" name="Dikdörtgen 21"/>
          <p:cNvSpPr/>
          <p:nvPr/>
        </p:nvSpPr>
        <p:spPr>
          <a:xfrm>
            <a:off x="2941563" y="1441688"/>
            <a:ext cx="5254951" cy="720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scene3d>
              <a:camera prst="orthographicFront"/>
              <a:lightRig rig="threePt" dir="t"/>
            </a:scene3d>
            <a:sp3d extrusionH="57150">
              <a:bevelT w="82550" h="38100" prst="coolSlant"/>
            </a:sp3d>
          </a:bodyPr>
          <a:lstStyle/>
          <a:p>
            <a:pPr lvl="0" algn="ctr" defTabSz="1422400">
              <a:lnSpc>
                <a:spcPct val="90000"/>
              </a:lnSpc>
              <a:spcBef>
                <a:spcPct val="0"/>
              </a:spcBef>
              <a:spcAft>
                <a:spcPct val="35000"/>
              </a:spcAft>
            </a:pPr>
            <a:endParaRPr lang="tr-TR" sz="3200" b="1" dirty="0">
              <a:solidFill>
                <a:schemeClr val="tx1"/>
              </a:solidFill>
              <a:latin typeface="SimSun" panose="02010600030101010101" pitchFamily="2" charset="-122"/>
              <a:ea typeface="SimSun" panose="02010600030101010101" pitchFamily="2" charset="-122"/>
              <a:cs typeface="Times New Roman" panose="02020603050405020304" pitchFamily="18" charset="0"/>
            </a:endParaRPr>
          </a:p>
        </p:txBody>
      </p:sp>
      <p:sp>
        <p:nvSpPr>
          <p:cNvPr id="11" name="TextShape 2"/>
          <p:cNvSpPr txBox="1"/>
          <p:nvPr/>
        </p:nvSpPr>
        <p:spPr>
          <a:xfrm>
            <a:off x="1108075" y="82018"/>
            <a:ext cx="10920495" cy="791640"/>
          </a:xfrm>
          <a:prstGeom prst="rect">
            <a:avLst/>
          </a:prstGeom>
          <a:noFill/>
          <a:ln>
            <a:noFill/>
          </a:ln>
        </p:spPr>
        <p:txBody>
          <a:bodyPr anchor="ctr"/>
          <a:lstStyle/>
          <a:p>
            <a:pPr lvl="0" algn="ctr"/>
            <a:r>
              <a:rPr lang="tr-TR" sz="2500" b="1" spc="-1" dirty="0">
                <a:solidFill>
                  <a:srgbClr val="FF0000"/>
                </a:solidFill>
                <a:uFill>
                  <a:solidFill>
                    <a:srgbClr val="FFFFFF"/>
                  </a:solidFill>
                </a:uFill>
              </a:rPr>
              <a:t>MATRAH VE VERGİ ARTIRIMI</a:t>
            </a:r>
          </a:p>
          <a:p>
            <a:pPr lvl="0" algn="ctr"/>
            <a:r>
              <a:rPr lang="tr-TR" b="1" spc="-1" dirty="0">
                <a:solidFill>
                  <a:srgbClr val="FF0000"/>
                </a:solidFill>
                <a:uFill>
                  <a:solidFill>
                    <a:srgbClr val="FFFFFF"/>
                  </a:solidFill>
                </a:uFill>
              </a:rPr>
              <a:t>-Katma Değer Vergisi Artırımı-</a:t>
            </a:r>
            <a:endParaRPr lang="tr-TR" spc="-1" dirty="0">
              <a:solidFill>
                <a:srgbClr val="000000"/>
              </a:solidFill>
              <a:uFill>
                <a:solidFill>
                  <a:srgbClr val="FFFFFF"/>
                </a:solidFill>
              </a:uFill>
            </a:endParaRPr>
          </a:p>
        </p:txBody>
      </p:sp>
      <p:sp>
        <p:nvSpPr>
          <p:cNvPr id="13" name="5 Dikdörtgen"/>
          <p:cNvSpPr/>
          <p:nvPr/>
        </p:nvSpPr>
        <p:spPr>
          <a:xfrm rot="16200000">
            <a:off x="-2875869" y="3145126"/>
            <a:ext cx="6851740" cy="561489"/>
          </a:xfrm>
          <a:prstGeom prst="rect">
            <a:avLst/>
          </a:prstGeom>
          <a:solidFill>
            <a:srgbClr val="FD0005"/>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b="1">
              <a:solidFill>
                <a:prstClr val="white"/>
              </a:solidFill>
            </a:endParaRPr>
          </a:p>
        </p:txBody>
      </p:sp>
      <p:sp>
        <p:nvSpPr>
          <p:cNvPr id="14" name="36 Başlık"/>
          <p:cNvSpPr txBox="1">
            <a:spLocks/>
          </p:cNvSpPr>
          <p:nvPr/>
        </p:nvSpPr>
        <p:spPr>
          <a:xfrm rot="16200000">
            <a:off x="-2247497" y="3571445"/>
            <a:ext cx="5584971" cy="571504"/>
          </a:xfrm>
          <a:prstGeom prst="rect">
            <a:avLst/>
          </a:prstGeom>
        </p:spPr>
        <p:txBody>
          <a:bodyPr vert="horz" lIns="91440" tIns="45720" rIns="91440" bIns="45720" rtlCol="0" anchor="ctr">
            <a:noAutofit/>
          </a:bodyPr>
          <a:lstStyle/>
          <a:p>
            <a:pPr algn="ctr">
              <a:spcBef>
                <a:spcPct val="0"/>
              </a:spcBef>
              <a:defRPr/>
            </a:pPr>
            <a:r>
              <a:rPr lang="tr-TR" b="1" dirty="0">
                <a:solidFill>
                  <a:prstClr val="white"/>
                </a:solidFill>
                <a:effectLst>
                  <a:outerShdw blurRad="38100" dist="38100" dir="2700000" algn="tl">
                    <a:srgbClr val="000000">
                      <a:alpha val="43137"/>
                    </a:srgbClr>
                  </a:outerShdw>
                </a:effectLst>
              </a:rPr>
              <a:t>VERGİ DENETİM KURULU BAŞKANLIĞI</a:t>
            </a:r>
          </a:p>
        </p:txBody>
      </p:sp>
      <p:pic>
        <p:nvPicPr>
          <p:cNvPr id="15" name="Resim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46" y="235646"/>
            <a:ext cx="965683" cy="964739"/>
          </a:xfrm>
          <a:prstGeom prst="rect">
            <a:avLst/>
          </a:prstGeom>
        </p:spPr>
      </p:pic>
      <p:sp>
        <p:nvSpPr>
          <p:cNvPr id="19" name="Metin kutusu 18"/>
          <p:cNvSpPr txBox="1"/>
          <p:nvPr/>
        </p:nvSpPr>
        <p:spPr>
          <a:xfrm>
            <a:off x="945850" y="2994421"/>
            <a:ext cx="11244943" cy="2135969"/>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100" b="1">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a:defRPr>
                <a:solidFill>
                  <a:schemeClr val="tx1"/>
                </a:solidFill>
              </a:defRPr>
            </a:lvl2pPr>
            <a:lvl3pPr marL="834390" lvl="2" indent="-285750">
              <a:lnSpc>
                <a:spcPct val="90000"/>
              </a:lnSpc>
              <a:spcBef>
                <a:spcPts val="300"/>
              </a:spcBef>
              <a:spcAft>
                <a:spcPts val="300"/>
              </a:spcAft>
              <a:buClr>
                <a:srgbClr val="D34817"/>
              </a:buClr>
              <a:buFont typeface="Wingdings" panose="05000000000000000000" pitchFamily="2" charset="2"/>
              <a:buChar char="§"/>
              <a:defRPr sz="1400">
                <a:solidFill>
                  <a:prstClr val="black">
                    <a:lumMod val="85000"/>
                    <a:lumOff val="15000"/>
                  </a:prstClr>
                </a:solidFill>
                <a:latin typeface="Segoe UI" panose="020B0502040204020203" pitchFamily="34" charset="0"/>
                <a:ea typeface="Segoe UI" panose="020B0502040204020203" pitchFamily="34" charset="0"/>
                <a:cs typeface="Segoe UI" panose="020B0502040204020203" pitchFamily="34" charset="0"/>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1">
              <a:spcAft>
                <a:spcPts val="600"/>
              </a:spcAft>
            </a:pPr>
            <a:r>
              <a:rPr lang="tr-TR" sz="1400" dirty="0">
                <a:latin typeface="Calibri" panose="020F0502020204030204" pitchFamily="34" charset="0"/>
                <a:ea typeface="Times New Roman" panose="02020603050405020304" pitchFamily="18" charset="0"/>
              </a:rPr>
              <a:t> </a:t>
            </a:r>
            <a:r>
              <a:rPr lang="tr-TR" sz="1400" dirty="0" smtClean="0">
                <a:latin typeface="Calibri" panose="020F0502020204030204" pitchFamily="34" charset="0"/>
                <a:ea typeface="Times New Roman" panose="02020603050405020304" pitchFamily="18" charset="0"/>
              </a:rPr>
              <a:t>        Ancak;</a:t>
            </a:r>
          </a:p>
          <a:p>
            <a:pPr marL="800100" lvl="1" indent="-342900">
              <a:spcAft>
                <a:spcPts val="600"/>
              </a:spcAft>
              <a:buFont typeface="+mj-lt"/>
              <a:buAutoNum type="alphaLcPeriod"/>
            </a:pPr>
            <a:r>
              <a:rPr lang="tr-TR" sz="1400" b="1" u="sng" dirty="0" smtClean="0">
                <a:latin typeface="Calibri" panose="020F0502020204030204" pitchFamily="34" charset="0"/>
                <a:ea typeface="Times New Roman" panose="02020603050405020304" pitchFamily="18" charset="0"/>
              </a:rPr>
              <a:t>Artırımda </a:t>
            </a:r>
            <a:r>
              <a:rPr lang="tr-TR" sz="1400" b="1" u="sng" dirty="0">
                <a:latin typeface="Calibri" panose="020F0502020204030204" pitchFamily="34" charset="0"/>
                <a:ea typeface="Times New Roman" panose="02020603050405020304" pitchFamily="18" charset="0"/>
              </a:rPr>
              <a:t>bulunulan yılları</a:t>
            </a:r>
            <a:r>
              <a:rPr lang="tr-TR" sz="1400" dirty="0">
                <a:latin typeface="Calibri" panose="020F0502020204030204" pitchFamily="34" charset="0"/>
                <a:ea typeface="Times New Roman" panose="02020603050405020304" pitchFamily="18" charset="0"/>
              </a:rPr>
              <a:t> </a:t>
            </a:r>
            <a:r>
              <a:rPr lang="tr-TR" sz="1400" b="1" dirty="0">
                <a:solidFill>
                  <a:srgbClr val="C00000"/>
                </a:solidFill>
                <a:latin typeface="Calibri" panose="020F0502020204030204" pitchFamily="34" charset="0"/>
                <a:ea typeface="Times New Roman" panose="02020603050405020304" pitchFamily="18" charset="0"/>
              </a:rPr>
              <a:t>izleyen dönemlerde yapılacak</a:t>
            </a:r>
            <a:r>
              <a:rPr lang="tr-TR" sz="1400" dirty="0">
                <a:solidFill>
                  <a:srgbClr val="C00000"/>
                </a:solidFill>
                <a:latin typeface="Calibri" panose="020F0502020204030204" pitchFamily="34" charset="0"/>
                <a:ea typeface="Times New Roman" panose="02020603050405020304" pitchFamily="18" charset="0"/>
              </a:rPr>
              <a:t> </a:t>
            </a:r>
            <a:r>
              <a:rPr lang="tr-TR" sz="1400" dirty="0">
                <a:latin typeface="Calibri" panose="020F0502020204030204" pitchFamily="34" charset="0"/>
                <a:ea typeface="Times New Roman" panose="02020603050405020304" pitchFamily="18" charset="0"/>
              </a:rPr>
              <a:t>vergi incelemelerine ilişkin olarak </a:t>
            </a:r>
            <a:r>
              <a:rPr lang="tr-TR" sz="1400" b="1" dirty="0">
                <a:solidFill>
                  <a:srgbClr val="C00000"/>
                </a:solidFill>
                <a:latin typeface="Calibri" panose="020F0502020204030204" pitchFamily="34" charset="0"/>
                <a:ea typeface="Times New Roman" panose="02020603050405020304" pitchFamily="18" charset="0"/>
              </a:rPr>
              <a:t>artırımda bulunulan dönemler için</a:t>
            </a:r>
            <a:r>
              <a:rPr lang="tr-TR" sz="1400" dirty="0">
                <a:solidFill>
                  <a:srgbClr val="C00000"/>
                </a:solidFill>
                <a:latin typeface="Calibri" panose="020F0502020204030204" pitchFamily="34" charset="0"/>
                <a:ea typeface="Times New Roman" panose="02020603050405020304" pitchFamily="18" charset="0"/>
              </a:rPr>
              <a:t> </a:t>
            </a:r>
            <a:r>
              <a:rPr lang="tr-TR" sz="1400" b="1" u="sng" dirty="0">
                <a:latin typeface="Calibri" panose="020F0502020204030204" pitchFamily="34" charset="0"/>
                <a:ea typeface="Times New Roman" panose="02020603050405020304" pitchFamily="18" charset="0"/>
              </a:rPr>
              <a:t>“Sonraki Dönemlere Devreden KDV”</a:t>
            </a:r>
            <a:r>
              <a:rPr lang="tr-TR" sz="1400" dirty="0">
                <a:latin typeface="Calibri" panose="020F0502020204030204" pitchFamily="34" charset="0"/>
                <a:ea typeface="Times New Roman" panose="02020603050405020304" pitchFamily="18" charset="0"/>
              </a:rPr>
              <a:t> yönünden vergi incelemesi yapılabilecektir</a:t>
            </a:r>
            <a:r>
              <a:rPr lang="tr-TR" sz="1400" dirty="0" smtClean="0">
                <a:latin typeface="Calibri" panose="020F0502020204030204" pitchFamily="34" charset="0"/>
                <a:ea typeface="Times New Roman" panose="02020603050405020304" pitchFamily="18" charset="0"/>
              </a:rPr>
              <a:t>.</a:t>
            </a:r>
          </a:p>
          <a:p>
            <a:pPr marL="1120140" lvl="2">
              <a:spcAft>
                <a:spcPts val="600"/>
              </a:spcAft>
              <a:buFont typeface="Wingdings" panose="05000000000000000000" pitchFamily="2" charset="2"/>
              <a:buChar char="ü"/>
            </a:pPr>
            <a:r>
              <a:rPr lang="tr-TR" dirty="0">
                <a:latin typeface="Calibri" panose="020F0502020204030204" pitchFamily="34" charset="0"/>
                <a:ea typeface="Times New Roman" panose="02020603050405020304" pitchFamily="18" charset="0"/>
              </a:rPr>
              <a:t>Bu incelemelerde artırımda bulunulan dönemler için </a:t>
            </a:r>
            <a:r>
              <a:rPr lang="tr-TR" b="1" dirty="0">
                <a:solidFill>
                  <a:srgbClr val="C00000"/>
                </a:solidFill>
                <a:latin typeface="Calibri" panose="020F0502020204030204" pitchFamily="34" charset="0"/>
                <a:ea typeface="Times New Roman" panose="02020603050405020304" pitchFamily="18" charset="0"/>
              </a:rPr>
              <a:t>tarhiyat önerilemeyecek</a:t>
            </a:r>
            <a:r>
              <a:rPr lang="tr-TR" dirty="0">
                <a:latin typeface="Calibri" panose="020F0502020204030204" pitchFamily="34" charset="0"/>
                <a:ea typeface="Times New Roman" panose="02020603050405020304" pitchFamily="18" charset="0"/>
              </a:rPr>
              <a:t>, elde edilen </a:t>
            </a:r>
            <a:r>
              <a:rPr lang="tr-TR" b="1" u="sng" dirty="0">
                <a:latin typeface="Calibri" panose="020F0502020204030204" pitchFamily="34" charset="0"/>
                <a:ea typeface="Times New Roman" panose="02020603050405020304" pitchFamily="18" charset="0"/>
              </a:rPr>
              <a:t>bulgular artırımda bulunulmayan dönemlerdeki tarhiyatlar için</a:t>
            </a:r>
            <a:r>
              <a:rPr lang="tr-TR" dirty="0">
                <a:latin typeface="Calibri" panose="020F0502020204030204" pitchFamily="34" charset="0"/>
                <a:ea typeface="Times New Roman" panose="02020603050405020304" pitchFamily="18" charset="0"/>
              </a:rPr>
              <a:t> kullanılabilecektir</a:t>
            </a:r>
            <a:r>
              <a:rPr lang="tr-TR" dirty="0" smtClean="0">
                <a:latin typeface="Calibri" panose="020F0502020204030204" pitchFamily="34" charset="0"/>
                <a:ea typeface="Times New Roman" panose="02020603050405020304" pitchFamily="18" charset="0"/>
              </a:rPr>
              <a:t>.</a:t>
            </a:r>
            <a:endParaRPr lang="tr-TR" b="1" dirty="0">
              <a:latin typeface="Calibri" panose="020F0502020204030204" pitchFamily="34" charset="0"/>
              <a:ea typeface="Times New Roman" panose="02020603050405020304" pitchFamily="18" charset="0"/>
            </a:endParaRPr>
          </a:p>
          <a:p>
            <a:pPr marL="800100" lvl="1" indent="-342900">
              <a:spcAft>
                <a:spcPts val="600"/>
              </a:spcAft>
              <a:buFont typeface="+mj-lt"/>
              <a:buAutoNum type="alphaLcPeriod"/>
            </a:pPr>
            <a:r>
              <a:rPr lang="tr-TR" sz="1400" b="1" u="sng" dirty="0">
                <a:latin typeface="Calibri" panose="020F0502020204030204" pitchFamily="34" charset="0"/>
                <a:ea typeface="Times New Roman" panose="02020603050405020304" pitchFamily="18" charset="0"/>
              </a:rPr>
              <a:t>Artırımda bulunulan </a:t>
            </a:r>
            <a:r>
              <a:rPr lang="tr-TR" sz="1400" dirty="0">
                <a:latin typeface="Calibri" panose="020F0502020204030204" pitchFamily="34" charset="0"/>
                <a:ea typeface="Times New Roman" panose="02020603050405020304" pitchFamily="18" charset="0"/>
              </a:rPr>
              <a:t>dönemler için </a:t>
            </a:r>
            <a:r>
              <a:rPr lang="tr-TR" sz="1400" b="1" dirty="0">
                <a:solidFill>
                  <a:srgbClr val="C00000"/>
                </a:solidFill>
                <a:latin typeface="Calibri" panose="020F0502020204030204" pitchFamily="34" charset="0"/>
                <a:ea typeface="Times New Roman" panose="02020603050405020304" pitchFamily="18" charset="0"/>
              </a:rPr>
              <a:t>iade hakkı doğuran işlemlerden</a:t>
            </a:r>
            <a:r>
              <a:rPr lang="tr-TR" sz="1400" dirty="0">
                <a:solidFill>
                  <a:srgbClr val="C00000"/>
                </a:solidFill>
                <a:latin typeface="Calibri" panose="020F0502020204030204" pitchFamily="34" charset="0"/>
                <a:ea typeface="Times New Roman" panose="02020603050405020304" pitchFamily="18" charset="0"/>
              </a:rPr>
              <a:t> </a:t>
            </a:r>
            <a:r>
              <a:rPr lang="tr-TR" sz="1400" b="1" u="sng" dirty="0">
                <a:latin typeface="Calibri" panose="020F0502020204030204" pitchFamily="34" charset="0"/>
                <a:ea typeface="Times New Roman" panose="02020603050405020304" pitchFamily="18" charset="0"/>
              </a:rPr>
              <a:t>ya da</a:t>
            </a:r>
            <a:r>
              <a:rPr lang="tr-TR" sz="1400" dirty="0">
                <a:latin typeface="Calibri" panose="020F0502020204030204" pitchFamily="34" charset="0"/>
                <a:ea typeface="Times New Roman" panose="02020603050405020304" pitchFamily="18" charset="0"/>
              </a:rPr>
              <a:t> </a:t>
            </a:r>
            <a:r>
              <a:rPr lang="tr-TR" sz="1400" b="1" dirty="0">
                <a:solidFill>
                  <a:srgbClr val="C00000"/>
                </a:solidFill>
                <a:latin typeface="Calibri" panose="020F0502020204030204" pitchFamily="34" charset="0"/>
                <a:ea typeface="Times New Roman" panose="02020603050405020304" pitchFamily="18" charset="0"/>
              </a:rPr>
              <a:t>ihraç kaydıyla teslimlerden doğan</a:t>
            </a:r>
            <a:r>
              <a:rPr lang="tr-TR" sz="1400" dirty="0">
                <a:solidFill>
                  <a:srgbClr val="C00000"/>
                </a:solidFill>
                <a:latin typeface="Calibri" panose="020F0502020204030204" pitchFamily="34" charset="0"/>
                <a:ea typeface="Times New Roman" panose="02020603050405020304" pitchFamily="18" charset="0"/>
              </a:rPr>
              <a:t> </a:t>
            </a:r>
            <a:r>
              <a:rPr lang="tr-TR" sz="1400" b="1" u="sng" dirty="0">
                <a:latin typeface="Calibri" panose="020F0502020204030204" pitchFamily="34" charset="0"/>
                <a:ea typeface="Times New Roman" panose="02020603050405020304" pitchFamily="18" charset="0"/>
              </a:rPr>
              <a:t>iade ve terkin taleplerine ilişkin</a:t>
            </a:r>
            <a:r>
              <a:rPr lang="tr-TR" sz="1400" dirty="0">
                <a:latin typeface="Calibri" panose="020F0502020204030204" pitchFamily="34" charset="0"/>
                <a:ea typeface="Times New Roman" panose="02020603050405020304" pitchFamily="18" charset="0"/>
              </a:rPr>
              <a:t> olarak </a:t>
            </a:r>
            <a:r>
              <a:rPr lang="tr-TR" sz="1400" dirty="0" smtClean="0">
                <a:solidFill>
                  <a:prstClr val="black"/>
                </a:solidFill>
                <a:latin typeface="Calibri" panose="020F0502020204030204" pitchFamily="34" charset="0"/>
                <a:ea typeface="Times New Roman" panose="02020603050405020304" pitchFamily="18" charset="0"/>
              </a:rPr>
              <a:t>vergi </a:t>
            </a:r>
            <a:r>
              <a:rPr lang="tr-TR" sz="1400" dirty="0">
                <a:solidFill>
                  <a:prstClr val="black"/>
                </a:solidFill>
                <a:latin typeface="Calibri" panose="020F0502020204030204" pitchFamily="34" charset="0"/>
                <a:ea typeface="Times New Roman" panose="02020603050405020304" pitchFamily="18" charset="0"/>
              </a:rPr>
              <a:t>incelemesi yapılabilecektir</a:t>
            </a:r>
            <a:r>
              <a:rPr lang="tr-TR" sz="1400" dirty="0" smtClean="0">
                <a:solidFill>
                  <a:prstClr val="black"/>
                </a:solidFill>
                <a:latin typeface="Calibri" panose="020F0502020204030204" pitchFamily="34" charset="0"/>
                <a:ea typeface="Times New Roman" panose="02020603050405020304" pitchFamily="18" charset="0"/>
              </a:rPr>
              <a:t>.</a:t>
            </a:r>
          </a:p>
          <a:p>
            <a:pPr marL="1177290" lvl="2" indent="-342900">
              <a:spcAft>
                <a:spcPts val="600"/>
              </a:spcAft>
              <a:buFont typeface="Wingdings" panose="05000000000000000000" pitchFamily="2" charset="2"/>
              <a:buChar char="ü"/>
            </a:pPr>
            <a:r>
              <a:rPr lang="tr-TR" dirty="0">
                <a:latin typeface="Calibri" panose="020F0502020204030204" pitchFamily="34" charset="0"/>
                <a:ea typeface="Times New Roman" panose="02020603050405020304" pitchFamily="18" charset="0"/>
              </a:rPr>
              <a:t>İnceleme sonunda artırımda bulunulan dönemler için </a:t>
            </a:r>
            <a:r>
              <a:rPr lang="tr-TR" b="1" u="sng" dirty="0">
                <a:latin typeface="Calibri" panose="020F0502020204030204" pitchFamily="34" charset="0"/>
                <a:ea typeface="Times New Roman" panose="02020603050405020304" pitchFamily="18" charset="0"/>
              </a:rPr>
              <a:t>terkin ve iade işlemleri ile sınırlı olmak üzere</a:t>
            </a:r>
            <a:r>
              <a:rPr lang="tr-TR" dirty="0">
                <a:latin typeface="Calibri" panose="020F0502020204030204" pitchFamily="34" charset="0"/>
                <a:ea typeface="Times New Roman" panose="02020603050405020304" pitchFamily="18" charset="0"/>
              </a:rPr>
              <a:t> </a:t>
            </a:r>
            <a:r>
              <a:rPr lang="tr-TR" b="1" dirty="0">
                <a:solidFill>
                  <a:srgbClr val="C00000"/>
                </a:solidFill>
                <a:latin typeface="Calibri" panose="020F0502020204030204" pitchFamily="34" charset="0"/>
                <a:ea typeface="Times New Roman" panose="02020603050405020304" pitchFamily="18" charset="0"/>
              </a:rPr>
              <a:t>tarhiyat yapılabilecektir</a:t>
            </a:r>
            <a:r>
              <a:rPr lang="tr-TR" dirty="0" smtClean="0">
                <a:latin typeface="Calibri" panose="020F0502020204030204" pitchFamily="34" charset="0"/>
                <a:ea typeface="Times New Roman" panose="02020603050405020304" pitchFamily="18" charset="0"/>
              </a:rPr>
              <a:t>.</a:t>
            </a:r>
            <a:endParaRPr lang="tr-TR" dirty="0">
              <a:latin typeface="Calibri" panose="020F0502020204030204" pitchFamily="34" charset="0"/>
              <a:ea typeface="Times New Roman" panose="02020603050405020304" pitchFamily="18" charset="0"/>
            </a:endParaRPr>
          </a:p>
        </p:txBody>
      </p:sp>
      <p:pic>
        <p:nvPicPr>
          <p:cNvPr id="3" name="Resim 2"/>
          <p:cNvPicPr>
            <a:picLocks noChangeAspect="1"/>
          </p:cNvPicPr>
          <p:nvPr/>
        </p:nvPicPr>
        <p:blipFill>
          <a:blip r:embed="rId4"/>
          <a:stretch>
            <a:fillRect/>
          </a:stretch>
        </p:blipFill>
        <p:spPr>
          <a:xfrm>
            <a:off x="9530275" y="-99470"/>
            <a:ext cx="2838450" cy="1743075"/>
          </a:xfrm>
          <a:prstGeom prst="rect">
            <a:avLst/>
          </a:prstGeom>
          <a:effectLst>
            <a:softEdge rad="177800"/>
          </a:effectLst>
        </p:spPr>
      </p:pic>
      <p:sp>
        <p:nvSpPr>
          <p:cNvPr id="4" name="Slayt Numarası Yer Tutucusu 3"/>
          <p:cNvSpPr>
            <a:spLocks noGrp="1"/>
          </p:cNvSpPr>
          <p:nvPr>
            <p:ph type="sldNum" sz="quarter" idx="12"/>
          </p:nvPr>
        </p:nvSpPr>
        <p:spPr/>
        <p:txBody>
          <a:bodyPr/>
          <a:lstStyle/>
          <a:p>
            <a:fld id="{F28A0EBE-9E73-41B7-8F1B-104D7A2F7EFB}" type="slidenum">
              <a:rPr lang="tr-TR" smtClean="0"/>
              <a:t>20</a:t>
            </a:fld>
            <a:endParaRPr lang="tr-TR"/>
          </a:p>
        </p:txBody>
      </p:sp>
    </p:spTree>
    <p:extLst>
      <p:ext uri="{BB962C8B-B14F-4D97-AF65-F5344CB8AC3E}">
        <p14:creationId xmlns:p14="http://schemas.microsoft.com/office/powerpoint/2010/main" val="1661674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up)">
                                      <p:cBhvr>
                                        <p:cTn id="2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2" grpId="0"/>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Metin kutusu 16"/>
          <p:cNvSpPr txBox="1"/>
          <p:nvPr/>
        </p:nvSpPr>
        <p:spPr>
          <a:xfrm>
            <a:off x="3604233" y="1762450"/>
            <a:ext cx="5965371" cy="4819781"/>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pPr marL="377190" lvl="1" indent="-285750" algn="just">
              <a:lnSpc>
                <a:spcPct val="90000"/>
              </a:lnSpc>
              <a:spcBef>
                <a:spcPts val="300"/>
              </a:spcBef>
              <a:spcAft>
                <a:spcPts val="300"/>
              </a:spcAft>
              <a:buClr>
                <a:srgbClr val="D34817"/>
              </a:buClr>
              <a:buFont typeface="Wingdings" panose="05000000000000000000" pitchFamily="2" charset="2"/>
              <a:buChar char="§"/>
            </a:pPr>
            <a:endParaRPr lang="tr-TR" sz="1400" dirty="0" smtClean="0">
              <a:latin typeface="Calibri" panose="020F0502020204030204" pitchFamily="34" charset="0"/>
              <a:ea typeface="Times New Roman" panose="02020603050405020304" pitchFamily="18"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1400" dirty="0" smtClean="0">
                <a:latin typeface="Calibri" panose="020F0502020204030204" pitchFamily="34" charset="0"/>
                <a:ea typeface="Times New Roman" panose="02020603050405020304" pitchFamily="18" charset="0"/>
              </a:rPr>
              <a:t>Matrah/vergi </a:t>
            </a:r>
            <a:r>
              <a:rPr lang="tr-TR" sz="1400" dirty="0">
                <a:latin typeface="Calibri" panose="020F0502020204030204" pitchFamily="34" charset="0"/>
                <a:ea typeface="Times New Roman" panose="02020603050405020304" pitchFamily="18" charset="0"/>
              </a:rPr>
              <a:t>artırımı üzerinden hesaplanan vergiler, </a:t>
            </a:r>
            <a:r>
              <a:rPr lang="tr-TR" sz="1400" dirty="0" smtClean="0">
                <a:latin typeface="Calibri" panose="020F0502020204030204" pitchFamily="34" charset="0"/>
                <a:ea typeface="Times New Roman" panose="02020603050405020304" pitchFamily="18" charset="0"/>
              </a:rPr>
              <a:t>ilk taksit </a:t>
            </a:r>
            <a:r>
              <a:rPr lang="tr-TR" sz="1400" b="1" dirty="0">
                <a:solidFill>
                  <a:srgbClr val="C00000"/>
                </a:solidFill>
                <a:latin typeface="Calibri" panose="020F0502020204030204" pitchFamily="34" charset="0"/>
                <a:ea typeface="Times New Roman" panose="02020603050405020304" pitchFamily="18" charset="0"/>
              </a:rPr>
              <a:t>Eylül/2021 </a:t>
            </a:r>
            <a:r>
              <a:rPr lang="tr-TR" sz="1400" dirty="0">
                <a:latin typeface="Calibri" panose="020F0502020204030204" pitchFamily="34" charset="0"/>
                <a:ea typeface="Times New Roman" panose="02020603050405020304" pitchFamily="18" charset="0"/>
              </a:rPr>
              <a:t>ayından başlamak üzere </a:t>
            </a:r>
            <a:r>
              <a:rPr lang="tr-TR" sz="1400" b="1" dirty="0">
                <a:solidFill>
                  <a:srgbClr val="C00000"/>
                </a:solidFill>
                <a:latin typeface="Calibri" panose="020F0502020204030204" pitchFamily="34" charset="0"/>
                <a:ea typeface="Times New Roman" panose="02020603050405020304" pitchFamily="18" charset="0"/>
              </a:rPr>
              <a:t>azami 6 eşit taksitte </a:t>
            </a:r>
            <a:r>
              <a:rPr lang="tr-TR" sz="1400" dirty="0">
                <a:latin typeface="Calibri" panose="020F0502020204030204" pitchFamily="34" charset="0"/>
                <a:ea typeface="Times New Roman" panose="02020603050405020304" pitchFamily="18" charset="0"/>
              </a:rPr>
              <a:t>ödenebilecek</a:t>
            </a:r>
            <a:r>
              <a:rPr lang="tr-TR" sz="1400" dirty="0" smtClean="0">
                <a:latin typeface="Calibri" panose="020F0502020204030204" pitchFamily="34" charset="0"/>
                <a:ea typeface="Times New Roman" panose="02020603050405020304" pitchFamily="18" charset="0"/>
              </a:rPr>
              <a:t>.</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1400" dirty="0">
                <a:latin typeface="Calibri" panose="020F0502020204030204" pitchFamily="34" charset="0"/>
                <a:ea typeface="Times New Roman" panose="02020603050405020304" pitchFamily="18" charset="0"/>
              </a:rPr>
              <a:t>Taksitler Kanunda öngörülen süre ve şekilde </a:t>
            </a:r>
            <a:r>
              <a:rPr lang="tr-TR" sz="1400" b="1" u="sng" dirty="0">
                <a:latin typeface="Calibri" panose="020F0502020204030204" pitchFamily="34" charset="0"/>
                <a:ea typeface="Times New Roman" panose="02020603050405020304" pitchFamily="18" charset="0"/>
              </a:rPr>
              <a:t>ödenmediği takdirde</a:t>
            </a:r>
            <a:r>
              <a:rPr lang="tr-TR" sz="1400" b="1" dirty="0">
                <a:latin typeface="Calibri" panose="020F0502020204030204" pitchFamily="34" charset="0"/>
                <a:ea typeface="Times New Roman" panose="02020603050405020304" pitchFamily="18" charset="0"/>
              </a:rPr>
              <a:t> </a:t>
            </a:r>
            <a:r>
              <a:rPr lang="tr-TR" sz="1400" b="1" dirty="0">
                <a:solidFill>
                  <a:srgbClr val="C00000"/>
                </a:solidFill>
                <a:latin typeface="Calibri" panose="020F0502020204030204" pitchFamily="34" charset="0"/>
                <a:ea typeface="Times New Roman" panose="02020603050405020304" pitchFamily="18" charset="0"/>
              </a:rPr>
              <a:t>gecikme zammı</a:t>
            </a:r>
            <a:r>
              <a:rPr lang="tr-TR" sz="1400" dirty="0">
                <a:latin typeface="Calibri" panose="020F0502020204030204" pitchFamily="34" charset="0"/>
                <a:ea typeface="Times New Roman" panose="02020603050405020304" pitchFamily="18" charset="0"/>
              </a:rPr>
              <a:t>yla tahsil edilecek. </a:t>
            </a:r>
            <a:r>
              <a:rPr lang="tr-TR" sz="1400" b="1" dirty="0" smtClean="0">
                <a:solidFill>
                  <a:srgbClr val="C00000"/>
                </a:solidFill>
                <a:latin typeface="Calibri" panose="020F0502020204030204" pitchFamily="34" charset="0"/>
                <a:ea typeface="Times New Roman" panose="02020603050405020304" pitchFamily="18" charset="0"/>
              </a:rPr>
              <a:t>İncelenmeme</a:t>
            </a:r>
            <a:r>
              <a:rPr lang="tr-TR" sz="1400" dirty="0" smtClean="0">
                <a:latin typeface="Calibri" panose="020F0502020204030204" pitchFamily="34" charset="0"/>
                <a:ea typeface="Times New Roman" panose="02020603050405020304" pitchFamily="18" charset="0"/>
              </a:rPr>
              <a:t> </a:t>
            </a:r>
            <a:r>
              <a:rPr lang="tr-TR" sz="1400" dirty="0">
                <a:latin typeface="Calibri" panose="020F0502020204030204" pitchFamily="34" charset="0"/>
                <a:ea typeface="Times New Roman" panose="02020603050405020304" pitchFamily="18" charset="0"/>
              </a:rPr>
              <a:t>ve </a:t>
            </a:r>
            <a:r>
              <a:rPr lang="tr-TR" sz="1400" b="1" dirty="0">
                <a:solidFill>
                  <a:srgbClr val="C00000"/>
                </a:solidFill>
                <a:latin typeface="Calibri" panose="020F0502020204030204" pitchFamily="34" charset="0"/>
                <a:ea typeface="Times New Roman" panose="02020603050405020304" pitchFamily="18" charset="0"/>
              </a:rPr>
              <a:t>tarhiyata muhatap olmama </a:t>
            </a:r>
            <a:r>
              <a:rPr lang="tr-TR" sz="1400" dirty="0">
                <a:latin typeface="Calibri" panose="020F0502020204030204" pitchFamily="34" charset="0"/>
                <a:ea typeface="Times New Roman" panose="02020603050405020304" pitchFamily="18" charset="0"/>
              </a:rPr>
              <a:t>imkanından </a:t>
            </a:r>
            <a:r>
              <a:rPr lang="tr-TR" sz="1400" b="1" u="sng" dirty="0">
                <a:latin typeface="Calibri" panose="020F0502020204030204" pitchFamily="34" charset="0"/>
                <a:ea typeface="Times New Roman" panose="02020603050405020304" pitchFamily="18" charset="0"/>
              </a:rPr>
              <a:t>yararlanılmayacak</a:t>
            </a:r>
            <a:r>
              <a:rPr lang="tr-TR" sz="1400" dirty="0" smtClean="0">
                <a:latin typeface="Calibri" panose="020F0502020204030204" pitchFamily="34" charset="0"/>
                <a:ea typeface="Times New Roman" panose="02020603050405020304" pitchFamily="18" charset="0"/>
              </a:rPr>
              <a:t>.</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1400" dirty="0">
                <a:latin typeface="Calibri" panose="020F0502020204030204" pitchFamily="34" charset="0"/>
                <a:ea typeface="Times New Roman" panose="02020603050405020304" pitchFamily="18" charset="0"/>
              </a:rPr>
              <a:t>Matrah veya vergi artırımı sonucunda tahakkuk eden vergilerin tamamının ilk taksit ödeme süresi içerisinde </a:t>
            </a:r>
            <a:r>
              <a:rPr lang="tr-TR" sz="1400" b="1" dirty="0">
                <a:solidFill>
                  <a:srgbClr val="C00000"/>
                </a:solidFill>
                <a:latin typeface="Calibri" panose="020F0502020204030204" pitchFamily="34" charset="0"/>
                <a:ea typeface="Times New Roman" panose="02020603050405020304" pitchFamily="18" charset="0"/>
              </a:rPr>
              <a:t>peşin olarak ödenmesi </a:t>
            </a:r>
            <a:r>
              <a:rPr lang="tr-TR" sz="1400" dirty="0">
                <a:latin typeface="Calibri" panose="020F0502020204030204" pitchFamily="34" charset="0"/>
                <a:ea typeface="Times New Roman" panose="02020603050405020304" pitchFamily="18" charset="0"/>
              </a:rPr>
              <a:t>hâlinde, bu vergilerden </a:t>
            </a:r>
            <a:r>
              <a:rPr lang="tr-TR" sz="1400" b="1" dirty="0">
                <a:solidFill>
                  <a:srgbClr val="C00000"/>
                </a:solidFill>
                <a:latin typeface="Calibri" panose="020F0502020204030204" pitchFamily="34" charset="0"/>
                <a:ea typeface="Times New Roman" panose="02020603050405020304" pitchFamily="18" charset="0"/>
              </a:rPr>
              <a:t>%10 indirim </a:t>
            </a:r>
            <a:r>
              <a:rPr lang="tr-TR" sz="1400" dirty="0">
                <a:latin typeface="Calibri" panose="020F0502020204030204" pitchFamily="34" charset="0"/>
                <a:ea typeface="Times New Roman" panose="02020603050405020304" pitchFamily="18" charset="0"/>
              </a:rPr>
              <a:t>yapılacaktır</a:t>
            </a:r>
            <a:r>
              <a:rPr lang="tr-TR" sz="1400" dirty="0" smtClean="0">
                <a:latin typeface="Calibri" panose="020F0502020204030204" pitchFamily="34" charset="0"/>
                <a:ea typeface="Times New Roman" panose="02020603050405020304" pitchFamily="18" charset="0"/>
              </a:rPr>
              <a:t>.</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1400" dirty="0">
                <a:latin typeface="Calibri" panose="020F0502020204030204" pitchFamily="34" charset="0"/>
                <a:ea typeface="Times New Roman" panose="02020603050405020304" pitchFamily="18" charset="0"/>
              </a:rPr>
              <a:t>Matrah/vergi artırımında bulunan mükellefler hakkında bu Kanundan önce başlanılmış incelemelerin </a:t>
            </a:r>
            <a:r>
              <a:rPr lang="tr-TR" sz="1400" b="1" dirty="0">
                <a:solidFill>
                  <a:srgbClr val="C00000"/>
                </a:solidFill>
                <a:latin typeface="Calibri" panose="020F0502020204030204" pitchFamily="34" charset="0"/>
                <a:ea typeface="Times New Roman" panose="02020603050405020304" pitchFamily="18" charset="0"/>
              </a:rPr>
              <a:t>2/8/2021</a:t>
            </a:r>
            <a:r>
              <a:rPr lang="tr-TR" sz="1400" dirty="0">
                <a:latin typeface="Calibri" panose="020F0502020204030204" pitchFamily="34" charset="0"/>
                <a:ea typeface="Times New Roman" panose="02020603050405020304" pitchFamily="18" charset="0"/>
              </a:rPr>
              <a:t> tarihine kadar </a:t>
            </a:r>
            <a:r>
              <a:rPr lang="tr-TR" sz="1400" b="1" u="sng" dirty="0">
                <a:latin typeface="Calibri" panose="020F0502020204030204" pitchFamily="34" charset="0"/>
                <a:ea typeface="Times New Roman" panose="02020603050405020304" pitchFamily="18" charset="0"/>
              </a:rPr>
              <a:t>bitirilmemesi</a:t>
            </a:r>
            <a:r>
              <a:rPr lang="tr-TR" sz="1400" dirty="0">
                <a:latin typeface="Calibri" panose="020F0502020204030204" pitchFamily="34" charset="0"/>
                <a:ea typeface="Times New Roman" panose="02020603050405020304" pitchFamily="18" charset="0"/>
              </a:rPr>
              <a:t> halinde bu işlemlere devam edilmeyecek</a:t>
            </a:r>
            <a:r>
              <a:rPr lang="tr-TR" sz="1400" dirty="0" smtClean="0">
                <a:latin typeface="Calibri" panose="020F0502020204030204" pitchFamily="34" charset="0"/>
                <a:ea typeface="Times New Roman" panose="02020603050405020304" pitchFamily="18" charset="0"/>
              </a:rPr>
              <a:t>.</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1400" dirty="0">
                <a:latin typeface="Calibri" panose="020F0502020204030204" pitchFamily="34" charset="0"/>
                <a:ea typeface="Times New Roman" panose="02020603050405020304" pitchFamily="18" charset="0"/>
              </a:rPr>
              <a:t>Matrah ve vergi artırımında bulunan </a:t>
            </a:r>
            <a:r>
              <a:rPr lang="tr-TR" sz="1400" dirty="0" smtClean="0">
                <a:latin typeface="Calibri" panose="020F0502020204030204" pitchFamily="34" charset="0"/>
                <a:ea typeface="Times New Roman" panose="02020603050405020304" pitchFamily="18" charset="0"/>
              </a:rPr>
              <a:t>mükelleflerin </a:t>
            </a:r>
            <a:r>
              <a:rPr lang="tr-TR" sz="1400" dirty="0">
                <a:latin typeface="Calibri" panose="020F0502020204030204" pitchFamily="34" charset="0"/>
                <a:ea typeface="Times New Roman" panose="02020603050405020304" pitchFamily="18" charset="0"/>
              </a:rPr>
              <a:t>defter ve </a:t>
            </a:r>
            <a:r>
              <a:rPr lang="tr-TR" sz="1400" dirty="0" smtClean="0">
                <a:latin typeface="Calibri" panose="020F0502020204030204" pitchFamily="34" charset="0"/>
                <a:ea typeface="Times New Roman" panose="02020603050405020304" pitchFamily="18" charset="0"/>
              </a:rPr>
              <a:t>belgelerine, </a:t>
            </a:r>
            <a:r>
              <a:rPr lang="tr-TR" sz="1400" b="1" u="sng" dirty="0" smtClean="0">
                <a:latin typeface="Calibri" panose="020F0502020204030204" pitchFamily="34" charset="0"/>
                <a:ea typeface="Times New Roman" panose="02020603050405020304" pitchFamily="18" charset="0"/>
              </a:rPr>
              <a:t>diğer </a:t>
            </a:r>
            <a:r>
              <a:rPr lang="tr-TR" sz="1400" b="1" u="sng" dirty="0">
                <a:latin typeface="Calibri" panose="020F0502020204030204" pitchFamily="34" charset="0"/>
                <a:ea typeface="Times New Roman" panose="02020603050405020304" pitchFamily="18" charset="0"/>
              </a:rPr>
              <a:t>vergi türleri için inceleme yapılması</a:t>
            </a:r>
            <a:r>
              <a:rPr lang="tr-TR" sz="1400" b="1" dirty="0">
                <a:solidFill>
                  <a:srgbClr val="C00000"/>
                </a:solidFill>
                <a:latin typeface="Calibri" panose="020F0502020204030204" pitchFamily="34" charset="0"/>
                <a:ea typeface="Times New Roman" panose="02020603050405020304" pitchFamily="18" charset="0"/>
              </a:rPr>
              <a:t>(1)</a:t>
            </a:r>
            <a:r>
              <a:rPr lang="tr-TR" sz="1400" dirty="0">
                <a:latin typeface="Calibri" panose="020F0502020204030204" pitchFamily="34" charset="0"/>
                <a:ea typeface="Times New Roman" panose="02020603050405020304" pitchFamily="18" charset="0"/>
              </a:rPr>
              <a:t>, </a:t>
            </a:r>
            <a:r>
              <a:rPr lang="tr-TR" sz="1400" b="1" u="sng" dirty="0">
                <a:latin typeface="Calibri" panose="020F0502020204030204" pitchFamily="34" charset="0"/>
                <a:ea typeface="Times New Roman" panose="02020603050405020304" pitchFamily="18" charset="0"/>
              </a:rPr>
              <a:t>üçüncü kişilerle ilgili olarak karşıt incelemeler yapılması</a:t>
            </a:r>
            <a:r>
              <a:rPr lang="tr-TR" sz="1400" b="1" u="sng" dirty="0">
                <a:solidFill>
                  <a:srgbClr val="C00000"/>
                </a:solidFill>
                <a:latin typeface="Calibri" panose="020F0502020204030204" pitchFamily="34" charset="0"/>
                <a:ea typeface="Times New Roman" panose="02020603050405020304" pitchFamily="18" charset="0"/>
              </a:rPr>
              <a:t>(2)</a:t>
            </a:r>
            <a:r>
              <a:rPr lang="tr-TR" sz="1400" dirty="0">
                <a:latin typeface="Calibri" panose="020F0502020204030204" pitchFamily="34" charset="0"/>
                <a:ea typeface="Times New Roman" panose="02020603050405020304" pitchFamily="18" charset="0"/>
              </a:rPr>
              <a:t>, </a:t>
            </a:r>
            <a:r>
              <a:rPr lang="tr-TR" sz="1400" b="1" u="sng" dirty="0">
                <a:latin typeface="Calibri" panose="020F0502020204030204" pitchFamily="34" charset="0"/>
                <a:ea typeface="Times New Roman" panose="02020603050405020304" pitchFamily="18" charset="0"/>
              </a:rPr>
              <a:t>mahkemelerce belli konulara bakılması</a:t>
            </a:r>
            <a:r>
              <a:rPr lang="tr-TR" sz="1400" b="1" dirty="0">
                <a:solidFill>
                  <a:srgbClr val="C00000"/>
                </a:solidFill>
                <a:latin typeface="Calibri" panose="020F0502020204030204" pitchFamily="34" charset="0"/>
                <a:ea typeface="Times New Roman" panose="02020603050405020304" pitchFamily="18" charset="0"/>
              </a:rPr>
              <a:t>(3)</a:t>
            </a:r>
            <a:r>
              <a:rPr lang="tr-TR" sz="1400" dirty="0">
                <a:latin typeface="Calibri" panose="020F0502020204030204" pitchFamily="34" charset="0"/>
                <a:ea typeface="Times New Roman" panose="02020603050405020304" pitchFamily="18" charset="0"/>
              </a:rPr>
              <a:t> veya </a:t>
            </a:r>
            <a:r>
              <a:rPr lang="tr-TR" sz="1400" b="1" u="sng" dirty="0">
                <a:latin typeface="Calibri" panose="020F0502020204030204" pitchFamily="34" charset="0"/>
                <a:ea typeface="Times New Roman" panose="02020603050405020304" pitchFamily="18" charset="0"/>
              </a:rPr>
              <a:t>bilirkişilerce ihtiyaç duyulması</a:t>
            </a:r>
            <a:r>
              <a:rPr lang="tr-TR" sz="1400" b="1" dirty="0">
                <a:solidFill>
                  <a:srgbClr val="C00000"/>
                </a:solidFill>
                <a:latin typeface="Calibri" panose="020F0502020204030204" pitchFamily="34" charset="0"/>
                <a:ea typeface="Times New Roman" panose="02020603050405020304" pitchFamily="18" charset="0"/>
              </a:rPr>
              <a:t>(4)</a:t>
            </a:r>
            <a:r>
              <a:rPr lang="tr-TR" sz="1400" dirty="0">
                <a:latin typeface="Calibri" panose="020F0502020204030204" pitchFamily="34" charset="0"/>
                <a:ea typeface="Times New Roman" panose="02020603050405020304" pitchFamily="18" charset="0"/>
              </a:rPr>
              <a:t> </a:t>
            </a:r>
            <a:r>
              <a:rPr lang="tr-TR" sz="1400" b="1" dirty="0">
                <a:solidFill>
                  <a:srgbClr val="C00000"/>
                </a:solidFill>
                <a:latin typeface="Calibri" panose="020F0502020204030204" pitchFamily="34" charset="0"/>
                <a:ea typeface="Times New Roman" panose="02020603050405020304" pitchFamily="18" charset="0"/>
              </a:rPr>
              <a:t>gibi nedenlerle</a:t>
            </a:r>
            <a:r>
              <a:rPr lang="tr-TR" sz="1400" dirty="0">
                <a:solidFill>
                  <a:srgbClr val="C00000"/>
                </a:solidFill>
                <a:latin typeface="Calibri" panose="020F0502020204030204" pitchFamily="34" charset="0"/>
                <a:ea typeface="Times New Roman" panose="02020603050405020304" pitchFamily="18" charset="0"/>
              </a:rPr>
              <a:t> </a:t>
            </a:r>
            <a:r>
              <a:rPr lang="tr-TR" sz="1400" dirty="0">
                <a:latin typeface="Calibri" panose="020F0502020204030204" pitchFamily="34" charset="0"/>
                <a:ea typeface="Times New Roman" panose="02020603050405020304" pitchFamily="18" charset="0"/>
              </a:rPr>
              <a:t>müracaat edilebilecektir. </a:t>
            </a:r>
            <a:endParaRPr lang="tr-TR" sz="1400" dirty="0" smtClean="0">
              <a:latin typeface="Calibri" panose="020F0502020204030204" pitchFamily="34" charset="0"/>
              <a:ea typeface="Times New Roman" panose="02020603050405020304" pitchFamily="18"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1400" dirty="0">
                <a:latin typeface="Calibri" panose="020F0502020204030204" pitchFamily="34" charset="0"/>
                <a:ea typeface="Times New Roman" panose="02020603050405020304" pitchFamily="18" charset="0"/>
              </a:rPr>
              <a:t>213 sayılı Kanunun </a:t>
            </a:r>
            <a:r>
              <a:rPr lang="tr-TR" sz="1400" b="1" dirty="0">
                <a:solidFill>
                  <a:srgbClr val="C00000"/>
                </a:solidFill>
                <a:latin typeface="Calibri" panose="020F0502020204030204" pitchFamily="34" charset="0"/>
                <a:ea typeface="Times New Roman" panose="02020603050405020304" pitchFamily="18" charset="0"/>
              </a:rPr>
              <a:t>367 </a:t>
            </a:r>
            <a:r>
              <a:rPr lang="tr-TR" sz="1400" b="1" dirty="0" err="1">
                <a:solidFill>
                  <a:srgbClr val="C00000"/>
                </a:solidFill>
                <a:latin typeface="Calibri" panose="020F0502020204030204" pitchFamily="34" charset="0"/>
                <a:ea typeface="Times New Roman" panose="02020603050405020304" pitchFamily="18" charset="0"/>
              </a:rPr>
              <a:t>nci</a:t>
            </a:r>
            <a:r>
              <a:rPr lang="tr-TR" sz="1400" b="1" dirty="0">
                <a:solidFill>
                  <a:srgbClr val="C00000"/>
                </a:solidFill>
                <a:latin typeface="Calibri" panose="020F0502020204030204" pitchFamily="34" charset="0"/>
                <a:ea typeface="Times New Roman" panose="02020603050405020304" pitchFamily="18" charset="0"/>
              </a:rPr>
              <a:t> </a:t>
            </a:r>
            <a:r>
              <a:rPr lang="tr-TR" sz="1400" dirty="0">
                <a:latin typeface="Calibri" panose="020F0502020204030204" pitchFamily="34" charset="0"/>
                <a:ea typeface="Times New Roman" panose="02020603050405020304" pitchFamily="18" charset="0"/>
              </a:rPr>
              <a:t>maddesi kapsamında </a:t>
            </a:r>
            <a:r>
              <a:rPr lang="tr-TR" sz="1400" b="1" dirty="0">
                <a:solidFill>
                  <a:srgbClr val="C00000"/>
                </a:solidFill>
                <a:latin typeface="Calibri" panose="020F0502020204030204" pitchFamily="34" charset="0"/>
                <a:ea typeface="Times New Roman" panose="02020603050405020304" pitchFamily="18" charset="0"/>
              </a:rPr>
              <a:t>inceleme yapılabilecektir</a:t>
            </a:r>
            <a:r>
              <a:rPr lang="tr-TR" sz="1400" dirty="0">
                <a:latin typeface="Calibri" panose="020F0502020204030204" pitchFamily="34" charset="0"/>
                <a:ea typeface="Times New Roman" panose="02020603050405020304" pitchFamily="18" charset="0"/>
              </a:rPr>
              <a:t>. Buna göre, </a:t>
            </a:r>
            <a:r>
              <a:rPr lang="tr-TR" sz="1400" b="1" u="sng" dirty="0">
                <a:latin typeface="Calibri" panose="020F0502020204030204" pitchFamily="34" charset="0"/>
                <a:ea typeface="Times New Roman" panose="02020603050405020304" pitchFamily="18" charset="0"/>
              </a:rPr>
              <a:t>matrah ve vergi artırımından yararlanılması</a:t>
            </a:r>
            <a:r>
              <a:rPr lang="tr-TR" sz="1400" dirty="0">
                <a:latin typeface="Calibri" panose="020F0502020204030204" pitchFamily="34" charset="0"/>
                <a:ea typeface="Times New Roman" panose="02020603050405020304" pitchFamily="18" charset="0"/>
              </a:rPr>
              <a:t>, </a:t>
            </a:r>
            <a:r>
              <a:rPr lang="tr-TR" sz="1400" dirty="0" smtClean="0">
                <a:latin typeface="Calibri" panose="020F0502020204030204" pitchFamily="34" charset="0"/>
                <a:ea typeface="Times New Roman" panose="02020603050405020304" pitchFamily="18" charset="0"/>
              </a:rPr>
              <a:t>213 </a:t>
            </a:r>
            <a:r>
              <a:rPr lang="tr-TR" sz="1400" dirty="0">
                <a:latin typeface="Calibri" panose="020F0502020204030204" pitchFamily="34" charset="0"/>
                <a:ea typeface="Times New Roman" panose="02020603050405020304" pitchFamily="18" charset="0"/>
              </a:rPr>
              <a:t>sayılı Kanunun 359 uncu maddesinde yer alan </a:t>
            </a:r>
            <a:r>
              <a:rPr lang="tr-TR" sz="1400" b="1" dirty="0">
                <a:solidFill>
                  <a:srgbClr val="C00000"/>
                </a:solidFill>
                <a:latin typeface="Calibri" panose="020F0502020204030204" pitchFamily="34" charset="0"/>
                <a:ea typeface="Times New Roman" panose="02020603050405020304" pitchFamily="18" charset="0"/>
              </a:rPr>
              <a:t>kaçakçılık fiillerinin işlenip işlenmediğinin tespiti yönünden</a:t>
            </a:r>
            <a:r>
              <a:rPr lang="tr-TR" sz="1400" dirty="0">
                <a:latin typeface="Calibri" panose="020F0502020204030204" pitchFamily="34" charset="0"/>
                <a:ea typeface="Times New Roman" panose="02020603050405020304" pitchFamily="18" charset="0"/>
              </a:rPr>
              <a:t> </a:t>
            </a:r>
            <a:r>
              <a:rPr lang="tr-TR" sz="1400" b="1" u="sng" dirty="0">
                <a:latin typeface="Calibri" panose="020F0502020204030204" pitchFamily="34" charset="0"/>
                <a:ea typeface="Times New Roman" panose="02020603050405020304" pitchFamily="18" charset="0"/>
              </a:rPr>
              <a:t>inceleme yapılmasına engel teşkil etmeyecektir</a:t>
            </a:r>
            <a:r>
              <a:rPr lang="tr-TR" sz="1400" dirty="0">
                <a:latin typeface="Calibri" panose="020F0502020204030204" pitchFamily="34" charset="0"/>
                <a:ea typeface="Times New Roman" panose="02020603050405020304" pitchFamily="18" charset="0"/>
              </a:rPr>
              <a:t>.</a:t>
            </a:r>
            <a:endParaRPr lang="tr-TR" sz="1400" dirty="0" smtClean="0">
              <a:latin typeface="Calibri" panose="020F0502020204030204" pitchFamily="34" charset="0"/>
              <a:ea typeface="Times New Roman" panose="02020603050405020304" pitchFamily="18" charset="0"/>
            </a:endParaRPr>
          </a:p>
        </p:txBody>
      </p:sp>
      <p:sp>
        <p:nvSpPr>
          <p:cNvPr id="12" name="İçerik Yer Tutucusu 2"/>
          <p:cNvSpPr txBox="1">
            <a:spLocks/>
          </p:cNvSpPr>
          <p:nvPr/>
        </p:nvSpPr>
        <p:spPr>
          <a:xfrm>
            <a:off x="-374871" y="5737074"/>
            <a:ext cx="8736973" cy="10897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Font typeface="Wingdings" panose="05000000000000000000" pitchFamily="2" charset="2"/>
              <a:buChar char="q"/>
            </a:pPr>
            <a:endParaRPr lang="tr-TR" dirty="0"/>
          </a:p>
        </p:txBody>
      </p:sp>
      <p:sp>
        <p:nvSpPr>
          <p:cNvPr id="22" name="Dikdörtgen 21"/>
          <p:cNvSpPr/>
          <p:nvPr/>
        </p:nvSpPr>
        <p:spPr>
          <a:xfrm>
            <a:off x="2941563" y="1441688"/>
            <a:ext cx="5254951" cy="720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scene3d>
              <a:camera prst="orthographicFront"/>
              <a:lightRig rig="threePt" dir="t"/>
            </a:scene3d>
            <a:sp3d extrusionH="57150">
              <a:bevelT w="82550" h="38100" prst="coolSlant"/>
            </a:sp3d>
          </a:bodyPr>
          <a:lstStyle/>
          <a:p>
            <a:pPr lvl="0" algn="ctr" defTabSz="1422400">
              <a:lnSpc>
                <a:spcPct val="90000"/>
              </a:lnSpc>
              <a:spcBef>
                <a:spcPct val="0"/>
              </a:spcBef>
              <a:spcAft>
                <a:spcPct val="35000"/>
              </a:spcAft>
            </a:pPr>
            <a:endParaRPr lang="tr-TR" sz="3200" b="1" dirty="0">
              <a:solidFill>
                <a:schemeClr val="tx1"/>
              </a:solidFill>
              <a:latin typeface="SimSun" panose="02010600030101010101" pitchFamily="2" charset="-122"/>
              <a:ea typeface="SimSun" panose="02010600030101010101" pitchFamily="2" charset="-122"/>
              <a:cs typeface="Times New Roman" panose="02020603050405020304" pitchFamily="18" charset="0"/>
            </a:endParaRPr>
          </a:p>
        </p:txBody>
      </p:sp>
      <p:sp>
        <p:nvSpPr>
          <p:cNvPr id="11" name="TextShape 2"/>
          <p:cNvSpPr txBox="1"/>
          <p:nvPr/>
        </p:nvSpPr>
        <p:spPr>
          <a:xfrm>
            <a:off x="1108075" y="82018"/>
            <a:ext cx="10920495" cy="791640"/>
          </a:xfrm>
          <a:prstGeom prst="rect">
            <a:avLst/>
          </a:prstGeom>
          <a:noFill/>
          <a:ln>
            <a:noFill/>
          </a:ln>
        </p:spPr>
        <p:txBody>
          <a:bodyPr anchor="ctr"/>
          <a:lstStyle/>
          <a:p>
            <a:pPr lvl="0" algn="ctr"/>
            <a:r>
              <a:rPr lang="tr-TR" sz="2500" b="1" spc="-1" dirty="0">
                <a:solidFill>
                  <a:srgbClr val="FF0000"/>
                </a:solidFill>
                <a:uFill>
                  <a:solidFill>
                    <a:srgbClr val="FFFFFF"/>
                  </a:solidFill>
                </a:uFill>
              </a:rPr>
              <a:t>MATRAH VE VERGİ ARTIRIMI</a:t>
            </a:r>
          </a:p>
          <a:p>
            <a:pPr lvl="0" algn="ctr"/>
            <a:r>
              <a:rPr lang="tr-TR" b="1" spc="-1" dirty="0" smtClean="0">
                <a:solidFill>
                  <a:srgbClr val="FF0000"/>
                </a:solidFill>
                <a:uFill>
                  <a:solidFill>
                    <a:srgbClr val="FFFFFF"/>
                  </a:solidFill>
                </a:uFill>
              </a:rPr>
              <a:t>-Matrah ve Vergi Artırımına İlişkin Ortak Hükümler-</a:t>
            </a:r>
            <a:endParaRPr lang="tr-TR" spc="-1" dirty="0">
              <a:solidFill>
                <a:srgbClr val="000000"/>
              </a:solidFill>
              <a:uFill>
                <a:solidFill>
                  <a:srgbClr val="FFFFFF"/>
                </a:solidFill>
              </a:uFill>
            </a:endParaRPr>
          </a:p>
        </p:txBody>
      </p:sp>
      <p:sp>
        <p:nvSpPr>
          <p:cNvPr id="13" name="5 Dikdörtgen"/>
          <p:cNvSpPr/>
          <p:nvPr/>
        </p:nvSpPr>
        <p:spPr>
          <a:xfrm rot="16200000">
            <a:off x="-2875869" y="3145126"/>
            <a:ext cx="6851740" cy="561489"/>
          </a:xfrm>
          <a:prstGeom prst="rect">
            <a:avLst/>
          </a:prstGeom>
          <a:solidFill>
            <a:srgbClr val="FD0005"/>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b="1">
              <a:solidFill>
                <a:prstClr val="white"/>
              </a:solidFill>
            </a:endParaRPr>
          </a:p>
        </p:txBody>
      </p:sp>
      <p:sp>
        <p:nvSpPr>
          <p:cNvPr id="14" name="36 Başlık"/>
          <p:cNvSpPr txBox="1">
            <a:spLocks/>
          </p:cNvSpPr>
          <p:nvPr/>
        </p:nvSpPr>
        <p:spPr>
          <a:xfrm rot="16200000">
            <a:off x="-2247497" y="3571445"/>
            <a:ext cx="5584971" cy="571504"/>
          </a:xfrm>
          <a:prstGeom prst="rect">
            <a:avLst/>
          </a:prstGeom>
        </p:spPr>
        <p:txBody>
          <a:bodyPr vert="horz" lIns="91440" tIns="45720" rIns="91440" bIns="45720" rtlCol="0" anchor="ctr">
            <a:noAutofit/>
          </a:bodyPr>
          <a:lstStyle/>
          <a:p>
            <a:pPr algn="ctr">
              <a:spcBef>
                <a:spcPct val="0"/>
              </a:spcBef>
              <a:defRPr/>
            </a:pPr>
            <a:r>
              <a:rPr lang="tr-TR" b="1" dirty="0">
                <a:solidFill>
                  <a:prstClr val="white"/>
                </a:solidFill>
                <a:effectLst>
                  <a:outerShdw blurRad="38100" dist="38100" dir="2700000" algn="tl">
                    <a:srgbClr val="000000">
                      <a:alpha val="43137"/>
                    </a:srgbClr>
                  </a:outerShdw>
                </a:effectLst>
              </a:rPr>
              <a:t>VERGİ DENETİM KURULU BAŞKANLIĞI</a:t>
            </a:r>
          </a:p>
        </p:txBody>
      </p:sp>
      <p:pic>
        <p:nvPicPr>
          <p:cNvPr id="15" name="Resim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46" y="235646"/>
            <a:ext cx="965683" cy="964739"/>
          </a:xfrm>
          <a:prstGeom prst="rect">
            <a:avLst/>
          </a:prstGeom>
        </p:spPr>
      </p:pic>
      <p:sp>
        <p:nvSpPr>
          <p:cNvPr id="20" name="Yuvarlatılmış Dikdörtgen 19"/>
          <p:cNvSpPr/>
          <p:nvPr/>
        </p:nvSpPr>
        <p:spPr>
          <a:xfrm>
            <a:off x="3617050" y="1225669"/>
            <a:ext cx="5952554" cy="720000"/>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smtClean="0">
                <a:latin typeface="Arial" panose="020B0604020202020204" pitchFamily="34" charset="0"/>
                <a:cs typeface="Arial" panose="020B0604020202020204" pitchFamily="34" charset="0"/>
              </a:rPr>
              <a:t>Ortak Hükümler</a:t>
            </a:r>
            <a:endParaRPr lang="tr-TR" dirty="0">
              <a:latin typeface="Arial" panose="020B0604020202020204" pitchFamily="34" charset="0"/>
              <a:cs typeface="Arial" panose="020B0604020202020204" pitchFamily="34" charset="0"/>
            </a:endParaRPr>
          </a:p>
        </p:txBody>
      </p:sp>
      <p:sp>
        <p:nvSpPr>
          <p:cNvPr id="2" name="Slayt Numarası Yer Tutucusu 1"/>
          <p:cNvSpPr>
            <a:spLocks noGrp="1"/>
          </p:cNvSpPr>
          <p:nvPr>
            <p:ph type="sldNum" sz="quarter" idx="12"/>
          </p:nvPr>
        </p:nvSpPr>
        <p:spPr/>
        <p:txBody>
          <a:bodyPr/>
          <a:lstStyle/>
          <a:p>
            <a:fld id="{F28A0EBE-9E73-41B7-8F1B-104D7A2F7EFB}" type="slidenum">
              <a:rPr lang="tr-TR" smtClean="0"/>
              <a:t>21</a:t>
            </a:fld>
            <a:endParaRPr lang="tr-TR"/>
          </a:p>
        </p:txBody>
      </p:sp>
    </p:spTree>
    <p:extLst>
      <p:ext uri="{BB962C8B-B14F-4D97-AF65-F5344CB8AC3E}">
        <p14:creationId xmlns:p14="http://schemas.microsoft.com/office/powerpoint/2010/main" val="16539223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up)">
                                      <p:cBhvr>
                                        <p:cTn id="1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2" grpId="0"/>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Metin kutusu 16"/>
          <p:cNvSpPr txBox="1"/>
          <p:nvPr/>
        </p:nvSpPr>
        <p:spPr>
          <a:xfrm>
            <a:off x="3604233" y="1762450"/>
            <a:ext cx="5965371" cy="2609945"/>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pPr marL="377190" lvl="1" indent="-285750" algn="just">
              <a:lnSpc>
                <a:spcPct val="90000"/>
              </a:lnSpc>
              <a:spcBef>
                <a:spcPts val="300"/>
              </a:spcBef>
              <a:spcAft>
                <a:spcPts val="300"/>
              </a:spcAft>
              <a:buClr>
                <a:srgbClr val="D34817"/>
              </a:buClr>
              <a:buFont typeface="Wingdings" panose="05000000000000000000" pitchFamily="2" charset="2"/>
              <a:buChar char="§"/>
            </a:pPr>
            <a:endParaRPr lang="tr-TR" sz="1400" dirty="0" smtClean="0">
              <a:latin typeface="Calibri" panose="020F0502020204030204" pitchFamily="34" charset="0"/>
              <a:ea typeface="Times New Roman" panose="02020603050405020304" pitchFamily="18"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1400" dirty="0">
                <a:latin typeface="Calibri" panose="020F0502020204030204" pitchFamily="34" charset="0"/>
                <a:ea typeface="Times New Roman" panose="02020603050405020304" pitchFamily="18" charset="0"/>
              </a:rPr>
              <a:t>Defter, kayıt ve belgeleri </a:t>
            </a:r>
            <a:r>
              <a:rPr lang="tr-TR" sz="1400" b="1" dirty="0">
                <a:solidFill>
                  <a:srgbClr val="C00000"/>
                </a:solidFill>
                <a:latin typeface="Calibri" panose="020F0502020204030204" pitchFamily="34" charset="0"/>
                <a:ea typeface="Times New Roman" panose="02020603050405020304" pitchFamily="18" charset="0"/>
              </a:rPr>
              <a:t>yok edenler </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1400" dirty="0">
                <a:latin typeface="Calibri" panose="020F0502020204030204" pitchFamily="34" charset="0"/>
                <a:ea typeface="Times New Roman" panose="02020603050405020304" pitchFamily="18" charset="0"/>
              </a:rPr>
              <a:t>Defter sahifelerini yok ederek yerine başka yapraklar koyanlar veya hiç yaprak koymayanlar </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1400" dirty="0">
                <a:latin typeface="Calibri" panose="020F0502020204030204" pitchFamily="34" charset="0"/>
                <a:ea typeface="Times New Roman" panose="02020603050405020304" pitchFamily="18" charset="0"/>
              </a:rPr>
              <a:t>Belgelerin asıl veya suretlerini tamamen veya kısmen </a:t>
            </a:r>
            <a:r>
              <a:rPr lang="tr-TR" sz="1400" b="1" dirty="0" smtClean="0">
                <a:solidFill>
                  <a:srgbClr val="C00000"/>
                </a:solidFill>
                <a:latin typeface="Calibri" panose="020F0502020204030204" pitchFamily="34" charset="0"/>
                <a:ea typeface="Times New Roman" panose="02020603050405020304" pitchFamily="18" charset="0"/>
              </a:rPr>
              <a:t>sahte olarak düzenleyenler</a:t>
            </a:r>
            <a:endParaRPr lang="tr-TR" sz="1400" b="1" dirty="0">
              <a:solidFill>
                <a:srgbClr val="C00000"/>
              </a:solidFill>
              <a:latin typeface="Calibri" panose="020F0502020204030204" pitchFamily="34" charset="0"/>
              <a:ea typeface="Times New Roman" panose="02020603050405020304" pitchFamily="18"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1400" b="1" u="sng" dirty="0">
                <a:latin typeface="Calibri" panose="020F0502020204030204" pitchFamily="34" charset="0"/>
                <a:ea typeface="Times New Roman" panose="02020603050405020304" pitchFamily="18" charset="0"/>
              </a:rPr>
              <a:t>Terör</a:t>
            </a:r>
            <a:r>
              <a:rPr lang="tr-TR" sz="1400" dirty="0">
                <a:latin typeface="Calibri" panose="020F0502020204030204" pitchFamily="34" charset="0"/>
                <a:ea typeface="Times New Roman" panose="02020603050405020304" pitchFamily="18" charset="0"/>
              </a:rPr>
              <a:t> suçundan </a:t>
            </a:r>
            <a:r>
              <a:rPr lang="tr-TR" sz="1400" b="1" dirty="0">
                <a:solidFill>
                  <a:srgbClr val="C00000"/>
                </a:solidFill>
                <a:latin typeface="Calibri" panose="020F0502020204030204" pitchFamily="34" charset="0"/>
                <a:ea typeface="Times New Roman" panose="02020603050405020304" pitchFamily="18" charset="0"/>
              </a:rPr>
              <a:t>hüküm giyenler</a:t>
            </a:r>
            <a:r>
              <a:rPr lang="tr-TR" sz="1400" dirty="0">
                <a:latin typeface="Calibri" panose="020F0502020204030204" pitchFamily="34" charset="0"/>
                <a:ea typeface="Times New Roman" panose="02020603050405020304" pitchFamily="18" charset="0"/>
              </a:rPr>
              <a:t> </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1400" dirty="0">
                <a:latin typeface="Calibri" panose="020F0502020204030204" pitchFamily="34" charset="0"/>
                <a:ea typeface="Times New Roman" panose="02020603050405020304" pitchFamily="18" charset="0"/>
              </a:rPr>
              <a:t>Milli güvenliğe karşı işlenen suçlar nedeniyle haklarında </a:t>
            </a:r>
            <a:r>
              <a:rPr lang="tr-TR" sz="1400" b="1" u="sng" dirty="0">
                <a:latin typeface="Calibri" panose="020F0502020204030204" pitchFamily="34" charset="0"/>
                <a:ea typeface="Times New Roman" panose="02020603050405020304" pitchFamily="18" charset="0"/>
              </a:rPr>
              <a:t>soruşturma ve kovuşturmalar kapsamında</a:t>
            </a:r>
            <a:r>
              <a:rPr lang="tr-TR" sz="1400" dirty="0">
                <a:latin typeface="Calibri" panose="020F0502020204030204" pitchFamily="34" charset="0"/>
                <a:ea typeface="Times New Roman" panose="02020603050405020304" pitchFamily="18" charset="0"/>
              </a:rPr>
              <a:t> </a:t>
            </a:r>
            <a:r>
              <a:rPr lang="tr-TR" sz="1400" b="1" dirty="0">
                <a:solidFill>
                  <a:srgbClr val="C00000"/>
                </a:solidFill>
                <a:latin typeface="Calibri" panose="020F0502020204030204" pitchFamily="34" charset="0"/>
                <a:ea typeface="Times New Roman" panose="02020603050405020304" pitchFamily="18" charset="0"/>
              </a:rPr>
              <a:t>vergi incelemesi</a:t>
            </a:r>
            <a:r>
              <a:rPr lang="tr-TR" sz="1400" b="1" dirty="0">
                <a:latin typeface="Calibri" panose="020F0502020204030204" pitchFamily="34" charset="0"/>
                <a:ea typeface="Times New Roman" panose="02020603050405020304" pitchFamily="18" charset="0"/>
              </a:rPr>
              <a:t> </a:t>
            </a:r>
            <a:r>
              <a:rPr lang="tr-TR" sz="1400" dirty="0">
                <a:latin typeface="Calibri" panose="020F0502020204030204" pitchFamily="34" charset="0"/>
                <a:ea typeface="Times New Roman" panose="02020603050405020304" pitchFamily="18" charset="0"/>
              </a:rPr>
              <a:t>yapılması, </a:t>
            </a:r>
            <a:r>
              <a:rPr lang="tr-TR" sz="1400" b="1" dirty="0">
                <a:solidFill>
                  <a:srgbClr val="C00000"/>
                </a:solidFill>
                <a:latin typeface="Calibri" panose="020F0502020204030204" pitchFamily="34" charset="0"/>
                <a:ea typeface="Times New Roman" panose="02020603050405020304" pitchFamily="18" charset="0"/>
              </a:rPr>
              <a:t>terörün finansmanı</a:t>
            </a:r>
            <a:r>
              <a:rPr lang="tr-TR" sz="1400" b="1" dirty="0">
                <a:latin typeface="Calibri" panose="020F0502020204030204" pitchFamily="34" charset="0"/>
                <a:ea typeface="Times New Roman" panose="02020603050405020304" pitchFamily="18" charset="0"/>
              </a:rPr>
              <a:t> </a:t>
            </a:r>
            <a:r>
              <a:rPr lang="tr-TR" sz="1400" dirty="0">
                <a:latin typeface="Calibri" panose="020F0502020204030204" pitchFamily="34" charset="0"/>
                <a:ea typeface="Times New Roman" panose="02020603050405020304" pitchFamily="18" charset="0"/>
              </a:rPr>
              <a:t>suçu veya </a:t>
            </a:r>
            <a:r>
              <a:rPr lang="tr-TR" sz="1400" b="1" u="sng" dirty="0">
                <a:latin typeface="Calibri" panose="020F0502020204030204" pitchFamily="34" charset="0"/>
                <a:ea typeface="Times New Roman" panose="02020603050405020304" pitchFamily="18" charset="0"/>
              </a:rPr>
              <a:t>aklama suçu </a:t>
            </a:r>
            <a:r>
              <a:rPr lang="tr-TR" sz="1400" dirty="0">
                <a:latin typeface="Calibri" panose="020F0502020204030204" pitchFamily="34" charset="0"/>
                <a:ea typeface="Times New Roman" panose="02020603050405020304" pitchFamily="18" charset="0"/>
              </a:rPr>
              <a:t>kapsamında inceleme ve araştırma yapılması talep </a:t>
            </a:r>
            <a:r>
              <a:rPr lang="tr-TR" sz="1400" dirty="0" smtClean="0">
                <a:latin typeface="Calibri" panose="020F0502020204030204" pitchFamily="34" charset="0"/>
                <a:ea typeface="Times New Roman" panose="02020603050405020304" pitchFamily="18" charset="0"/>
              </a:rPr>
              <a:t>edilenler</a:t>
            </a:r>
            <a:endParaRPr lang="tr-TR" sz="1400" dirty="0">
              <a:latin typeface="Calibri" panose="020F0502020204030204" pitchFamily="34" charset="0"/>
              <a:ea typeface="Times New Roman" panose="02020603050405020304" pitchFamily="18" charset="0"/>
            </a:endParaRPr>
          </a:p>
        </p:txBody>
      </p:sp>
      <p:sp>
        <p:nvSpPr>
          <p:cNvPr id="12" name="İçerik Yer Tutucusu 2"/>
          <p:cNvSpPr txBox="1">
            <a:spLocks/>
          </p:cNvSpPr>
          <p:nvPr/>
        </p:nvSpPr>
        <p:spPr>
          <a:xfrm>
            <a:off x="-374871" y="5737074"/>
            <a:ext cx="8736973" cy="10897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Font typeface="Wingdings" panose="05000000000000000000" pitchFamily="2" charset="2"/>
              <a:buChar char="q"/>
            </a:pPr>
            <a:endParaRPr lang="tr-TR" dirty="0"/>
          </a:p>
        </p:txBody>
      </p:sp>
      <p:sp>
        <p:nvSpPr>
          <p:cNvPr id="22" name="Dikdörtgen 21"/>
          <p:cNvSpPr/>
          <p:nvPr/>
        </p:nvSpPr>
        <p:spPr>
          <a:xfrm>
            <a:off x="2941563" y="1441688"/>
            <a:ext cx="5254951" cy="720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scene3d>
              <a:camera prst="orthographicFront"/>
              <a:lightRig rig="threePt" dir="t"/>
            </a:scene3d>
            <a:sp3d extrusionH="57150">
              <a:bevelT w="82550" h="38100" prst="coolSlant"/>
            </a:sp3d>
          </a:bodyPr>
          <a:lstStyle/>
          <a:p>
            <a:pPr lvl="0" algn="ctr" defTabSz="1422400">
              <a:lnSpc>
                <a:spcPct val="90000"/>
              </a:lnSpc>
              <a:spcBef>
                <a:spcPct val="0"/>
              </a:spcBef>
              <a:spcAft>
                <a:spcPct val="35000"/>
              </a:spcAft>
            </a:pPr>
            <a:endParaRPr lang="tr-TR" sz="3200" b="1" dirty="0">
              <a:solidFill>
                <a:schemeClr val="tx1"/>
              </a:solidFill>
              <a:latin typeface="SimSun" panose="02010600030101010101" pitchFamily="2" charset="-122"/>
              <a:ea typeface="SimSun" panose="02010600030101010101" pitchFamily="2" charset="-122"/>
              <a:cs typeface="Times New Roman" panose="02020603050405020304" pitchFamily="18" charset="0"/>
            </a:endParaRPr>
          </a:p>
        </p:txBody>
      </p:sp>
      <p:sp>
        <p:nvSpPr>
          <p:cNvPr id="11" name="TextShape 2"/>
          <p:cNvSpPr txBox="1"/>
          <p:nvPr/>
        </p:nvSpPr>
        <p:spPr>
          <a:xfrm>
            <a:off x="1108075" y="82018"/>
            <a:ext cx="10920495" cy="791640"/>
          </a:xfrm>
          <a:prstGeom prst="rect">
            <a:avLst/>
          </a:prstGeom>
          <a:noFill/>
          <a:ln>
            <a:noFill/>
          </a:ln>
        </p:spPr>
        <p:txBody>
          <a:bodyPr anchor="ctr"/>
          <a:lstStyle/>
          <a:p>
            <a:pPr lvl="0" algn="ctr"/>
            <a:r>
              <a:rPr lang="tr-TR" sz="2500" b="1" spc="-1" dirty="0">
                <a:solidFill>
                  <a:srgbClr val="FF0000"/>
                </a:solidFill>
                <a:uFill>
                  <a:solidFill>
                    <a:srgbClr val="FFFFFF"/>
                  </a:solidFill>
                </a:uFill>
              </a:rPr>
              <a:t>MATRAH VE VERGİ ARTIRIMI</a:t>
            </a:r>
          </a:p>
          <a:p>
            <a:pPr lvl="0" algn="ctr"/>
            <a:r>
              <a:rPr lang="tr-TR" b="1" spc="-1" dirty="0" smtClean="0">
                <a:solidFill>
                  <a:srgbClr val="FF0000"/>
                </a:solidFill>
                <a:uFill>
                  <a:solidFill>
                    <a:srgbClr val="FFFFFF"/>
                  </a:solidFill>
                </a:uFill>
              </a:rPr>
              <a:t>-Matrah ve Vergi Artırımına İlişkin Ortak Hükümler-</a:t>
            </a:r>
            <a:endParaRPr lang="tr-TR" spc="-1" dirty="0">
              <a:solidFill>
                <a:srgbClr val="000000"/>
              </a:solidFill>
              <a:uFill>
                <a:solidFill>
                  <a:srgbClr val="FFFFFF"/>
                </a:solidFill>
              </a:uFill>
            </a:endParaRPr>
          </a:p>
        </p:txBody>
      </p:sp>
      <p:sp>
        <p:nvSpPr>
          <p:cNvPr id="13" name="5 Dikdörtgen"/>
          <p:cNvSpPr/>
          <p:nvPr/>
        </p:nvSpPr>
        <p:spPr>
          <a:xfrm rot="16200000">
            <a:off x="-2875869" y="3145126"/>
            <a:ext cx="6851740" cy="561489"/>
          </a:xfrm>
          <a:prstGeom prst="rect">
            <a:avLst/>
          </a:prstGeom>
          <a:solidFill>
            <a:srgbClr val="FD0005"/>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b="1">
              <a:solidFill>
                <a:prstClr val="white"/>
              </a:solidFill>
            </a:endParaRPr>
          </a:p>
        </p:txBody>
      </p:sp>
      <p:sp>
        <p:nvSpPr>
          <p:cNvPr id="14" name="36 Başlık"/>
          <p:cNvSpPr txBox="1">
            <a:spLocks/>
          </p:cNvSpPr>
          <p:nvPr/>
        </p:nvSpPr>
        <p:spPr>
          <a:xfrm rot="16200000">
            <a:off x="-2247497" y="3571445"/>
            <a:ext cx="5584971" cy="571504"/>
          </a:xfrm>
          <a:prstGeom prst="rect">
            <a:avLst/>
          </a:prstGeom>
        </p:spPr>
        <p:txBody>
          <a:bodyPr vert="horz" lIns="91440" tIns="45720" rIns="91440" bIns="45720" rtlCol="0" anchor="ctr">
            <a:noAutofit/>
          </a:bodyPr>
          <a:lstStyle/>
          <a:p>
            <a:pPr algn="ctr">
              <a:spcBef>
                <a:spcPct val="0"/>
              </a:spcBef>
              <a:defRPr/>
            </a:pPr>
            <a:r>
              <a:rPr lang="tr-TR" b="1" dirty="0">
                <a:solidFill>
                  <a:prstClr val="white"/>
                </a:solidFill>
                <a:effectLst>
                  <a:outerShdw blurRad="38100" dist="38100" dir="2700000" algn="tl">
                    <a:srgbClr val="000000">
                      <a:alpha val="43137"/>
                    </a:srgbClr>
                  </a:outerShdw>
                </a:effectLst>
              </a:rPr>
              <a:t>VERGİ DENETİM KURULU BAŞKANLIĞI</a:t>
            </a:r>
          </a:p>
        </p:txBody>
      </p:sp>
      <p:pic>
        <p:nvPicPr>
          <p:cNvPr id="15" name="Resim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46" y="235646"/>
            <a:ext cx="965683" cy="964739"/>
          </a:xfrm>
          <a:prstGeom prst="rect">
            <a:avLst/>
          </a:prstGeom>
        </p:spPr>
      </p:pic>
      <p:sp>
        <p:nvSpPr>
          <p:cNvPr id="20" name="Yuvarlatılmış Dikdörtgen 19"/>
          <p:cNvSpPr/>
          <p:nvPr/>
        </p:nvSpPr>
        <p:spPr>
          <a:xfrm>
            <a:off x="3617050" y="1225669"/>
            <a:ext cx="5952554" cy="720000"/>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a:latin typeface="Arial" panose="020B0604020202020204" pitchFamily="34" charset="0"/>
                <a:cs typeface="Arial" panose="020B0604020202020204" pitchFamily="34" charset="0"/>
              </a:rPr>
              <a:t>Kanunun Matrah ve Vergi Artırımı Hükümlerinden </a:t>
            </a:r>
            <a:r>
              <a:rPr lang="tr-TR" dirty="0" smtClean="0">
                <a:latin typeface="Arial" panose="020B0604020202020204" pitchFamily="34" charset="0"/>
                <a:cs typeface="Arial" panose="020B0604020202020204" pitchFamily="34" charset="0"/>
              </a:rPr>
              <a:t>Yararlanamayacaklar</a:t>
            </a:r>
            <a:endParaRPr lang="tr-TR" dirty="0">
              <a:latin typeface="Arial" panose="020B0604020202020204" pitchFamily="34" charset="0"/>
              <a:cs typeface="Arial" panose="020B0604020202020204" pitchFamily="34" charset="0"/>
            </a:endParaRPr>
          </a:p>
        </p:txBody>
      </p:sp>
      <p:sp>
        <p:nvSpPr>
          <p:cNvPr id="2" name="Slayt Numarası Yer Tutucusu 1"/>
          <p:cNvSpPr>
            <a:spLocks noGrp="1"/>
          </p:cNvSpPr>
          <p:nvPr>
            <p:ph type="sldNum" sz="quarter" idx="12"/>
          </p:nvPr>
        </p:nvSpPr>
        <p:spPr/>
        <p:txBody>
          <a:bodyPr/>
          <a:lstStyle/>
          <a:p>
            <a:fld id="{F28A0EBE-9E73-41B7-8F1B-104D7A2F7EFB}" type="slidenum">
              <a:rPr lang="tr-TR" smtClean="0"/>
              <a:t>22</a:t>
            </a:fld>
            <a:endParaRPr lang="tr-TR"/>
          </a:p>
        </p:txBody>
      </p:sp>
    </p:spTree>
    <p:extLst>
      <p:ext uri="{BB962C8B-B14F-4D97-AF65-F5344CB8AC3E}">
        <p14:creationId xmlns:p14="http://schemas.microsoft.com/office/powerpoint/2010/main" val="3606021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up)">
                                      <p:cBhvr>
                                        <p:cTn id="1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2" grpId="0"/>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9551"/>
          <p:cNvPicPr/>
          <p:nvPr/>
        </p:nvPicPr>
        <p:blipFill>
          <a:blip r:embed="rId3"/>
          <a:stretch>
            <a:fillRect/>
          </a:stretch>
        </p:blipFill>
        <p:spPr>
          <a:xfrm>
            <a:off x="3175" y="192405"/>
            <a:ext cx="12188825" cy="6665595"/>
          </a:xfrm>
          <a:prstGeom prst="rect">
            <a:avLst/>
          </a:prstGeom>
        </p:spPr>
      </p:pic>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0814" y="0"/>
            <a:ext cx="965683" cy="964739"/>
          </a:xfrm>
          <a:prstGeom prst="rect">
            <a:avLst/>
          </a:prstGeom>
        </p:spPr>
      </p:pic>
      <p:sp>
        <p:nvSpPr>
          <p:cNvPr id="2" name="Slayt Numarası Yer Tutucusu 1"/>
          <p:cNvSpPr>
            <a:spLocks noGrp="1"/>
          </p:cNvSpPr>
          <p:nvPr>
            <p:ph type="sldNum" sz="quarter" idx="12"/>
          </p:nvPr>
        </p:nvSpPr>
        <p:spPr/>
        <p:txBody>
          <a:bodyPr/>
          <a:lstStyle/>
          <a:p>
            <a:fld id="{F28A0EBE-9E73-41B7-8F1B-104D7A2F7EFB}" type="slidenum">
              <a:rPr lang="tr-TR" smtClean="0"/>
              <a:t>23</a:t>
            </a:fld>
            <a:endParaRPr lang="tr-TR"/>
          </a:p>
        </p:txBody>
      </p:sp>
    </p:spTree>
    <p:extLst>
      <p:ext uri="{BB962C8B-B14F-4D97-AF65-F5344CB8AC3E}">
        <p14:creationId xmlns:p14="http://schemas.microsoft.com/office/powerpoint/2010/main" val="3661668080"/>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5 Dikdörtgen"/>
          <p:cNvSpPr/>
          <p:nvPr/>
        </p:nvSpPr>
        <p:spPr>
          <a:xfrm>
            <a:off x="0" y="344776"/>
            <a:ext cx="12192000" cy="561489"/>
          </a:xfrm>
          <a:prstGeom prst="rect">
            <a:avLst/>
          </a:prstGeom>
          <a:solidFill>
            <a:srgbClr val="FD0005"/>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b="1">
              <a:solidFill>
                <a:prstClr val="white"/>
              </a:solidFill>
            </a:endParaRPr>
          </a:p>
        </p:txBody>
      </p:sp>
      <p:sp>
        <p:nvSpPr>
          <p:cNvPr id="18" name="36 Başlık"/>
          <p:cNvSpPr txBox="1">
            <a:spLocks/>
          </p:cNvSpPr>
          <p:nvPr/>
        </p:nvSpPr>
        <p:spPr>
          <a:xfrm>
            <a:off x="1127046" y="344776"/>
            <a:ext cx="9937908" cy="571504"/>
          </a:xfrm>
          <a:prstGeom prst="rect">
            <a:avLst/>
          </a:prstGeom>
        </p:spPr>
        <p:txBody>
          <a:bodyPr vert="horz" lIns="91440" tIns="45720" rIns="91440" bIns="45720" rtlCol="0" anchor="ctr">
            <a:noAutofit/>
          </a:bodyPr>
          <a:lstStyle/>
          <a:p>
            <a:pPr algn="ctr">
              <a:spcBef>
                <a:spcPct val="0"/>
              </a:spcBef>
              <a:defRPr/>
            </a:pPr>
            <a:r>
              <a:rPr lang="tr-TR" b="1" dirty="0">
                <a:solidFill>
                  <a:prstClr val="white"/>
                </a:solidFill>
                <a:effectLst>
                  <a:outerShdw blurRad="38100" dist="38100" dir="2700000" algn="tl">
                    <a:srgbClr val="000000">
                      <a:alpha val="43137"/>
                    </a:srgbClr>
                  </a:outerShdw>
                </a:effectLst>
              </a:rPr>
              <a:t>VERGİ DENETİM KURULU BAŞKANLIĞI</a:t>
            </a:r>
          </a:p>
        </p:txBody>
      </p:sp>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49196" y="33285"/>
            <a:ext cx="1185629" cy="1184470"/>
          </a:xfrm>
          <a:prstGeom prst="rect">
            <a:avLst/>
          </a:prstGeom>
        </p:spPr>
      </p:pic>
      <p:sp>
        <p:nvSpPr>
          <p:cNvPr id="5" name="TextShape 1"/>
          <p:cNvSpPr txBox="1"/>
          <p:nvPr/>
        </p:nvSpPr>
        <p:spPr>
          <a:xfrm>
            <a:off x="1913291" y="2171717"/>
            <a:ext cx="8640720" cy="2852568"/>
          </a:xfrm>
          <a:prstGeom prst="rect">
            <a:avLst/>
          </a:prstGeom>
          <a:solidFill>
            <a:schemeClr val="accent3">
              <a:lumMod val="20000"/>
              <a:lumOff val="80000"/>
            </a:schemeClr>
          </a:solidFill>
          <a:ln w="63360">
            <a:solidFill>
              <a:srgbClr val="C1D1EC"/>
            </a:solidFill>
            <a:custDash>
              <a:ds d="100000" sp="100000"/>
            </a:custDash>
            <a:bevel/>
          </a:ln>
        </p:spPr>
        <p:txBody>
          <a:bodyPr/>
          <a:lstStyle/>
          <a:p>
            <a:pPr algn="ctr">
              <a:lnSpc>
                <a:spcPct val="100000"/>
              </a:lnSpc>
            </a:pPr>
            <a:endParaRPr lang="tr-TR" sz="3200" b="1" i="1" cap="all" spc="-1" dirty="0" smtClean="0">
              <a:solidFill>
                <a:srgbClr val="002060"/>
              </a:solidFill>
              <a:uFill>
                <a:solidFill>
                  <a:srgbClr val="FFFFFF"/>
                </a:solidFill>
              </a:uFill>
              <a:latin typeface="Calibri"/>
            </a:endParaRPr>
          </a:p>
          <a:p>
            <a:pPr algn="ctr">
              <a:lnSpc>
                <a:spcPct val="100000"/>
              </a:lnSpc>
            </a:pPr>
            <a:endParaRPr lang="tr-TR" sz="3200" b="1" i="1" cap="all" spc="-1" dirty="0" smtClean="0">
              <a:solidFill>
                <a:srgbClr val="002060"/>
              </a:solidFill>
              <a:uFill>
                <a:solidFill>
                  <a:srgbClr val="FFFFFF"/>
                </a:solidFill>
              </a:uFill>
              <a:latin typeface="Calibri"/>
            </a:endParaRPr>
          </a:p>
          <a:p>
            <a:pPr algn="ctr">
              <a:lnSpc>
                <a:spcPct val="100000"/>
              </a:lnSpc>
            </a:pPr>
            <a:r>
              <a:rPr lang="tr-TR" sz="3200" b="1" i="1" cap="all" spc="-1" dirty="0" smtClean="0">
                <a:solidFill>
                  <a:srgbClr val="002060"/>
                </a:solidFill>
                <a:uFill>
                  <a:solidFill>
                    <a:srgbClr val="FFFFFF"/>
                  </a:solidFill>
                </a:uFill>
                <a:latin typeface="Calibri"/>
              </a:rPr>
              <a:t>İşletme kayıtlarının düzeltilmesi</a:t>
            </a:r>
          </a:p>
          <a:p>
            <a:pPr algn="ctr">
              <a:lnSpc>
                <a:spcPct val="100000"/>
              </a:lnSpc>
            </a:pPr>
            <a:endParaRPr lang="tr-TR" sz="3200" b="1" i="1" strike="noStrike" cap="all" spc="-1" dirty="0">
              <a:solidFill>
                <a:srgbClr val="002060"/>
              </a:solidFill>
              <a:uFill>
                <a:solidFill>
                  <a:srgbClr val="FFFFFF"/>
                </a:solidFill>
              </a:uFill>
              <a:latin typeface="Calibri"/>
            </a:endParaRPr>
          </a:p>
        </p:txBody>
      </p:sp>
      <p:sp>
        <p:nvSpPr>
          <p:cNvPr id="2" name="Metin kutusu 1"/>
          <p:cNvSpPr txBox="1"/>
          <p:nvPr/>
        </p:nvSpPr>
        <p:spPr>
          <a:xfrm>
            <a:off x="4846107" y="4188838"/>
            <a:ext cx="5903089" cy="1323439"/>
          </a:xfrm>
          <a:prstGeom prst="rect">
            <a:avLst/>
          </a:prstGeom>
          <a:noFill/>
        </p:spPr>
        <p:txBody>
          <a:bodyPr wrap="square" rtlCol="0">
            <a:spAutoFit/>
          </a:bodyPr>
          <a:lstStyle/>
          <a:p>
            <a:r>
              <a:rPr lang="tr-TR" sz="2000" b="1" dirty="0" smtClean="0">
                <a:solidFill>
                  <a:schemeClr val="accent1"/>
                </a:solidFill>
              </a:rPr>
              <a:t>7326 Sayılı Kanun-Madde 6</a:t>
            </a:r>
          </a:p>
          <a:p>
            <a:r>
              <a:rPr lang="tr-TR" sz="2000" b="1" dirty="0" smtClean="0">
                <a:solidFill>
                  <a:schemeClr val="accent1"/>
                </a:solidFill>
              </a:rPr>
              <a:t>7326 Sayılı Kanun Genel Tebliği (Seri No: </a:t>
            </a:r>
            <a:r>
              <a:rPr lang="tr-TR" sz="2000" b="1" dirty="0">
                <a:solidFill>
                  <a:schemeClr val="accent1"/>
                </a:solidFill>
              </a:rPr>
              <a:t>1</a:t>
            </a:r>
            <a:r>
              <a:rPr lang="tr-TR" sz="2000" b="1" dirty="0" smtClean="0">
                <a:solidFill>
                  <a:schemeClr val="accent1"/>
                </a:solidFill>
              </a:rPr>
              <a:t>) Bölüm VI</a:t>
            </a:r>
            <a:endParaRPr lang="tr-TR" sz="2000" b="1" dirty="0">
              <a:solidFill>
                <a:schemeClr val="accent1"/>
              </a:solidFill>
            </a:endParaRPr>
          </a:p>
          <a:p>
            <a:endParaRPr lang="tr-TR" sz="2000" b="1" dirty="0" smtClean="0">
              <a:solidFill>
                <a:schemeClr val="tx2">
                  <a:lumMod val="50000"/>
                </a:schemeClr>
              </a:solidFill>
            </a:endParaRPr>
          </a:p>
          <a:p>
            <a:endParaRPr lang="tr-TR" sz="2000" b="1" dirty="0">
              <a:solidFill>
                <a:schemeClr val="tx2">
                  <a:lumMod val="50000"/>
                </a:schemeClr>
              </a:solidFill>
            </a:endParaRPr>
          </a:p>
        </p:txBody>
      </p:sp>
      <p:sp>
        <p:nvSpPr>
          <p:cNvPr id="3" name="Slayt Numarası Yer Tutucusu 2"/>
          <p:cNvSpPr>
            <a:spLocks noGrp="1"/>
          </p:cNvSpPr>
          <p:nvPr>
            <p:ph type="sldNum" sz="quarter" idx="12"/>
          </p:nvPr>
        </p:nvSpPr>
        <p:spPr/>
        <p:txBody>
          <a:bodyPr/>
          <a:lstStyle/>
          <a:p>
            <a:fld id="{F28A0EBE-9E73-41B7-8F1B-104D7A2F7EFB}" type="slidenum">
              <a:rPr lang="tr-TR" smtClean="0"/>
              <a:t>24</a:t>
            </a:fld>
            <a:endParaRPr lang="tr-TR"/>
          </a:p>
        </p:txBody>
      </p:sp>
    </p:spTree>
    <p:extLst>
      <p:ext uri="{BB962C8B-B14F-4D97-AF65-F5344CB8AC3E}">
        <p14:creationId xmlns:p14="http://schemas.microsoft.com/office/powerpoint/2010/main" val="195795393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eşgen 2"/>
          <p:cNvSpPr/>
          <p:nvPr/>
        </p:nvSpPr>
        <p:spPr>
          <a:xfrm>
            <a:off x="1636365" y="3497756"/>
            <a:ext cx="2823277" cy="816833"/>
          </a:xfrm>
          <a:prstGeom prst="homePlate">
            <a:avLst>
              <a:gd name="adj" fmla="val 54926"/>
            </a:avLst>
          </a:prstGeom>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tr-TR" sz="2800" b="1" dirty="0" smtClean="0">
                <a:solidFill>
                  <a:schemeClr val="bg1">
                    <a:alpha val="97000"/>
                  </a:schemeClr>
                </a:solidFill>
                <a:latin typeface="Times New Roman" panose="02020603050405020304" pitchFamily="18" charset="0"/>
                <a:cs typeface="Times New Roman" panose="02020603050405020304" pitchFamily="18" charset="0"/>
              </a:rPr>
              <a:t>7326/6-1</a:t>
            </a:r>
            <a:endParaRPr lang="tr-TR" sz="2800" b="1" dirty="0">
              <a:solidFill>
                <a:schemeClr val="bg1">
                  <a:alpha val="97000"/>
                </a:schemeClr>
              </a:solidFill>
              <a:latin typeface="Times New Roman" panose="02020603050405020304" pitchFamily="18" charset="0"/>
              <a:cs typeface="Times New Roman" panose="02020603050405020304" pitchFamily="18" charset="0"/>
            </a:endParaRPr>
          </a:p>
        </p:txBody>
      </p:sp>
      <p:sp>
        <p:nvSpPr>
          <p:cNvPr id="30" name="Sol Ayraç 29"/>
          <p:cNvSpPr/>
          <p:nvPr/>
        </p:nvSpPr>
        <p:spPr>
          <a:xfrm rot="16200000">
            <a:off x="2754296" y="3932241"/>
            <a:ext cx="413984" cy="1465942"/>
          </a:xfrm>
          <a:prstGeom prst="leftBrace">
            <a:avLst>
              <a:gd name="adj1" fmla="val 8333"/>
              <a:gd name="adj2" fmla="val 52532"/>
            </a:avLst>
          </a:prstGeom>
          <a:ln>
            <a:solidFill>
              <a:srgbClr val="7A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50" name="Metin kutusu 49"/>
          <p:cNvSpPr txBox="1"/>
          <p:nvPr/>
        </p:nvSpPr>
        <p:spPr>
          <a:xfrm>
            <a:off x="1477613" y="1945677"/>
            <a:ext cx="3132487" cy="738664"/>
          </a:xfrm>
          <a:prstGeom prst="rect">
            <a:avLst/>
          </a:prstGeom>
          <a:noFill/>
        </p:spPr>
        <p:txBody>
          <a:bodyPr wrap="square" rtlCol="0">
            <a:spAutoFit/>
          </a:bodyPr>
          <a:lstStyle/>
          <a:p>
            <a:pPr marL="285750" indent="-285750" algn="just">
              <a:buFont typeface="Wingdings" panose="05000000000000000000" pitchFamily="2" charset="2"/>
              <a:buChar char="ü"/>
            </a:pPr>
            <a:r>
              <a:rPr lang="tr-TR" sz="1400" b="1" dirty="0" smtClean="0">
                <a:solidFill>
                  <a:schemeClr val="accent1">
                    <a:lumMod val="75000"/>
                  </a:schemeClr>
                </a:solidFill>
                <a:latin typeface="Segoe UI" panose="020B0502040204020203" pitchFamily="34" charset="0"/>
                <a:cs typeface="Segoe UI" panose="020B0502040204020203" pitchFamily="34" charset="0"/>
              </a:rPr>
              <a:t>İşletmede mevcut olduğu halde kayıtlarda yer almayan emtia, makine, teçhizat, demirbaş</a:t>
            </a:r>
            <a:endParaRPr lang="tr-TR" sz="1400" b="1" dirty="0">
              <a:solidFill>
                <a:schemeClr val="accent1">
                  <a:lumMod val="75000"/>
                </a:schemeClr>
              </a:solidFill>
              <a:latin typeface="Segoe UI" panose="020B0502040204020203" pitchFamily="34" charset="0"/>
              <a:cs typeface="Segoe UI" panose="020B0502040204020203" pitchFamily="34" charset="0"/>
            </a:endParaRPr>
          </a:p>
        </p:txBody>
      </p:sp>
      <p:sp>
        <p:nvSpPr>
          <p:cNvPr id="14" name="AutoShape 8" descr="SÜREÇ ile ilgili görsel sonucu"/>
          <p:cNvSpPr>
            <a:spLocks noChangeAspect="1" noChangeArrowheads="1"/>
          </p:cNvSpPr>
          <p:nvPr/>
        </p:nvSpPr>
        <p:spPr bwMode="auto">
          <a:xfrm>
            <a:off x="1108075" y="-1317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AutoShape 10" descr="SÜREÇ ile ilgili görsel sonucu"/>
          <p:cNvSpPr>
            <a:spLocks noChangeAspect="1" noChangeArrowheads="1"/>
          </p:cNvSpPr>
          <p:nvPr/>
        </p:nvSpPr>
        <p:spPr bwMode="auto">
          <a:xfrm>
            <a:off x="1260475" y="206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7" name="AutoShape 14" descr="SÜREÇ ile ilgili görsel sonucu"/>
          <p:cNvSpPr>
            <a:spLocks noChangeAspect="1" noChangeArrowheads="1"/>
          </p:cNvSpPr>
          <p:nvPr/>
        </p:nvSpPr>
        <p:spPr bwMode="auto">
          <a:xfrm>
            <a:off x="1412875" y="1730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9" name="Sol Ayraç 48"/>
          <p:cNvSpPr/>
          <p:nvPr/>
        </p:nvSpPr>
        <p:spPr>
          <a:xfrm rot="5400000">
            <a:off x="2754293" y="2444714"/>
            <a:ext cx="413984" cy="1465943"/>
          </a:xfrm>
          <a:prstGeom prst="leftBrace">
            <a:avLst>
              <a:gd name="adj1" fmla="val 8333"/>
              <a:gd name="adj2" fmla="val 52532"/>
            </a:avLst>
          </a:prstGeom>
          <a:ln>
            <a:solidFill>
              <a:srgbClr val="7A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52" name="Metin kutusu 51"/>
          <p:cNvSpPr txBox="1"/>
          <p:nvPr/>
        </p:nvSpPr>
        <p:spPr>
          <a:xfrm>
            <a:off x="1565275" y="5015834"/>
            <a:ext cx="3044825" cy="1815882"/>
          </a:xfrm>
          <a:prstGeom prst="rect">
            <a:avLst/>
          </a:prstGeom>
          <a:noFill/>
        </p:spPr>
        <p:txBody>
          <a:bodyPr wrap="square" rtlCol="0">
            <a:spAutoFit/>
          </a:bodyPr>
          <a:lstStyle/>
          <a:p>
            <a:pPr marL="285750" indent="-285750" algn="just">
              <a:buFont typeface="Courier New" panose="02070309020205020404" pitchFamily="49" charset="0"/>
              <a:buChar char="o"/>
            </a:pPr>
            <a:r>
              <a:rPr lang="tr-TR" sz="1400" b="1" dirty="0" smtClean="0">
                <a:solidFill>
                  <a:srgbClr val="7C0404"/>
                </a:solidFill>
                <a:latin typeface="Segoe UI" panose="020B0502040204020203" pitchFamily="34" charset="0"/>
                <a:cs typeface="Segoe UI" panose="020B0502040204020203" pitchFamily="34" charset="0"/>
              </a:rPr>
              <a:t>Rayiç bedel üzerinden belirlenen oranlardaki KDV’nin sorumlu sıfatıyla beyanı,</a:t>
            </a:r>
          </a:p>
          <a:p>
            <a:pPr marL="285750" indent="-285750" algn="just">
              <a:buFont typeface="Courier New" panose="02070309020205020404" pitchFamily="49" charset="0"/>
              <a:buChar char="o"/>
            </a:pPr>
            <a:r>
              <a:rPr lang="tr-TR" sz="1400" b="1" dirty="0" smtClean="0">
                <a:solidFill>
                  <a:srgbClr val="7C0404"/>
                </a:solidFill>
                <a:latin typeface="Segoe UI" panose="020B0502040204020203" pitchFamily="34" charset="0"/>
                <a:cs typeface="Segoe UI" panose="020B0502040204020203" pitchFamily="34" charset="0"/>
              </a:rPr>
              <a:t>ÖTV’ye tabi ise ÖTV’nin beyanı,</a:t>
            </a:r>
          </a:p>
          <a:p>
            <a:pPr marL="285750" indent="-285750" algn="just">
              <a:buFont typeface="Courier New" panose="02070309020205020404" pitchFamily="49" charset="0"/>
              <a:buChar char="o"/>
            </a:pPr>
            <a:r>
              <a:rPr lang="tr-TR" sz="1400" b="1" dirty="0" smtClean="0">
                <a:solidFill>
                  <a:srgbClr val="7C0404"/>
                </a:solidFill>
                <a:latin typeface="Segoe UI" panose="020B0502040204020203" pitchFamily="34" charset="0"/>
                <a:cs typeface="Segoe UI" panose="020B0502040204020203" pitchFamily="34" charset="0"/>
              </a:rPr>
              <a:t>Beyan edilen kıymetlerin kayıtlara intikal ettirilmesi,</a:t>
            </a:r>
          </a:p>
        </p:txBody>
      </p:sp>
      <p:sp>
        <p:nvSpPr>
          <p:cNvPr id="55" name="Köşeli Çift Ayraç 54"/>
          <p:cNvSpPr/>
          <p:nvPr/>
        </p:nvSpPr>
        <p:spPr>
          <a:xfrm>
            <a:off x="4883181" y="3497756"/>
            <a:ext cx="3110227" cy="816833"/>
          </a:xfrm>
          <a:prstGeom prst="chevron">
            <a:avLst>
              <a:gd name="adj" fmla="val 57108"/>
            </a:avLst>
          </a:prstGeom>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tr-TR" sz="2800" b="1" dirty="0" smtClean="0">
                <a:solidFill>
                  <a:schemeClr val="bg1">
                    <a:alpha val="97000"/>
                  </a:schemeClr>
                </a:solidFill>
                <a:latin typeface="Times New Roman" panose="02020603050405020304" pitchFamily="18" charset="0"/>
                <a:cs typeface="Times New Roman" panose="02020603050405020304" pitchFamily="18" charset="0"/>
              </a:rPr>
              <a:t>7326/6-2</a:t>
            </a:r>
            <a:endParaRPr lang="tr-TR" sz="2800" b="1" dirty="0">
              <a:solidFill>
                <a:schemeClr val="bg1">
                  <a:alpha val="97000"/>
                </a:schemeClr>
              </a:solidFill>
              <a:latin typeface="Times New Roman" panose="02020603050405020304" pitchFamily="18" charset="0"/>
              <a:cs typeface="Times New Roman" panose="02020603050405020304" pitchFamily="18" charset="0"/>
            </a:endParaRPr>
          </a:p>
        </p:txBody>
      </p:sp>
      <p:sp>
        <p:nvSpPr>
          <p:cNvPr id="58" name="Sol Ayraç 57"/>
          <p:cNvSpPr/>
          <p:nvPr/>
        </p:nvSpPr>
        <p:spPr>
          <a:xfrm rot="16200000">
            <a:off x="6105269" y="3684530"/>
            <a:ext cx="413984" cy="1961363"/>
          </a:xfrm>
          <a:prstGeom prst="leftBrace">
            <a:avLst>
              <a:gd name="adj1" fmla="val 8333"/>
              <a:gd name="adj2" fmla="val 52532"/>
            </a:avLst>
          </a:prstGeom>
          <a:ln>
            <a:solidFill>
              <a:srgbClr val="7A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59" name="Metin kutusu 58"/>
          <p:cNvSpPr txBox="1"/>
          <p:nvPr/>
        </p:nvSpPr>
        <p:spPr>
          <a:xfrm>
            <a:off x="4883180" y="1946583"/>
            <a:ext cx="3110227" cy="738664"/>
          </a:xfrm>
          <a:prstGeom prst="rect">
            <a:avLst/>
          </a:prstGeom>
          <a:noFill/>
        </p:spPr>
        <p:txBody>
          <a:bodyPr wrap="square" rtlCol="0">
            <a:spAutoFit/>
          </a:bodyPr>
          <a:lstStyle/>
          <a:p>
            <a:pPr marL="285750" indent="-285750" algn="just">
              <a:buFont typeface="Wingdings" panose="05000000000000000000" pitchFamily="2" charset="2"/>
              <a:buChar char="ü"/>
            </a:pPr>
            <a:r>
              <a:rPr lang="tr-TR" sz="1400" b="1" dirty="0" smtClean="0">
                <a:solidFill>
                  <a:schemeClr val="accent1">
                    <a:lumMod val="75000"/>
                  </a:schemeClr>
                </a:solidFill>
                <a:latin typeface="Segoe UI" panose="020B0502040204020203" pitchFamily="34" charset="0"/>
                <a:cs typeface="Segoe UI" panose="020B0502040204020203" pitchFamily="34" charset="0"/>
              </a:rPr>
              <a:t>Kayıtlarda yer aldığı hâlde işletmede bulunmayan emtia, makine, teçhizat ve demirbaş</a:t>
            </a:r>
          </a:p>
        </p:txBody>
      </p:sp>
      <p:sp>
        <p:nvSpPr>
          <p:cNvPr id="60" name="Sol Ayraç 59"/>
          <p:cNvSpPr/>
          <p:nvPr/>
        </p:nvSpPr>
        <p:spPr>
          <a:xfrm rot="5400000">
            <a:off x="6105266" y="2197006"/>
            <a:ext cx="413984" cy="1961360"/>
          </a:xfrm>
          <a:prstGeom prst="leftBrace">
            <a:avLst>
              <a:gd name="adj1" fmla="val 8333"/>
              <a:gd name="adj2" fmla="val 52532"/>
            </a:avLst>
          </a:prstGeom>
          <a:ln>
            <a:solidFill>
              <a:srgbClr val="7A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62" name="Metin kutusu 61"/>
          <p:cNvSpPr txBox="1"/>
          <p:nvPr/>
        </p:nvSpPr>
        <p:spPr>
          <a:xfrm>
            <a:off x="4883181" y="5015834"/>
            <a:ext cx="3110226" cy="954107"/>
          </a:xfrm>
          <a:prstGeom prst="rect">
            <a:avLst/>
          </a:prstGeom>
          <a:noFill/>
        </p:spPr>
        <p:txBody>
          <a:bodyPr wrap="square" rtlCol="0">
            <a:spAutoFit/>
          </a:bodyPr>
          <a:lstStyle/>
          <a:p>
            <a:pPr marL="285750" indent="-285750" algn="just">
              <a:buFont typeface="Courier New" panose="02070309020205020404" pitchFamily="49" charset="0"/>
              <a:buChar char="o"/>
            </a:pPr>
            <a:r>
              <a:rPr lang="tr-TR" sz="1400" b="1" dirty="0" smtClean="0">
                <a:solidFill>
                  <a:srgbClr val="7C0404"/>
                </a:solidFill>
                <a:latin typeface="Segoe UI" panose="020B0502040204020203" pitchFamily="34" charset="0"/>
                <a:cs typeface="Segoe UI" panose="020B0502040204020203" pitchFamily="34" charset="0"/>
              </a:rPr>
              <a:t>Fatura düzenlenmesi, </a:t>
            </a:r>
          </a:p>
          <a:p>
            <a:pPr marL="285750" indent="-285750" algn="just">
              <a:buFont typeface="Courier New" panose="02070309020205020404" pitchFamily="49" charset="0"/>
              <a:buChar char="o"/>
            </a:pPr>
            <a:r>
              <a:rPr lang="tr-TR" sz="1400" b="1" dirty="0" smtClean="0">
                <a:solidFill>
                  <a:srgbClr val="7C0404"/>
                </a:solidFill>
                <a:latin typeface="Segoe UI" panose="020B0502040204020203" pitchFamily="34" charset="0"/>
                <a:cs typeface="Segoe UI" panose="020B0502040204020203" pitchFamily="34" charset="0"/>
              </a:rPr>
              <a:t>Her türlü vergisel yükümlülüklerin yerine getirilmesi,</a:t>
            </a:r>
          </a:p>
        </p:txBody>
      </p:sp>
      <p:sp>
        <p:nvSpPr>
          <p:cNvPr id="63" name="Beşgen 19"/>
          <p:cNvSpPr/>
          <p:nvPr/>
        </p:nvSpPr>
        <p:spPr>
          <a:xfrm rot="10800000">
            <a:off x="8607119" y="3501242"/>
            <a:ext cx="2945119" cy="800643"/>
          </a:xfrm>
          <a:custGeom>
            <a:avLst/>
            <a:gdLst>
              <a:gd name="connsiteX0" fmla="*/ 0 w 1891430"/>
              <a:gd name="connsiteY0" fmla="*/ 0 h 739036"/>
              <a:gd name="connsiteX1" fmla="*/ 1534439 w 1891430"/>
              <a:gd name="connsiteY1" fmla="*/ 0 h 739036"/>
              <a:gd name="connsiteX2" fmla="*/ 1891430 w 1891430"/>
              <a:gd name="connsiteY2" fmla="*/ 369518 h 739036"/>
              <a:gd name="connsiteX3" fmla="*/ 1534439 w 1891430"/>
              <a:gd name="connsiteY3" fmla="*/ 739036 h 739036"/>
              <a:gd name="connsiteX4" fmla="*/ 0 w 1891430"/>
              <a:gd name="connsiteY4" fmla="*/ 739036 h 739036"/>
              <a:gd name="connsiteX5" fmla="*/ 0 w 1891430"/>
              <a:gd name="connsiteY5" fmla="*/ 0 h 739036"/>
              <a:gd name="connsiteX0" fmla="*/ 0 w 1534439"/>
              <a:gd name="connsiteY0" fmla="*/ 0 h 739036"/>
              <a:gd name="connsiteX1" fmla="*/ 1534439 w 1534439"/>
              <a:gd name="connsiteY1" fmla="*/ 0 h 739036"/>
              <a:gd name="connsiteX2" fmla="*/ 1127501 w 1534439"/>
              <a:gd name="connsiteY2" fmla="*/ 334794 h 739036"/>
              <a:gd name="connsiteX3" fmla="*/ 1534439 w 1534439"/>
              <a:gd name="connsiteY3" fmla="*/ 739036 h 739036"/>
              <a:gd name="connsiteX4" fmla="*/ 0 w 1534439"/>
              <a:gd name="connsiteY4" fmla="*/ 739036 h 739036"/>
              <a:gd name="connsiteX5" fmla="*/ 0 w 1534439"/>
              <a:gd name="connsiteY5" fmla="*/ 0 h 739036"/>
              <a:gd name="connsiteX0" fmla="*/ 0 w 1534439"/>
              <a:gd name="connsiteY0" fmla="*/ 0 h 739036"/>
              <a:gd name="connsiteX1" fmla="*/ 1534439 w 1534439"/>
              <a:gd name="connsiteY1" fmla="*/ 0 h 739036"/>
              <a:gd name="connsiteX2" fmla="*/ 1081202 w 1534439"/>
              <a:gd name="connsiteY2" fmla="*/ 438966 h 739036"/>
              <a:gd name="connsiteX3" fmla="*/ 1534439 w 1534439"/>
              <a:gd name="connsiteY3" fmla="*/ 739036 h 739036"/>
              <a:gd name="connsiteX4" fmla="*/ 0 w 1534439"/>
              <a:gd name="connsiteY4" fmla="*/ 739036 h 739036"/>
              <a:gd name="connsiteX5" fmla="*/ 0 w 1534439"/>
              <a:gd name="connsiteY5" fmla="*/ 0 h 739036"/>
              <a:gd name="connsiteX0" fmla="*/ 0 w 1534439"/>
              <a:gd name="connsiteY0" fmla="*/ 0 h 739036"/>
              <a:gd name="connsiteX1" fmla="*/ 1534439 w 1534439"/>
              <a:gd name="connsiteY1" fmla="*/ 0 h 739036"/>
              <a:gd name="connsiteX2" fmla="*/ 1081202 w 1534439"/>
              <a:gd name="connsiteY2" fmla="*/ 334794 h 739036"/>
              <a:gd name="connsiteX3" fmla="*/ 1534439 w 1534439"/>
              <a:gd name="connsiteY3" fmla="*/ 739036 h 739036"/>
              <a:gd name="connsiteX4" fmla="*/ 0 w 1534439"/>
              <a:gd name="connsiteY4" fmla="*/ 739036 h 739036"/>
              <a:gd name="connsiteX5" fmla="*/ 0 w 1534439"/>
              <a:gd name="connsiteY5" fmla="*/ 0 h 739036"/>
              <a:gd name="connsiteX0" fmla="*/ 0 w 1534439"/>
              <a:gd name="connsiteY0" fmla="*/ 0 h 739036"/>
              <a:gd name="connsiteX1" fmla="*/ 1534439 w 1534439"/>
              <a:gd name="connsiteY1" fmla="*/ 0 h 739036"/>
              <a:gd name="connsiteX2" fmla="*/ 1069627 w 1534439"/>
              <a:gd name="connsiteY2" fmla="*/ 369518 h 739036"/>
              <a:gd name="connsiteX3" fmla="*/ 1534439 w 1534439"/>
              <a:gd name="connsiteY3" fmla="*/ 739036 h 739036"/>
              <a:gd name="connsiteX4" fmla="*/ 0 w 1534439"/>
              <a:gd name="connsiteY4" fmla="*/ 739036 h 739036"/>
              <a:gd name="connsiteX5" fmla="*/ 0 w 1534439"/>
              <a:gd name="connsiteY5" fmla="*/ 0 h 739036"/>
              <a:gd name="connsiteX0" fmla="*/ 0 w 1534439"/>
              <a:gd name="connsiteY0" fmla="*/ 0 h 739036"/>
              <a:gd name="connsiteX1" fmla="*/ 1534439 w 1534439"/>
              <a:gd name="connsiteY1" fmla="*/ 0 h 739036"/>
              <a:gd name="connsiteX2" fmla="*/ 1115926 w 1534439"/>
              <a:gd name="connsiteY2" fmla="*/ 392667 h 739036"/>
              <a:gd name="connsiteX3" fmla="*/ 1534439 w 1534439"/>
              <a:gd name="connsiteY3" fmla="*/ 739036 h 739036"/>
              <a:gd name="connsiteX4" fmla="*/ 0 w 1534439"/>
              <a:gd name="connsiteY4" fmla="*/ 739036 h 739036"/>
              <a:gd name="connsiteX5" fmla="*/ 0 w 1534439"/>
              <a:gd name="connsiteY5" fmla="*/ 0 h 739036"/>
              <a:gd name="connsiteX0" fmla="*/ 0 w 1534439"/>
              <a:gd name="connsiteY0" fmla="*/ 0 h 739036"/>
              <a:gd name="connsiteX1" fmla="*/ 1534439 w 1534439"/>
              <a:gd name="connsiteY1" fmla="*/ 0 h 739036"/>
              <a:gd name="connsiteX2" fmla="*/ 1115926 w 1534439"/>
              <a:gd name="connsiteY2" fmla="*/ 392667 h 739036"/>
              <a:gd name="connsiteX3" fmla="*/ 1522865 w 1534439"/>
              <a:gd name="connsiteY3" fmla="*/ 739036 h 739036"/>
              <a:gd name="connsiteX4" fmla="*/ 0 w 1534439"/>
              <a:gd name="connsiteY4" fmla="*/ 739036 h 739036"/>
              <a:gd name="connsiteX5" fmla="*/ 0 w 1534439"/>
              <a:gd name="connsiteY5" fmla="*/ 0 h 739036"/>
              <a:gd name="connsiteX0" fmla="*/ 0 w 1534439"/>
              <a:gd name="connsiteY0" fmla="*/ 0 h 739036"/>
              <a:gd name="connsiteX1" fmla="*/ 1534439 w 1534439"/>
              <a:gd name="connsiteY1" fmla="*/ 0 h 739036"/>
              <a:gd name="connsiteX2" fmla="*/ 1153486 w 1534439"/>
              <a:gd name="connsiteY2" fmla="*/ 404242 h 739036"/>
              <a:gd name="connsiteX3" fmla="*/ 1522865 w 1534439"/>
              <a:gd name="connsiteY3" fmla="*/ 739036 h 739036"/>
              <a:gd name="connsiteX4" fmla="*/ 0 w 1534439"/>
              <a:gd name="connsiteY4" fmla="*/ 739036 h 739036"/>
              <a:gd name="connsiteX5" fmla="*/ 0 w 1534439"/>
              <a:gd name="connsiteY5" fmla="*/ 0 h 739036"/>
              <a:gd name="connsiteX0" fmla="*/ 0 w 1534439"/>
              <a:gd name="connsiteY0" fmla="*/ 0 h 739036"/>
              <a:gd name="connsiteX1" fmla="*/ 1534439 w 1534439"/>
              <a:gd name="connsiteY1" fmla="*/ 0 h 739036"/>
              <a:gd name="connsiteX2" fmla="*/ 1153486 w 1534439"/>
              <a:gd name="connsiteY2" fmla="*/ 357944 h 739036"/>
              <a:gd name="connsiteX3" fmla="*/ 1522865 w 1534439"/>
              <a:gd name="connsiteY3" fmla="*/ 739036 h 739036"/>
              <a:gd name="connsiteX4" fmla="*/ 0 w 1534439"/>
              <a:gd name="connsiteY4" fmla="*/ 739036 h 739036"/>
              <a:gd name="connsiteX5" fmla="*/ 0 w 1534439"/>
              <a:gd name="connsiteY5" fmla="*/ 0 h 739036"/>
              <a:gd name="connsiteX0" fmla="*/ 0 w 1534439"/>
              <a:gd name="connsiteY0" fmla="*/ 0 h 739036"/>
              <a:gd name="connsiteX1" fmla="*/ 1534439 w 1534439"/>
              <a:gd name="connsiteY1" fmla="*/ 0 h 739036"/>
              <a:gd name="connsiteX2" fmla="*/ 1219216 w 1534439"/>
              <a:gd name="connsiteY2" fmla="*/ 357944 h 739036"/>
              <a:gd name="connsiteX3" fmla="*/ 1522865 w 1534439"/>
              <a:gd name="connsiteY3" fmla="*/ 739036 h 739036"/>
              <a:gd name="connsiteX4" fmla="*/ 0 w 1534439"/>
              <a:gd name="connsiteY4" fmla="*/ 739036 h 739036"/>
              <a:gd name="connsiteX5" fmla="*/ 0 w 1534439"/>
              <a:gd name="connsiteY5" fmla="*/ 0 h 739036"/>
              <a:gd name="connsiteX0" fmla="*/ 0 w 1534439"/>
              <a:gd name="connsiteY0" fmla="*/ 0 h 739036"/>
              <a:gd name="connsiteX1" fmla="*/ 1534439 w 1534439"/>
              <a:gd name="connsiteY1" fmla="*/ 0 h 739036"/>
              <a:gd name="connsiteX2" fmla="*/ 1219216 w 1534439"/>
              <a:gd name="connsiteY2" fmla="*/ 382995 h 739036"/>
              <a:gd name="connsiteX3" fmla="*/ 1522865 w 1534439"/>
              <a:gd name="connsiteY3" fmla="*/ 739036 h 739036"/>
              <a:gd name="connsiteX4" fmla="*/ 0 w 1534439"/>
              <a:gd name="connsiteY4" fmla="*/ 739036 h 739036"/>
              <a:gd name="connsiteX5" fmla="*/ 0 w 1534439"/>
              <a:gd name="connsiteY5" fmla="*/ 0 h 73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4439" h="739036">
                <a:moveTo>
                  <a:pt x="0" y="0"/>
                </a:moveTo>
                <a:lnTo>
                  <a:pt x="1534439" y="0"/>
                </a:lnTo>
                <a:lnTo>
                  <a:pt x="1219216" y="382995"/>
                </a:lnTo>
                <a:lnTo>
                  <a:pt x="1522865" y="739036"/>
                </a:lnTo>
                <a:lnTo>
                  <a:pt x="0" y="739036"/>
                </a:lnTo>
                <a:lnTo>
                  <a:pt x="0" y="0"/>
                </a:lnTo>
                <a:close/>
              </a:path>
            </a:pathLst>
          </a:custGeom>
          <a:ln>
            <a:noFill/>
          </a:ln>
        </p:spPr>
        <p:style>
          <a:lnRef idx="2">
            <a:schemeClr val="accent1">
              <a:shade val="50000"/>
            </a:schemeClr>
          </a:lnRef>
          <a:fillRef idx="1001">
            <a:schemeClr val="dk2"/>
          </a:fillRef>
          <a:effectRef idx="0">
            <a:schemeClr val="accent1"/>
          </a:effectRef>
          <a:fontRef idx="minor">
            <a:schemeClr val="lt1"/>
          </a:fontRef>
        </p:style>
        <p:txBody>
          <a:bodyPr vert="horz" wrap="square" rtlCol="0" anchor="ctr"/>
          <a:lstStyle/>
          <a:p>
            <a:pPr algn="ctr"/>
            <a:endParaRPr lang="tr-TR" sz="4000" b="1" dirty="0">
              <a:solidFill>
                <a:schemeClr val="bg1">
                  <a:alpha val="97000"/>
                </a:schemeClr>
              </a:solidFill>
              <a:latin typeface="Times New Roman" panose="02020603050405020304" pitchFamily="18" charset="0"/>
              <a:cs typeface="Times New Roman" panose="02020603050405020304" pitchFamily="18" charset="0"/>
            </a:endParaRPr>
          </a:p>
        </p:txBody>
      </p:sp>
      <p:sp>
        <p:nvSpPr>
          <p:cNvPr id="66" name="Sol Ayraç 65"/>
          <p:cNvSpPr/>
          <p:nvPr/>
        </p:nvSpPr>
        <p:spPr>
          <a:xfrm rot="16200000">
            <a:off x="9936373" y="3671829"/>
            <a:ext cx="413984" cy="1961363"/>
          </a:xfrm>
          <a:prstGeom prst="leftBrace">
            <a:avLst>
              <a:gd name="adj1" fmla="val 8333"/>
              <a:gd name="adj2" fmla="val 52532"/>
            </a:avLst>
          </a:prstGeom>
          <a:ln>
            <a:solidFill>
              <a:srgbClr val="7A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67" name="Metin kutusu 66"/>
          <p:cNvSpPr txBox="1"/>
          <p:nvPr/>
        </p:nvSpPr>
        <p:spPr>
          <a:xfrm>
            <a:off x="8640279" y="1904862"/>
            <a:ext cx="3031022" cy="954107"/>
          </a:xfrm>
          <a:prstGeom prst="rect">
            <a:avLst/>
          </a:prstGeom>
          <a:noFill/>
        </p:spPr>
        <p:txBody>
          <a:bodyPr wrap="square" rtlCol="0">
            <a:spAutoFit/>
          </a:bodyPr>
          <a:lstStyle/>
          <a:p>
            <a:pPr marL="285750" indent="-285750" algn="just">
              <a:buFont typeface="Wingdings" panose="05000000000000000000" pitchFamily="2" charset="2"/>
              <a:buChar char="ü"/>
            </a:pPr>
            <a:r>
              <a:rPr lang="tr-TR" sz="1400" b="1" dirty="0" smtClean="0">
                <a:solidFill>
                  <a:schemeClr val="accent1">
                    <a:lumMod val="75000"/>
                  </a:schemeClr>
                </a:solidFill>
                <a:latin typeface="Segoe UI" panose="020B0502040204020203" pitchFamily="34" charset="0"/>
                <a:cs typeface="Segoe UI" panose="020B0502040204020203" pitchFamily="34" charset="0"/>
              </a:rPr>
              <a:t>Kayıtlarda yer aldığı hâlde işletmede bulunmayan kasa mevcudu ve ortaklardan alacaklar</a:t>
            </a:r>
            <a:endParaRPr lang="tr-TR" sz="1400" b="1" dirty="0">
              <a:solidFill>
                <a:schemeClr val="accent1">
                  <a:lumMod val="75000"/>
                </a:schemeClr>
              </a:solidFill>
              <a:latin typeface="Segoe UI" panose="020B0502040204020203" pitchFamily="34" charset="0"/>
              <a:cs typeface="Segoe UI" panose="020B0502040204020203" pitchFamily="34" charset="0"/>
            </a:endParaRPr>
          </a:p>
        </p:txBody>
      </p:sp>
      <p:sp>
        <p:nvSpPr>
          <p:cNvPr id="68" name="Sol Ayraç 67"/>
          <p:cNvSpPr/>
          <p:nvPr/>
        </p:nvSpPr>
        <p:spPr>
          <a:xfrm rot="5400000">
            <a:off x="9936370" y="2184305"/>
            <a:ext cx="413984" cy="1961360"/>
          </a:xfrm>
          <a:prstGeom prst="leftBrace">
            <a:avLst>
              <a:gd name="adj1" fmla="val 8333"/>
              <a:gd name="adj2" fmla="val 52532"/>
            </a:avLst>
          </a:prstGeom>
          <a:ln>
            <a:solidFill>
              <a:srgbClr val="7A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69" name="Metin kutusu 68"/>
          <p:cNvSpPr txBox="1"/>
          <p:nvPr/>
        </p:nvSpPr>
        <p:spPr>
          <a:xfrm>
            <a:off x="8607120" y="4917712"/>
            <a:ext cx="3064180" cy="1169551"/>
          </a:xfrm>
          <a:prstGeom prst="rect">
            <a:avLst/>
          </a:prstGeom>
          <a:noFill/>
        </p:spPr>
        <p:txBody>
          <a:bodyPr wrap="square" rtlCol="0">
            <a:spAutoFit/>
          </a:bodyPr>
          <a:lstStyle/>
          <a:p>
            <a:pPr marL="285750" indent="-285750" algn="just">
              <a:buFont typeface="Courier New" panose="02070309020205020404" pitchFamily="49" charset="0"/>
              <a:buChar char="o"/>
            </a:pPr>
            <a:r>
              <a:rPr lang="tr-TR" sz="1400" b="1" dirty="0" smtClean="0">
                <a:solidFill>
                  <a:srgbClr val="7C0404"/>
                </a:solidFill>
                <a:latin typeface="Segoe UI" panose="020B0502040204020203" pitchFamily="34" charset="0"/>
                <a:cs typeface="Segoe UI" panose="020B0502040204020203" pitchFamily="34" charset="0"/>
              </a:rPr>
              <a:t>Kasa mevcutları ve net alacak tutarlarının beyanı,</a:t>
            </a:r>
          </a:p>
          <a:p>
            <a:pPr marL="285750" indent="-285750" algn="just">
              <a:buFont typeface="Courier New" panose="02070309020205020404" pitchFamily="49" charset="0"/>
              <a:buChar char="o"/>
            </a:pPr>
            <a:r>
              <a:rPr lang="tr-TR" sz="1400" b="1" dirty="0" smtClean="0">
                <a:solidFill>
                  <a:srgbClr val="7C0404"/>
                </a:solidFill>
                <a:latin typeface="Segoe UI" panose="020B0502040204020203" pitchFamily="34" charset="0"/>
                <a:cs typeface="Segoe UI" panose="020B0502040204020203" pitchFamily="34" charset="0"/>
              </a:rPr>
              <a:t>Bu tutar üzerinden %3 vergi ödemesi,</a:t>
            </a:r>
          </a:p>
          <a:p>
            <a:pPr marL="285750" indent="-285750" algn="just">
              <a:buFont typeface="Courier New" panose="02070309020205020404" pitchFamily="49" charset="0"/>
              <a:buChar char="o"/>
            </a:pPr>
            <a:r>
              <a:rPr lang="tr-TR" sz="1400" b="1" dirty="0" smtClean="0">
                <a:solidFill>
                  <a:srgbClr val="7C0404"/>
                </a:solidFill>
                <a:latin typeface="Segoe UI" panose="020B0502040204020203" pitchFamily="34" charset="0"/>
                <a:cs typeface="Segoe UI" panose="020B0502040204020203" pitchFamily="34" charset="0"/>
              </a:rPr>
              <a:t>Yasal kayıtların düzeltilmesi</a:t>
            </a:r>
            <a:r>
              <a:rPr lang="tr-TR" sz="1400" b="1" dirty="0">
                <a:solidFill>
                  <a:srgbClr val="7C0404"/>
                </a:solidFill>
                <a:latin typeface="Segoe UI" panose="020B0502040204020203" pitchFamily="34" charset="0"/>
                <a:cs typeface="Segoe UI" panose="020B0502040204020203" pitchFamily="34" charset="0"/>
              </a:rPr>
              <a:t>,</a:t>
            </a:r>
            <a:endParaRPr lang="tr-TR" sz="1400" b="1" dirty="0" smtClean="0">
              <a:solidFill>
                <a:srgbClr val="7C0404"/>
              </a:solidFill>
              <a:latin typeface="Segoe UI" panose="020B0502040204020203" pitchFamily="34" charset="0"/>
              <a:cs typeface="Segoe UI" panose="020B0502040204020203" pitchFamily="34" charset="0"/>
            </a:endParaRPr>
          </a:p>
        </p:txBody>
      </p:sp>
      <p:sp>
        <p:nvSpPr>
          <p:cNvPr id="21" name="Dikdörtgen 20"/>
          <p:cNvSpPr/>
          <p:nvPr/>
        </p:nvSpPr>
        <p:spPr>
          <a:xfrm>
            <a:off x="9162682" y="3614385"/>
            <a:ext cx="2140969" cy="523220"/>
          </a:xfrm>
          <a:prstGeom prst="rect">
            <a:avLst/>
          </a:prstGeom>
        </p:spPr>
        <p:txBody>
          <a:bodyPr wrap="square">
            <a:spAutoFit/>
          </a:bodyPr>
          <a:lstStyle/>
          <a:p>
            <a:pPr algn="ctr"/>
            <a:r>
              <a:rPr lang="tr-TR" sz="2800" b="1" dirty="0" smtClean="0">
                <a:solidFill>
                  <a:schemeClr val="bg1">
                    <a:alpha val="97000"/>
                  </a:schemeClr>
                </a:solidFill>
                <a:latin typeface="Times New Roman" panose="02020603050405020304" pitchFamily="18" charset="0"/>
                <a:cs typeface="Times New Roman" panose="02020603050405020304" pitchFamily="18" charset="0"/>
              </a:rPr>
              <a:t>7326/6-3</a:t>
            </a:r>
            <a:endParaRPr lang="tr-TR" sz="2800" b="1" dirty="0">
              <a:solidFill>
                <a:schemeClr val="bg1">
                  <a:alpha val="97000"/>
                </a:schemeClr>
              </a:solidFill>
              <a:latin typeface="Times New Roman" panose="02020603050405020304" pitchFamily="18" charset="0"/>
              <a:cs typeface="Times New Roman" panose="02020603050405020304" pitchFamily="18" charset="0"/>
            </a:endParaRPr>
          </a:p>
        </p:txBody>
      </p:sp>
      <p:sp>
        <p:nvSpPr>
          <p:cNvPr id="26" name="5 Dikdörtgen"/>
          <p:cNvSpPr/>
          <p:nvPr/>
        </p:nvSpPr>
        <p:spPr>
          <a:xfrm rot="16200000">
            <a:off x="-2875869" y="3145126"/>
            <a:ext cx="6851740" cy="561489"/>
          </a:xfrm>
          <a:prstGeom prst="rect">
            <a:avLst/>
          </a:prstGeom>
          <a:solidFill>
            <a:srgbClr val="FD0005"/>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b="1">
              <a:solidFill>
                <a:prstClr val="white"/>
              </a:solidFill>
            </a:endParaRPr>
          </a:p>
        </p:txBody>
      </p:sp>
      <p:sp>
        <p:nvSpPr>
          <p:cNvPr id="27" name="36 Başlık"/>
          <p:cNvSpPr txBox="1">
            <a:spLocks/>
          </p:cNvSpPr>
          <p:nvPr/>
        </p:nvSpPr>
        <p:spPr>
          <a:xfrm rot="16200000">
            <a:off x="-2247497" y="3571445"/>
            <a:ext cx="5584971" cy="571504"/>
          </a:xfrm>
          <a:prstGeom prst="rect">
            <a:avLst/>
          </a:prstGeom>
        </p:spPr>
        <p:txBody>
          <a:bodyPr vert="horz" lIns="91440" tIns="45720" rIns="91440" bIns="45720" rtlCol="0" anchor="ctr">
            <a:noAutofit/>
          </a:bodyPr>
          <a:lstStyle/>
          <a:p>
            <a:pPr algn="ctr">
              <a:spcBef>
                <a:spcPct val="0"/>
              </a:spcBef>
              <a:defRPr/>
            </a:pPr>
            <a:r>
              <a:rPr lang="tr-TR" b="1" dirty="0">
                <a:solidFill>
                  <a:prstClr val="white"/>
                </a:solidFill>
                <a:effectLst>
                  <a:outerShdw blurRad="38100" dist="38100" dir="2700000" algn="tl">
                    <a:srgbClr val="000000">
                      <a:alpha val="43137"/>
                    </a:srgbClr>
                  </a:outerShdw>
                </a:effectLst>
              </a:rPr>
              <a:t>VERGİ DENETİM KURULU BAŞKANLIĞI</a:t>
            </a:r>
          </a:p>
        </p:txBody>
      </p:sp>
      <p:pic>
        <p:nvPicPr>
          <p:cNvPr id="28" name="Resim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46" y="235646"/>
            <a:ext cx="965683" cy="964739"/>
          </a:xfrm>
          <a:prstGeom prst="rect">
            <a:avLst/>
          </a:prstGeom>
        </p:spPr>
      </p:pic>
      <p:sp>
        <p:nvSpPr>
          <p:cNvPr id="31" name="TextShape 2"/>
          <p:cNvSpPr txBox="1"/>
          <p:nvPr/>
        </p:nvSpPr>
        <p:spPr>
          <a:xfrm>
            <a:off x="1108074" y="82018"/>
            <a:ext cx="10920495" cy="791640"/>
          </a:xfrm>
          <a:prstGeom prst="rect">
            <a:avLst/>
          </a:prstGeom>
          <a:noFill/>
          <a:ln>
            <a:noFill/>
          </a:ln>
        </p:spPr>
        <p:txBody>
          <a:bodyPr anchor="ctr"/>
          <a:lstStyle/>
          <a:p>
            <a:pPr algn="ctr">
              <a:lnSpc>
                <a:spcPct val="100000"/>
              </a:lnSpc>
            </a:pPr>
            <a:r>
              <a:rPr lang="tr-TR" sz="2500" b="1" spc="-1" dirty="0" smtClean="0">
                <a:solidFill>
                  <a:srgbClr val="FF0000"/>
                </a:solidFill>
                <a:uFill>
                  <a:solidFill>
                    <a:srgbClr val="FFFFFF"/>
                  </a:solidFill>
                </a:uFill>
                <a:latin typeface="Calibri"/>
              </a:rPr>
              <a:t>İŞLETME KAYITLARININ DÜZELTİLMESİ</a:t>
            </a:r>
          </a:p>
          <a:p>
            <a:pPr algn="ctr">
              <a:lnSpc>
                <a:spcPct val="100000"/>
              </a:lnSpc>
            </a:pPr>
            <a:r>
              <a:rPr lang="tr-TR" sz="2500" b="1" strike="noStrike" spc="-1" dirty="0" smtClean="0">
                <a:solidFill>
                  <a:srgbClr val="FF0000"/>
                </a:solidFill>
                <a:uFill>
                  <a:solidFill>
                    <a:srgbClr val="FFFFFF"/>
                  </a:solidFill>
                </a:uFill>
                <a:latin typeface="Calibri"/>
              </a:rPr>
              <a:t>-Kapsam-</a:t>
            </a:r>
            <a:endParaRPr lang="tr-TR" sz="2500" b="0" strike="noStrike" spc="-1" dirty="0">
              <a:solidFill>
                <a:srgbClr val="000000"/>
              </a:solidFill>
              <a:uFill>
                <a:solidFill>
                  <a:srgbClr val="FFFFFF"/>
                </a:solidFill>
              </a:uFill>
              <a:latin typeface="Calibri"/>
            </a:endParaRPr>
          </a:p>
        </p:txBody>
      </p:sp>
      <p:sp>
        <p:nvSpPr>
          <p:cNvPr id="4" name="Dikdörtgen 3"/>
          <p:cNvSpPr/>
          <p:nvPr/>
        </p:nvSpPr>
        <p:spPr>
          <a:xfrm>
            <a:off x="1714653" y="1276715"/>
            <a:ext cx="9758505" cy="317651"/>
          </a:xfrm>
          <a:prstGeom prst="rect">
            <a:avLst/>
          </a:prstGeom>
        </p:spPr>
        <p:txBody>
          <a:bodyPr wrap="none">
            <a:spAutoFit/>
          </a:bodyPr>
          <a:lstStyle/>
          <a:p>
            <a:pPr marL="85680" algn="just">
              <a:lnSpc>
                <a:spcPct val="80000"/>
              </a:lnSpc>
              <a:spcBef>
                <a:spcPts val="479"/>
              </a:spcBef>
            </a:pPr>
            <a:r>
              <a:rPr lang="tr-TR" b="1" spc="-1" dirty="0" smtClean="0">
                <a:solidFill>
                  <a:srgbClr val="7C0404"/>
                </a:solidFill>
                <a:uFill>
                  <a:solidFill>
                    <a:srgbClr val="FFFFFF"/>
                  </a:solidFill>
                </a:uFill>
              </a:rPr>
              <a:t>Kayıtların fiili duruma uygun hale getirilmesi amacıyla aşağıdaki bildirimlerin yapılması mümkündür</a:t>
            </a:r>
            <a:endParaRPr lang="tr-TR" spc="-1" dirty="0">
              <a:solidFill>
                <a:srgbClr val="7C0404"/>
              </a:solidFill>
              <a:uFill>
                <a:solidFill>
                  <a:srgbClr val="FFFFFF"/>
                </a:solidFill>
              </a:uFill>
              <a:latin typeface="Arial"/>
            </a:endParaRPr>
          </a:p>
        </p:txBody>
      </p:sp>
      <p:sp>
        <p:nvSpPr>
          <p:cNvPr id="2" name="Slayt Numarası Yer Tutucusu 1"/>
          <p:cNvSpPr>
            <a:spLocks noGrp="1"/>
          </p:cNvSpPr>
          <p:nvPr>
            <p:ph type="sldNum" sz="quarter" idx="12"/>
          </p:nvPr>
        </p:nvSpPr>
        <p:spPr/>
        <p:txBody>
          <a:bodyPr/>
          <a:lstStyle/>
          <a:p>
            <a:fld id="{F28A0EBE-9E73-41B7-8F1B-104D7A2F7EFB}" type="slidenum">
              <a:rPr lang="tr-TR" smtClean="0"/>
              <a:t>25</a:t>
            </a:fld>
            <a:endParaRPr lang="tr-TR"/>
          </a:p>
        </p:txBody>
      </p:sp>
    </p:spTree>
    <p:extLst>
      <p:ext uri="{BB962C8B-B14F-4D97-AF65-F5344CB8AC3E}">
        <p14:creationId xmlns:p14="http://schemas.microsoft.com/office/powerpoint/2010/main" val="5188575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500"/>
                            </p:stCondLst>
                            <p:childTnLst>
                              <p:par>
                                <p:cTn id="20" presetID="53" presetClass="entr" presetSubtype="16" fill="hold" grpId="0" nodeType="afterEffect">
                                  <p:stCondLst>
                                    <p:cond delay="1000"/>
                                  </p:stCondLst>
                                  <p:childTnLst>
                                    <p:set>
                                      <p:cBhvr>
                                        <p:cTn id="21" dur="1" fill="hold">
                                          <p:stCondLst>
                                            <p:cond delay="0"/>
                                          </p:stCondLst>
                                        </p:cTn>
                                        <p:tgtEl>
                                          <p:spTgt spid="30"/>
                                        </p:tgtEl>
                                        <p:attrNameLst>
                                          <p:attrName>style.visibility</p:attrName>
                                        </p:attrNameLst>
                                      </p:cBhvr>
                                      <p:to>
                                        <p:strVal val="visible"/>
                                      </p:to>
                                    </p:set>
                                    <p:anim calcmode="lin" valueType="num">
                                      <p:cBhvr>
                                        <p:cTn id="22" dur="500" fill="hold"/>
                                        <p:tgtEl>
                                          <p:spTgt spid="30"/>
                                        </p:tgtEl>
                                        <p:attrNameLst>
                                          <p:attrName>ppt_w</p:attrName>
                                        </p:attrNameLst>
                                      </p:cBhvr>
                                      <p:tavLst>
                                        <p:tav tm="0">
                                          <p:val>
                                            <p:fltVal val="0"/>
                                          </p:val>
                                        </p:tav>
                                        <p:tav tm="100000">
                                          <p:val>
                                            <p:strVal val="#ppt_w"/>
                                          </p:val>
                                        </p:tav>
                                      </p:tavLst>
                                    </p:anim>
                                    <p:anim calcmode="lin" valueType="num">
                                      <p:cBhvr>
                                        <p:cTn id="23" dur="500" fill="hold"/>
                                        <p:tgtEl>
                                          <p:spTgt spid="30"/>
                                        </p:tgtEl>
                                        <p:attrNameLst>
                                          <p:attrName>ppt_h</p:attrName>
                                        </p:attrNameLst>
                                      </p:cBhvr>
                                      <p:tavLst>
                                        <p:tav tm="0">
                                          <p:val>
                                            <p:fltVal val="0"/>
                                          </p:val>
                                        </p:tav>
                                        <p:tav tm="100000">
                                          <p:val>
                                            <p:strVal val="#ppt_h"/>
                                          </p:val>
                                        </p:tav>
                                      </p:tavLst>
                                    </p:anim>
                                    <p:animEffect transition="in" filter="fade">
                                      <p:cBhvr>
                                        <p:cTn id="24" dur="500"/>
                                        <p:tgtEl>
                                          <p:spTgt spid="30"/>
                                        </p:tgtEl>
                                      </p:cBhvr>
                                    </p:animEffect>
                                  </p:childTnLst>
                                </p:cTn>
                              </p:par>
                              <p:par>
                                <p:cTn id="25" presetID="53" presetClass="entr" presetSubtype="16" fill="hold" grpId="0" nodeType="withEffect">
                                  <p:stCondLst>
                                    <p:cond delay="100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wipe(left)">
                                      <p:cBhvr>
                                        <p:cTn id="34" dur="1000"/>
                                        <p:tgtEl>
                                          <p:spTgt spid="55"/>
                                        </p:tgtEl>
                                      </p:cBhvr>
                                    </p:animEffect>
                                  </p:childTnLst>
                                </p:cTn>
                              </p:par>
                            </p:childTnLst>
                          </p:cTn>
                        </p:par>
                        <p:par>
                          <p:cTn id="35" fill="hold">
                            <p:stCondLst>
                              <p:cond delay="1000"/>
                            </p:stCondLst>
                            <p:childTnLst>
                              <p:par>
                                <p:cTn id="36" presetID="53" presetClass="entr" presetSubtype="16" fill="hold" grpId="0" nodeType="afterEffect">
                                  <p:stCondLst>
                                    <p:cond delay="0"/>
                                  </p:stCondLst>
                                  <p:childTnLst>
                                    <p:set>
                                      <p:cBhvr>
                                        <p:cTn id="37" dur="1" fill="hold">
                                          <p:stCondLst>
                                            <p:cond delay="0"/>
                                          </p:stCondLst>
                                        </p:cTn>
                                        <p:tgtEl>
                                          <p:spTgt spid="60"/>
                                        </p:tgtEl>
                                        <p:attrNameLst>
                                          <p:attrName>style.visibility</p:attrName>
                                        </p:attrNameLst>
                                      </p:cBhvr>
                                      <p:to>
                                        <p:strVal val="visible"/>
                                      </p:to>
                                    </p:set>
                                    <p:anim calcmode="lin" valueType="num">
                                      <p:cBhvr>
                                        <p:cTn id="38" dur="500" fill="hold"/>
                                        <p:tgtEl>
                                          <p:spTgt spid="60"/>
                                        </p:tgtEl>
                                        <p:attrNameLst>
                                          <p:attrName>ppt_w</p:attrName>
                                        </p:attrNameLst>
                                      </p:cBhvr>
                                      <p:tavLst>
                                        <p:tav tm="0">
                                          <p:val>
                                            <p:fltVal val="0"/>
                                          </p:val>
                                        </p:tav>
                                        <p:tav tm="100000">
                                          <p:val>
                                            <p:strVal val="#ppt_w"/>
                                          </p:val>
                                        </p:tav>
                                      </p:tavLst>
                                    </p:anim>
                                    <p:anim calcmode="lin" valueType="num">
                                      <p:cBhvr>
                                        <p:cTn id="39" dur="500" fill="hold"/>
                                        <p:tgtEl>
                                          <p:spTgt spid="60"/>
                                        </p:tgtEl>
                                        <p:attrNameLst>
                                          <p:attrName>ppt_h</p:attrName>
                                        </p:attrNameLst>
                                      </p:cBhvr>
                                      <p:tavLst>
                                        <p:tav tm="0">
                                          <p:val>
                                            <p:fltVal val="0"/>
                                          </p:val>
                                        </p:tav>
                                        <p:tav tm="100000">
                                          <p:val>
                                            <p:strVal val="#ppt_h"/>
                                          </p:val>
                                        </p:tav>
                                      </p:tavLst>
                                    </p:anim>
                                    <p:animEffect transition="in" filter="fade">
                                      <p:cBhvr>
                                        <p:cTn id="40" dur="500"/>
                                        <p:tgtEl>
                                          <p:spTgt spid="60"/>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500" fill="hold"/>
                                        <p:tgtEl>
                                          <p:spTgt spid="59"/>
                                        </p:tgtEl>
                                        <p:attrNameLst>
                                          <p:attrName>ppt_w</p:attrName>
                                        </p:attrNameLst>
                                      </p:cBhvr>
                                      <p:tavLst>
                                        <p:tav tm="0">
                                          <p:val>
                                            <p:fltVal val="0"/>
                                          </p:val>
                                        </p:tav>
                                        <p:tav tm="100000">
                                          <p:val>
                                            <p:strVal val="#ppt_w"/>
                                          </p:val>
                                        </p:tav>
                                      </p:tavLst>
                                    </p:anim>
                                    <p:anim calcmode="lin" valueType="num">
                                      <p:cBhvr>
                                        <p:cTn id="44" dur="500" fill="hold"/>
                                        <p:tgtEl>
                                          <p:spTgt spid="59"/>
                                        </p:tgtEl>
                                        <p:attrNameLst>
                                          <p:attrName>ppt_h</p:attrName>
                                        </p:attrNameLst>
                                      </p:cBhvr>
                                      <p:tavLst>
                                        <p:tav tm="0">
                                          <p:val>
                                            <p:fltVal val="0"/>
                                          </p:val>
                                        </p:tav>
                                        <p:tav tm="100000">
                                          <p:val>
                                            <p:strVal val="#ppt_h"/>
                                          </p:val>
                                        </p:tav>
                                      </p:tavLst>
                                    </p:anim>
                                    <p:animEffect transition="in" filter="fade">
                                      <p:cBhvr>
                                        <p:cTn id="45" dur="500"/>
                                        <p:tgtEl>
                                          <p:spTgt spid="59"/>
                                        </p:tgtEl>
                                      </p:cBhvr>
                                    </p:animEffect>
                                  </p:childTnLst>
                                </p:cTn>
                              </p:par>
                            </p:childTnLst>
                          </p:cTn>
                        </p:par>
                        <p:par>
                          <p:cTn id="46" fill="hold">
                            <p:stCondLst>
                              <p:cond delay="1500"/>
                            </p:stCondLst>
                            <p:childTnLst>
                              <p:par>
                                <p:cTn id="47" presetID="53" presetClass="entr" presetSubtype="16" fill="hold" grpId="0" nodeType="afterEffect">
                                  <p:stCondLst>
                                    <p:cond delay="1000"/>
                                  </p:stCondLst>
                                  <p:childTnLst>
                                    <p:set>
                                      <p:cBhvr>
                                        <p:cTn id="48" dur="1" fill="hold">
                                          <p:stCondLst>
                                            <p:cond delay="0"/>
                                          </p:stCondLst>
                                        </p:cTn>
                                        <p:tgtEl>
                                          <p:spTgt spid="58"/>
                                        </p:tgtEl>
                                        <p:attrNameLst>
                                          <p:attrName>style.visibility</p:attrName>
                                        </p:attrNameLst>
                                      </p:cBhvr>
                                      <p:to>
                                        <p:strVal val="visible"/>
                                      </p:to>
                                    </p:set>
                                    <p:anim calcmode="lin" valueType="num">
                                      <p:cBhvr>
                                        <p:cTn id="49" dur="500" fill="hold"/>
                                        <p:tgtEl>
                                          <p:spTgt spid="58"/>
                                        </p:tgtEl>
                                        <p:attrNameLst>
                                          <p:attrName>ppt_w</p:attrName>
                                        </p:attrNameLst>
                                      </p:cBhvr>
                                      <p:tavLst>
                                        <p:tav tm="0">
                                          <p:val>
                                            <p:fltVal val="0"/>
                                          </p:val>
                                        </p:tav>
                                        <p:tav tm="100000">
                                          <p:val>
                                            <p:strVal val="#ppt_w"/>
                                          </p:val>
                                        </p:tav>
                                      </p:tavLst>
                                    </p:anim>
                                    <p:anim calcmode="lin" valueType="num">
                                      <p:cBhvr>
                                        <p:cTn id="50" dur="500" fill="hold"/>
                                        <p:tgtEl>
                                          <p:spTgt spid="58"/>
                                        </p:tgtEl>
                                        <p:attrNameLst>
                                          <p:attrName>ppt_h</p:attrName>
                                        </p:attrNameLst>
                                      </p:cBhvr>
                                      <p:tavLst>
                                        <p:tav tm="0">
                                          <p:val>
                                            <p:fltVal val="0"/>
                                          </p:val>
                                        </p:tav>
                                        <p:tav tm="100000">
                                          <p:val>
                                            <p:strVal val="#ppt_h"/>
                                          </p:val>
                                        </p:tav>
                                      </p:tavLst>
                                    </p:anim>
                                    <p:animEffect transition="in" filter="fade">
                                      <p:cBhvr>
                                        <p:cTn id="51" dur="500"/>
                                        <p:tgtEl>
                                          <p:spTgt spid="58"/>
                                        </p:tgtEl>
                                      </p:cBhvr>
                                    </p:animEffect>
                                  </p:childTnLst>
                                </p:cTn>
                              </p:par>
                              <p:par>
                                <p:cTn id="52" presetID="53" presetClass="entr" presetSubtype="16" fill="hold" grpId="0" nodeType="withEffect">
                                  <p:stCondLst>
                                    <p:cond delay="1000"/>
                                  </p:stCondLst>
                                  <p:childTnLst>
                                    <p:set>
                                      <p:cBhvr>
                                        <p:cTn id="53" dur="1" fill="hold">
                                          <p:stCondLst>
                                            <p:cond delay="0"/>
                                          </p:stCondLst>
                                        </p:cTn>
                                        <p:tgtEl>
                                          <p:spTgt spid="62"/>
                                        </p:tgtEl>
                                        <p:attrNameLst>
                                          <p:attrName>style.visibility</p:attrName>
                                        </p:attrNameLst>
                                      </p:cBhvr>
                                      <p:to>
                                        <p:strVal val="visible"/>
                                      </p:to>
                                    </p:set>
                                    <p:anim calcmode="lin" valueType="num">
                                      <p:cBhvr>
                                        <p:cTn id="54" dur="500" fill="hold"/>
                                        <p:tgtEl>
                                          <p:spTgt spid="62"/>
                                        </p:tgtEl>
                                        <p:attrNameLst>
                                          <p:attrName>ppt_w</p:attrName>
                                        </p:attrNameLst>
                                      </p:cBhvr>
                                      <p:tavLst>
                                        <p:tav tm="0">
                                          <p:val>
                                            <p:fltVal val="0"/>
                                          </p:val>
                                        </p:tav>
                                        <p:tav tm="100000">
                                          <p:val>
                                            <p:strVal val="#ppt_w"/>
                                          </p:val>
                                        </p:tav>
                                      </p:tavLst>
                                    </p:anim>
                                    <p:anim calcmode="lin" valueType="num">
                                      <p:cBhvr>
                                        <p:cTn id="55" dur="500" fill="hold"/>
                                        <p:tgtEl>
                                          <p:spTgt spid="62"/>
                                        </p:tgtEl>
                                        <p:attrNameLst>
                                          <p:attrName>ppt_h</p:attrName>
                                        </p:attrNameLst>
                                      </p:cBhvr>
                                      <p:tavLst>
                                        <p:tav tm="0">
                                          <p:val>
                                            <p:fltVal val="0"/>
                                          </p:val>
                                        </p:tav>
                                        <p:tav tm="100000">
                                          <p:val>
                                            <p:strVal val="#ppt_h"/>
                                          </p:val>
                                        </p:tav>
                                      </p:tavLst>
                                    </p:anim>
                                    <p:animEffect transition="in" filter="fade">
                                      <p:cBhvr>
                                        <p:cTn id="56" dur="500"/>
                                        <p:tgtEl>
                                          <p:spTgt spid="62"/>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1000"/>
                                        <p:tgtEl>
                                          <p:spTgt spid="63"/>
                                        </p:tgtEl>
                                      </p:cBhvr>
                                    </p:animEffect>
                                  </p:childTnLst>
                                </p:cTn>
                              </p:par>
                            </p:childTnLst>
                          </p:cTn>
                        </p:par>
                        <p:par>
                          <p:cTn id="62" fill="hold">
                            <p:stCondLst>
                              <p:cond delay="1000"/>
                            </p:stCondLst>
                            <p:childTnLst>
                              <p:par>
                                <p:cTn id="63" presetID="53" presetClass="entr" presetSubtype="16" fill="hold" grpId="0" nodeType="afterEffect">
                                  <p:stCondLst>
                                    <p:cond delay="0"/>
                                  </p:stCondLst>
                                  <p:childTnLst>
                                    <p:set>
                                      <p:cBhvr>
                                        <p:cTn id="64" dur="1" fill="hold">
                                          <p:stCondLst>
                                            <p:cond delay="0"/>
                                          </p:stCondLst>
                                        </p:cTn>
                                        <p:tgtEl>
                                          <p:spTgt spid="68"/>
                                        </p:tgtEl>
                                        <p:attrNameLst>
                                          <p:attrName>style.visibility</p:attrName>
                                        </p:attrNameLst>
                                      </p:cBhvr>
                                      <p:to>
                                        <p:strVal val="visible"/>
                                      </p:to>
                                    </p:set>
                                    <p:anim calcmode="lin" valueType="num">
                                      <p:cBhvr>
                                        <p:cTn id="65" dur="500" fill="hold"/>
                                        <p:tgtEl>
                                          <p:spTgt spid="68"/>
                                        </p:tgtEl>
                                        <p:attrNameLst>
                                          <p:attrName>ppt_w</p:attrName>
                                        </p:attrNameLst>
                                      </p:cBhvr>
                                      <p:tavLst>
                                        <p:tav tm="0">
                                          <p:val>
                                            <p:fltVal val="0"/>
                                          </p:val>
                                        </p:tav>
                                        <p:tav tm="100000">
                                          <p:val>
                                            <p:strVal val="#ppt_w"/>
                                          </p:val>
                                        </p:tav>
                                      </p:tavLst>
                                    </p:anim>
                                    <p:anim calcmode="lin" valueType="num">
                                      <p:cBhvr>
                                        <p:cTn id="66" dur="500" fill="hold"/>
                                        <p:tgtEl>
                                          <p:spTgt spid="68"/>
                                        </p:tgtEl>
                                        <p:attrNameLst>
                                          <p:attrName>ppt_h</p:attrName>
                                        </p:attrNameLst>
                                      </p:cBhvr>
                                      <p:tavLst>
                                        <p:tav tm="0">
                                          <p:val>
                                            <p:fltVal val="0"/>
                                          </p:val>
                                        </p:tav>
                                        <p:tav tm="100000">
                                          <p:val>
                                            <p:strVal val="#ppt_h"/>
                                          </p:val>
                                        </p:tav>
                                      </p:tavLst>
                                    </p:anim>
                                    <p:animEffect transition="in" filter="fade">
                                      <p:cBhvr>
                                        <p:cTn id="67" dur="500"/>
                                        <p:tgtEl>
                                          <p:spTgt spid="68"/>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67"/>
                                        </p:tgtEl>
                                        <p:attrNameLst>
                                          <p:attrName>style.visibility</p:attrName>
                                        </p:attrNameLst>
                                      </p:cBhvr>
                                      <p:to>
                                        <p:strVal val="visible"/>
                                      </p:to>
                                    </p:set>
                                    <p:anim calcmode="lin" valueType="num">
                                      <p:cBhvr>
                                        <p:cTn id="70" dur="500" fill="hold"/>
                                        <p:tgtEl>
                                          <p:spTgt spid="67"/>
                                        </p:tgtEl>
                                        <p:attrNameLst>
                                          <p:attrName>ppt_w</p:attrName>
                                        </p:attrNameLst>
                                      </p:cBhvr>
                                      <p:tavLst>
                                        <p:tav tm="0">
                                          <p:val>
                                            <p:fltVal val="0"/>
                                          </p:val>
                                        </p:tav>
                                        <p:tav tm="100000">
                                          <p:val>
                                            <p:strVal val="#ppt_w"/>
                                          </p:val>
                                        </p:tav>
                                      </p:tavLst>
                                    </p:anim>
                                    <p:anim calcmode="lin" valueType="num">
                                      <p:cBhvr>
                                        <p:cTn id="71" dur="500" fill="hold"/>
                                        <p:tgtEl>
                                          <p:spTgt spid="67"/>
                                        </p:tgtEl>
                                        <p:attrNameLst>
                                          <p:attrName>ppt_h</p:attrName>
                                        </p:attrNameLst>
                                      </p:cBhvr>
                                      <p:tavLst>
                                        <p:tav tm="0">
                                          <p:val>
                                            <p:fltVal val="0"/>
                                          </p:val>
                                        </p:tav>
                                        <p:tav tm="100000">
                                          <p:val>
                                            <p:strVal val="#ppt_h"/>
                                          </p:val>
                                        </p:tav>
                                      </p:tavLst>
                                    </p:anim>
                                    <p:animEffect transition="in" filter="fade">
                                      <p:cBhvr>
                                        <p:cTn id="72" dur="500"/>
                                        <p:tgtEl>
                                          <p:spTgt spid="67"/>
                                        </p:tgtEl>
                                      </p:cBhvr>
                                    </p:animEffect>
                                  </p:childTnLst>
                                </p:cTn>
                              </p:par>
                            </p:childTnLst>
                          </p:cTn>
                        </p:par>
                        <p:par>
                          <p:cTn id="73" fill="hold">
                            <p:stCondLst>
                              <p:cond delay="1500"/>
                            </p:stCondLst>
                            <p:childTnLst>
                              <p:par>
                                <p:cTn id="74" presetID="53" presetClass="entr" presetSubtype="16" fill="hold" grpId="0" nodeType="afterEffect">
                                  <p:stCondLst>
                                    <p:cond delay="1000"/>
                                  </p:stCondLst>
                                  <p:childTnLst>
                                    <p:set>
                                      <p:cBhvr>
                                        <p:cTn id="75" dur="1" fill="hold">
                                          <p:stCondLst>
                                            <p:cond delay="0"/>
                                          </p:stCondLst>
                                        </p:cTn>
                                        <p:tgtEl>
                                          <p:spTgt spid="66"/>
                                        </p:tgtEl>
                                        <p:attrNameLst>
                                          <p:attrName>style.visibility</p:attrName>
                                        </p:attrNameLst>
                                      </p:cBhvr>
                                      <p:to>
                                        <p:strVal val="visible"/>
                                      </p:to>
                                    </p:set>
                                    <p:anim calcmode="lin" valueType="num">
                                      <p:cBhvr>
                                        <p:cTn id="76" dur="500" fill="hold"/>
                                        <p:tgtEl>
                                          <p:spTgt spid="66"/>
                                        </p:tgtEl>
                                        <p:attrNameLst>
                                          <p:attrName>ppt_w</p:attrName>
                                        </p:attrNameLst>
                                      </p:cBhvr>
                                      <p:tavLst>
                                        <p:tav tm="0">
                                          <p:val>
                                            <p:fltVal val="0"/>
                                          </p:val>
                                        </p:tav>
                                        <p:tav tm="100000">
                                          <p:val>
                                            <p:strVal val="#ppt_w"/>
                                          </p:val>
                                        </p:tav>
                                      </p:tavLst>
                                    </p:anim>
                                    <p:anim calcmode="lin" valueType="num">
                                      <p:cBhvr>
                                        <p:cTn id="77" dur="500" fill="hold"/>
                                        <p:tgtEl>
                                          <p:spTgt spid="66"/>
                                        </p:tgtEl>
                                        <p:attrNameLst>
                                          <p:attrName>ppt_h</p:attrName>
                                        </p:attrNameLst>
                                      </p:cBhvr>
                                      <p:tavLst>
                                        <p:tav tm="0">
                                          <p:val>
                                            <p:fltVal val="0"/>
                                          </p:val>
                                        </p:tav>
                                        <p:tav tm="100000">
                                          <p:val>
                                            <p:strVal val="#ppt_h"/>
                                          </p:val>
                                        </p:tav>
                                      </p:tavLst>
                                    </p:anim>
                                    <p:animEffect transition="in" filter="fade">
                                      <p:cBhvr>
                                        <p:cTn id="78" dur="500"/>
                                        <p:tgtEl>
                                          <p:spTgt spid="66"/>
                                        </p:tgtEl>
                                      </p:cBhvr>
                                    </p:animEffect>
                                  </p:childTnLst>
                                </p:cTn>
                              </p:par>
                              <p:par>
                                <p:cTn id="79" presetID="53" presetClass="entr" presetSubtype="16" fill="hold" grpId="0" nodeType="withEffect">
                                  <p:stCondLst>
                                    <p:cond delay="1000"/>
                                  </p:stCondLst>
                                  <p:childTnLst>
                                    <p:set>
                                      <p:cBhvr>
                                        <p:cTn id="80" dur="1" fill="hold">
                                          <p:stCondLst>
                                            <p:cond delay="0"/>
                                          </p:stCondLst>
                                        </p:cTn>
                                        <p:tgtEl>
                                          <p:spTgt spid="69"/>
                                        </p:tgtEl>
                                        <p:attrNameLst>
                                          <p:attrName>style.visibility</p:attrName>
                                        </p:attrNameLst>
                                      </p:cBhvr>
                                      <p:to>
                                        <p:strVal val="visible"/>
                                      </p:to>
                                    </p:set>
                                    <p:anim calcmode="lin" valueType="num">
                                      <p:cBhvr>
                                        <p:cTn id="81" dur="500" fill="hold"/>
                                        <p:tgtEl>
                                          <p:spTgt spid="69"/>
                                        </p:tgtEl>
                                        <p:attrNameLst>
                                          <p:attrName>ppt_w</p:attrName>
                                        </p:attrNameLst>
                                      </p:cBhvr>
                                      <p:tavLst>
                                        <p:tav tm="0">
                                          <p:val>
                                            <p:fltVal val="0"/>
                                          </p:val>
                                        </p:tav>
                                        <p:tav tm="100000">
                                          <p:val>
                                            <p:strVal val="#ppt_w"/>
                                          </p:val>
                                        </p:tav>
                                      </p:tavLst>
                                    </p:anim>
                                    <p:anim calcmode="lin" valueType="num">
                                      <p:cBhvr>
                                        <p:cTn id="82" dur="500" fill="hold"/>
                                        <p:tgtEl>
                                          <p:spTgt spid="69"/>
                                        </p:tgtEl>
                                        <p:attrNameLst>
                                          <p:attrName>ppt_h</p:attrName>
                                        </p:attrNameLst>
                                      </p:cBhvr>
                                      <p:tavLst>
                                        <p:tav tm="0">
                                          <p:val>
                                            <p:fltVal val="0"/>
                                          </p:val>
                                        </p:tav>
                                        <p:tav tm="100000">
                                          <p:val>
                                            <p:strVal val="#ppt_h"/>
                                          </p:val>
                                        </p:tav>
                                      </p:tavLst>
                                    </p:anim>
                                    <p:animEffect transition="in" filter="fade">
                                      <p:cBhvr>
                                        <p:cTn id="83"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0" grpId="0" animBg="1"/>
      <p:bldP spid="50" grpId="0"/>
      <p:bldP spid="49" grpId="0" animBg="1"/>
      <p:bldP spid="52" grpId="0"/>
      <p:bldP spid="55" grpId="0" animBg="1"/>
      <p:bldP spid="58" grpId="0" animBg="1"/>
      <p:bldP spid="59" grpId="0"/>
      <p:bldP spid="60" grpId="0" animBg="1"/>
      <p:bldP spid="62" grpId="0"/>
      <p:bldP spid="63" grpId="0" animBg="1"/>
      <p:bldP spid="66" grpId="0" animBg="1"/>
      <p:bldP spid="67" grpId="0"/>
      <p:bldP spid="68" grpId="0" animBg="1"/>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3"/>
          <a:stretch>
            <a:fillRect/>
          </a:stretch>
        </p:blipFill>
        <p:spPr>
          <a:xfrm>
            <a:off x="3909338" y="4333095"/>
            <a:ext cx="5317968" cy="2544798"/>
          </a:xfrm>
          <a:prstGeom prst="rect">
            <a:avLst/>
          </a:prstGeom>
        </p:spPr>
      </p:pic>
      <p:sp>
        <p:nvSpPr>
          <p:cNvPr id="18" name="Metin kutusu 17"/>
          <p:cNvSpPr txBox="1"/>
          <p:nvPr/>
        </p:nvSpPr>
        <p:spPr>
          <a:xfrm>
            <a:off x="856235" y="4340338"/>
            <a:ext cx="11244943" cy="1477328"/>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100" b="1">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a:defRPr>
                <a:solidFill>
                  <a:schemeClr val="tx1"/>
                </a:solidFill>
              </a:defRPr>
            </a:lvl2pPr>
            <a:lvl3pPr marL="834390" lvl="2" indent="-285750">
              <a:lnSpc>
                <a:spcPct val="90000"/>
              </a:lnSpc>
              <a:spcBef>
                <a:spcPts val="300"/>
              </a:spcBef>
              <a:spcAft>
                <a:spcPts val="300"/>
              </a:spcAft>
              <a:buClr>
                <a:srgbClr val="D34817"/>
              </a:buClr>
              <a:buFont typeface="Wingdings" panose="05000000000000000000" pitchFamily="2" charset="2"/>
              <a:buChar char="§"/>
              <a:defRPr sz="1400">
                <a:solidFill>
                  <a:prstClr val="black">
                    <a:lumMod val="85000"/>
                    <a:lumOff val="15000"/>
                  </a:prstClr>
                </a:solidFill>
                <a:latin typeface="Segoe UI" panose="020B0502040204020203" pitchFamily="34" charset="0"/>
                <a:ea typeface="Segoe UI" panose="020B0502040204020203" pitchFamily="34" charset="0"/>
                <a:cs typeface="Segoe UI" panose="020B0502040204020203" pitchFamily="34" charset="0"/>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indent="0" algn="just">
              <a:spcAft>
                <a:spcPts val="0"/>
              </a:spcAft>
              <a:buNone/>
            </a:pPr>
            <a:r>
              <a:rPr lang="tr-TR" sz="1400" dirty="0" smtClean="0">
                <a:latin typeface="Calibri" panose="020F0502020204030204" pitchFamily="34" charset="0"/>
                <a:ea typeface="Times New Roman" panose="02020603050405020304" pitchFamily="18" charset="0"/>
              </a:rPr>
              <a:t>	               </a:t>
            </a:r>
            <a:r>
              <a:rPr lang="tr-TR" sz="1400" u="sng" dirty="0" smtClean="0">
                <a:latin typeface="Calibri" panose="020F0502020204030204" pitchFamily="34" charset="0"/>
                <a:ea typeface="Times New Roman" panose="02020603050405020304" pitchFamily="18" charset="0"/>
              </a:rPr>
              <a:t>İnşaat işletmelerinin</a:t>
            </a:r>
            <a:r>
              <a:rPr lang="tr-TR" sz="1400" dirty="0" smtClean="0">
                <a:latin typeface="Calibri" panose="020F0502020204030204" pitchFamily="34" charset="0"/>
                <a:ea typeface="Times New Roman" panose="02020603050405020304" pitchFamily="18" charset="0"/>
              </a:rPr>
              <a:t> </a:t>
            </a:r>
            <a:r>
              <a:rPr lang="tr-TR" sz="1400" b="0" dirty="0">
                <a:latin typeface="Calibri" panose="020F0502020204030204" pitchFamily="34" charset="0"/>
                <a:ea typeface="Times New Roman" panose="02020603050405020304" pitchFamily="18" charset="0"/>
              </a:rPr>
              <a:t>(yıllara sari inşaat ve onarım işi, kat karşılığı veya kendi adlarına inşaat yapıp satanlar</a:t>
            </a:r>
            <a:r>
              <a:rPr lang="tr-TR" sz="1400" b="0" dirty="0" smtClean="0">
                <a:latin typeface="Calibri" panose="020F0502020204030204" pitchFamily="34" charset="0"/>
                <a:ea typeface="Times New Roman" panose="02020603050405020304" pitchFamily="18" charset="0"/>
              </a:rPr>
              <a:t>);</a:t>
            </a:r>
          </a:p>
          <a:p>
            <a:pPr marL="0" indent="0" algn="just">
              <a:spcAft>
                <a:spcPts val="0"/>
              </a:spcAft>
              <a:buNone/>
            </a:pPr>
            <a:r>
              <a:rPr lang="tr-TR" sz="1400" b="0" dirty="0" smtClean="0">
                <a:latin typeface="Calibri" panose="020F0502020204030204" pitchFamily="34" charset="0"/>
                <a:ea typeface="Times New Roman" panose="02020603050405020304" pitchFamily="18" charset="0"/>
              </a:rPr>
              <a:t>		* Varsa </a:t>
            </a:r>
            <a:r>
              <a:rPr lang="tr-TR" sz="1400" dirty="0" smtClean="0">
                <a:solidFill>
                  <a:srgbClr val="C00000"/>
                </a:solidFill>
                <a:latin typeface="Calibri" panose="020F0502020204030204" pitchFamily="34" charset="0"/>
                <a:ea typeface="Times New Roman" panose="02020603050405020304" pitchFamily="18" charset="0"/>
              </a:rPr>
              <a:t>inşa </a:t>
            </a:r>
            <a:r>
              <a:rPr lang="tr-TR" sz="1400" dirty="0">
                <a:solidFill>
                  <a:srgbClr val="C00000"/>
                </a:solidFill>
                <a:latin typeface="Calibri" panose="020F0502020204030204" pitchFamily="34" charset="0"/>
                <a:ea typeface="Times New Roman" panose="02020603050405020304" pitchFamily="18" charset="0"/>
              </a:rPr>
              <a:t>edilen </a:t>
            </a:r>
            <a:r>
              <a:rPr lang="tr-TR" sz="1400" b="0" dirty="0">
                <a:latin typeface="Calibri" panose="020F0502020204030204" pitchFamily="34" charset="0"/>
                <a:ea typeface="Times New Roman" panose="02020603050405020304" pitchFamily="18" charset="0"/>
              </a:rPr>
              <a:t>ve </a:t>
            </a:r>
            <a:r>
              <a:rPr lang="tr-TR" sz="1400" dirty="0">
                <a:solidFill>
                  <a:srgbClr val="C00000"/>
                </a:solidFill>
                <a:latin typeface="Calibri" panose="020F0502020204030204" pitchFamily="34" charset="0"/>
                <a:ea typeface="Times New Roman" panose="02020603050405020304" pitchFamily="18" charset="0"/>
              </a:rPr>
              <a:t>emtia niteliğindeki taşınmazları</a:t>
            </a:r>
            <a:r>
              <a:rPr lang="tr-TR" sz="1400" b="0" dirty="0">
                <a:solidFill>
                  <a:srgbClr val="C00000"/>
                </a:solidFill>
                <a:latin typeface="Calibri" panose="020F0502020204030204" pitchFamily="34" charset="0"/>
                <a:ea typeface="Times New Roman" panose="02020603050405020304" pitchFamily="18" charset="0"/>
              </a:rPr>
              <a:t> </a:t>
            </a:r>
            <a:r>
              <a:rPr lang="tr-TR" sz="1400" b="0" dirty="0">
                <a:latin typeface="Calibri" panose="020F0502020204030204" pitchFamily="34" charset="0"/>
                <a:ea typeface="Times New Roman" panose="02020603050405020304" pitchFamily="18" charset="0"/>
              </a:rPr>
              <a:t>(daire, dükkan vb.) ile </a:t>
            </a:r>
            <a:endParaRPr lang="tr-TR" sz="1400" b="0" dirty="0" smtClean="0">
              <a:latin typeface="Calibri" panose="020F0502020204030204" pitchFamily="34" charset="0"/>
              <a:ea typeface="Times New Roman" panose="02020603050405020304" pitchFamily="18" charset="0"/>
            </a:endParaRPr>
          </a:p>
          <a:p>
            <a:pPr marL="0" indent="0" algn="just">
              <a:spcAft>
                <a:spcPts val="0"/>
              </a:spcAft>
              <a:buNone/>
            </a:pPr>
            <a:r>
              <a:rPr lang="tr-TR" sz="1400" dirty="0" smtClean="0">
                <a:latin typeface="Calibri" panose="020F0502020204030204" pitchFamily="34" charset="0"/>
                <a:ea typeface="Times New Roman" panose="02020603050405020304" pitchFamily="18" charset="0"/>
              </a:rPr>
              <a:t>		* </a:t>
            </a:r>
            <a:r>
              <a:rPr lang="tr-TR" sz="1400" u="sng" dirty="0" smtClean="0">
                <a:latin typeface="Calibri" panose="020F0502020204030204" pitchFamily="34" charset="0"/>
                <a:ea typeface="Times New Roman" panose="02020603050405020304" pitchFamily="18" charset="0"/>
              </a:rPr>
              <a:t>Üretimde kullandıkları</a:t>
            </a:r>
            <a:r>
              <a:rPr lang="tr-TR" sz="1400" dirty="0" smtClean="0">
                <a:latin typeface="Calibri" panose="020F0502020204030204" pitchFamily="34" charset="0"/>
                <a:ea typeface="Times New Roman" panose="02020603050405020304" pitchFamily="18" charset="0"/>
              </a:rPr>
              <a:t> </a:t>
            </a:r>
            <a:r>
              <a:rPr lang="tr-TR" sz="1400" b="0" dirty="0">
                <a:latin typeface="Calibri" panose="020F0502020204030204" pitchFamily="34" charset="0"/>
                <a:ea typeface="Times New Roman" panose="02020603050405020304" pitchFamily="18" charset="0"/>
              </a:rPr>
              <a:t>demir, çimento, tuğla</a:t>
            </a:r>
            <a:r>
              <a:rPr lang="tr-TR" sz="1400" b="0" dirty="0">
                <a:solidFill>
                  <a:srgbClr val="C00000"/>
                </a:solidFill>
                <a:latin typeface="Calibri" panose="020F0502020204030204" pitchFamily="34" charset="0"/>
                <a:ea typeface="Times New Roman" panose="02020603050405020304" pitchFamily="18" charset="0"/>
              </a:rPr>
              <a:t> </a:t>
            </a:r>
            <a:r>
              <a:rPr lang="tr-TR" sz="1400" b="0" dirty="0">
                <a:latin typeface="Calibri" panose="020F0502020204030204" pitchFamily="34" charset="0"/>
                <a:ea typeface="Times New Roman" panose="02020603050405020304" pitchFamily="18" charset="0"/>
              </a:rPr>
              <a:t>gibi </a:t>
            </a:r>
            <a:r>
              <a:rPr lang="tr-TR" sz="1400" u="sng" dirty="0">
                <a:latin typeface="Calibri" panose="020F0502020204030204" pitchFamily="34" charset="0"/>
                <a:ea typeface="Times New Roman" panose="02020603050405020304" pitchFamily="18" charset="0"/>
              </a:rPr>
              <a:t>ilk madde ve malzemeleri</a:t>
            </a:r>
            <a:r>
              <a:rPr lang="tr-TR" sz="1400" b="0" dirty="0">
                <a:latin typeface="Calibri" panose="020F0502020204030204" pitchFamily="34" charset="0"/>
                <a:ea typeface="Times New Roman" panose="02020603050405020304" pitchFamily="18" charset="0"/>
              </a:rPr>
              <a:t>ni veya </a:t>
            </a:r>
            <a:endParaRPr lang="tr-TR" sz="1400" b="0" dirty="0" smtClean="0">
              <a:latin typeface="Calibri" panose="020F0502020204030204" pitchFamily="34" charset="0"/>
              <a:ea typeface="Times New Roman" panose="02020603050405020304" pitchFamily="18" charset="0"/>
            </a:endParaRPr>
          </a:p>
          <a:p>
            <a:pPr marL="0" indent="0" algn="just">
              <a:spcAft>
                <a:spcPts val="0"/>
              </a:spcAft>
              <a:buNone/>
            </a:pPr>
            <a:r>
              <a:rPr lang="tr-TR" sz="1400" dirty="0" smtClean="0">
                <a:solidFill>
                  <a:srgbClr val="C00000"/>
                </a:solidFill>
                <a:latin typeface="Calibri" panose="020F0502020204030204" pitchFamily="34" charset="0"/>
                <a:ea typeface="Times New Roman" panose="02020603050405020304" pitchFamily="18" charset="0"/>
              </a:rPr>
              <a:t>		* Yarı mamulleri</a:t>
            </a:r>
            <a:r>
              <a:rPr lang="tr-TR" sz="1400" b="0" dirty="0" smtClean="0">
                <a:latin typeface="Calibri" panose="020F0502020204030204" pitchFamily="34" charset="0"/>
                <a:ea typeface="Times New Roman" panose="02020603050405020304" pitchFamily="18" charset="0"/>
              </a:rPr>
              <a:t>ni </a:t>
            </a:r>
          </a:p>
          <a:p>
            <a:pPr marL="0" indent="0" algn="just">
              <a:spcAft>
                <a:spcPts val="0"/>
              </a:spcAft>
              <a:buNone/>
            </a:pPr>
            <a:r>
              <a:rPr lang="tr-TR" sz="1400" b="0" dirty="0">
                <a:latin typeface="Calibri" panose="020F0502020204030204" pitchFamily="34" charset="0"/>
                <a:ea typeface="Times New Roman" panose="02020603050405020304" pitchFamily="18" charset="0"/>
              </a:rPr>
              <a:t>	 </a:t>
            </a:r>
            <a:r>
              <a:rPr lang="tr-TR" sz="1400" b="0" dirty="0" smtClean="0">
                <a:latin typeface="Calibri" panose="020F0502020204030204" pitchFamily="34" charset="0"/>
                <a:ea typeface="Times New Roman" panose="02020603050405020304" pitchFamily="18" charset="0"/>
              </a:rPr>
              <a:t>               Bildirmeleri </a:t>
            </a:r>
            <a:r>
              <a:rPr lang="tr-TR" sz="1400" dirty="0">
                <a:solidFill>
                  <a:srgbClr val="C00000"/>
                </a:solidFill>
                <a:latin typeface="Calibri" panose="020F0502020204030204" pitchFamily="34" charset="0"/>
                <a:ea typeface="Times New Roman" panose="02020603050405020304" pitchFamily="18" charset="0"/>
              </a:rPr>
              <a:t>mümkündür</a:t>
            </a:r>
            <a:r>
              <a:rPr lang="tr-TR" sz="1400" b="0" dirty="0">
                <a:latin typeface="Calibri" panose="020F0502020204030204" pitchFamily="34" charset="0"/>
                <a:ea typeface="Times New Roman" panose="02020603050405020304" pitchFamily="18" charset="0"/>
              </a:rPr>
              <a:t>.</a:t>
            </a:r>
            <a:endParaRPr lang="tr-TR" sz="1300" b="0" dirty="0"/>
          </a:p>
        </p:txBody>
      </p:sp>
      <p:sp>
        <p:nvSpPr>
          <p:cNvPr id="17" name="Metin kutusu 16"/>
          <p:cNvSpPr txBox="1"/>
          <p:nvPr/>
        </p:nvSpPr>
        <p:spPr>
          <a:xfrm>
            <a:off x="869541" y="4311704"/>
            <a:ext cx="11244943" cy="1769715"/>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100" b="1">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a:defRPr>
                <a:solidFill>
                  <a:schemeClr val="tx1"/>
                </a:solidFill>
              </a:defRPr>
            </a:lvl2pPr>
            <a:lvl3pPr marL="834390" lvl="2" indent="-285750">
              <a:lnSpc>
                <a:spcPct val="90000"/>
              </a:lnSpc>
              <a:spcBef>
                <a:spcPts val="300"/>
              </a:spcBef>
              <a:spcAft>
                <a:spcPts val="300"/>
              </a:spcAft>
              <a:buClr>
                <a:srgbClr val="D34817"/>
              </a:buClr>
              <a:buFont typeface="Wingdings" panose="05000000000000000000" pitchFamily="2" charset="2"/>
              <a:buChar char="§"/>
              <a:defRPr sz="1400">
                <a:solidFill>
                  <a:prstClr val="black">
                    <a:lumMod val="85000"/>
                    <a:lumOff val="15000"/>
                  </a:prstClr>
                </a:solidFill>
                <a:latin typeface="Segoe UI" panose="020B0502040204020203" pitchFamily="34" charset="0"/>
                <a:ea typeface="Segoe UI" panose="020B0502040204020203" pitchFamily="34" charset="0"/>
                <a:cs typeface="Segoe UI" panose="020B0502040204020203" pitchFamily="34" charset="0"/>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indent="0" algn="just">
              <a:spcAft>
                <a:spcPts val="0"/>
              </a:spcAft>
              <a:buNone/>
            </a:pPr>
            <a:endParaRPr lang="tr-TR" sz="1400" b="0" dirty="0" smtClean="0">
              <a:latin typeface="Calibri" panose="020F0502020204030204" pitchFamily="34" charset="0"/>
              <a:ea typeface="Times New Roman" panose="02020603050405020304" pitchFamily="18" charset="0"/>
            </a:endParaRPr>
          </a:p>
          <a:p>
            <a:pPr marL="0" indent="0" algn="just">
              <a:spcAft>
                <a:spcPts val="0"/>
              </a:spcAft>
              <a:buNone/>
            </a:pPr>
            <a:r>
              <a:rPr lang="tr-TR" sz="1400" b="0" dirty="0" smtClean="0">
                <a:latin typeface="Calibri" panose="020F0502020204030204" pitchFamily="34" charset="0"/>
                <a:ea typeface="Times New Roman" panose="02020603050405020304" pitchFamily="18" charset="0"/>
              </a:rPr>
              <a:t>		                   Bu </a:t>
            </a:r>
            <a:r>
              <a:rPr lang="tr-TR" sz="1400" b="0" dirty="0">
                <a:latin typeface="Calibri" panose="020F0502020204030204" pitchFamily="34" charset="0"/>
                <a:ea typeface="Times New Roman" panose="02020603050405020304" pitchFamily="18" charset="0"/>
              </a:rPr>
              <a:t>madde hükmüne göre bildirilecek </a:t>
            </a:r>
            <a:r>
              <a:rPr lang="tr-TR" sz="1400" b="0" u="sng" dirty="0">
                <a:latin typeface="Calibri" panose="020F0502020204030204" pitchFamily="34" charset="0"/>
                <a:ea typeface="Times New Roman" panose="02020603050405020304" pitchFamily="18" charset="0"/>
              </a:rPr>
              <a:t>emtia</a:t>
            </a:r>
            <a:r>
              <a:rPr lang="tr-TR" sz="1400" b="0" dirty="0">
                <a:latin typeface="Calibri" panose="020F0502020204030204" pitchFamily="34" charset="0"/>
                <a:ea typeface="Times New Roman" panose="02020603050405020304" pitchFamily="18" charset="0"/>
              </a:rPr>
              <a:t>;</a:t>
            </a:r>
            <a:endParaRPr lang="tr-TR" sz="1400" b="0" dirty="0">
              <a:latin typeface="Times New Roman" panose="02020603050405020304" pitchFamily="18" charset="0"/>
              <a:ea typeface="Times New Roman" panose="02020603050405020304" pitchFamily="18" charset="0"/>
            </a:endParaRPr>
          </a:p>
          <a:p>
            <a:pPr marL="0" indent="0" algn="just">
              <a:spcAft>
                <a:spcPts val="0"/>
              </a:spcAft>
              <a:buNone/>
            </a:pPr>
            <a:r>
              <a:rPr lang="tr-TR" sz="1400" dirty="0">
                <a:latin typeface="Calibri" panose="020F0502020204030204" pitchFamily="34" charset="0"/>
                <a:ea typeface="Times New Roman" panose="02020603050405020304" pitchFamily="18" charset="0"/>
              </a:rPr>
              <a:t> </a:t>
            </a:r>
            <a:r>
              <a:rPr lang="tr-TR" sz="1400" dirty="0" smtClean="0">
                <a:latin typeface="Calibri" panose="020F0502020204030204" pitchFamily="34" charset="0"/>
                <a:ea typeface="Times New Roman" panose="02020603050405020304" pitchFamily="18" charset="0"/>
              </a:rPr>
              <a:t>			* </a:t>
            </a:r>
            <a:r>
              <a:rPr lang="tr-TR" sz="1400" u="sng" dirty="0" smtClean="0">
                <a:latin typeface="Calibri" panose="020F0502020204030204" pitchFamily="34" charset="0"/>
                <a:ea typeface="Times New Roman" panose="02020603050405020304" pitchFamily="18" charset="0"/>
              </a:rPr>
              <a:t>Alım </a:t>
            </a:r>
            <a:r>
              <a:rPr lang="tr-TR" sz="1400" u="sng" dirty="0">
                <a:latin typeface="Calibri" panose="020F0502020204030204" pitchFamily="34" charset="0"/>
                <a:ea typeface="Times New Roman" panose="02020603050405020304" pitchFamily="18" charset="0"/>
              </a:rPr>
              <a:t>satım</a:t>
            </a:r>
            <a:r>
              <a:rPr lang="tr-TR" sz="1400" dirty="0">
                <a:latin typeface="Calibri" panose="020F0502020204030204" pitchFamily="34" charset="0"/>
                <a:ea typeface="Times New Roman" panose="02020603050405020304" pitchFamily="18" charset="0"/>
              </a:rPr>
              <a:t> işletmelerinde </a:t>
            </a:r>
            <a:r>
              <a:rPr lang="tr-TR" sz="1400" dirty="0">
                <a:solidFill>
                  <a:srgbClr val="C00000"/>
                </a:solidFill>
                <a:latin typeface="Calibri" panose="020F0502020204030204" pitchFamily="34" charset="0"/>
                <a:ea typeface="Times New Roman" panose="02020603050405020304" pitchFamily="18" charset="0"/>
              </a:rPr>
              <a:t>satışa hazır malları</a:t>
            </a:r>
            <a:r>
              <a:rPr lang="tr-TR" sz="1400" dirty="0">
                <a:latin typeface="Calibri" panose="020F0502020204030204" pitchFamily="34" charset="0"/>
                <a:ea typeface="Times New Roman" panose="02020603050405020304" pitchFamily="18" charset="0"/>
              </a:rPr>
              <a:t>,</a:t>
            </a:r>
            <a:endParaRPr lang="tr-TR" sz="1400" dirty="0">
              <a:latin typeface="Times New Roman" panose="02020603050405020304" pitchFamily="18" charset="0"/>
              <a:ea typeface="Times New Roman" panose="02020603050405020304" pitchFamily="18" charset="0"/>
            </a:endParaRPr>
          </a:p>
          <a:p>
            <a:pPr marL="0" indent="0" algn="just">
              <a:spcAft>
                <a:spcPts val="0"/>
              </a:spcAft>
              <a:buNone/>
            </a:pPr>
            <a:r>
              <a:rPr lang="tr-TR" sz="1400" dirty="0" smtClean="0">
                <a:latin typeface="Calibri" panose="020F0502020204030204" pitchFamily="34" charset="0"/>
                <a:ea typeface="Times New Roman" panose="02020603050405020304" pitchFamily="18" charset="0"/>
              </a:rPr>
              <a:t>			* </a:t>
            </a:r>
            <a:r>
              <a:rPr lang="tr-TR" sz="1400" u="sng" dirty="0" smtClean="0">
                <a:latin typeface="Calibri" panose="020F0502020204030204" pitchFamily="34" charset="0"/>
                <a:ea typeface="Times New Roman" panose="02020603050405020304" pitchFamily="18" charset="0"/>
              </a:rPr>
              <a:t>İmalatçı</a:t>
            </a:r>
            <a:r>
              <a:rPr lang="tr-TR" sz="1400" dirty="0" smtClean="0">
                <a:latin typeface="Calibri" panose="020F0502020204030204" pitchFamily="34" charset="0"/>
                <a:ea typeface="Times New Roman" panose="02020603050405020304" pitchFamily="18" charset="0"/>
              </a:rPr>
              <a:t> </a:t>
            </a:r>
            <a:r>
              <a:rPr lang="tr-TR" sz="1400" dirty="0">
                <a:latin typeface="Calibri" panose="020F0502020204030204" pitchFamily="34" charset="0"/>
                <a:ea typeface="Times New Roman" panose="02020603050405020304" pitchFamily="18" charset="0"/>
              </a:rPr>
              <a:t>işletmelerde ise </a:t>
            </a:r>
            <a:r>
              <a:rPr lang="tr-TR" sz="1400" dirty="0">
                <a:solidFill>
                  <a:srgbClr val="C00000"/>
                </a:solidFill>
                <a:latin typeface="Calibri" panose="020F0502020204030204" pitchFamily="34" charset="0"/>
                <a:ea typeface="Times New Roman" panose="02020603050405020304" pitchFamily="18" charset="0"/>
              </a:rPr>
              <a:t>hammadde</a:t>
            </a:r>
            <a:r>
              <a:rPr lang="tr-TR" sz="1400" dirty="0">
                <a:latin typeface="Calibri" panose="020F0502020204030204" pitchFamily="34" charset="0"/>
                <a:ea typeface="Times New Roman" panose="02020603050405020304" pitchFamily="18" charset="0"/>
              </a:rPr>
              <a:t>, </a:t>
            </a:r>
            <a:r>
              <a:rPr lang="tr-TR" sz="1400" dirty="0">
                <a:solidFill>
                  <a:srgbClr val="C00000"/>
                </a:solidFill>
                <a:latin typeface="Calibri" panose="020F0502020204030204" pitchFamily="34" charset="0"/>
                <a:ea typeface="Times New Roman" panose="02020603050405020304" pitchFamily="18" charset="0"/>
              </a:rPr>
              <a:t>malzeme</a:t>
            </a:r>
            <a:r>
              <a:rPr lang="tr-TR" sz="1400" dirty="0">
                <a:latin typeface="Calibri" panose="020F0502020204030204" pitchFamily="34" charset="0"/>
                <a:ea typeface="Times New Roman" panose="02020603050405020304" pitchFamily="18" charset="0"/>
              </a:rPr>
              <a:t>, </a:t>
            </a:r>
            <a:r>
              <a:rPr lang="tr-TR" sz="1400" dirty="0">
                <a:solidFill>
                  <a:srgbClr val="C00000"/>
                </a:solidFill>
                <a:latin typeface="Calibri" panose="020F0502020204030204" pitchFamily="34" charset="0"/>
                <a:ea typeface="Times New Roman" panose="02020603050405020304" pitchFamily="18" charset="0"/>
              </a:rPr>
              <a:t>yarı mamul ve mamul </a:t>
            </a:r>
            <a:r>
              <a:rPr lang="tr-TR" sz="1400" dirty="0">
                <a:latin typeface="Calibri" panose="020F0502020204030204" pitchFamily="34" charset="0"/>
                <a:ea typeface="Times New Roman" panose="02020603050405020304" pitchFamily="18" charset="0"/>
              </a:rPr>
              <a:t>malları</a:t>
            </a:r>
            <a:endParaRPr lang="tr-TR" sz="1400" dirty="0">
              <a:latin typeface="Times New Roman" panose="02020603050405020304" pitchFamily="18" charset="0"/>
              <a:ea typeface="Times New Roman" panose="02020603050405020304" pitchFamily="18" charset="0"/>
            </a:endParaRPr>
          </a:p>
          <a:p>
            <a:pPr marL="0" indent="0" algn="just">
              <a:spcAft>
                <a:spcPts val="0"/>
              </a:spcAft>
              <a:buNone/>
            </a:pPr>
            <a:r>
              <a:rPr lang="tr-TR" sz="1400" dirty="0">
                <a:latin typeface="Calibri" panose="020F0502020204030204" pitchFamily="34" charset="0"/>
                <a:ea typeface="Times New Roman" panose="02020603050405020304" pitchFamily="18" charset="0"/>
              </a:rPr>
              <a:t> </a:t>
            </a:r>
            <a:r>
              <a:rPr lang="tr-TR" sz="1400" b="0" dirty="0" smtClean="0">
                <a:latin typeface="Calibri" panose="020F0502020204030204" pitchFamily="34" charset="0"/>
                <a:ea typeface="Times New Roman" panose="02020603050405020304" pitchFamily="18" charset="0"/>
              </a:rPr>
              <a:t>		                   ifade </a:t>
            </a:r>
            <a:r>
              <a:rPr lang="tr-TR" sz="1400" b="0" dirty="0">
                <a:latin typeface="Calibri" panose="020F0502020204030204" pitchFamily="34" charset="0"/>
                <a:ea typeface="Times New Roman" panose="02020603050405020304" pitchFamily="18" charset="0"/>
              </a:rPr>
              <a:t>etmektedir</a:t>
            </a:r>
            <a:r>
              <a:rPr lang="tr-TR" sz="1400" b="0" dirty="0" smtClean="0">
                <a:latin typeface="Calibri" panose="020F0502020204030204" pitchFamily="34" charset="0"/>
                <a:ea typeface="Times New Roman" panose="02020603050405020304" pitchFamily="18" charset="0"/>
              </a:rPr>
              <a:t>.</a:t>
            </a:r>
          </a:p>
          <a:p>
            <a:pPr marL="0" indent="0" algn="just">
              <a:spcAft>
                <a:spcPts val="0"/>
              </a:spcAft>
              <a:buNone/>
            </a:pPr>
            <a:endParaRPr lang="tr-TR" sz="1400" b="0" dirty="0"/>
          </a:p>
        </p:txBody>
      </p:sp>
      <p:sp>
        <p:nvSpPr>
          <p:cNvPr id="19" name="Metin kutusu 18"/>
          <p:cNvSpPr txBox="1"/>
          <p:nvPr/>
        </p:nvSpPr>
        <p:spPr>
          <a:xfrm>
            <a:off x="869536" y="4297444"/>
            <a:ext cx="11244943" cy="1308050"/>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100" b="1">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a:defRPr>
                <a:solidFill>
                  <a:schemeClr val="tx1"/>
                </a:solidFill>
              </a:defRPr>
            </a:lvl2pPr>
            <a:lvl3pPr marL="834390" lvl="2" indent="-285750">
              <a:lnSpc>
                <a:spcPct val="90000"/>
              </a:lnSpc>
              <a:spcBef>
                <a:spcPts val="300"/>
              </a:spcBef>
              <a:spcAft>
                <a:spcPts val="300"/>
              </a:spcAft>
              <a:buClr>
                <a:srgbClr val="D34817"/>
              </a:buClr>
              <a:buFont typeface="Wingdings" panose="05000000000000000000" pitchFamily="2" charset="2"/>
              <a:buChar char="§"/>
              <a:defRPr sz="1400">
                <a:solidFill>
                  <a:prstClr val="black">
                    <a:lumMod val="85000"/>
                    <a:lumOff val="15000"/>
                  </a:prstClr>
                </a:solidFill>
                <a:latin typeface="Segoe UI" panose="020B0502040204020203" pitchFamily="34" charset="0"/>
                <a:ea typeface="Segoe UI" panose="020B0502040204020203" pitchFamily="34" charset="0"/>
                <a:cs typeface="Segoe UI" panose="020B0502040204020203" pitchFamily="34" charset="0"/>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just">
              <a:spcAft>
                <a:spcPts val="0"/>
              </a:spcAft>
            </a:pPr>
            <a:r>
              <a:rPr lang="tr-TR" sz="1400" b="0" dirty="0">
                <a:latin typeface="Calibri" panose="020F0502020204030204" pitchFamily="34" charset="0"/>
                <a:ea typeface="Times New Roman" panose="02020603050405020304" pitchFamily="18" charset="0"/>
              </a:rPr>
              <a:t>Beyan edilecek olan </a:t>
            </a:r>
            <a:r>
              <a:rPr lang="tr-TR" sz="1400" dirty="0">
                <a:solidFill>
                  <a:srgbClr val="C00000"/>
                </a:solidFill>
                <a:latin typeface="Calibri" panose="020F0502020204030204" pitchFamily="34" charset="0"/>
                <a:ea typeface="Times New Roman" panose="02020603050405020304" pitchFamily="18" charset="0"/>
              </a:rPr>
              <a:t>kayıt ve tescile tabi </a:t>
            </a:r>
            <a:r>
              <a:rPr lang="tr-TR" sz="1400" b="0" dirty="0">
                <a:latin typeface="Calibri" panose="020F0502020204030204" pitchFamily="34" charset="0"/>
                <a:ea typeface="Times New Roman" panose="02020603050405020304" pitchFamily="18" charset="0"/>
              </a:rPr>
              <a:t>kıymetler, kayıt ve tescil için </a:t>
            </a:r>
            <a:r>
              <a:rPr lang="tr-TR" sz="1400" u="sng" dirty="0">
                <a:latin typeface="Calibri" panose="020F0502020204030204" pitchFamily="34" charset="0"/>
                <a:ea typeface="Times New Roman" panose="02020603050405020304" pitchFamily="18" charset="0"/>
              </a:rPr>
              <a:t>kullanılan bilgiler</a:t>
            </a:r>
            <a:r>
              <a:rPr lang="tr-TR" sz="1400" b="0" u="sng" dirty="0">
                <a:latin typeface="Calibri" panose="020F0502020204030204" pitchFamily="34" charset="0"/>
                <a:ea typeface="Times New Roman" panose="02020603050405020304" pitchFamily="18" charset="0"/>
              </a:rPr>
              <a:t> </a:t>
            </a:r>
            <a:r>
              <a:rPr lang="tr-TR" sz="1400" b="0" dirty="0">
                <a:latin typeface="Calibri" panose="020F0502020204030204" pitchFamily="34" charset="0"/>
                <a:ea typeface="Times New Roman" panose="02020603050405020304" pitchFamily="18" charset="0"/>
              </a:rPr>
              <a:t>(numara, harf, işaret, marka vb.) </a:t>
            </a:r>
            <a:r>
              <a:rPr lang="tr-TR" sz="1400" u="sng" dirty="0">
                <a:latin typeface="Calibri" panose="020F0502020204030204" pitchFamily="34" charset="0"/>
                <a:ea typeface="Times New Roman" panose="02020603050405020304" pitchFamily="18" charset="0"/>
              </a:rPr>
              <a:t>belirtilmek suretiyle</a:t>
            </a:r>
            <a:r>
              <a:rPr lang="tr-TR" sz="1400" dirty="0">
                <a:latin typeface="Calibri" panose="020F0502020204030204" pitchFamily="34" charset="0"/>
                <a:ea typeface="Times New Roman" panose="02020603050405020304" pitchFamily="18" charset="0"/>
              </a:rPr>
              <a:t> </a:t>
            </a:r>
            <a:r>
              <a:rPr lang="tr-TR" sz="1400" b="0" dirty="0">
                <a:latin typeface="Calibri" panose="020F0502020204030204" pitchFamily="34" charset="0"/>
                <a:ea typeface="Times New Roman" panose="02020603050405020304" pitchFamily="18" charset="0"/>
              </a:rPr>
              <a:t>envanter listesinde beyan edilecektir. </a:t>
            </a:r>
            <a:endParaRPr lang="tr-TR" sz="1400" b="0" dirty="0" smtClean="0">
              <a:latin typeface="Calibri" panose="020F0502020204030204" pitchFamily="34" charset="0"/>
              <a:ea typeface="Times New Roman" panose="02020603050405020304" pitchFamily="18" charset="0"/>
            </a:endParaRPr>
          </a:p>
          <a:p>
            <a:pPr algn="just">
              <a:spcAft>
                <a:spcPts val="0"/>
              </a:spcAft>
            </a:pPr>
            <a:r>
              <a:rPr lang="tr-TR" sz="1400" b="0" dirty="0" smtClean="0">
                <a:latin typeface="Calibri" panose="020F0502020204030204" pitchFamily="34" charset="0"/>
                <a:ea typeface="Times New Roman" panose="02020603050405020304" pitchFamily="18" charset="0"/>
              </a:rPr>
              <a:t>Kayıt </a:t>
            </a:r>
            <a:r>
              <a:rPr lang="tr-TR" sz="1400" b="0" dirty="0">
                <a:latin typeface="Calibri" panose="020F0502020204030204" pitchFamily="34" charset="0"/>
                <a:ea typeface="Times New Roman" panose="02020603050405020304" pitchFamily="18" charset="0"/>
              </a:rPr>
              <a:t>ve tescile ilişkin gerekli bilgileri içermeyen kıymetlerin, </a:t>
            </a:r>
            <a:r>
              <a:rPr lang="tr-TR" sz="1400" dirty="0">
                <a:solidFill>
                  <a:srgbClr val="C00000"/>
                </a:solidFill>
                <a:latin typeface="Calibri" panose="020F0502020204030204" pitchFamily="34" charset="0"/>
                <a:ea typeface="Times New Roman" panose="02020603050405020304" pitchFamily="18" charset="0"/>
              </a:rPr>
              <a:t>beyandan önce </a:t>
            </a:r>
            <a:r>
              <a:rPr lang="tr-TR" sz="1400" b="0" dirty="0">
                <a:latin typeface="Calibri" panose="020F0502020204030204" pitchFamily="34" charset="0"/>
                <a:ea typeface="Times New Roman" panose="02020603050405020304" pitchFamily="18" charset="0"/>
              </a:rPr>
              <a:t>ilgili kamu idarelerine başvurularak </a:t>
            </a:r>
            <a:r>
              <a:rPr lang="tr-TR" sz="1400" dirty="0">
                <a:solidFill>
                  <a:srgbClr val="C00000"/>
                </a:solidFill>
                <a:latin typeface="Calibri" panose="020F0502020204030204" pitchFamily="34" charset="0"/>
                <a:ea typeface="Times New Roman" panose="02020603050405020304" pitchFamily="18" charset="0"/>
              </a:rPr>
              <a:t>kayıt ve tescil ettirilmesi</a:t>
            </a:r>
            <a:r>
              <a:rPr lang="tr-TR" sz="1400" dirty="0">
                <a:latin typeface="Calibri" panose="020F0502020204030204" pitchFamily="34" charset="0"/>
                <a:ea typeface="Times New Roman" panose="02020603050405020304" pitchFamily="18" charset="0"/>
              </a:rPr>
              <a:t> </a:t>
            </a:r>
            <a:r>
              <a:rPr lang="tr-TR" sz="1400" b="0" dirty="0">
                <a:latin typeface="Calibri" panose="020F0502020204030204" pitchFamily="34" charset="0"/>
                <a:ea typeface="Times New Roman" panose="02020603050405020304" pitchFamily="18" charset="0"/>
              </a:rPr>
              <a:t>ve alınan kayıt ve tescil bilgileri ile beyan edilmesi </a:t>
            </a:r>
            <a:r>
              <a:rPr lang="tr-TR" sz="1400" dirty="0">
                <a:solidFill>
                  <a:srgbClr val="C00000"/>
                </a:solidFill>
                <a:latin typeface="Calibri" panose="020F0502020204030204" pitchFamily="34" charset="0"/>
                <a:ea typeface="Times New Roman" panose="02020603050405020304" pitchFamily="18" charset="0"/>
              </a:rPr>
              <a:t>gerekmektedir</a:t>
            </a:r>
            <a:r>
              <a:rPr lang="tr-TR" sz="1400" dirty="0">
                <a:latin typeface="Calibri" panose="020F0502020204030204" pitchFamily="34" charset="0"/>
                <a:ea typeface="Times New Roman" panose="02020603050405020304" pitchFamily="18" charset="0"/>
              </a:rPr>
              <a:t>.</a:t>
            </a:r>
            <a:r>
              <a:rPr lang="tr-TR" sz="1400" b="0" dirty="0">
                <a:latin typeface="Calibri" panose="020F0502020204030204" pitchFamily="34" charset="0"/>
                <a:ea typeface="Times New Roman" panose="02020603050405020304" pitchFamily="18" charset="0"/>
              </a:rPr>
              <a:t> </a:t>
            </a:r>
            <a:endParaRPr lang="tr-TR" sz="1600" b="0" dirty="0">
              <a:latin typeface="Times New Roman" panose="02020603050405020304" pitchFamily="18" charset="0"/>
              <a:ea typeface="Times New Roman" panose="02020603050405020304" pitchFamily="18" charset="0"/>
            </a:endParaRPr>
          </a:p>
          <a:p>
            <a:pPr marL="0" indent="0" algn="just">
              <a:spcAft>
                <a:spcPts val="0"/>
              </a:spcAft>
              <a:buNone/>
            </a:pPr>
            <a:endParaRPr lang="tr-TR" sz="1300" b="0" dirty="0"/>
          </a:p>
        </p:txBody>
      </p:sp>
      <p:sp>
        <p:nvSpPr>
          <p:cNvPr id="26" name="Metin kutusu 25"/>
          <p:cNvSpPr txBox="1"/>
          <p:nvPr/>
        </p:nvSpPr>
        <p:spPr>
          <a:xfrm>
            <a:off x="882837" y="4302351"/>
            <a:ext cx="11244943" cy="1107996"/>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100" b="1">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a:defRPr>
                <a:solidFill>
                  <a:schemeClr val="tx1"/>
                </a:solidFill>
              </a:defRPr>
            </a:lvl2pPr>
            <a:lvl3pPr marL="834390" lvl="2" indent="-285750">
              <a:lnSpc>
                <a:spcPct val="90000"/>
              </a:lnSpc>
              <a:spcBef>
                <a:spcPts val="300"/>
              </a:spcBef>
              <a:spcAft>
                <a:spcPts val="300"/>
              </a:spcAft>
              <a:buClr>
                <a:srgbClr val="D34817"/>
              </a:buClr>
              <a:buFont typeface="Wingdings" panose="05000000000000000000" pitchFamily="2" charset="2"/>
              <a:buChar char="§"/>
              <a:defRPr sz="1400">
                <a:solidFill>
                  <a:prstClr val="black">
                    <a:lumMod val="85000"/>
                    <a:lumOff val="15000"/>
                  </a:prstClr>
                </a:solidFill>
                <a:latin typeface="Segoe UI" panose="020B0502040204020203" pitchFamily="34" charset="0"/>
                <a:ea typeface="Segoe UI" panose="020B0502040204020203" pitchFamily="34" charset="0"/>
                <a:cs typeface="Segoe UI" panose="020B0502040204020203" pitchFamily="34" charset="0"/>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742950" lvl="1" indent="-285750">
              <a:spcAft>
                <a:spcPts val="600"/>
              </a:spcAft>
              <a:buFont typeface="Wingdings" panose="05000000000000000000" pitchFamily="2" charset="2"/>
              <a:buChar char="ü"/>
            </a:pPr>
            <a:endParaRPr lang="tr-TR" sz="1400" dirty="0" smtClean="0">
              <a:latin typeface="Calibri" panose="020F0502020204030204" pitchFamily="34" charset="0"/>
              <a:ea typeface="Times New Roman" panose="02020603050405020304" pitchFamily="18" charset="0"/>
            </a:endParaRPr>
          </a:p>
          <a:p>
            <a:pPr marL="742950" lvl="1" indent="-285750">
              <a:spcAft>
                <a:spcPts val="600"/>
              </a:spcAft>
              <a:buFont typeface="Wingdings" panose="05000000000000000000" pitchFamily="2" charset="2"/>
              <a:buChar char="ü"/>
            </a:pPr>
            <a:r>
              <a:rPr lang="tr-TR" sz="1400" dirty="0" smtClean="0">
                <a:latin typeface="Calibri" panose="020F0502020204030204" pitchFamily="34" charset="0"/>
                <a:ea typeface="Times New Roman" panose="02020603050405020304" pitchFamily="18" charset="0"/>
              </a:rPr>
              <a:t>Rayiç </a:t>
            </a:r>
            <a:r>
              <a:rPr lang="tr-TR" sz="1400" dirty="0">
                <a:latin typeface="Calibri" panose="020F0502020204030204" pitchFamily="34" charset="0"/>
                <a:ea typeface="Times New Roman" panose="02020603050405020304" pitchFamily="18" charset="0"/>
              </a:rPr>
              <a:t>bedel, o kıymetin </a:t>
            </a:r>
            <a:r>
              <a:rPr lang="tr-TR" sz="1400" b="1" u="sng" dirty="0">
                <a:latin typeface="Calibri" panose="020F0502020204030204" pitchFamily="34" charset="0"/>
                <a:ea typeface="Times New Roman" panose="02020603050405020304" pitchFamily="18" charset="0"/>
              </a:rPr>
              <a:t>değerleme günü itibarıyla</a:t>
            </a:r>
            <a:r>
              <a:rPr lang="tr-TR" sz="1400" dirty="0">
                <a:latin typeface="Calibri" panose="020F0502020204030204" pitchFamily="34" charset="0"/>
                <a:ea typeface="Times New Roman" panose="02020603050405020304" pitchFamily="18" charset="0"/>
              </a:rPr>
              <a:t> </a:t>
            </a:r>
            <a:r>
              <a:rPr lang="tr-TR" sz="1400" b="1" dirty="0">
                <a:solidFill>
                  <a:srgbClr val="C00000"/>
                </a:solidFill>
                <a:latin typeface="Calibri" panose="020F0502020204030204" pitchFamily="34" charset="0"/>
                <a:ea typeface="Times New Roman" panose="02020603050405020304" pitchFamily="18" charset="0"/>
              </a:rPr>
              <a:t>normal alım satım bedelidir</a:t>
            </a:r>
            <a:r>
              <a:rPr lang="tr-TR" sz="1400" dirty="0">
                <a:latin typeface="Calibri" panose="020F0502020204030204" pitchFamily="34" charset="0"/>
                <a:ea typeface="Times New Roman" panose="02020603050405020304" pitchFamily="18" charset="0"/>
              </a:rPr>
              <a:t>. Dolayısıyla bu bedel, </a:t>
            </a:r>
            <a:r>
              <a:rPr lang="tr-TR" sz="1400" b="1" dirty="0">
                <a:solidFill>
                  <a:srgbClr val="C00000"/>
                </a:solidFill>
                <a:latin typeface="Calibri" panose="020F0502020204030204" pitchFamily="34" charset="0"/>
                <a:ea typeface="Times New Roman" panose="02020603050405020304" pitchFamily="18" charset="0"/>
              </a:rPr>
              <a:t>mükellefin kendisi tarafından bizzat(1)</a:t>
            </a:r>
            <a:r>
              <a:rPr lang="tr-TR" sz="1400" dirty="0">
                <a:solidFill>
                  <a:srgbClr val="C00000"/>
                </a:solidFill>
                <a:latin typeface="Calibri" panose="020F0502020204030204" pitchFamily="34" charset="0"/>
                <a:ea typeface="Times New Roman" panose="02020603050405020304" pitchFamily="18" charset="0"/>
              </a:rPr>
              <a:t> </a:t>
            </a:r>
            <a:r>
              <a:rPr lang="tr-TR" sz="1400" dirty="0">
                <a:latin typeface="Calibri" panose="020F0502020204030204" pitchFamily="34" charset="0"/>
                <a:ea typeface="Times New Roman" panose="02020603050405020304" pitchFamily="18" charset="0"/>
              </a:rPr>
              <a:t>tespit edilebileceği gibi </a:t>
            </a:r>
            <a:r>
              <a:rPr lang="tr-TR" sz="1400" b="1" u="sng" dirty="0">
                <a:latin typeface="Calibri" panose="020F0502020204030204" pitchFamily="34" charset="0"/>
                <a:ea typeface="Times New Roman" panose="02020603050405020304" pitchFamily="18" charset="0"/>
              </a:rPr>
              <a:t>bağlı olduğu meslek kuruluşuna</a:t>
            </a:r>
            <a:r>
              <a:rPr lang="tr-TR" sz="1400" b="1" dirty="0">
                <a:solidFill>
                  <a:srgbClr val="C00000"/>
                </a:solidFill>
                <a:latin typeface="Calibri" panose="020F0502020204030204" pitchFamily="34" charset="0"/>
                <a:ea typeface="Times New Roman" panose="02020603050405020304" pitchFamily="18" charset="0"/>
              </a:rPr>
              <a:t>(2)</a:t>
            </a:r>
            <a:r>
              <a:rPr lang="tr-TR" sz="1400" dirty="0">
                <a:latin typeface="Calibri" panose="020F0502020204030204" pitchFamily="34" charset="0"/>
                <a:ea typeface="Times New Roman" panose="02020603050405020304" pitchFamily="18" charset="0"/>
              </a:rPr>
              <a:t> da tespit ettirilebilecektir</a:t>
            </a:r>
            <a:r>
              <a:rPr lang="tr-TR" sz="1400" dirty="0" smtClean="0">
                <a:latin typeface="Calibri" panose="020F0502020204030204" pitchFamily="34" charset="0"/>
                <a:ea typeface="Times New Roman" panose="02020603050405020304" pitchFamily="18" charset="0"/>
              </a:rPr>
              <a:t>.</a:t>
            </a:r>
          </a:p>
          <a:p>
            <a:pPr marL="742950" lvl="1" indent="-285750">
              <a:spcAft>
                <a:spcPts val="600"/>
              </a:spcAft>
              <a:buFont typeface="Wingdings" panose="05000000000000000000" pitchFamily="2" charset="2"/>
              <a:buChar char="ü"/>
            </a:pPr>
            <a:endParaRPr lang="tr-TR" sz="1400" dirty="0"/>
          </a:p>
        </p:txBody>
      </p:sp>
      <p:pic>
        <p:nvPicPr>
          <p:cNvPr id="25" name="Resim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26149" y="4383777"/>
            <a:ext cx="766531" cy="1048614"/>
          </a:xfrm>
          <a:prstGeom prst="rect">
            <a:avLst/>
          </a:prstGeom>
        </p:spPr>
      </p:pic>
      <p:sp>
        <p:nvSpPr>
          <p:cNvPr id="2" name="Dikdörtgen 1"/>
          <p:cNvSpPr/>
          <p:nvPr/>
        </p:nvSpPr>
        <p:spPr>
          <a:xfrm>
            <a:off x="3850002" y="4514497"/>
            <a:ext cx="6096000" cy="923330"/>
          </a:xfrm>
          <a:prstGeom prst="rect">
            <a:avLst/>
          </a:prstGeom>
        </p:spPr>
        <p:txBody>
          <a:bodyPr>
            <a:spAutoFit/>
          </a:bodyPr>
          <a:lstStyle/>
          <a:p>
            <a:r>
              <a:rPr lang="tr-TR" b="1" dirty="0">
                <a:solidFill>
                  <a:srgbClr val="C00000"/>
                </a:solidFill>
                <a:latin typeface="Calibri" panose="020F0502020204030204" pitchFamily="34" charset="0"/>
                <a:ea typeface="Times New Roman" panose="02020603050405020304" pitchFamily="18" charset="0"/>
              </a:rPr>
              <a:t>Teslimleri KDV’den müstesna</a:t>
            </a:r>
            <a:r>
              <a:rPr lang="tr-TR" dirty="0">
                <a:solidFill>
                  <a:srgbClr val="C00000"/>
                </a:solidFill>
                <a:latin typeface="Calibri" panose="020F0502020204030204" pitchFamily="34" charset="0"/>
                <a:ea typeface="Times New Roman" panose="02020603050405020304" pitchFamily="18" charset="0"/>
              </a:rPr>
              <a:t> </a:t>
            </a:r>
            <a:r>
              <a:rPr lang="tr-TR" dirty="0">
                <a:latin typeface="Calibri" panose="020F0502020204030204" pitchFamily="34" charset="0"/>
                <a:ea typeface="Times New Roman" panose="02020603050405020304" pitchFamily="18" charset="0"/>
              </a:rPr>
              <a:t>olan </a:t>
            </a:r>
            <a:r>
              <a:rPr lang="tr-TR" b="1" u="sng" dirty="0">
                <a:latin typeface="Calibri" panose="020F0502020204030204" pitchFamily="34" charset="0"/>
                <a:ea typeface="Times New Roman" panose="02020603050405020304" pitchFamily="18" charset="0"/>
              </a:rPr>
              <a:t>emtia</a:t>
            </a:r>
            <a:r>
              <a:rPr lang="tr-TR" dirty="0">
                <a:latin typeface="Calibri" panose="020F0502020204030204" pitchFamily="34" charset="0"/>
                <a:ea typeface="Times New Roman" panose="02020603050405020304" pitchFamily="18" charset="0"/>
              </a:rPr>
              <a:t> (basılı kitap ve süreli yayınlar hariç), </a:t>
            </a:r>
            <a:r>
              <a:rPr lang="tr-TR" b="1" u="sng" dirty="0">
                <a:latin typeface="Calibri" panose="020F0502020204030204" pitchFamily="34" charset="0"/>
                <a:ea typeface="Times New Roman" panose="02020603050405020304" pitchFamily="18" charset="0"/>
              </a:rPr>
              <a:t>makine</a:t>
            </a:r>
            <a:r>
              <a:rPr lang="tr-TR" dirty="0">
                <a:latin typeface="Calibri" panose="020F0502020204030204" pitchFamily="34" charset="0"/>
                <a:ea typeface="Times New Roman" panose="02020603050405020304" pitchFamily="18" charset="0"/>
              </a:rPr>
              <a:t>, </a:t>
            </a:r>
            <a:r>
              <a:rPr lang="tr-TR" b="1" u="sng" dirty="0">
                <a:latin typeface="Calibri" panose="020F0502020204030204" pitchFamily="34" charset="0"/>
                <a:ea typeface="Times New Roman" panose="02020603050405020304" pitchFamily="18" charset="0"/>
              </a:rPr>
              <a:t>teçhizat</a:t>
            </a:r>
            <a:r>
              <a:rPr lang="tr-TR" dirty="0">
                <a:latin typeface="Calibri" panose="020F0502020204030204" pitchFamily="34" charset="0"/>
                <a:ea typeface="Times New Roman" panose="02020603050405020304" pitchFamily="18" charset="0"/>
              </a:rPr>
              <a:t> ve </a:t>
            </a:r>
            <a:r>
              <a:rPr lang="tr-TR" b="1" u="sng" dirty="0">
                <a:latin typeface="Calibri" panose="020F0502020204030204" pitchFamily="34" charset="0"/>
                <a:ea typeface="Times New Roman" panose="02020603050405020304" pitchFamily="18" charset="0"/>
              </a:rPr>
              <a:t>demirbaşlarla</a:t>
            </a:r>
            <a:r>
              <a:rPr lang="tr-TR" dirty="0">
                <a:latin typeface="Calibri" panose="020F0502020204030204" pitchFamily="34" charset="0"/>
                <a:ea typeface="Times New Roman" panose="02020603050405020304" pitchFamily="18" charset="0"/>
              </a:rPr>
              <a:t> ilgili olarak bu uygulamadan yararlanılması </a:t>
            </a:r>
            <a:r>
              <a:rPr lang="tr-TR" b="1" dirty="0">
                <a:solidFill>
                  <a:srgbClr val="C00000"/>
                </a:solidFill>
                <a:latin typeface="Calibri" panose="020F0502020204030204" pitchFamily="34" charset="0"/>
                <a:ea typeface="Times New Roman" panose="02020603050405020304" pitchFamily="18" charset="0"/>
              </a:rPr>
              <a:t>mümkün değildir</a:t>
            </a:r>
            <a:r>
              <a:rPr lang="tr-TR" dirty="0">
                <a:latin typeface="Calibri" panose="020F0502020204030204" pitchFamily="34" charset="0"/>
                <a:ea typeface="Times New Roman" panose="02020603050405020304" pitchFamily="18" charset="0"/>
              </a:rPr>
              <a:t>. </a:t>
            </a:r>
            <a:endParaRPr lang="tr-TR" dirty="0"/>
          </a:p>
        </p:txBody>
      </p:sp>
      <p:sp>
        <p:nvSpPr>
          <p:cNvPr id="10" name="İçerik Yer Tutucusu 2"/>
          <p:cNvSpPr txBox="1">
            <a:spLocks/>
          </p:cNvSpPr>
          <p:nvPr/>
        </p:nvSpPr>
        <p:spPr>
          <a:xfrm>
            <a:off x="2143476" y="4647294"/>
            <a:ext cx="8736973" cy="10897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Font typeface="Wingdings" panose="05000000000000000000" pitchFamily="2" charset="2"/>
              <a:buChar char="q"/>
            </a:pPr>
            <a:endParaRPr lang="tr-TR" dirty="0"/>
          </a:p>
        </p:txBody>
      </p:sp>
      <p:sp>
        <p:nvSpPr>
          <p:cNvPr id="12" name="İçerik Yer Tutucusu 2"/>
          <p:cNvSpPr txBox="1">
            <a:spLocks/>
          </p:cNvSpPr>
          <p:nvPr/>
        </p:nvSpPr>
        <p:spPr>
          <a:xfrm>
            <a:off x="-374871" y="5737074"/>
            <a:ext cx="8736973" cy="10897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Font typeface="Wingdings" panose="05000000000000000000" pitchFamily="2" charset="2"/>
              <a:buChar char="q"/>
            </a:pPr>
            <a:endParaRPr lang="tr-TR" dirty="0"/>
          </a:p>
        </p:txBody>
      </p:sp>
      <p:sp>
        <p:nvSpPr>
          <p:cNvPr id="20" name="Metin kutusu 19"/>
          <p:cNvSpPr txBox="1"/>
          <p:nvPr/>
        </p:nvSpPr>
        <p:spPr>
          <a:xfrm>
            <a:off x="3602676" y="1396532"/>
            <a:ext cx="5965371" cy="2870016"/>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pPr marL="377190" lvl="1" indent="-285750">
              <a:lnSpc>
                <a:spcPct val="90000"/>
              </a:lnSpc>
              <a:spcBef>
                <a:spcPts val="300"/>
              </a:spcBef>
              <a:spcAft>
                <a:spcPts val="300"/>
              </a:spcAft>
              <a:buClr>
                <a:srgbClr val="D34817"/>
              </a:buClr>
              <a:buFont typeface="Wingdings" panose="05000000000000000000" pitchFamily="2" charset="2"/>
              <a:buChar char="§"/>
            </a:pPr>
            <a:r>
              <a:rPr lang="tr-TR" sz="1400" dirty="0">
                <a:latin typeface="Calibri" panose="020F0502020204030204" pitchFamily="34" charset="0"/>
                <a:ea typeface="Times New Roman" panose="02020603050405020304" pitchFamily="18" charset="0"/>
              </a:rPr>
              <a:t>Bütün </a:t>
            </a:r>
            <a:r>
              <a:rPr lang="tr-TR" sz="1400" b="1" dirty="0">
                <a:solidFill>
                  <a:srgbClr val="C00000"/>
                </a:solidFill>
                <a:latin typeface="Calibri" panose="020F0502020204030204" pitchFamily="34" charset="0"/>
                <a:ea typeface="Times New Roman" panose="02020603050405020304" pitchFamily="18" charset="0"/>
              </a:rPr>
              <a:t>gelir ve kurumlar vergisi mükellefleri</a:t>
            </a:r>
            <a:r>
              <a:rPr lang="tr-TR" sz="1400" dirty="0">
                <a:latin typeface="Calibri" panose="020F0502020204030204" pitchFamily="34" charset="0"/>
                <a:ea typeface="Times New Roman" panose="02020603050405020304" pitchFamily="18" charset="0"/>
              </a:rPr>
              <a:t>ni </a:t>
            </a:r>
            <a:r>
              <a:rPr lang="tr-TR" sz="1400" dirty="0" smtClean="0">
                <a:latin typeface="Calibri" panose="020F0502020204030204" pitchFamily="34" charset="0"/>
                <a:ea typeface="Times New Roman" panose="02020603050405020304" pitchFamily="18" charset="0"/>
              </a:rPr>
              <a:t>kapsamakta olup</a:t>
            </a:r>
            <a:endParaRPr lang="tr-TR" sz="1400" dirty="0">
              <a:latin typeface="Calibri" panose="020F0502020204030204" pitchFamily="34" charset="0"/>
              <a:ea typeface="Times New Roman" panose="02020603050405020304" pitchFamily="18" charset="0"/>
            </a:endParaRPr>
          </a:p>
          <a:p>
            <a:pPr marL="377190" lvl="1" indent="-285750">
              <a:lnSpc>
                <a:spcPct val="90000"/>
              </a:lnSpc>
              <a:spcBef>
                <a:spcPts val="300"/>
              </a:spcBef>
              <a:spcAft>
                <a:spcPts val="300"/>
              </a:spcAft>
              <a:buClr>
                <a:srgbClr val="D34817"/>
              </a:buClr>
              <a:buFont typeface="Wingdings" panose="05000000000000000000" pitchFamily="2" charset="2"/>
              <a:buChar char="§"/>
            </a:pPr>
            <a:r>
              <a:rPr lang="tr-TR" sz="1400" b="1" dirty="0" smtClean="0">
                <a:latin typeface="Calibri" panose="020F0502020204030204" pitchFamily="34" charset="0"/>
                <a:ea typeface="Times New Roman" panose="02020603050405020304" pitchFamily="18" charset="0"/>
              </a:rPr>
              <a:t>31 </a:t>
            </a:r>
            <a:r>
              <a:rPr lang="tr-TR" sz="1400" b="1" dirty="0">
                <a:latin typeface="Calibri" panose="020F0502020204030204" pitchFamily="34" charset="0"/>
                <a:ea typeface="Times New Roman" panose="02020603050405020304" pitchFamily="18" charset="0"/>
              </a:rPr>
              <a:t>Ağustos 2021 </a:t>
            </a:r>
            <a:r>
              <a:rPr lang="tr-TR" sz="1400" dirty="0">
                <a:latin typeface="Calibri" panose="020F0502020204030204" pitchFamily="34" charset="0"/>
                <a:ea typeface="Times New Roman" panose="02020603050405020304" pitchFamily="18" charset="0"/>
              </a:rPr>
              <a:t>tarihine (bu tarih dâhil) kadar bu Tebliğin (VI/A-4) bölümünde belirtilen </a:t>
            </a:r>
            <a:r>
              <a:rPr lang="tr-TR" sz="1400" b="1" dirty="0">
                <a:solidFill>
                  <a:srgbClr val="C00000"/>
                </a:solidFill>
                <a:latin typeface="Calibri" panose="020F0502020204030204" pitchFamily="34" charset="0"/>
                <a:ea typeface="Times New Roman" panose="02020603050405020304" pitchFamily="18" charset="0"/>
              </a:rPr>
              <a:t>beyanname</a:t>
            </a:r>
            <a:r>
              <a:rPr lang="tr-TR" sz="1400" dirty="0">
                <a:latin typeface="Calibri" panose="020F0502020204030204" pitchFamily="34" charset="0"/>
                <a:ea typeface="Times New Roman" panose="02020603050405020304" pitchFamily="18" charset="0"/>
              </a:rPr>
              <a:t> </a:t>
            </a:r>
            <a:r>
              <a:rPr lang="tr-TR" sz="1400" b="1" dirty="0">
                <a:latin typeface="Calibri" panose="020F0502020204030204" pitchFamily="34" charset="0"/>
                <a:ea typeface="Times New Roman" panose="02020603050405020304" pitchFamily="18" charset="0"/>
              </a:rPr>
              <a:t>(Ek:18)</a:t>
            </a:r>
            <a:r>
              <a:rPr lang="tr-TR" sz="1400" dirty="0">
                <a:latin typeface="Calibri" panose="020F0502020204030204" pitchFamily="34" charset="0"/>
                <a:ea typeface="Times New Roman" panose="02020603050405020304" pitchFamily="18" charset="0"/>
              </a:rPr>
              <a:t> ve </a:t>
            </a:r>
            <a:r>
              <a:rPr lang="tr-TR" sz="1400" b="1" dirty="0">
                <a:solidFill>
                  <a:srgbClr val="C00000"/>
                </a:solidFill>
                <a:latin typeface="Calibri" panose="020F0502020204030204" pitchFamily="34" charset="0"/>
                <a:ea typeface="Times New Roman" panose="02020603050405020304" pitchFamily="18" charset="0"/>
              </a:rPr>
              <a:t>ekinde</a:t>
            </a:r>
            <a:r>
              <a:rPr lang="tr-TR" sz="1400" dirty="0">
                <a:latin typeface="Calibri" panose="020F0502020204030204" pitchFamily="34" charset="0"/>
                <a:ea typeface="Times New Roman" panose="02020603050405020304" pitchFamily="18" charset="0"/>
              </a:rPr>
              <a:t> verecekleri </a:t>
            </a:r>
            <a:r>
              <a:rPr lang="tr-TR" sz="1400" b="1" dirty="0">
                <a:solidFill>
                  <a:srgbClr val="C00000"/>
                </a:solidFill>
                <a:latin typeface="Calibri" panose="020F0502020204030204" pitchFamily="34" charset="0"/>
                <a:ea typeface="Times New Roman" panose="02020603050405020304" pitchFamily="18" charset="0"/>
              </a:rPr>
              <a:t>envanter</a:t>
            </a:r>
            <a:r>
              <a:rPr lang="tr-TR" sz="1400" dirty="0">
                <a:solidFill>
                  <a:srgbClr val="C00000"/>
                </a:solidFill>
                <a:latin typeface="Calibri" panose="020F0502020204030204" pitchFamily="34" charset="0"/>
                <a:ea typeface="Times New Roman" panose="02020603050405020304" pitchFamily="18" charset="0"/>
              </a:rPr>
              <a:t> </a:t>
            </a:r>
            <a:r>
              <a:rPr lang="tr-TR" sz="1400" b="1" dirty="0">
                <a:latin typeface="Calibri" panose="020F0502020204030204" pitchFamily="34" charset="0"/>
                <a:ea typeface="Times New Roman" panose="02020603050405020304" pitchFamily="18" charset="0"/>
              </a:rPr>
              <a:t>(Ek:19) </a:t>
            </a:r>
            <a:r>
              <a:rPr lang="tr-TR" sz="1400" b="1" dirty="0">
                <a:solidFill>
                  <a:srgbClr val="C00000"/>
                </a:solidFill>
                <a:latin typeface="Calibri" panose="020F0502020204030204" pitchFamily="34" charset="0"/>
                <a:ea typeface="Times New Roman" panose="02020603050405020304" pitchFamily="18" charset="0"/>
              </a:rPr>
              <a:t>listesi</a:t>
            </a:r>
            <a:r>
              <a:rPr lang="tr-TR" sz="1400" dirty="0">
                <a:latin typeface="Calibri" panose="020F0502020204030204" pitchFamily="34" charset="0"/>
                <a:ea typeface="Times New Roman" panose="02020603050405020304" pitchFamily="18" charset="0"/>
              </a:rPr>
              <a:t> </a:t>
            </a:r>
            <a:r>
              <a:rPr lang="tr-TR" sz="1400" dirty="0" smtClean="0">
                <a:latin typeface="Calibri" panose="020F0502020204030204" pitchFamily="34" charset="0"/>
                <a:ea typeface="Times New Roman" panose="02020603050405020304" pitchFamily="18" charset="0"/>
              </a:rPr>
              <a:t>ile bildirilecek,</a:t>
            </a:r>
          </a:p>
          <a:p>
            <a:pPr marL="377190" lvl="1" indent="-285750">
              <a:lnSpc>
                <a:spcPct val="90000"/>
              </a:lnSpc>
              <a:spcBef>
                <a:spcPts val="300"/>
              </a:spcBef>
              <a:spcAft>
                <a:spcPts val="300"/>
              </a:spcAft>
              <a:buClr>
                <a:srgbClr val="D34817"/>
              </a:buClr>
              <a:buFont typeface="Wingdings" panose="05000000000000000000" pitchFamily="2" charset="2"/>
              <a:buChar char="§"/>
            </a:pPr>
            <a:r>
              <a:rPr lang="tr-TR" sz="1400" dirty="0" smtClean="0">
                <a:latin typeface="Calibri" panose="020F0502020204030204" pitchFamily="34" charset="0"/>
                <a:ea typeface="Times New Roman" panose="02020603050405020304" pitchFamily="18" charset="0"/>
              </a:rPr>
              <a:t>Bu </a:t>
            </a:r>
            <a:r>
              <a:rPr lang="tr-TR" sz="1400" dirty="0">
                <a:latin typeface="Calibri" panose="020F0502020204030204" pitchFamily="34" charset="0"/>
                <a:ea typeface="Times New Roman" panose="02020603050405020304" pitchFamily="18" charset="0"/>
              </a:rPr>
              <a:t>kıymetler, </a:t>
            </a:r>
            <a:r>
              <a:rPr lang="tr-TR" sz="1400" b="1" dirty="0">
                <a:solidFill>
                  <a:srgbClr val="C00000"/>
                </a:solidFill>
                <a:latin typeface="Calibri" panose="020F0502020204030204" pitchFamily="34" charset="0"/>
                <a:ea typeface="Times New Roman" panose="02020603050405020304" pitchFamily="18" charset="0"/>
              </a:rPr>
              <a:t>bildirim tarihindeki</a:t>
            </a:r>
            <a:r>
              <a:rPr lang="tr-TR" sz="1400" dirty="0">
                <a:solidFill>
                  <a:srgbClr val="C00000"/>
                </a:solidFill>
                <a:latin typeface="Calibri" panose="020F0502020204030204" pitchFamily="34" charset="0"/>
                <a:ea typeface="Times New Roman" panose="02020603050405020304" pitchFamily="18" charset="0"/>
              </a:rPr>
              <a:t> </a:t>
            </a:r>
            <a:r>
              <a:rPr lang="tr-TR" sz="1400" b="1" u="sng" dirty="0">
                <a:latin typeface="Calibri" panose="020F0502020204030204" pitchFamily="34" charset="0"/>
                <a:ea typeface="Times New Roman" panose="02020603050405020304" pitchFamily="18" charset="0"/>
              </a:rPr>
              <a:t>rayiç bedelle</a:t>
            </a:r>
            <a:r>
              <a:rPr lang="tr-TR" sz="1400" dirty="0">
                <a:latin typeface="Calibri" panose="020F0502020204030204" pitchFamily="34" charset="0"/>
                <a:ea typeface="Times New Roman" panose="02020603050405020304" pitchFamily="18" charset="0"/>
              </a:rPr>
              <a:t> değerlenmek suretiyle envanter listesinde </a:t>
            </a:r>
            <a:r>
              <a:rPr lang="tr-TR" sz="1400" dirty="0" smtClean="0">
                <a:latin typeface="Calibri" panose="020F0502020204030204" pitchFamily="34" charset="0"/>
                <a:ea typeface="Times New Roman" panose="02020603050405020304" pitchFamily="18" charset="0"/>
              </a:rPr>
              <a:t>gösterilecektir.</a:t>
            </a:r>
          </a:p>
          <a:p>
            <a:pPr marL="377190" lvl="1" indent="-285750">
              <a:lnSpc>
                <a:spcPct val="90000"/>
              </a:lnSpc>
              <a:spcBef>
                <a:spcPts val="300"/>
              </a:spcBef>
              <a:spcAft>
                <a:spcPts val="300"/>
              </a:spcAft>
              <a:buClr>
                <a:srgbClr val="D34817"/>
              </a:buClr>
              <a:buFont typeface="Wingdings" panose="05000000000000000000" pitchFamily="2" charset="2"/>
              <a:buChar char="§"/>
            </a:pPr>
            <a:r>
              <a:rPr lang="tr-TR" sz="1400" dirty="0" err="1">
                <a:latin typeface="Calibri" panose="020F0502020204030204" pitchFamily="34" charset="0"/>
                <a:ea typeface="Times New Roman" panose="02020603050405020304" pitchFamily="18" charset="0"/>
              </a:rPr>
              <a:t>Ba</a:t>
            </a:r>
            <a:r>
              <a:rPr lang="tr-TR" sz="1400" dirty="0">
                <a:latin typeface="Calibri" panose="020F0502020204030204" pitchFamily="34" charset="0"/>
                <a:ea typeface="Times New Roman" panose="02020603050405020304" pitchFamily="18" charset="0"/>
              </a:rPr>
              <a:t> formu vermek zorunda olan mükellefler </a:t>
            </a:r>
            <a:r>
              <a:rPr lang="tr-TR" sz="1400" dirty="0" smtClean="0">
                <a:latin typeface="Calibri" panose="020F0502020204030204" pitchFamily="34" charset="0"/>
                <a:ea typeface="Times New Roman" panose="02020603050405020304" pitchFamily="18" charset="0"/>
              </a:rPr>
              <a:t>tarafından</a:t>
            </a:r>
            <a:r>
              <a:rPr lang="tr-TR" sz="1400" dirty="0">
                <a:latin typeface="Calibri" panose="020F0502020204030204" pitchFamily="34" charset="0"/>
                <a:ea typeface="Times New Roman" panose="02020603050405020304" pitchFamily="18" charset="0"/>
              </a:rPr>
              <a:t>, </a:t>
            </a:r>
            <a:r>
              <a:rPr lang="tr-TR" sz="1400" dirty="0" err="1">
                <a:latin typeface="Calibri" panose="020F0502020204030204" pitchFamily="34" charset="0"/>
                <a:ea typeface="Times New Roman" panose="02020603050405020304" pitchFamily="18" charset="0"/>
              </a:rPr>
              <a:t>Ba</a:t>
            </a:r>
            <a:r>
              <a:rPr lang="tr-TR" sz="1400" dirty="0">
                <a:latin typeface="Calibri" panose="020F0502020204030204" pitchFamily="34" charset="0"/>
                <a:ea typeface="Times New Roman" panose="02020603050405020304" pitchFamily="18" charset="0"/>
              </a:rPr>
              <a:t> formunun </a:t>
            </a:r>
            <a:r>
              <a:rPr lang="tr-TR" sz="1400" b="1" dirty="0">
                <a:latin typeface="Calibri" panose="020F0502020204030204" pitchFamily="34" charset="0"/>
                <a:ea typeface="Times New Roman" panose="02020603050405020304" pitchFamily="18" charset="0"/>
              </a:rPr>
              <a:t>“Soyadı/Adı Unvanı”</a:t>
            </a:r>
            <a:r>
              <a:rPr lang="tr-TR" sz="1400" dirty="0">
                <a:latin typeface="Calibri" panose="020F0502020204030204" pitchFamily="34" charset="0"/>
                <a:ea typeface="Times New Roman" panose="02020603050405020304" pitchFamily="18" charset="0"/>
              </a:rPr>
              <a:t> bölümüne “</a:t>
            </a:r>
            <a:r>
              <a:rPr lang="tr-TR" sz="1400" b="1" dirty="0">
                <a:solidFill>
                  <a:srgbClr val="C00000"/>
                </a:solidFill>
                <a:latin typeface="Calibri" panose="020F0502020204030204" pitchFamily="34" charset="0"/>
                <a:ea typeface="Times New Roman" panose="02020603050405020304" pitchFamily="18" charset="0"/>
              </a:rPr>
              <a:t>Muhtelif Satıcılar </a:t>
            </a:r>
            <a:r>
              <a:rPr lang="tr-TR" sz="1400" dirty="0">
                <a:latin typeface="Calibri" panose="020F0502020204030204" pitchFamily="34" charset="0"/>
                <a:ea typeface="Times New Roman" panose="02020603050405020304" pitchFamily="18" charset="0"/>
              </a:rPr>
              <a:t>(7326 sayılı Kanun Madde 6/1)”, </a:t>
            </a:r>
            <a:r>
              <a:rPr lang="tr-TR" sz="1400" b="1" dirty="0">
                <a:latin typeface="Calibri" panose="020F0502020204030204" pitchFamily="34" charset="0"/>
                <a:ea typeface="Times New Roman" panose="02020603050405020304" pitchFamily="18" charset="0"/>
              </a:rPr>
              <a:t>“Vergi Kimlik Numarası”</a:t>
            </a:r>
            <a:r>
              <a:rPr lang="tr-TR" sz="1400" dirty="0">
                <a:latin typeface="Calibri" panose="020F0502020204030204" pitchFamily="34" charset="0"/>
                <a:ea typeface="Times New Roman" panose="02020603050405020304" pitchFamily="18" charset="0"/>
              </a:rPr>
              <a:t> bölümüne </a:t>
            </a:r>
            <a:r>
              <a:rPr lang="tr-TR" sz="1400" b="1" dirty="0">
                <a:solidFill>
                  <a:srgbClr val="C00000"/>
                </a:solidFill>
                <a:latin typeface="Calibri" panose="020F0502020204030204" pitchFamily="34" charset="0"/>
                <a:ea typeface="Times New Roman" panose="02020603050405020304" pitchFamily="18" charset="0"/>
              </a:rPr>
              <a:t>(3333 333 333)</a:t>
            </a:r>
            <a:r>
              <a:rPr lang="tr-TR" sz="1400" dirty="0">
                <a:latin typeface="Calibri" panose="020F0502020204030204" pitchFamily="34" charset="0"/>
                <a:ea typeface="Times New Roman" panose="02020603050405020304" pitchFamily="18" charset="0"/>
              </a:rPr>
              <a:t> </a:t>
            </a:r>
            <a:r>
              <a:rPr lang="tr-TR" sz="1400" dirty="0" smtClean="0">
                <a:latin typeface="Calibri" panose="020F0502020204030204" pitchFamily="34" charset="0"/>
                <a:ea typeface="Times New Roman" panose="02020603050405020304" pitchFamily="18" charset="0"/>
              </a:rPr>
              <a:t>yazılmak suretiyle</a:t>
            </a:r>
          </a:p>
        </p:txBody>
      </p:sp>
      <p:sp>
        <p:nvSpPr>
          <p:cNvPr id="21" name="Yuvarlatılmış Dikdörtgen 20"/>
          <p:cNvSpPr/>
          <p:nvPr/>
        </p:nvSpPr>
        <p:spPr>
          <a:xfrm>
            <a:off x="3617050" y="1225669"/>
            <a:ext cx="5952554" cy="720000"/>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smtClean="0">
                <a:latin typeface="Arial" panose="020B0604020202020204" pitchFamily="34" charset="0"/>
                <a:cs typeface="Arial" panose="020B0604020202020204" pitchFamily="34" charset="0"/>
              </a:rPr>
              <a:t>Beyan</a:t>
            </a:r>
            <a:endParaRPr lang="tr-TR" dirty="0">
              <a:latin typeface="Arial" panose="020B0604020202020204" pitchFamily="34" charset="0"/>
              <a:cs typeface="Arial" panose="020B0604020202020204" pitchFamily="34" charset="0"/>
            </a:endParaRPr>
          </a:p>
        </p:txBody>
      </p:sp>
      <p:sp>
        <p:nvSpPr>
          <p:cNvPr id="22" name="Dikdörtgen 21"/>
          <p:cNvSpPr/>
          <p:nvPr/>
        </p:nvSpPr>
        <p:spPr>
          <a:xfrm>
            <a:off x="2941563" y="1441688"/>
            <a:ext cx="5254951" cy="720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scene3d>
              <a:camera prst="orthographicFront"/>
              <a:lightRig rig="threePt" dir="t"/>
            </a:scene3d>
            <a:sp3d extrusionH="57150">
              <a:bevelT w="82550" h="38100" prst="coolSlant"/>
            </a:sp3d>
          </a:bodyPr>
          <a:lstStyle/>
          <a:p>
            <a:pPr lvl="0" algn="ctr" defTabSz="1422400">
              <a:lnSpc>
                <a:spcPct val="90000"/>
              </a:lnSpc>
              <a:spcBef>
                <a:spcPct val="0"/>
              </a:spcBef>
              <a:spcAft>
                <a:spcPct val="35000"/>
              </a:spcAft>
            </a:pPr>
            <a:endParaRPr lang="tr-TR" sz="3200" b="1" dirty="0">
              <a:solidFill>
                <a:schemeClr val="tx1"/>
              </a:solidFill>
              <a:latin typeface="SimSun" panose="02010600030101010101" pitchFamily="2" charset="-122"/>
              <a:ea typeface="SimSun" panose="02010600030101010101" pitchFamily="2" charset="-122"/>
              <a:cs typeface="Times New Roman" panose="02020603050405020304" pitchFamily="18" charset="0"/>
            </a:endParaRPr>
          </a:p>
        </p:txBody>
      </p:sp>
      <p:sp>
        <p:nvSpPr>
          <p:cNvPr id="11" name="TextShape 2"/>
          <p:cNvSpPr txBox="1"/>
          <p:nvPr/>
        </p:nvSpPr>
        <p:spPr>
          <a:xfrm>
            <a:off x="1108075" y="82018"/>
            <a:ext cx="10920495" cy="791640"/>
          </a:xfrm>
          <a:prstGeom prst="rect">
            <a:avLst/>
          </a:prstGeom>
          <a:noFill/>
          <a:ln>
            <a:noFill/>
          </a:ln>
        </p:spPr>
        <p:txBody>
          <a:bodyPr anchor="ctr"/>
          <a:lstStyle/>
          <a:p>
            <a:pPr algn="ctr">
              <a:lnSpc>
                <a:spcPct val="100000"/>
              </a:lnSpc>
            </a:pPr>
            <a:r>
              <a:rPr lang="tr-TR" sz="2500" b="1" spc="-1" dirty="0" smtClean="0">
                <a:solidFill>
                  <a:srgbClr val="FF0000"/>
                </a:solidFill>
                <a:uFill>
                  <a:solidFill>
                    <a:srgbClr val="FFFFFF"/>
                  </a:solidFill>
                </a:uFill>
                <a:latin typeface="Calibri"/>
              </a:rPr>
              <a:t>İŞLETME KAYITLARININ DÜZELTİLMESİ</a:t>
            </a:r>
          </a:p>
          <a:p>
            <a:pPr algn="ctr">
              <a:lnSpc>
                <a:spcPct val="100000"/>
              </a:lnSpc>
            </a:pPr>
            <a:r>
              <a:rPr lang="tr-TR" b="1" spc="-1" dirty="0">
                <a:solidFill>
                  <a:srgbClr val="FF0000"/>
                </a:solidFill>
                <a:uFill>
                  <a:solidFill>
                    <a:srgbClr val="FFFFFF"/>
                  </a:solidFill>
                </a:uFill>
              </a:rPr>
              <a:t>-İşletmede </a:t>
            </a:r>
            <a:r>
              <a:rPr lang="tr-TR" b="1" spc="-1" dirty="0" smtClean="0">
                <a:solidFill>
                  <a:srgbClr val="FF0000"/>
                </a:solidFill>
                <a:uFill>
                  <a:solidFill>
                    <a:srgbClr val="FFFFFF"/>
                  </a:solidFill>
                </a:uFill>
              </a:rPr>
              <a:t>Mevcut Olduğu Halde Kayıtlarda Yer Almayan Kıymetler</a:t>
            </a:r>
            <a:r>
              <a:rPr lang="tr-TR" b="1" strike="noStrike" spc="-1" dirty="0" smtClean="0">
                <a:solidFill>
                  <a:srgbClr val="FF0000"/>
                </a:solidFill>
                <a:uFill>
                  <a:solidFill>
                    <a:srgbClr val="FFFFFF"/>
                  </a:solidFill>
                </a:uFill>
                <a:latin typeface="Calibri"/>
              </a:rPr>
              <a:t>-</a:t>
            </a:r>
            <a:endParaRPr lang="tr-TR" b="0" strike="noStrike" spc="-1" dirty="0">
              <a:solidFill>
                <a:srgbClr val="000000"/>
              </a:solidFill>
              <a:uFill>
                <a:solidFill>
                  <a:srgbClr val="FFFFFF"/>
                </a:solidFill>
              </a:uFill>
              <a:latin typeface="Calibri"/>
            </a:endParaRPr>
          </a:p>
        </p:txBody>
      </p:sp>
      <p:sp>
        <p:nvSpPr>
          <p:cNvPr id="13" name="5 Dikdörtgen"/>
          <p:cNvSpPr/>
          <p:nvPr/>
        </p:nvSpPr>
        <p:spPr>
          <a:xfrm rot="16200000">
            <a:off x="-2875869" y="3145126"/>
            <a:ext cx="6851740" cy="561489"/>
          </a:xfrm>
          <a:prstGeom prst="rect">
            <a:avLst/>
          </a:prstGeom>
          <a:solidFill>
            <a:srgbClr val="FD0005"/>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b="1">
              <a:solidFill>
                <a:prstClr val="white"/>
              </a:solidFill>
            </a:endParaRPr>
          </a:p>
        </p:txBody>
      </p:sp>
      <p:sp>
        <p:nvSpPr>
          <p:cNvPr id="14" name="36 Başlık"/>
          <p:cNvSpPr txBox="1">
            <a:spLocks/>
          </p:cNvSpPr>
          <p:nvPr/>
        </p:nvSpPr>
        <p:spPr>
          <a:xfrm rot="16200000">
            <a:off x="-2247497" y="3571445"/>
            <a:ext cx="5584971" cy="571504"/>
          </a:xfrm>
          <a:prstGeom prst="rect">
            <a:avLst/>
          </a:prstGeom>
        </p:spPr>
        <p:txBody>
          <a:bodyPr vert="horz" lIns="91440" tIns="45720" rIns="91440" bIns="45720" rtlCol="0" anchor="ctr">
            <a:noAutofit/>
          </a:bodyPr>
          <a:lstStyle/>
          <a:p>
            <a:pPr algn="ctr">
              <a:spcBef>
                <a:spcPct val="0"/>
              </a:spcBef>
              <a:defRPr/>
            </a:pPr>
            <a:r>
              <a:rPr lang="tr-TR" b="1" dirty="0">
                <a:solidFill>
                  <a:prstClr val="white"/>
                </a:solidFill>
                <a:effectLst>
                  <a:outerShdw blurRad="38100" dist="38100" dir="2700000" algn="tl">
                    <a:srgbClr val="000000">
                      <a:alpha val="43137"/>
                    </a:srgbClr>
                  </a:outerShdw>
                </a:effectLst>
              </a:rPr>
              <a:t>VERGİ DENETİM KURULU BAŞKANLIĞI</a:t>
            </a:r>
          </a:p>
        </p:txBody>
      </p:sp>
      <p:pic>
        <p:nvPicPr>
          <p:cNvPr id="15" name="Resim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46" y="235646"/>
            <a:ext cx="965683" cy="964739"/>
          </a:xfrm>
          <a:prstGeom prst="rect">
            <a:avLst/>
          </a:prstGeom>
        </p:spPr>
      </p:pic>
      <p:pic>
        <p:nvPicPr>
          <p:cNvPr id="23" name="Resim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66580" y="1530337"/>
            <a:ext cx="2025420" cy="2275301"/>
          </a:xfrm>
          <a:prstGeom prst="rect">
            <a:avLst/>
          </a:prstGeom>
        </p:spPr>
      </p:pic>
      <p:sp>
        <p:nvSpPr>
          <p:cNvPr id="4" name="Slayt Numarası Yer Tutucusu 3"/>
          <p:cNvSpPr>
            <a:spLocks noGrp="1"/>
          </p:cNvSpPr>
          <p:nvPr>
            <p:ph type="sldNum" sz="quarter" idx="12"/>
          </p:nvPr>
        </p:nvSpPr>
        <p:spPr/>
        <p:txBody>
          <a:bodyPr/>
          <a:lstStyle/>
          <a:p>
            <a:fld id="{F28A0EBE-9E73-41B7-8F1B-104D7A2F7EFB}" type="slidenum">
              <a:rPr lang="tr-TR" smtClean="0"/>
              <a:t>26</a:t>
            </a:fld>
            <a:endParaRPr lang="tr-TR"/>
          </a:p>
        </p:txBody>
      </p:sp>
    </p:spTree>
    <p:extLst>
      <p:ext uri="{BB962C8B-B14F-4D97-AF65-F5344CB8AC3E}">
        <p14:creationId xmlns:p14="http://schemas.microsoft.com/office/powerpoint/2010/main" val="8643445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500"/>
                                        <p:tgtEl>
                                          <p:spTgt spid="23"/>
                                        </p:tgtEl>
                                      </p:cBhvr>
                                    </p:animEffect>
                                  </p:childTnLst>
                                </p:cTn>
                              </p:par>
                              <p:par>
                                <p:cTn id="12" presetID="10" presetClass="entr" presetSubtype="0" fill="hold" grpId="0" nodeType="withEffect" nodePh="1">
                                  <p:stCondLst>
                                    <p:cond delay="0"/>
                                  </p:stCondLst>
                                  <p:endCondLst>
                                    <p:cond evt="begin" delay="0">
                                      <p:tn val="12"/>
                                    </p:cond>
                                  </p:end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up)">
                                      <p:cBhvr>
                                        <p:cTn id="18" dur="500"/>
                                        <p:tgtEl>
                                          <p:spTgt spid="20"/>
                                        </p:tgtEl>
                                      </p:cBhvr>
                                    </p:animEffect>
                                  </p:childTnLst>
                                </p:cTn>
                              </p:par>
                            </p:childTnLst>
                          </p:cTn>
                        </p:par>
                        <p:par>
                          <p:cTn id="19" fill="hold">
                            <p:stCondLst>
                              <p:cond delay="2500"/>
                            </p:stCondLst>
                            <p:childTnLst>
                              <p:par>
                                <p:cTn id="20" presetID="22" presetClass="entr" presetSubtype="8"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7" presetClass="exit" presetSubtype="0" fill="hold" nodeType="clickEffect">
                                  <p:stCondLst>
                                    <p:cond delay="0"/>
                                  </p:stCondLst>
                                  <p:childTnLst>
                                    <p:animEffect transition="out" filter="fade">
                                      <p:cBhvr>
                                        <p:cTn id="26" dur="1000"/>
                                        <p:tgtEl>
                                          <p:spTgt spid="3"/>
                                        </p:tgtEl>
                                      </p:cBhvr>
                                    </p:animEffect>
                                    <p:anim calcmode="lin" valueType="num">
                                      <p:cBhvr>
                                        <p:cTn id="27" dur="1000"/>
                                        <p:tgtEl>
                                          <p:spTgt spid="3"/>
                                        </p:tgtEl>
                                        <p:attrNameLst>
                                          <p:attrName>ppt_x</p:attrName>
                                        </p:attrNameLst>
                                      </p:cBhvr>
                                      <p:tavLst>
                                        <p:tav tm="0">
                                          <p:val>
                                            <p:strVal val="ppt_x"/>
                                          </p:val>
                                        </p:tav>
                                        <p:tav tm="100000">
                                          <p:val>
                                            <p:strVal val="ppt_x"/>
                                          </p:val>
                                        </p:tav>
                                      </p:tavLst>
                                    </p:anim>
                                    <p:anim calcmode="lin" valueType="num">
                                      <p:cBhvr>
                                        <p:cTn id="28" dur="100" decel="100000"/>
                                        <p:tgtEl>
                                          <p:spTgt spid="3"/>
                                        </p:tgtEl>
                                        <p:attrNameLst>
                                          <p:attrName>ppt_y</p:attrName>
                                        </p:attrNameLst>
                                      </p:cBhvr>
                                      <p:tavLst>
                                        <p:tav tm="0">
                                          <p:val>
                                            <p:strVal val="ppt_y"/>
                                          </p:val>
                                        </p:tav>
                                        <p:tav tm="100000">
                                          <p:val>
                                            <p:strVal val="ppt_y-.03"/>
                                          </p:val>
                                        </p:tav>
                                      </p:tavLst>
                                    </p:anim>
                                    <p:anim calcmode="lin" valueType="num">
                                      <p:cBhvr>
                                        <p:cTn id="29" dur="900" accel="100000">
                                          <p:stCondLst>
                                            <p:cond delay="100"/>
                                          </p:stCondLst>
                                        </p:cTn>
                                        <p:tgtEl>
                                          <p:spTgt spid="3"/>
                                        </p:tgtEl>
                                        <p:attrNameLst>
                                          <p:attrName>ppt_y</p:attrName>
                                        </p:attrNameLst>
                                      </p:cBhvr>
                                      <p:tavLst>
                                        <p:tav tm="0">
                                          <p:val>
                                            <p:strVal val="ppt_y"/>
                                          </p:val>
                                        </p:tav>
                                        <p:tav tm="100000">
                                          <p:val>
                                            <p:strVal val="ppt_y+1"/>
                                          </p:val>
                                        </p:tav>
                                      </p:tavLst>
                                    </p:anim>
                                    <p:set>
                                      <p:cBhvr>
                                        <p:cTn id="30" dur="1" fill="hold">
                                          <p:stCondLst>
                                            <p:cond delay="999"/>
                                          </p:stCondLst>
                                        </p:cTn>
                                        <p:tgtEl>
                                          <p:spTgt spid="3"/>
                                        </p:tgtEl>
                                        <p:attrNameLst>
                                          <p:attrName>style.visibility</p:attrName>
                                        </p:attrNameLst>
                                      </p:cBhvr>
                                      <p:to>
                                        <p:strVal val="hidden"/>
                                      </p:to>
                                    </p:se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left)">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37" presetClass="exit" presetSubtype="0" fill="hold" grpId="1" nodeType="clickEffect">
                                  <p:stCondLst>
                                    <p:cond delay="0"/>
                                  </p:stCondLst>
                                  <p:childTnLst>
                                    <p:animEffect transition="out" filter="fade">
                                      <p:cBhvr>
                                        <p:cTn id="38" dur="1000"/>
                                        <p:tgtEl>
                                          <p:spTgt spid="26"/>
                                        </p:tgtEl>
                                      </p:cBhvr>
                                    </p:animEffect>
                                    <p:anim calcmode="lin" valueType="num">
                                      <p:cBhvr>
                                        <p:cTn id="39" dur="1000"/>
                                        <p:tgtEl>
                                          <p:spTgt spid="26"/>
                                        </p:tgtEl>
                                        <p:attrNameLst>
                                          <p:attrName>ppt_x</p:attrName>
                                        </p:attrNameLst>
                                      </p:cBhvr>
                                      <p:tavLst>
                                        <p:tav tm="0">
                                          <p:val>
                                            <p:strVal val="ppt_x"/>
                                          </p:val>
                                        </p:tav>
                                        <p:tav tm="100000">
                                          <p:val>
                                            <p:strVal val="ppt_x"/>
                                          </p:val>
                                        </p:tav>
                                      </p:tavLst>
                                    </p:anim>
                                    <p:anim calcmode="lin" valueType="num">
                                      <p:cBhvr>
                                        <p:cTn id="40" dur="100" decel="100000"/>
                                        <p:tgtEl>
                                          <p:spTgt spid="26"/>
                                        </p:tgtEl>
                                        <p:attrNameLst>
                                          <p:attrName>ppt_y</p:attrName>
                                        </p:attrNameLst>
                                      </p:cBhvr>
                                      <p:tavLst>
                                        <p:tav tm="0">
                                          <p:val>
                                            <p:strVal val="ppt_y"/>
                                          </p:val>
                                        </p:tav>
                                        <p:tav tm="100000">
                                          <p:val>
                                            <p:strVal val="ppt_y-.03"/>
                                          </p:val>
                                        </p:tav>
                                      </p:tavLst>
                                    </p:anim>
                                    <p:anim calcmode="lin" valueType="num">
                                      <p:cBhvr>
                                        <p:cTn id="41" dur="900" accel="100000">
                                          <p:stCondLst>
                                            <p:cond delay="100"/>
                                          </p:stCondLst>
                                        </p:cTn>
                                        <p:tgtEl>
                                          <p:spTgt spid="26"/>
                                        </p:tgtEl>
                                        <p:attrNameLst>
                                          <p:attrName>ppt_y</p:attrName>
                                        </p:attrNameLst>
                                      </p:cBhvr>
                                      <p:tavLst>
                                        <p:tav tm="0">
                                          <p:val>
                                            <p:strVal val="ppt_y"/>
                                          </p:val>
                                        </p:tav>
                                        <p:tav tm="100000">
                                          <p:val>
                                            <p:strVal val="ppt_y+1"/>
                                          </p:val>
                                        </p:tav>
                                      </p:tavLst>
                                    </p:anim>
                                    <p:set>
                                      <p:cBhvr>
                                        <p:cTn id="42" dur="1" fill="hold">
                                          <p:stCondLst>
                                            <p:cond delay="999"/>
                                          </p:stCondLst>
                                        </p:cTn>
                                        <p:tgtEl>
                                          <p:spTgt spid="26"/>
                                        </p:tgtEl>
                                        <p:attrNameLst>
                                          <p:attrName>style.visibility</p:attrName>
                                        </p:attrNameLst>
                                      </p:cBhvr>
                                      <p:to>
                                        <p:strVal val="hidden"/>
                                      </p:to>
                                    </p:se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37" presetClass="exit" presetSubtype="0" fill="hold" grpId="1" nodeType="clickEffect">
                                  <p:stCondLst>
                                    <p:cond delay="0"/>
                                  </p:stCondLst>
                                  <p:childTnLst>
                                    <p:animEffect transition="out" filter="fade">
                                      <p:cBhvr>
                                        <p:cTn id="50" dur="1000"/>
                                        <p:tgtEl>
                                          <p:spTgt spid="17"/>
                                        </p:tgtEl>
                                      </p:cBhvr>
                                    </p:animEffect>
                                    <p:anim calcmode="lin" valueType="num">
                                      <p:cBhvr>
                                        <p:cTn id="51" dur="1000"/>
                                        <p:tgtEl>
                                          <p:spTgt spid="17"/>
                                        </p:tgtEl>
                                        <p:attrNameLst>
                                          <p:attrName>ppt_x</p:attrName>
                                        </p:attrNameLst>
                                      </p:cBhvr>
                                      <p:tavLst>
                                        <p:tav tm="0">
                                          <p:val>
                                            <p:strVal val="ppt_x"/>
                                          </p:val>
                                        </p:tav>
                                        <p:tav tm="100000">
                                          <p:val>
                                            <p:strVal val="ppt_x"/>
                                          </p:val>
                                        </p:tav>
                                      </p:tavLst>
                                    </p:anim>
                                    <p:anim calcmode="lin" valueType="num">
                                      <p:cBhvr>
                                        <p:cTn id="52" dur="100" decel="100000"/>
                                        <p:tgtEl>
                                          <p:spTgt spid="17"/>
                                        </p:tgtEl>
                                        <p:attrNameLst>
                                          <p:attrName>ppt_y</p:attrName>
                                        </p:attrNameLst>
                                      </p:cBhvr>
                                      <p:tavLst>
                                        <p:tav tm="0">
                                          <p:val>
                                            <p:strVal val="ppt_y"/>
                                          </p:val>
                                        </p:tav>
                                        <p:tav tm="100000">
                                          <p:val>
                                            <p:strVal val="ppt_y-.03"/>
                                          </p:val>
                                        </p:tav>
                                      </p:tavLst>
                                    </p:anim>
                                    <p:anim calcmode="lin" valueType="num">
                                      <p:cBhvr>
                                        <p:cTn id="53" dur="900" accel="100000">
                                          <p:stCondLst>
                                            <p:cond delay="100"/>
                                          </p:stCondLst>
                                        </p:cTn>
                                        <p:tgtEl>
                                          <p:spTgt spid="17"/>
                                        </p:tgtEl>
                                        <p:attrNameLst>
                                          <p:attrName>ppt_y</p:attrName>
                                        </p:attrNameLst>
                                      </p:cBhvr>
                                      <p:tavLst>
                                        <p:tav tm="0">
                                          <p:val>
                                            <p:strVal val="ppt_y"/>
                                          </p:val>
                                        </p:tav>
                                        <p:tav tm="100000">
                                          <p:val>
                                            <p:strVal val="ppt_y+1"/>
                                          </p:val>
                                        </p:tav>
                                      </p:tavLst>
                                    </p:anim>
                                    <p:set>
                                      <p:cBhvr>
                                        <p:cTn id="54" dur="1" fill="hold">
                                          <p:stCondLst>
                                            <p:cond delay="999"/>
                                          </p:stCondLst>
                                        </p:cTn>
                                        <p:tgtEl>
                                          <p:spTgt spid="17"/>
                                        </p:tgtEl>
                                        <p:attrNameLst>
                                          <p:attrName>style.visibility</p:attrName>
                                        </p:attrNameLst>
                                      </p:cBhvr>
                                      <p:to>
                                        <p:strVal val="hidden"/>
                                      </p:to>
                                    </p:se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wipe(left)">
                                      <p:cBhvr>
                                        <p:cTn id="58" dur="5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37" presetClass="exit" presetSubtype="0" fill="hold" grpId="1" nodeType="clickEffect">
                                  <p:stCondLst>
                                    <p:cond delay="0"/>
                                  </p:stCondLst>
                                  <p:childTnLst>
                                    <p:animEffect transition="out" filter="fade">
                                      <p:cBhvr>
                                        <p:cTn id="62" dur="1000"/>
                                        <p:tgtEl>
                                          <p:spTgt spid="18"/>
                                        </p:tgtEl>
                                      </p:cBhvr>
                                    </p:animEffect>
                                    <p:anim calcmode="lin" valueType="num">
                                      <p:cBhvr>
                                        <p:cTn id="63" dur="1000"/>
                                        <p:tgtEl>
                                          <p:spTgt spid="18"/>
                                        </p:tgtEl>
                                        <p:attrNameLst>
                                          <p:attrName>ppt_x</p:attrName>
                                        </p:attrNameLst>
                                      </p:cBhvr>
                                      <p:tavLst>
                                        <p:tav tm="0">
                                          <p:val>
                                            <p:strVal val="ppt_x"/>
                                          </p:val>
                                        </p:tav>
                                        <p:tav tm="100000">
                                          <p:val>
                                            <p:strVal val="ppt_x"/>
                                          </p:val>
                                        </p:tav>
                                      </p:tavLst>
                                    </p:anim>
                                    <p:anim calcmode="lin" valueType="num">
                                      <p:cBhvr>
                                        <p:cTn id="64" dur="100" decel="100000"/>
                                        <p:tgtEl>
                                          <p:spTgt spid="18"/>
                                        </p:tgtEl>
                                        <p:attrNameLst>
                                          <p:attrName>ppt_y</p:attrName>
                                        </p:attrNameLst>
                                      </p:cBhvr>
                                      <p:tavLst>
                                        <p:tav tm="0">
                                          <p:val>
                                            <p:strVal val="ppt_y"/>
                                          </p:val>
                                        </p:tav>
                                        <p:tav tm="100000">
                                          <p:val>
                                            <p:strVal val="ppt_y-.03"/>
                                          </p:val>
                                        </p:tav>
                                      </p:tavLst>
                                    </p:anim>
                                    <p:anim calcmode="lin" valueType="num">
                                      <p:cBhvr>
                                        <p:cTn id="65" dur="900" accel="100000">
                                          <p:stCondLst>
                                            <p:cond delay="100"/>
                                          </p:stCondLst>
                                        </p:cTn>
                                        <p:tgtEl>
                                          <p:spTgt spid="18"/>
                                        </p:tgtEl>
                                        <p:attrNameLst>
                                          <p:attrName>ppt_y</p:attrName>
                                        </p:attrNameLst>
                                      </p:cBhvr>
                                      <p:tavLst>
                                        <p:tav tm="0">
                                          <p:val>
                                            <p:strVal val="ppt_y"/>
                                          </p:val>
                                        </p:tav>
                                        <p:tav tm="100000">
                                          <p:val>
                                            <p:strVal val="ppt_y+1"/>
                                          </p:val>
                                        </p:tav>
                                      </p:tavLst>
                                    </p:anim>
                                    <p:set>
                                      <p:cBhvr>
                                        <p:cTn id="66" dur="1" fill="hold">
                                          <p:stCondLst>
                                            <p:cond delay="999"/>
                                          </p:stCondLst>
                                        </p:cTn>
                                        <p:tgtEl>
                                          <p:spTgt spid="18"/>
                                        </p:tgtEl>
                                        <p:attrNameLst>
                                          <p:attrName>style.visibility</p:attrName>
                                        </p:attrNameLst>
                                      </p:cBhvr>
                                      <p:to>
                                        <p:strVal val="hidden"/>
                                      </p:to>
                                    </p:set>
                                  </p:childTnLst>
                                </p:cTn>
                              </p:par>
                            </p:childTnLst>
                          </p:cTn>
                        </p:par>
                        <p:par>
                          <p:cTn id="67" fill="hold">
                            <p:stCondLst>
                              <p:cond delay="10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childTnLst>
                    </p:cTn>
                  </p:par>
                  <p:par>
                    <p:cTn id="71" fill="hold">
                      <p:stCondLst>
                        <p:cond delay="indefinite"/>
                      </p:stCondLst>
                      <p:childTnLst>
                        <p:par>
                          <p:cTn id="72" fill="hold">
                            <p:stCondLst>
                              <p:cond delay="0"/>
                            </p:stCondLst>
                            <p:childTnLst>
                              <p:par>
                                <p:cTn id="73" presetID="37" presetClass="exit" presetSubtype="0" fill="hold" grpId="1" nodeType="clickEffect">
                                  <p:stCondLst>
                                    <p:cond delay="0"/>
                                  </p:stCondLst>
                                  <p:childTnLst>
                                    <p:animEffect transition="out" filter="fade">
                                      <p:cBhvr>
                                        <p:cTn id="74" dur="1000"/>
                                        <p:tgtEl>
                                          <p:spTgt spid="19"/>
                                        </p:tgtEl>
                                      </p:cBhvr>
                                    </p:animEffect>
                                    <p:anim calcmode="lin" valueType="num">
                                      <p:cBhvr>
                                        <p:cTn id="75" dur="1000"/>
                                        <p:tgtEl>
                                          <p:spTgt spid="19"/>
                                        </p:tgtEl>
                                        <p:attrNameLst>
                                          <p:attrName>ppt_x</p:attrName>
                                        </p:attrNameLst>
                                      </p:cBhvr>
                                      <p:tavLst>
                                        <p:tav tm="0">
                                          <p:val>
                                            <p:strVal val="ppt_x"/>
                                          </p:val>
                                        </p:tav>
                                        <p:tav tm="100000">
                                          <p:val>
                                            <p:strVal val="ppt_x"/>
                                          </p:val>
                                        </p:tav>
                                      </p:tavLst>
                                    </p:anim>
                                    <p:anim calcmode="lin" valueType="num">
                                      <p:cBhvr>
                                        <p:cTn id="76" dur="100" decel="100000"/>
                                        <p:tgtEl>
                                          <p:spTgt spid="19"/>
                                        </p:tgtEl>
                                        <p:attrNameLst>
                                          <p:attrName>ppt_y</p:attrName>
                                        </p:attrNameLst>
                                      </p:cBhvr>
                                      <p:tavLst>
                                        <p:tav tm="0">
                                          <p:val>
                                            <p:strVal val="ppt_y"/>
                                          </p:val>
                                        </p:tav>
                                        <p:tav tm="100000">
                                          <p:val>
                                            <p:strVal val="ppt_y-.03"/>
                                          </p:val>
                                        </p:tav>
                                      </p:tavLst>
                                    </p:anim>
                                    <p:anim calcmode="lin" valueType="num">
                                      <p:cBhvr>
                                        <p:cTn id="77" dur="900" accel="100000">
                                          <p:stCondLst>
                                            <p:cond delay="100"/>
                                          </p:stCondLst>
                                        </p:cTn>
                                        <p:tgtEl>
                                          <p:spTgt spid="19"/>
                                        </p:tgtEl>
                                        <p:attrNameLst>
                                          <p:attrName>ppt_y</p:attrName>
                                        </p:attrNameLst>
                                      </p:cBhvr>
                                      <p:tavLst>
                                        <p:tav tm="0">
                                          <p:val>
                                            <p:strVal val="ppt_y"/>
                                          </p:val>
                                        </p:tav>
                                        <p:tav tm="100000">
                                          <p:val>
                                            <p:strVal val="ppt_y+1"/>
                                          </p:val>
                                        </p:tav>
                                      </p:tavLst>
                                    </p:anim>
                                    <p:set>
                                      <p:cBhvr>
                                        <p:cTn id="78" dur="1" fill="hold">
                                          <p:stCondLst>
                                            <p:cond delay="999"/>
                                          </p:stCondLst>
                                        </p:cTn>
                                        <p:tgtEl>
                                          <p:spTgt spid="19"/>
                                        </p:tgtEl>
                                        <p:attrNameLst>
                                          <p:attrName>style.visibility</p:attrName>
                                        </p:attrNameLst>
                                      </p:cBhvr>
                                      <p:to>
                                        <p:strVal val="hidden"/>
                                      </p:to>
                                    </p:set>
                                  </p:childTnLst>
                                </p:cTn>
                              </p:par>
                            </p:childTnLst>
                          </p:cTn>
                        </p:par>
                        <p:par>
                          <p:cTn id="79" fill="hold">
                            <p:stCondLst>
                              <p:cond delay="1000"/>
                            </p:stCondLst>
                            <p:childTnLst>
                              <p:par>
                                <p:cTn id="80" presetID="22" presetClass="entr" presetSubtype="8"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left)">
                                      <p:cBhvr>
                                        <p:cTn id="82" dur="500"/>
                                        <p:tgtEl>
                                          <p:spTgt spid="25"/>
                                        </p:tgtEl>
                                      </p:cBhvr>
                                    </p:animEffect>
                                  </p:childTnLst>
                                </p:cTn>
                              </p:par>
                            </p:childTnLst>
                          </p:cTn>
                        </p:par>
                        <p:par>
                          <p:cTn id="83" fill="hold">
                            <p:stCondLst>
                              <p:cond delay="1500"/>
                            </p:stCondLst>
                            <p:childTnLst>
                              <p:par>
                                <p:cTn id="84" presetID="22" presetClass="entr" presetSubtype="8" fill="hold" grpId="0" nodeType="afterEffect">
                                  <p:stCondLst>
                                    <p:cond delay="0"/>
                                  </p:stCondLst>
                                  <p:childTnLst>
                                    <p:set>
                                      <p:cBhvr>
                                        <p:cTn id="85" dur="1" fill="hold">
                                          <p:stCondLst>
                                            <p:cond delay="0"/>
                                          </p:stCondLst>
                                        </p:cTn>
                                        <p:tgtEl>
                                          <p:spTgt spid="2"/>
                                        </p:tgtEl>
                                        <p:attrNameLst>
                                          <p:attrName>style.visibility</p:attrName>
                                        </p:attrNameLst>
                                      </p:cBhvr>
                                      <p:to>
                                        <p:strVal val="visible"/>
                                      </p:to>
                                    </p:set>
                                    <p:animEffect transition="in" filter="wipe(left)">
                                      <p:cBhvr>
                                        <p:cTn id="8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7" grpId="0" animBg="1"/>
      <p:bldP spid="17" grpId="1" animBg="1"/>
      <p:bldP spid="19" grpId="0" animBg="1"/>
      <p:bldP spid="19" grpId="1" animBg="1"/>
      <p:bldP spid="26" grpId="0" animBg="1"/>
      <p:bldP spid="26" grpId="1" animBg="1"/>
      <p:bldP spid="2"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çerik Yer Tutucusu 2"/>
          <p:cNvSpPr txBox="1">
            <a:spLocks/>
          </p:cNvSpPr>
          <p:nvPr/>
        </p:nvSpPr>
        <p:spPr>
          <a:xfrm>
            <a:off x="-374871" y="5737074"/>
            <a:ext cx="8736973" cy="10897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Font typeface="Wingdings" panose="05000000000000000000" pitchFamily="2" charset="2"/>
              <a:buChar char="q"/>
            </a:pPr>
            <a:endParaRPr lang="tr-TR" dirty="0"/>
          </a:p>
        </p:txBody>
      </p:sp>
      <p:sp>
        <p:nvSpPr>
          <p:cNvPr id="20" name="Metin kutusu 19"/>
          <p:cNvSpPr txBox="1"/>
          <p:nvPr/>
        </p:nvSpPr>
        <p:spPr>
          <a:xfrm>
            <a:off x="3602676" y="1396532"/>
            <a:ext cx="5965371" cy="2559162"/>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pPr marL="377190" lvl="1" indent="-285750">
              <a:lnSpc>
                <a:spcPct val="90000"/>
              </a:lnSpc>
              <a:spcBef>
                <a:spcPts val="300"/>
              </a:spcBef>
              <a:spcAft>
                <a:spcPts val="300"/>
              </a:spcAft>
              <a:buClr>
                <a:srgbClr val="D34817"/>
              </a:buClr>
              <a:buFont typeface="Wingdings" panose="05000000000000000000" pitchFamily="2" charset="2"/>
              <a:buChar char="§"/>
            </a:pPr>
            <a:r>
              <a:rPr lang="tr-TR" sz="1400" dirty="0">
                <a:latin typeface="Calibri" panose="020F0502020204030204" pitchFamily="34" charset="0"/>
                <a:ea typeface="Times New Roman" panose="02020603050405020304" pitchFamily="18" charset="0"/>
              </a:rPr>
              <a:t>Bildirime dâhil edilen amortismana tabi iktisadi kıymetler için </a:t>
            </a:r>
            <a:r>
              <a:rPr lang="tr-TR" sz="1400" b="1" dirty="0">
                <a:solidFill>
                  <a:srgbClr val="C00000"/>
                </a:solidFill>
                <a:latin typeface="Calibri" panose="020F0502020204030204" pitchFamily="34" charset="0"/>
                <a:ea typeface="Times New Roman" panose="02020603050405020304" pitchFamily="18" charset="0"/>
              </a:rPr>
              <a:t>amortisman ayrılmayacaktır</a:t>
            </a:r>
            <a:r>
              <a:rPr lang="tr-TR" sz="1400" dirty="0">
                <a:latin typeface="Calibri" panose="020F0502020204030204" pitchFamily="34" charset="0"/>
                <a:ea typeface="Times New Roman" panose="02020603050405020304" pitchFamily="18" charset="0"/>
              </a:rPr>
              <a:t>.</a:t>
            </a:r>
            <a:endParaRPr lang="tr-TR" sz="1400" dirty="0" smtClean="0">
              <a:latin typeface="Calibri" panose="020F0502020204030204" pitchFamily="34" charset="0"/>
              <a:ea typeface="Times New Roman" panose="02020603050405020304" pitchFamily="18" charset="0"/>
            </a:endParaRPr>
          </a:p>
          <a:p>
            <a:pPr marL="377190" lvl="1" indent="-285750">
              <a:lnSpc>
                <a:spcPct val="90000"/>
              </a:lnSpc>
              <a:spcBef>
                <a:spcPts val="300"/>
              </a:spcBef>
              <a:spcAft>
                <a:spcPts val="300"/>
              </a:spcAft>
              <a:buClr>
                <a:srgbClr val="D34817"/>
              </a:buClr>
              <a:buFont typeface="Wingdings" panose="05000000000000000000" pitchFamily="2" charset="2"/>
              <a:buChar char="§"/>
            </a:pPr>
            <a:endParaRPr lang="tr-TR" sz="1400" dirty="0" smtClean="0">
              <a:latin typeface="Calibri" panose="020F0502020204030204" pitchFamily="34" charset="0"/>
              <a:ea typeface="Times New Roman" panose="02020603050405020304" pitchFamily="18" charset="0"/>
            </a:endParaRPr>
          </a:p>
          <a:p>
            <a:pPr marL="377190" lvl="1" indent="-285750">
              <a:lnSpc>
                <a:spcPct val="90000"/>
              </a:lnSpc>
              <a:spcBef>
                <a:spcPts val="300"/>
              </a:spcBef>
              <a:spcAft>
                <a:spcPts val="300"/>
              </a:spcAft>
              <a:buClr>
                <a:srgbClr val="D34817"/>
              </a:buClr>
              <a:buFont typeface="Wingdings" panose="05000000000000000000" pitchFamily="2" charset="2"/>
              <a:buChar char="§"/>
            </a:pPr>
            <a:r>
              <a:rPr lang="tr-TR" sz="1400" dirty="0" smtClean="0">
                <a:latin typeface="Calibri" panose="020F0502020204030204" pitchFamily="34" charset="0"/>
                <a:ea typeface="Times New Roman" panose="02020603050405020304" pitchFamily="18" charset="0"/>
              </a:rPr>
              <a:t>Kayıtsız mal </a:t>
            </a:r>
            <a:r>
              <a:rPr lang="tr-TR" sz="1400" dirty="0">
                <a:latin typeface="Calibri" panose="020F0502020204030204" pitchFamily="34" charset="0"/>
                <a:ea typeface="Times New Roman" panose="02020603050405020304" pitchFamily="18" charset="0"/>
              </a:rPr>
              <a:t>bildiren mükellefler, </a:t>
            </a:r>
            <a:r>
              <a:rPr lang="tr-TR" sz="1400" b="1" dirty="0">
                <a:solidFill>
                  <a:srgbClr val="C00000"/>
                </a:solidFill>
                <a:latin typeface="Calibri" panose="020F0502020204030204" pitchFamily="34" charset="0"/>
                <a:ea typeface="Times New Roman" panose="02020603050405020304" pitchFamily="18" charset="0"/>
              </a:rPr>
              <a:t>bu malları satmaları hâlinde</a:t>
            </a:r>
            <a:r>
              <a:rPr lang="tr-TR" sz="1400" dirty="0">
                <a:latin typeface="Calibri" panose="020F0502020204030204" pitchFamily="34" charset="0"/>
                <a:ea typeface="Times New Roman" panose="02020603050405020304" pitchFamily="18" charset="0"/>
              </a:rPr>
              <a:t>, defterlere kaydedilecek </a:t>
            </a:r>
            <a:r>
              <a:rPr lang="tr-TR" sz="1400" b="1" u="sng" dirty="0">
                <a:latin typeface="Calibri" panose="020F0502020204030204" pitchFamily="34" charset="0"/>
                <a:ea typeface="Times New Roman" panose="02020603050405020304" pitchFamily="18" charset="0"/>
              </a:rPr>
              <a:t>satış bedeli</a:t>
            </a:r>
            <a:r>
              <a:rPr lang="tr-TR" sz="1400" dirty="0">
                <a:latin typeface="Calibri" panose="020F0502020204030204" pitchFamily="34" charset="0"/>
                <a:ea typeface="Times New Roman" panose="02020603050405020304" pitchFamily="18" charset="0"/>
              </a:rPr>
              <a:t> </a:t>
            </a:r>
            <a:r>
              <a:rPr lang="tr-TR" sz="1400" b="1" dirty="0">
                <a:solidFill>
                  <a:srgbClr val="C00000"/>
                </a:solidFill>
                <a:latin typeface="Calibri" panose="020F0502020204030204" pitchFamily="34" charset="0"/>
                <a:ea typeface="Times New Roman" panose="02020603050405020304" pitchFamily="18" charset="0"/>
              </a:rPr>
              <a:t>kayıtlı değerinden düşük</a:t>
            </a:r>
            <a:r>
              <a:rPr lang="tr-TR" sz="1400" dirty="0">
                <a:solidFill>
                  <a:srgbClr val="C00000"/>
                </a:solidFill>
                <a:latin typeface="Calibri" panose="020F0502020204030204" pitchFamily="34" charset="0"/>
                <a:ea typeface="Times New Roman" panose="02020603050405020304" pitchFamily="18" charset="0"/>
              </a:rPr>
              <a:t> </a:t>
            </a:r>
            <a:r>
              <a:rPr lang="tr-TR" sz="1400" b="1" u="sng" dirty="0">
                <a:latin typeface="Calibri" panose="020F0502020204030204" pitchFamily="34" charset="0"/>
                <a:ea typeface="Times New Roman" panose="02020603050405020304" pitchFamily="18" charset="0"/>
              </a:rPr>
              <a:t>olamayacaktır</a:t>
            </a:r>
            <a:r>
              <a:rPr lang="tr-TR" sz="1400" dirty="0">
                <a:latin typeface="Calibri" panose="020F0502020204030204" pitchFamily="34" charset="0"/>
                <a:ea typeface="Times New Roman" panose="02020603050405020304" pitchFamily="18" charset="0"/>
              </a:rPr>
              <a:t>. </a:t>
            </a:r>
            <a:endParaRPr lang="tr-TR" sz="1400" dirty="0" smtClean="0">
              <a:latin typeface="Calibri" panose="020F0502020204030204" pitchFamily="34" charset="0"/>
              <a:ea typeface="Times New Roman" panose="02020603050405020304" pitchFamily="18" charset="0"/>
            </a:endParaRPr>
          </a:p>
          <a:p>
            <a:pPr marL="834390" lvl="2" indent="-285750">
              <a:lnSpc>
                <a:spcPct val="90000"/>
              </a:lnSpc>
              <a:spcBef>
                <a:spcPts val="300"/>
              </a:spcBef>
              <a:spcAft>
                <a:spcPts val="300"/>
              </a:spcAft>
              <a:buClr>
                <a:srgbClr val="D34817"/>
              </a:buClr>
              <a:buFont typeface="Wingdings" panose="05000000000000000000" pitchFamily="2" charset="2"/>
              <a:buChar char="§"/>
            </a:pPr>
            <a:r>
              <a:rPr lang="tr-TR" sz="1400" b="1" dirty="0" smtClean="0">
                <a:solidFill>
                  <a:srgbClr val="C00000"/>
                </a:solidFill>
                <a:latin typeface="Calibri" panose="020F0502020204030204" pitchFamily="34" charset="0"/>
                <a:ea typeface="Times New Roman" panose="02020603050405020304" pitchFamily="18" charset="0"/>
              </a:rPr>
              <a:t>Gerçek </a:t>
            </a:r>
            <a:r>
              <a:rPr lang="tr-TR" sz="1400" b="1" dirty="0">
                <a:solidFill>
                  <a:srgbClr val="C00000"/>
                </a:solidFill>
                <a:latin typeface="Calibri" panose="020F0502020204030204" pitchFamily="34" charset="0"/>
                <a:ea typeface="Times New Roman" panose="02020603050405020304" pitchFamily="18" charset="0"/>
              </a:rPr>
              <a:t>satış</a:t>
            </a:r>
            <a:r>
              <a:rPr lang="tr-TR" sz="1400" dirty="0">
                <a:solidFill>
                  <a:srgbClr val="C00000"/>
                </a:solidFill>
                <a:latin typeface="Calibri" panose="020F0502020204030204" pitchFamily="34" charset="0"/>
                <a:ea typeface="Times New Roman" panose="02020603050405020304" pitchFamily="18" charset="0"/>
              </a:rPr>
              <a:t> </a:t>
            </a:r>
            <a:r>
              <a:rPr lang="tr-TR" sz="1400" dirty="0">
                <a:latin typeface="Calibri" panose="020F0502020204030204" pitchFamily="34" charset="0"/>
                <a:ea typeface="Times New Roman" panose="02020603050405020304" pitchFamily="18" charset="0"/>
              </a:rPr>
              <a:t>bedelinin kayda alınan bedelden </a:t>
            </a:r>
            <a:r>
              <a:rPr lang="tr-TR" sz="1400" b="1" dirty="0">
                <a:solidFill>
                  <a:srgbClr val="C00000"/>
                </a:solidFill>
                <a:latin typeface="Calibri" panose="020F0502020204030204" pitchFamily="34" charset="0"/>
                <a:ea typeface="Times New Roman" panose="02020603050405020304" pitchFamily="18" charset="0"/>
              </a:rPr>
              <a:t>düşük</a:t>
            </a:r>
            <a:r>
              <a:rPr lang="tr-TR" sz="1400" dirty="0">
                <a:solidFill>
                  <a:srgbClr val="C00000"/>
                </a:solidFill>
                <a:latin typeface="Calibri" panose="020F0502020204030204" pitchFamily="34" charset="0"/>
                <a:ea typeface="Times New Roman" panose="02020603050405020304" pitchFamily="18" charset="0"/>
              </a:rPr>
              <a:t> </a:t>
            </a:r>
            <a:r>
              <a:rPr lang="tr-TR" sz="1400" dirty="0">
                <a:latin typeface="Calibri" panose="020F0502020204030204" pitchFamily="34" charset="0"/>
                <a:ea typeface="Times New Roman" panose="02020603050405020304" pitchFamily="18" charset="0"/>
              </a:rPr>
              <a:t>olması hâlinde, </a:t>
            </a:r>
            <a:r>
              <a:rPr lang="tr-TR" sz="1400" b="1" u="sng" dirty="0">
                <a:latin typeface="Calibri" panose="020F0502020204030204" pitchFamily="34" charset="0"/>
                <a:ea typeface="Times New Roman" panose="02020603050405020304" pitchFamily="18" charset="0"/>
              </a:rPr>
              <a:t>kazancın tespitinde</a:t>
            </a:r>
            <a:r>
              <a:rPr lang="tr-TR" sz="1400" dirty="0">
                <a:latin typeface="Calibri" panose="020F0502020204030204" pitchFamily="34" charset="0"/>
                <a:ea typeface="Times New Roman" panose="02020603050405020304" pitchFamily="18" charset="0"/>
              </a:rPr>
              <a:t> </a:t>
            </a:r>
            <a:r>
              <a:rPr lang="tr-TR" sz="1400" b="1" dirty="0">
                <a:solidFill>
                  <a:srgbClr val="C00000"/>
                </a:solidFill>
                <a:latin typeface="Calibri" panose="020F0502020204030204" pitchFamily="34" charset="0"/>
                <a:ea typeface="Times New Roman" panose="02020603050405020304" pitchFamily="18" charset="0"/>
              </a:rPr>
              <a:t>kayıtlı bedel</a:t>
            </a:r>
            <a:r>
              <a:rPr lang="tr-TR" sz="1400" dirty="0">
                <a:solidFill>
                  <a:srgbClr val="C00000"/>
                </a:solidFill>
                <a:latin typeface="Calibri" panose="020F0502020204030204" pitchFamily="34" charset="0"/>
                <a:ea typeface="Times New Roman" panose="02020603050405020304" pitchFamily="18" charset="0"/>
              </a:rPr>
              <a:t> </a:t>
            </a:r>
            <a:r>
              <a:rPr lang="tr-TR" sz="1400" dirty="0">
                <a:latin typeface="Calibri" panose="020F0502020204030204" pitchFamily="34" charset="0"/>
                <a:ea typeface="Times New Roman" panose="02020603050405020304" pitchFamily="18" charset="0"/>
              </a:rPr>
              <a:t>dikkate alınacaktır</a:t>
            </a:r>
            <a:r>
              <a:rPr lang="tr-TR" sz="1400" dirty="0" smtClean="0">
                <a:latin typeface="Calibri" panose="020F0502020204030204" pitchFamily="34" charset="0"/>
                <a:ea typeface="Times New Roman" panose="02020603050405020304" pitchFamily="18" charset="0"/>
              </a:rPr>
              <a:t>.</a:t>
            </a:r>
          </a:p>
          <a:p>
            <a:pPr marL="834390" lvl="2" indent="-285750">
              <a:lnSpc>
                <a:spcPct val="90000"/>
              </a:lnSpc>
              <a:spcBef>
                <a:spcPts val="300"/>
              </a:spcBef>
              <a:spcAft>
                <a:spcPts val="300"/>
              </a:spcAft>
              <a:buClr>
                <a:srgbClr val="D34817"/>
              </a:buClr>
              <a:buFont typeface="Wingdings" panose="05000000000000000000" pitchFamily="2" charset="2"/>
              <a:buChar char="§"/>
            </a:pPr>
            <a:endParaRPr lang="tr-TR" sz="1400" dirty="0">
              <a:latin typeface="Calibri" panose="020F0502020204030204" pitchFamily="34" charset="0"/>
              <a:ea typeface="Times New Roman" panose="02020603050405020304" pitchFamily="18" charset="0"/>
            </a:endParaRPr>
          </a:p>
        </p:txBody>
      </p:sp>
      <p:sp>
        <p:nvSpPr>
          <p:cNvPr id="21" name="Yuvarlatılmış Dikdörtgen 20"/>
          <p:cNvSpPr/>
          <p:nvPr/>
        </p:nvSpPr>
        <p:spPr>
          <a:xfrm>
            <a:off x="3617050" y="1225669"/>
            <a:ext cx="5952554" cy="720000"/>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a:latin typeface="Arial" panose="020B0604020202020204" pitchFamily="34" charset="0"/>
                <a:cs typeface="Arial" panose="020B0604020202020204" pitchFamily="34" charset="0"/>
              </a:rPr>
              <a:t>Bildirilen Malların Satış Bedeli ve Amortisman Uygulaması</a:t>
            </a:r>
            <a:endParaRPr lang="tr-TR" dirty="0">
              <a:latin typeface="Arial" panose="020B0604020202020204" pitchFamily="34" charset="0"/>
              <a:cs typeface="Arial" panose="020B0604020202020204" pitchFamily="34" charset="0"/>
            </a:endParaRPr>
          </a:p>
        </p:txBody>
      </p:sp>
      <p:sp>
        <p:nvSpPr>
          <p:cNvPr id="22" name="Dikdörtgen 21"/>
          <p:cNvSpPr/>
          <p:nvPr/>
        </p:nvSpPr>
        <p:spPr>
          <a:xfrm>
            <a:off x="2941563" y="1441688"/>
            <a:ext cx="5254951" cy="720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scene3d>
              <a:camera prst="orthographicFront"/>
              <a:lightRig rig="threePt" dir="t"/>
            </a:scene3d>
            <a:sp3d extrusionH="57150">
              <a:bevelT w="82550" h="38100" prst="coolSlant"/>
            </a:sp3d>
          </a:bodyPr>
          <a:lstStyle/>
          <a:p>
            <a:pPr lvl="0" algn="ctr" defTabSz="1422400">
              <a:lnSpc>
                <a:spcPct val="90000"/>
              </a:lnSpc>
              <a:spcBef>
                <a:spcPct val="0"/>
              </a:spcBef>
              <a:spcAft>
                <a:spcPct val="35000"/>
              </a:spcAft>
            </a:pPr>
            <a:endParaRPr lang="tr-TR" sz="3200" b="1" dirty="0">
              <a:solidFill>
                <a:schemeClr val="tx1"/>
              </a:solidFill>
              <a:latin typeface="SimSun" panose="02010600030101010101" pitchFamily="2" charset="-122"/>
              <a:ea typeface="SimSun" panose="02010600030101010101" pitchFamily="2" charset="-122"/>
              <a:cs typeface="Times New Roman" panose="02020603050405020304" pitchFamily="18" charset="0"/>
            </a:endParaRPr>
          </a:p>
        </p:txBody>
      </p:sp>
      <p:sp>
        <p:nvSpPr>
          <p:cNvPr id="11" name="TextShape 2"/>
          <p:cNvSpPr txBox="1"/>
          <p:nvPr/>
        </p:nvSpPr>
        <p:spPr>
          <a:xfrm>
            <a:off x="1108075" y="82018"/>
            <a:ext cx="10920495" cy="791640"/>
          </a:xfrm>
          <a:prstGeom prst="rect">
            <a:avLst/>
          </a:prstGeom>
          <a:noFill/>
          <a:ln>
            <a:noFill/>
          </a:ln>
        </p:spPr>
        <p:txBody>
          <a:bodyPr anchor="ctr"/>
          <a:lstStyle/>
          <a:p>
            <a:pPr algn="ctr">
              <a:lnSpc>
                <a:spcPct val="100000"/>
              </a:lnSpc>
            </a:pPr>
            <a:r>
              <a:rPr lang="tr-TR" sz="2500" b="1" spc="-1" dirty="0" smtClean="0">
                <a:solidFill>
                  <a:srgbClr val="FF0000"/>
                </a:solidFill>
                <a:uFill>
                  <a:solidFill>
                    <a:srgbClr val="FFFFFF"/>
                  </a:solidFill>
                </a:uFill>
                <a:latin typeface="Calibri"/>
              </a:rPr>
              <a:t>İŞLETME KAYITLARININ DÜZELTİLMESİ</a:t>
            </a:r>
          </a:p>
          <a:p>
            <a:pPr algn="ctr">
              <a:lnSpc>
                <a:spcPct val="100000"/>
              </a:lnSpc>
            </a:pPr>
            <a:r>
              <a:rPr lang="tr-TR" b="1" spc="-1" dirty="0">
                <a:solidFill>
                  <a:srgbClr val="FF0000"/>
                </a:solidFill>
                <a:uFill>
                  <a:solidFill>
                    <a:srgbClr val="FFFFFF"/>
                  </a:solidFill>
                </a:uFill>
              </a:rPr>
              <a:t>-İşletmede </a:t>
            </a:r>
            <a:r>
              <a:rPr lang="tr-TR" b="1" spc="-1" dirty="0" smtClean="0">
                <a:solidFill>
                  <a:srgbClr val="FF0000"/>
                </a:solidFill>
                <a:uFill>
                  <a:solidFill>
                    <a:srgbClr val="FFFFFF"/>
                  </a:solidFill>
                </a:uFill>
              </a:rPr>
              <a:t>Mevcut Olduğu Halde Kayıtlarda Yer Almayan Kıymetler</a:t>
            </a:r>
            <a:r>
              <a:rPr lang="tr-TR" b="1" strike="noStrike" spc="-1" dirty="0" smtClean="0">
                <a:solidFill>
                  <a:srgbClr val="FF0000"/>
                </a:solidFill>
                <a:uFill>
                  <a:solidFill>
                    <a:srgbClr val="FFFFFF"/>
                  </a:solidFill>
                </a:uFill>
                <a:latin typeface="Calibri"/>
              </a:rPr>
              <a:t>-</a:t>
            </a:r>
            <a:endParaRPr lang="tr-TR" b="0" strike="noStrike" spc="-1" dirty="0">
              <a:solidFill>
                <a:srgbClr val="000000"/>
              </a:solidFill>
              <a:uFill>
                <a:solidFill>
                  <a:srgbClr val="FFFFFF"/>
                </a:solidFill>
              </a:uFill>
              <a:latin typeface="Calibri"/>
            </a:endParaRPr>
          </a:p>
        </p:txBody>
      </p:sp>
      <p:sp>
        <p:nvSpPr>
          <p:cNvPr id="13" name="5 Dikdörtgen"/>
          <p:cNvSpPr/>
          <p:nvPr/>
        </p:nvSpPr>
        <p:spPr>
          <a:xfrm rot="16200000">
            <a:off x="-2875869" y="3145126"/>
            <a:ext cx="6851740" cy="561489"/>
          </a:xfrm>
          <a:prstGeom prst="rect">
            <a:avLst/>
          </a:prstGeom>
          <a:solidFill>
            <a:srgbClr val="FD0005"/>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b="1">
              <a:solidFill>
                <a:prstClr val="white"/>
              </a:solidFill>
            </a:endParaRPr>
          </a:p>
        </p:txBody>
      </p:sp>
      <p:sp>
        <p:nvSpPr>
          <p:cNvPr id="14" name="36 Başlık"/>
          <p:cNvSpPr txBox="1">
            <a:spLocks/>
          </p:cNvSpPr>
          <p:nvPr/>
        </p:nvSpPr>
        <p:spPr>
          <a:xfrm rot="16200000">
            <a:off x="-2247497" y="3571445"/>
            <a:ext cx="5584971" cy="571504"/>
          </a:xfrm>
          <a:prstGeom prst="rect">
            <a:avLst/>
          </a:prstGeom>
        </p:spPr>
        <p:txBody>
          <a:bodyPr vert="horz" lIns="91440" tIns="45720" rIns="91440" bIns="45720" rtlCol="0" anchor="ctr">
            <a:noAutofit/>
          </a:bodyPr>
          <a:lstStyle/>
          <a:p>
            <a:pPr algn="ctr">
              <a:spcBef>
                <a:spcPct val="0"/>
              </a:spcBef>
              <a:defRPr/>
            </a:pPr>
            <a:r>
              <a:rPr lang="tr-TR" b="1" dirty="0">
                <a:solidFill>
                  <a:prstClr val="white"/>
                </a:solidFill>
                <a:effectLst>
                  <a:outerShdw blurRad="38100" dist="38100" dir="2700000" algn="tl">
                    <a:srgbClr val="000000">
                      <a:alpha val="43137"/>
                    </a:srgbClr>
                  </a:outerShdw>
                </a:effectLst>
              </a:rPr>
              <a:t>VERGİ DENETİM KURULU BAŞKANLIĞI</a:t>
            </a:r>
          </a:p>
        </p:txBody>
      </p:sp>
      <p:pic>
        <p:nvPicPr>
          <p:cNvPr id="15" name="Resim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46" y="235646"/>
            <a:ext cx="965683" cy="964739"/>
          </a:xfrm>
          <a:prstGeom prst="rect">
            <a:avLst/>
          </a:prstGeom>
        </p:spPr>
      </p:pic>
      <p:sp>
        <p:nvSpPr>
          <p:cNvPr id="2" name="Slayt Numarası Yer Tutucusu 1"/>
          <p:cNvSpPr>
            <a:spLocks noGrp="1"/>
          </p:cNvSpPr>
          <p:nvPr>
            <p:ph type="sldNum" sz="quarter" idx="12"/>
          </p:nvPr>
        </p:nvSpPr>
        <p:spPr/>
        <p:txBody>
          <a:bodyPr/>
          <a:lstStyle/>
          <a:p>
            <a:fld id="{F28A0EBE-9E73-41B7-8F1B-104D7A2F7EFB}" type="slidenum">
              <a:rPr lang="tr-TR" smtClean="0"/>
              <a:t>27</a:t>
            </a:fld>
            <a:endParaRPr lang="tr-TR"/>
          </a:p>
        </p:txBody>
      </p:sp>
    </p:spTree>
    <p:extLst>
      <p:ext uri="{BB962C8B-B14F-4D97-AF65-F5344CB8AC3E}">
        <p14:creationId xmlns:p14="http://schemas.microsoft.com/office/powerpoint/2010/main" val="468164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up)">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Resim 30"/>
          <p:cNvPicPr>
            <a:picLocks noChangeAspect="1"/>
          </p:cNvPicPr>
          <p:nvPr/>
        </p:nvPicPr>
        <p:blipFill>
          <a:blip r:embed="rId3"/>
          <a:stretch>
            <a:fillRect/>
          </a:stretch>
        </p:blipFill>
        <p:spPr>
          <a:xfrm>
            <a:off x="2202963" y="3825751"/>
            <a:ext cx="8604690" cy="2012280"/>
          </a:xfrm>
          <a:prstGeom prst="rect">
            <a:avLst/>
          </a:prstGeom>
        </p:spPr>
      </p:pic>
      <p:sp>
        <p:nvSpPr>
          <p:cNvPr id="26" name="Metin kutusu 25"/>
          <p:cNvSpPr txBox="1"/>
          <p:nvPr/>
        </p:nvSpPr>
        <p:spPr>
          <a:xfrm>
            <a:off x="882837" y="3818777"/>
            <a:ext cx="11244943" cy="2416046"/>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100" b="1">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a:defRPr>
                <a:solidFill>
                  <a:schemeClr val="tx1"/>
                </a:solidFill>
              </a:defRPr>
            </a:lvl2pPr>
            <a:lvl3pPr marL="834390" lvl="2" indent="-285750">
              <a:lnSpc>
                <a:spcPct val="90000"/>
              </a:lnSpc>
              <a:spcBef>
                <a:spcPts val="300"/>
              </a:spcBef>
              <a:spcAft>
                <a:spcPts val="300"/>
              </a:spcAft>
              <a:buClr>
                <a:srgbClr val="D34817"/>
              </a:buClr>
              <a:buFont typeface="Wingdings" panose="05000000000000000000" pitchFamily="2" charset="2"/>
              <a:buChar char="§"/>
              <a:defRPr sz="1400">
                <a:solidFill>
                  <a:prstClr val="black">
                    <a:lumMod val="85000"/>
                    <a:lumOff val="15000"/>
                  </a:prstClr>
                </a:solidFill>
                <a:latin typeface="Segoe UI" panose="020B0502040204020203" pitchFamily="34" charset="0"/>
                <a:ea typeface="Segoe UI" panose="020B0502040204020203" pitchFamily="34" charset="0"/>
                <a:cs typeface="Segoe UI" panose="020B0502040204020203" pitchFamily="34" charset="0"/>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742950" lvl="1" indent="-285750">
              <a:spcAft>
                <a:spcPts val="600"/>
              </a:spcAft>
              <a:buFont typeface="Wingdings" panose="05000000000000000000" pitchFamily="2" charset="2"/>
              <a:buChar char="ü"/>
            </a:pPr>
            <a:r>
              <a:rPr lang="tr-TR" sz="1400" dirty="0" smtClean="0">
                <a:latin typeface="Calibri" panose="020F0502020204030204" pitchFamily="34" charset="0"/>
                <a:ea typeface="Times New Roman" panose="02020603050405020304" pitchFamily="18" charset="0"/>
              </a:rPr>
              <a:t>Beyan edilecek </a:t>
            </a:r>
            <a:r>
              <a:rPr lang="tr-TR" sz="1400" dirty="0">
                <a:latin typeface="Calibri" panose="020F0502020204030204" pitchFamily="34" charset="0"/>
                <a:ea typeface="Times New Roman" panose="02020603050405020304" pitchFamily="18" charset="0"/>
              </a:rPr>
              <a:t>özel tüketim vergisi </a:t>
            </a:r>
            <a:r>
              <a:rPr lang="tr-TR" sz="1400" b="1" dirty="0">
                <a:solidFill>
                  <a:srgbClr val="C00000"/>
                </a:solidFill>
                <a:latin typeface="Calibri" panose="020F0502020204030204" pitchFamily="34" charset="0"/>
                <a:ea typeface="Times New Roman" panose="02020603050405020304" pitchFamily="18" charset="0"/>
              </a:rPr>
              <a:t>(ÖTV) tutarları</a:t>
            </a:r>
            <a:r>
              <a:rPr lang="tr-TR" sz="1400" dirty="0">
                <a:latin typeface="Calibri" panose="020F0502020204030204" pitchFamily="34" charset="0"/>
                <a:ea typeface="Times New Roman" panose="02020603050405020304" pitchFamily="18" charset="0"/>
              </a:rPr>
              <a:t>, aynı fıkranın </a:t>
            </a:r>
            <a:r>
              <a:rPr lang="tr-TR" sz="1400" b="1" u="sng" dirty="0">
                <a:latin typeface="Calibri" panose="020F0502020204030204" pitchFamily="34" charset="0"/>
                <a:ea typeface="Times New Roman" panose="02020603050405020304" pitchFamily="18" charset="0"/>
              </a:rPr>
              <a:t>(c) bendi uyarınca beyan edilecek</a:t>
            </a:r>
            <a:r>
              <a:rPr lang="tr-TR" sz="1400" dirty="0">
                <a:latin typeface="Calibri" panose="020F0502020204030204" pitchFamily="34" charset="0"/>
                <a:ea typeface="Times New Roman" panose="02020603050405020304" pitchFamily="18" charset="0"/>
              </a:rPr>
              <a:t> </a:t>
            </a:r>
            <a:r>
              <a:rPr lang="tr-TR" sz="1400" b="1" dirty="0">
                <a:solidFill>
                  <a:srgbClr val="C00000"/>
                </a:solidFill>
                <a:latin typeface="Calibri" panose="020F0502020204030204" pitchFamily="34" charset="0"/>
                <a:ea typeface="Times New Roman" panose="02020603050405020304" pitchFamily="18" charset="0"/>
              </a:rPr>
              <a:t>KDV matrahını oluşturan</a:t>
            </a:r>
            <a:r>
              <a:rPr lang="tr-TR" sz="1400" dirty="0">
                <a:solidFill>
                  <a:srgbClr val="C00000"/>
                </a:solidFill>
                <a:latin typeface="Calibri" panose="020F0502020204030204" pitchFamily="34" charset="0"/>
                <a:ea typeface="Times New Roman" panose="02020603050405020304" pitchFamily="18" charset="0"/>
              </a:rPr>
              <a:t> </a:t>
            </a:r>
            <a:r>
              <a:rPr lang="tr-TR" sz="1400" b="1" u="sng" dirty="0">
                <a:latin typeface="Calibri" panose="020F0502020204030204" pitchFamily="34" charset="0"/>
                <a:ea typeface="Times New Roman" panose="02020603050405020304" pitchFamily="18" charset="0"/>
              </a:rPr>
              <a:t>rayiç bedelin tespitinde dikkate alınmış olacağından</a:t>
            </a:r>
            <a:r>
              <a:rPr lang="tr-TR" sz="1400" dirty="0">
                <a:latin typeface="Calibri" panose="020F0502020204030204" pitchFamily="34" charset="0"/>
                <a:ea typeface="Times New Roman" panose="02020603050405020304" pitchFamily="18" charset="0"/>
              </a:rPr>
              <a:t>, bu şekilde beyan edilen </a:t>
            </a:r>
            <a:r>
              <a:rPr lang="tr-TR" sz="1400" b="1" dirty="0">
                <a:solidFill>
                  <a:srgbClr val="C00000"/>
                </a:solidFill>
                <a:latin typeface="Calibri" panose="020F0502020204030204" pitchFamily="34" charset="0"/>
                <a:ea typeface="Times New Roman" panose="02020603050405020304" pitchFamily="18" charset="0"/>
              </a:rPr>
              <a:t>ÖTV’nin</a:t>
            </a:r>
            <a:r>
              <a:rPr lang="tr-TR" sz="1400" dirty="0">
                <a:solidFill>
                  <a:srgbClr val="C00000"/>
                </a:solidFill>
                <a:latin typeface="Calibri" panose="020F0502020204030204" pitchFamily="34" charset="0"/>
                <a:ea typeface="Times New Roman" panose="02020603050405020304" pitchFamily="18" charset="0"/>
              </a:rPr>
              <a:t> </a:t>
            </a:r>
            <a:r>
              <a:rPr lang="tr-TR" sz="1400" b="1" u="sng" dirty="0">
                <a:latin typeface="Calibri" panose="020F0502020204030204" pitchFamily="34" charset="0"/>
                <a:ea typeface="Times New Roman" panose="02020603050405020304" pitchFamily="18" charset="0"/>
              </a:rPr>
              <a:t>KDV matrahına ayrıca dâhil edilmesi söz konusu değildir</a:t>
            </a:r>
            <a:r>
              <a:rPr lang="tr-TR" sz="1400" dirty="0" smtClean="0">
                <a:latin typeface="Calibri" panose="020F0502020204030204" pitchFamily="34" charset="0"/>
                <a:ea typeface="Times New Roman" panose="02020603050405020304" pitchFamily="18" charset="0"/>
              </a:rPr>
              <a:t>.</a:t>
            </a:r>
          </a:p>
          <a:p>
            <a:pPr marL="742950" lvl="1" indent="-285750">
              <a:spcAft>
                <a:spcPts val="600"/>
              </a:spcAft>
              <a:buFont typeface="Wingdings" panose="05000000000000000000" pitchFamily="2" charset="2"/>
              <a:buChar char="ü"/>
            </a:pPr>
            <a:endParaRPr lang="tr-TR" sz="1400" dirty="0">
              <a:latin typeface="Calibri" panose="020F0502020204030204" pitchFamily="34" charset="0"/>
            </a:endParaRPr>
          </a:p>
          <a:p>
            <a:pPr lvl="1">
              <a:spcAft>
                <a:spcPts val="600"/>
              </a:spcAft>
            </a:pPr>
            <a:r>
              <a:rPr lang="tr-TR" sz="1400" dirty="0">
                <a:latin typeface="Calibri" panose="020F0502020204030204" pitchFamily="34" charset="0"/>
              </a:rPr>
              <a:t> </a:t>
            </a:r>
            <a:r>
              <a:rPr lang="tr-TR" sz="1400" dirty="0" smtClean="0">
                <a:latin typeface="Calibri" panose="020F0502020204030204" pitchFamily="34" charset="0"/>
              </a:rPr>
              <a:t>      </a:t>
            </a:r>
            <a:r>
              <a:rPr lang="tr-TR" sz="1400" u="sng" dirty="0" smtClean="0">
                <a:latin typeface="Calibri" panose="020F0502020204030204" pitchFamily="34" charset="0"/>
              </a:rPr>
              <a:t>ÖTV’nin Beyanı ve Ödenmesi:</a:t>
            </a:r>
          </a:p>
          <a:p>
            <a:pPr marL="742950" lvl="1" indent="-285750">
              <a:spcAft>
                <a:spcPts val="600"/>
              </a:spcAft>
              <a:buFont typeface="Wingdings" panose="05000000000000000000" pitchFamily="2" charset="2"/>
              <a:buChar char="ü"/>
            </a:pPr>
            <a:r>
              <a:rPr lang="tr-TR" sz="1400" dirty="0">
                <a:latin typeface="Calibri" panose="020F0502020204030204" pitchFamily="34" charset="0"/>
                <a:ea typeface="Times New Roman" panose="02020603050405020304" pitchFamily="18" charset="0"/>
              </a:rPr>
              <a:t>ÖTV’nin konusuna giren malları bu madde kapsamında beyan eden ve </a:t>
            </a:r>
            <a:r>
              <a:rPr lang="tr-TR" sz="1400" b="1" dirty="0">
                <a:solidFill>
                  <a:srgbClr val="C00000"/>
                </a:solidFill>
                <a:latin typeface="Calibri" panose="020F0502020204030204" pitchFamily="34" charset="0"/>
                <a:ea typeface="Times New Roman" panose="02020603050405020304" pitchFamily="18" charset="0"/>
              </a:rPr>
              <a:t>alış belgelerini ibraz edemeyen</a:t>
            </a:r>
            <a:r>
              <a:rPr lang="tr-TR" sz="1400" dirty="0">
                <a:solidFill>
                  <a:srgbClr val="C00000"/>
                </a:solidFill>
                <a:latin typeface="Calibri" panose="020F0502020204030204" pitchFamily="34" charset="0"/>
                <a:ea typeface="Times New Roman" panose="02020603050405020304" pitchFamily="18" charset="0"/>
              </a:rPr>
              <a:t> </a:t>
            </a:r>
            <a:r>
              <a:rPr lang="tr-TR" sz="1400" dirty="0">
                <a:latin typeface="Calibri" panose="020F0502020204030204" pitchFamily="34" charset="0"/>
                <a:ea typeface="Times New Roman" panose="02020603050405020304" pitchFamily="18" charset="0"/>
              </a:rPr>
              <a:t>mükelleflerin, bu malların </a:t>
            </a:r>
            <a:r>
              <a:rPr lang="tr-TR" sz="1400" b="1" u="sng" dirty="0">
                <a:latin typeface="Calibri" panose="020F0502020204030204" pitchFamily="34" charset="0"/>
                <a:ea typeface="Times New Roman" panose="02020603050405020304" pitchFamily="18" charset="0"/>
              </a:rPr>
              <a:t>beyan tarihindeki miktarı</a:t>
            </a:r>
            <a:r>
              <a:rPr lang="tr-TR" sz="1400" dirty="0">
                <a:latin typeface="Calibri" panose="020F0502020204030204" pitchFamily="34" charset="0"/>
                <a:ea typeface="Times New Roman" panose="02020603050405020304" pitchFamily="18" charset="0"/>
              </a:rPr>
              <a:t> ve </a:t>
            </a:r>
            <a:r>
              <a:rPr lang="tr-TR" sz="1400" b="1" u="sng" dirty="0">
                <a:latin typeface="Calibri" panose="020F0502020204030204" pitchFamily="34" charset="0"/>
                <a:ea typeface="Times New Roman" panose="02020603050405020304" pitchFamily="18" charset="0"/>
              </a:rPr>
              <a:t>emsal bedeli</a:t>
            </a:r>
            <a:r>
              <a:rPr lang="tr-TR" sz="1400" u="sng" dirty="0">
                <a:latin typeface="Calibri" panose="020F0502020204030204" pitchFamily="34" charset="0"/>
                <a:ea typeface="Times New Roman" panose="02020603050405020304" pitchFamily="18" charset="0"/>
              </a:rPr>
              <a:t> </a:t>
            </a:r>
            <a:r>
              <a:rPr lang="tr-TR" sz="1400" dirty="0">
                <a:latin typeface="Calibri" panose="020F0502020204030204" pitchFamily="34" charset="0"/>
                <a:ea typeface="Times New Roman" panose="02020603050405020304" pitchFamily="18" charset="0"/>
              </a:rPr>
              <a:t>üzerinden </a:t>
            </a:r>
            <a:r>
              <a:rPr lang="tr-TR" sz="1400" b="1" dirty="0">
                <a:solidFill>
                  <a:srgbClr val="C00000"/>
                </a:solidFill>
                <a:latin typeface="Calibri" panose="020F0502020204030204" pitchFamily="34" charset="0"/>
                <a:ea typeface="Times New Roman" panose="02020603050405020304" pitchFamily="18" charset="0"/>
              </a:rPr>
              <a:t>geçerli olan ÖTV’yi</a:t>
            </a:r>
            <a:r>
              <a:rPr lang="tr-TR" sz="1400" dirty="0">
                <a:solidFill>
                  <a:srgbClr val="C00000"/>
                </a:solidFill>
                <a:latin typeface="Calibri" panose="020F0502020204030204" pitchFamily="34" charset="0"/>
                <a:ea typeface="Times New Roman" panose="02020603050405020304" pitchFamily="18" charset="0"/>
              </a:rPr>
              <a:t> </a:t>
            </a:r>
            <a:r>
              <a:rPr lang="tr-TR" sz="1400" b="1" dirty="0">
                <a:latin typeface="Calibri" panose="020F0502020204030204" pitchFamily="34" charset="0"/>
                <a:ea typeface="Times New Roman" panose="02020603050405020304" pitchFamily="18" charset="0"/>
              </a:rPr>
              <a:t>31 Ağustos 2021</a:t>
            </a:r>
            <a:r>
              <a:rPr lang="tr-TR" sz="1400" dirty="0">
                <a:latin typeface="Calibri" panose="020F0502020204030204" pitchFamily="34" charset="0"/>
                <a:ea typeface="Times New Roman" panose="02020603050405020304" pitchFamily="18" charset="0"/>
              </a:rPr>
              <a:t> tarihine (bu tarih dâhil) kadar ayrı bir beyanname ile </a:t>
            </a:r>
            <a:r>
              <a:rPr lang="tr-TR" sz="1400" b="1" dirty="0">
                <a:solidFill>
                  <a:srgbClr val="C00000"/>
                </a:solidFill>
                <a:latin typeface="Calibri" panose="020F0502020204030204" pitchFamily="34" charset="0"/>
                <a:ea typeface="Times New Roman" panose="02020603050405020304" pitchFamily="18" charset="0"/>
              </a:rPr>
              <a:t>beyan</a:t>
            </a:r>
            <a:r>
              <a:rPr lang="tr-TR" sz="1400" dirty="0">
                <a:solidFill>
                  <a:srgbClr val="C00000"/>
                </a:solidFill>
                <a:latin typeface="Calibri" panose="020F0502020204030204" pitchFamily="34" charset="0"/>
                <a:ea typeface="Times New Roman" panose="02020603050405020304" pitchFamily="18" charset="0"/>
              </a:rPr>
              <a:t> </a:t>
            </a:r>
            <a:r>
              <a:rPr lang="tr-TR" sz="1400" dirty="0">
                <a:latin typeface="Calibri" panose="020F0502020204030204" pitchFamily="34" charset="0"/>
                <a:ea typeface="Times New Roman" panose="02020603050405020304" pitchFamily="18" charset="0"/>
              </a:rPr>
              <a:t>ederek aynı süre içinde </a:t>
            </a:r>
            <a:r>
              <a:rPr lang="tr-TR" sz="1400" b="1" dirty="0">
                <a:solidFill>
                  <a:srgbClr val="C00000"/>
                </a:solidFill>
                <a:latin typeface="Calibri" panose="020F0502020204030204" pitchFamily="34" charset="0"/>
                <a:ea typeface="Times New Roman" panose="02020603050405020304" pitchFamily="18" charset="0"/>
              </a:rPr>
              <a:t>ödemeleri</a:t>
            </a:r>
            <a:r>
              <a:rPr lang="tr-TR" sz="1400" dirty="0">
                <a:solidFill>
                  <a:srgbClr val="C00000"/>
                </a:solidFill>
                <a:latin typeface="Calibri" panose="020F0502020204030204" pitchFamily="34" charset="0"/>
                <a:ea typeface="Times New Roman" panose="02020603050405020304" pitchFamily="18" charset="0"/>
              </a:rPr>
              <a:t> </a:t>
            </a:r>
            <a:r>
              <a:rPr lang="tr-TR" sz="1400" dirty="0">
                <a:latin typeface="Calibri" panose="020F0502020204030204" pitchFamily="34" charset="0"/>
                <a:ea typeface="Times New Roman" panose="02020603050405020304" pitchFamily="18" charset="0"/>
              </a:rPr>
              <a:t>gerekmektedir</a:t>
            </a:r>
            <a:r>
              <a:rPr lang="tr-TR" sz="1400" dirty="0" smtClean="0">
                <a:latin typeface="Calibri" panose="020F0502020204030204" pitchFamily="34" charset="0"/>
                <a:ea typeface="Times New Roman" panose="02020603050405020304" pitchFamily="18" charset="0"/>
              </a:rPr>
              <a:t>.</a:t>
            </a:r>
          </a:p>
          <a:p>
            <a:pPr marL="742950" lvl="1" indent="-285750">
              <a:spcAft>
                <a:spcPts val="600"/>
              </a:spcAft>
              <a:buFont typeface="Wingdings" panose="05000000000000000000" pitchFamily="2" charset="2"/>
              <a:buChar char="ü"/>
            </a:pPr>
            <a:r>
              <a:rPr lang="tr-TR" sz="1400" dirty="0" smtClean="0">
                <a:latin typeface="Calibri" panose="020F0502020204030204" pitchFamily="34" charset="0"/>
                <a:ea typeface="Times New Roman" panose="02020603050405020304" pitchFamily="18" charset="0"/>
              </a:rPr>
              <a:t>Alış belgeleri ibraz edilebilenler için ÖTV beyanında bulunulmayacaktır.</a:t>
            </a:r>
            <a:endParaRPr lang="tr-TR" sz="1400" dirty="0">
              <a:latin typeface="Calibri" panose="020F0502020204030204" pitchFamily="34" charset="0"/>
              <a:ea typeface="Times New Roman" panose="02020603050405020304" pitchFamily="18" charset="0"/>
            </a:endParaRPr>
          </a:p>
          <a:p>
            <a:pPr marL="742950" lvl="1" indent="-285750">
              <a:spcAft>
                <a:spcPts val="600"/>
              </a:spcAft>
              <a:buFont typeface="Wingdings" panose="05000000000000000000" pitchFamily="2" charset="2"/>
              <a:buChar char="ü"/>
            </a:pPr>
            <a:endParaRPr lang="tr-TR" sz="1400" dirty="0"/>
          </a:p>
        </p:txBody>
      </p:sp>
      <p:sp>
        <p:nvSpPr>
          <p:cNvPr id="10" name="İçerik Yer Tutucusu 2"/>
          <p:cNvSpPr txBox="1">
            <a:spLocks/>
          </p:cNvSpPr>
          <p:nvPr/>
        </p:nvSpPr>
        <p:spPr>
          <a:xfrm>
            <a:off x="2143476" y="4647294"/>
            <a:ext cx="8736973" cy="10897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Font typeface="Wingdings" panose="05000000000000000000" pitchFamily="2" charset="2"/>
              <a:buChar char="q"/>
            </a:pPr>
            <a:endParaRPr lang="tr-TR" dirty="0"/>
          </a:p>
        </p:txBody>
      </p:sp>
      <p:sp>
        <p:nvSpPr>
          <p:cNvPr id="12" name="İçerik Yer Tutucusu 2"/>
          <p:cNvSpPr txBox="1">
            <a:spLocks/>
          </p:cNvSpPr>
          <p:nvPr/>
        </p:nvSpPr>
        <p:spPr>
          <a:xfrm>
            <a:off x="-374871" y="5737074"/>
            <a:ext cx="8736973" cy="10897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Font typeface="Wingdings" panose="05000000000000000000" pitchFamily="2" charset="2"/>
              <a:buChar char="q"/>
            </a:pPr>
            <a:endParaRPr lang="tr-TR" dirty="0"/>
          </a:p>
        </p:txBody>
      </p:sp>
      <p:sp>
        <p:nvSpPr>
          <p:cNvPr id="20" name="Metin kutusu 19"/>
          <p:cNvSpPr txBox="1"/>
          <p:nvPr/>
        </p:nvSpPr>
        <p:spPr>
          <a:xfrm>
            <a:off x="3602676" y="1396532"/>
            <a:ext cx="5965371" cy="2365263"/>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pPr marL="91440" lvl="1">
              <a:lnSpc>
                <a:spcPct val="90000"/>
              </a:lnSpc>
              <a:spcBef>
                <a:spcPts val="300"/>
              </a:spcBef>
              <a:spcAft>
                <a:spcPts val="300"/>
              </a:spcAft>
              <a:buClr>
                <a:srgbClr val="D34817"/>
              </a:buClr>
            </a:pPr>
            <a:r>
              <a:rPr lang="tr-TR" sz="1400" dirty="0" smtClean="0">
                <a:latin typeface="Calibri" panose="020F0502020204030204" pitchFamily="34" charset="0"/>
                <a:ea typeface="Times New Roman" panose="02020603050405020304" pitchFamily="18" charset="0"/>
              </a:rPr>
              <a:t> </a:t>
            </a:r>
          </a:p>
          <a:p>
            <a:pPr marL="91440" lvl="1">
              <a:lnSpc>
                <a:spcPct val="90000"/>
              </a:lnSpc>
              <a:spcBef>
                <a:spcPts val="300"/>
              </a:spcBef>
              <a:spcAft>
                <a:spcPts val="300"/>
              </a:spcAft>
              <a:buClr>
                <a:srgbClr val="D34817"/>
              </a:buClr>
            </a:pPr>
            <a:endParaRPr lang="tr-TR" sz="1400" dirty="0" smtClean="0">
              <a:latin typeface="Calibri" panose="020F0502020204030204" pitchFamily="34" charset="0"/>
              <a:ea typeface="Times New Roman" panose="02020603050405020304" pitchFamily="18" charset="0"/>
            </a:endParaRPr>
          </a:p>
          <a:p>
            <a:pPr marL="377190" lvl="1" indent="-285750">
              <a:lnSpc>
                <a:spcPct val="90000"/>
              </a:lnSpc>
              <a:spcBef>
                <a:spcPts val="300"/>
              </a:spcBef>
              <a:spcAft>
                <a:spcPts val="300"/>
              </a:spcAft>
              <a:buClr>
                <a:srgbClr val="D34817"/>
              </a:buClr>
              <a:buFont typeface="Wingdings" panose="05000000000000000000" pitchFamily="2" charset="2"/>
              <a:buChar char="§"/>
            </a:pPr>
            <a:r>
              <a:rPr lang="tr-TR" sz="1400" dirty="0" smtClean="0">
                <a:latin typeface="Calibri" panose="020F0502020204030204" pitchFamily="34" charset="0"/>
                <a:ea typeface="Times New Roman" panose="02020603050405020304" pitchFamily="18" charset="0"/>
              </a:rPr>
              <a:t>Makine, </a:t>
            </a:r>
            <a:r>
              <a:rPr lang="tr-TR" sz="1400" dirty="0">
                <a:latin typeface="Calibri" panose="020F0502020204030204" pitchFamily="34" charset="0"/>
                <a:ea typeface="Times New Roman" panose="02020603050405020304" pitchFamily="18" charset="0"/>
              </a:rPr>
              <a:t>teçhizat ve demirbaşlar ile </a:t>
            </a:r>
            <a:r>
              <a:rPr lang="tr-TR" sz="1400" dirty="0" smtClean="0">
                <a:latin typeface="Calibri" panose="020F0502020204030204" pitchFamily="34" charset="0"/>
                <a:ea typeface="Times New Roman" panose="02020603050405020304" pitchFamily="18" charset="0"/>
              </a:rPr>
              <a:t>emtianın rayiç </a:t>
            </a:r>
            <a:r>
              <a:rPr lang="tr-TR" sz="1400" dirty="0">
                <a:latin typeface="Calibri" panose="020F0502020204030204" pitchFamily="34" charset="0"/>
                <a:ea typeface="Times New Roman" panose="02020603050405020304" pitchFamily="18" charset="0"/>
              </a:rPr>
              <a:t>bedeli üzerinden </a:t>
            </a:r>
            <a:r>
              <a:rPr lang="tr-TR" sz="1400" b="1" dirty="0">
                <a:solidFill>
                  <a:srgbClr val="C00000"/>
                </a:solidFill>
                <a:latin typeface="Calibri" panose="020F0502020204030204" pitchFamily="34" charset="0"/>
                <a:ea typeface="Times New Roman" panose="02020603050405020304" pitchFamily="18" charset="0"/>
              </a:rPr>
              <a:t>tabi oldukları oranın yarısı</a:t>
            </a:r>
            <a:r>
              <a:rPr lang="tr-TR" sz="1400" dirty="0">
                <a:latin typeface="Calibri" panose="020F0502020204030204" pitchFamily="34" charset="0"/>
                <a:ea typeface="Times New Roman" panose="02020603050405020304" pitchFamily="18" charset="0"/>
              </a:rPr>
              <a:t>, </a:t>
            </a:r>
            <a:r>
              <a:rPr lang="tr-TR" sz="1400" b="1" u="sng" dirty="0">
                <a:latin typeface="Calibri" panose="020F0502020204030204" pitchFamily="34" charset="0"/>
                <a:ea typeface="Times New Roman" panose="02020603050405020304" pitchFamily="18" charset="0"/>
              </a:rPr>
              <a:t>teslimleri KDV’den istisna</a:t>
            </a:r>
            <a:r>
              <a:rPr lang="tr-TR" sz="1400" dirty="0">
                <a:latin typeface="Calibri" panose="020F0502020204030204" pitchFamily="34" charset="0"/>
                <a:ea typeface="Times New Roman" panose="02020603050405020304" pitchFamily="18" charset="0"/>
              </a:rPr>
              <a:t> bulunan basılı kitap ve süreli yayınlar için </a:t>
            </a:r>
            <a:r>
              <a:rPr lang="tr-TR" sz="1400" b="1" dirty="0">
                <a:solidFill>
                  <a:srgbClr val="C00000"/>
                </a:solidFill>
                <a:latin typeface="Calibri" panose="020F0502020204030204" pitchFamily="34" charset="0"/>
                <a:ea typeface="Times New Roman" panose="02020603050405020304" pitchFamily="18" charset="0"/>
              </a:rPr>
              <a:t>%4 oranı</a:t>
            </a:r>
            <a:r>
              <a:rPr lang="tr-TR" sz="1400" dirty="0">
                <a:solidFill>
                  <a:srgbClr val="C00000"/>
                </a:solidFill>
                <a:latin typeface="Calibri" panose="020F0502020204030204" pitchFamily="34" charset="0"/>
                <a:ea typeface="Times New Roman" panose="02020603050405020304" pitchFamily="18" charset="0"/>
              </a:rPr>
              <a:t> </a:t>
            </a:r>
            <a:r>
              <a:rPr lang="tr-TR" sz="1400" dirty="0">
                <a:latin typeface="Calibri" panose="020F0502020204030204" pitchFamily="34" charset="0"/>
                <a:ea typeface="Times New Roman" panose="02020603050405020304" pitchFamily="18" charset="0"/>
              </a:rPr>
              <a:t>esas alınmak suretiyle </a:t>
            </a:r>
            <a:r>
              <a:rPr lang="tr-TR" sz="1400" b="1" dirty="0">
                <a:solidFill>
                  <a:srgbClr val="C00000"/>
                </a:solidFill>
                <a:latin typeface="Calibri" panose="020F0502020204030204" pitchFamily="34" charset="0"/>
                <a:ea typeface="Times New Roman" panose="02020603050405020304" pitchFamily="18" charset="0"/>
              </a:rPr>
              <a:t>KDV </a:t>
            </a:r>
            <a:r>
              <a:rPr lang="tr-TR" sz="1400" b="1" dirty="0" smtClean="0">
                <a:solidFill>
                  <a:srgbClr val="C00000"/>
                </a:solidFill>
                <a:latin typeface="Calibri" panose="020F0502020204030204" pitchFamily="34" charset="0"/>
                <a:ea typeface="Times New Roman" panose="02020603050405020304" pitchFamily="18" charset="0"/>
              </a:rPr>
              <a:t>hesaplanacaktır.</a:t>
            </a:r>
            <a:endParaRPr lang="tr-TR" sz="1400" dirty="0" smtClean="0">
              <a:latin typeface="Calibri" panose="020F0502020204030204" pitchFamily="34" charset="0"/>
              <a:ea typeface="Times New Roman" panose="02020603050405020304" pitchFamily="18" charset="0"/>
            </a:endParaRPr>
          </a:p>
          <a:p>
            <a:pPr marL="377190" lvl="1" indent="-285750">
              <a:lnSpc>
                <a:spcPct val="90000"/>
              </a:lnSpc>
              <a:spcBef>
                <a:spcPts val="300"/>
              </a:spcBef>
              <a:spcAft>
                <a:spcPts val="300"/>
              </a:spcAft>
              <a:buClr>
                <a:srgbClr val="D34817"/>
              </a:buClr>
              <a:buFont typeface="Wingdings" panose="05000000000000000000" pitchFamily="2" charset="2"/>
              <a:buChar char="§"/>
            </a:pPr>
            <a:endParaRPr lang="tr-TR" sz="1400" dirty="0">
              <a:latin typeface="Calibri" panose="020F0502020204030204" pitchFamily="34" charset="0"/>
              <a:ea typeface="Times New Roman" panose="02020603050405020304" pitchFamily="18" charset="0"/>
            </a:endParaRPr>
          </a:p>
          <a:p>
            <a:pPr marL="377190" lvl="1" indent="-285750">
              <a:lnSpc>
                <a:spcPct val="90000"/>
              </a:lnSpc>
              <a:spcBef>
                <a:spcPts val="300"/>
              </a:spcBef>
              <a:spcAft>
                <a:spcPts val="300"/>
              </a:spcAft>
              <a:buClr>
                <a:srgbClr val="D34817"/>
              </a:buClr>
              <a:buFont typeface="Wingdings" panose="05000000000000000000" pitchFamily="2" charset="2"/>
              <a:buChar char="§"/>
            </a:pPr>
            <a:endParaRPr lang="tr-TR" sz="1400" dirty="0" smtClean="0">
              <a:latin typeface="Calibri" panose="020F0502020204030204" pitchFamily="34" charset="0"/>
              <a:ea typeface="Times New Roman" panose="02020603050405020304" pitchFamily="18" charset="0"/>
            </a:endParaRPr>
          </a:p>
        </p:txBody>
      </p:sp>
      <p:sp>
        <p:nvSpPr>
          <p:cNvPr id="21" name="Yuvarlatılmış Dikdörtgen 20"/>
          <p:cNvSpPr/>
          <p:nvPr/>
        </p:nvSpPr>
        <p:spPr>
          <a:xfrm>
            <a:off x="3617050" y="1225669"/>
            <a:ext cx="5952554" cy="720000"/>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a:latin typeface="Arial" panose="020B0604020202020204" pitchFamily="34" charset="0"/>
                <a:cs typeface="Arial" panose="020B0604020202020204" pitchFamily="34" charset="0"/>
              </a:rPr>
              <a:t>Vergisel Yükümlülükler</a:t>
            </a:r>
          </a:p>
        </p:txBody>
      </p:sp>
      <p:sp>
        <p:nvSpPr>
          <p:cNvPr id="22" name="Dikdörtgen 21"/>
          <p:cNvSpPr/>
          <p:nvPr/>
        </p:nvSpPr>
        <p:spPr>
          <a:xfrm>
            <a:off x="2941563" y="1441688"/>
            <a:ext cx="5254951" cy="720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scene3d>
              <a:camera prst="orthographicFront"/>
              <a:lightRig rig="threePt" dir="t"/>
            </a:scene3d>
            <a:sp3d extrusionH="57150">
              <a:bevelT w="82550" h="38100" prst="coolSlant"/>
            </a:sp3d>
          </a:bodyPr>
          <a:lstStyle/>
          <a:p>
            <a:pPr lvl="0" algn="ctr" defTabSz="1422400">
              <a:lnSpc>
                <a:spcPct val="90000"/>
              </a:lnSpc>
              <a:spcBef>
                <a:spcPct val="0"/>
              </a:spcBef>
              <a:spcAft>
                <a:spcPct val="35000"/>
              </a:spcAft>
            </a:pPr>
            <a:endParaRPr lang="tr-TR" sz="3200" b="1" dirty="0">
              <a:solidFill>
                <a:schemeClr val="tx1"/>
              </a:solidFill>
              <a:latin typeface="SimSun" panose="02010600030101010101" pitchFamily="2" charset="-122"/>
              <a:ea typeface="SimSun" panose="02010600030101010101" pitchFamily="2" charset="-122"/>
              <a:cs typeface="Times New Roman" panose="02020603050405020304" pitchFamily="18" charset="0"/>
            </a:endParaRPr>
          </a:p>
        </p:txBody>
      </p:sp>
      <p:sp>
        <p:nvSpPr>
          <p:cNvPr id="11" name="TextShape 2"/>
          <p:cNvSpPr txBox="1"/>
          <p:nvPr/>
        </p:nvSpPr>
        <p:spPr>
          <a:xfrm>
            <a:off x="1108075" y="82018"/>
            <a:ext cx="10920495" cy="791640"/>
          </a:xfrm>
          <a:prstGeom prst="rect">
            <a:avLst/>
          </a:prstGeom>
          <a:noFill/>
          <a:ln>
            <a:noFill/>
          </a:ln>
        </p:spPr>
        <p:txBody>
          <a:bodyPr anchor="ctr"/>
          <a:lstStyle/>
          <a:p>
            <a:pPr algn="ctr">
              <a:lnSpc>
                <a:spcPct val="100000"/>
              </a:lnSpc>
            </a:pPr>
            <a:r>
              <a:rPr lang="tr-TR" sz="2500" b="1" spc="-1" dirty="0" smtClean="0">
                <a:solidFill>
                  <a:srgbClr val="FF0000"/>
                </a:solidFill>
                <a:uFill>
                  <a:solidFill>
                    <a:srgbClr val="FFFFFF"/>
                  </a:solidFill>
                </a:uFill>
                <a:latin typeface="Calibri"/>
              </a:rPr>
              <a:t>İŞLETME KAYITLARININ DÜZELTİLMESİ</a:t>
            </a:r>
          </a:p>
          <a:p>
            <a:pPr algn="ctr">
              <a:lnSpc>
                <a:spcPct val="100000"/>
              </a:lnSpc>
            </a:pPr>
            <a:r>
              <a:rPr lang="tr-TR" b="1" spc="-1" dirty="0">
                <a:solidFill>
                  <a:srgbClr val="FF0000"/>
                </a:solidFill>
                <a:uFill>
                  <a:solidFill>
                    <a:srgbClr val="FFFFFF"/>
                  </a:solidFill>
                </a:uFill>
              </a:rPr>
              <a:t>-İşletmede </a:t>
            </a:r>
            <a:r>
              <a:rPr lang="tr-TR" b="1" spc="-1" dirty="0" smtClean="0">
                <a:solidFill>
                  <a:srgbClr val="FF0000"/>
                </a:solidFill>
                <a:uFill>
                  <a:solidFill>
                    <a:srgbClr val="FFFFFF"/>
                  </a:solidFill>
                </a:uFill>
              </a:rPr>
              <a:t>Mevcut Olduğu Halde Kayıtlarda Yer Almayan Kıymetler</a:t>
            </a:r>
            <a:r>
              <a:rPr lang="tr-TR" b="1" strike="noStrike" spc="-1" dirty="0" smtClean="0">
                <a:solidFill>
                  <a:srgbClr val="FF0000"/>
                </a:solidFill>
                <a:uFill>
                  <a:solidFill>
                    <a:srgbClr val="FFFFFF"/>
                  </a:solidFill>
                </a:uFill>
                <a:latin typeface="Calibri"/>
              </a:rPr>
              <a:t>-</a:t>
            </a:r>
            <a:endParaRPr lang="tr-TR" b="0" strike="noStrike" spc="-1" dirty="0">
              <a:solidFill>
                <a:srgbClr val="000000"/>
              </a:solidFill>
              <a:uFill>
                <a:solidFill>
                  <a:srgbClr val="FFFFFF"/>
                </a:solidFill>
              </a:uFill>
              <a:latin typeface="Calibri"/>
            </a:endParaRPr>
          </a:p>
        </p:txBody>
      </p:sp>
      <p:sp>
        <p:nvSpPr>
          <p:cNvPr id="13" name="5 Dikdörtgen"/>
          <p:cNvSpPr/>
          <p:nvPr/>
        </p:nvSpPr>
        <p:spPr>
          <a:xfrm rot="16200000">
            <a:off x="-2875869" y="3145126"/>
            <a:ext cx="6851740" cy="561489"/>
          </a:xfrm>
          <a:prstGeom prst="rect">
            <a:avLst/>
          </a:prstGeom>
          <a:solidFill>
            <a:srgbClr val="FD0005"/>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b="1">
              <a:solidFill>
                <a:prstClr val="white"/>
              </a:solidFill>
            </a:endParaRPr>
          </a:p>
        </p:txBody>
      </p:sp>
      <p:sp>
        <p:nvSpPr>
          <p:cNvPr id="14" name="36 Başlık"/>
          <p:cNvSpPr txBox="1">
            <a:spLocks/>
          </p:cNvSpPr>
          <p:nvPr/>
        </p:nvSpPr>
        <p:spPr>
          <a:xfrm rot="16200000">
            <a:off x="-2247497" y="3571445"/>
            <a:ext cx="5584971" cy="571504"/>
          </a:xfrm>
          <a:prstGeom prst="rect">
            <a:avLst/>
          </a:prstGeom>
        </p:spPr>
        <p:txBody>
          <a:bodyPr vert="horz" lIns="91440" tIns="45720" rIns="91440" bIns="45720" rtlCol="0" anchor="ctr">
            <a:noAutofit/>
          </a:bodyPr>
          <a:lstStyle/>
          <a:p>
            <a:pPr algn="ctr">
              <a:spcBef>
                <a:spcPct val="0"/>
              </a:spcBef>
              <a:defRPr/>
            </a:pPr>
            <a:r>
              <a:rPr lang="tr-TR" b="1" dirty="0">
                <a:solidFill>
                  <a:prstClr val="white"/>
                </a:solidFill>
                <a:effectLst>
                  <a:outerShdw blurRad="38100" dist="38100" dir="2700000" algn="tl">
                    <a:srgbClr val="000000">
                      <a:alpha val="43137"/>
                    </a:srgbClr>
                  </a:outerShdw>
                </a:effectLst>
              </a:rPr>
              <a:t>VERGİ DENETİM KURULU BAŞKANLIĞI</a:t>
            </a:r>
          </a:p>
        </p:txBody>
      </p:sp>
      <p:pic>
        <p:nvPicPr>
          <p:cNvPr id="15" name="Resim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46" y="235646"/>
            <a:ext cx="965683" cy="964739"/>
          </a:xfrm>
          <a:prstGeom prst="rect">
            <a:avLst/>
          </a:prstGeom>
        </p:spPr>
      </p:pic>
      <p:sp>
        <p:nvSpPr>
          <p:cNvPr id="2" name="Slayt Numarası Yer Tutucusu 1"/>
          <p:cNvSpPr>
            <a:spLocks noGrp="1"/>
          </p:cNvSpPr>
          <p:nvPr>
            <p:ph type="sldNum" sz="quarter" idx="12"/>
          </p:nvPr>
        </p:nvSpPr>
        <p:spPr/>
        <p:txBody>
          <a:bodyPr/>
          <a:lstStyle/>
          <a:p>
            <a:fld id="{F28A0EBE-9E73-41B7-8F1B-104D7A2F7EFB}" type="slidenum">
              <a:rPr lang="tr-TR" smtClean="0"/>
              <a:t>28</a:t>
            </a:fld>
            <a:endParaRPr lang="tr-TR"/>
          </a:p>
        </p:txBody>
      </p:sp>
    </p:spTree>
    <p:extLst>
      <p:ext uri="{BB962C8B-B14F-4D97-AF65-F5344CB8AC3E}">
        <p14:creationId xmlns:p14="http://schemas.microsoft.com/office/powerpoint/2010/main" val="2046745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up)">
                                      <p:cBhvr>
                                        <p:cTn id="14" dur="500"/>
                                        <p:tgtEl>
                                          <p:spTgt spid="20"/>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left)">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xit" presetSubtype="0" fill="hold" grpId="1" nodeType="clickEffect">
                                  <p:stCondLst>
                                    <p:cond delay="0"/>
                                  </p:stCondLst>
                                  <p:childTnLst>
                                    <p:animEffect transition="out" filter="fade">
                                      <p:cBhvr>
                                        <p:cTn id="22" dur="1000"/>
                                        <p:tgtEl>
                                          <p:spTgt spid="26"/>
                                        </p:tgtEl>
                                      </p:cBhvr>
                                    </p:animEffect>
                                    <p:anim calcmode="lin" valueType="num">
                                      <p:cBhvr>
                                        <p:cTn id="23" dur="1000"/>
                                        <p:tgtEl>
                                          <p:spTgt spid="26"/>
                                        </p:tgtEl>
                                        <p:attrNameLst>
                                          <p:attrName>ppt_x</p:attrName>
                                        </p:attrNameLst>
                                      </p:cBhvr>
                                      <p:tavLst>
                                        <p:tav tm="0">
                                          <p:val>
                                            <p:strVal val="ppt_x"/>
                                          </p:val>
                                        </p:tav>
                                        <p:tav tm="100000">
                                          <p:val>
                                            <p:strVal val="ppt_x"/>
                                          </p:val>
                                        </p:tav>
                                      </p:tavLst>
                                    </p:anim>
                                    <p:anim calcmode="lin" valueType="num">
                                      <p:cBhvr>
                                        <p:cTn id="24" dur="100" decel="100000"/>
                                        <p:tgtEl>
                                          <p:spTgt spid="26"/>
                                        </p:tgtEl>
                                        <p:attrNameLst>
                                          <p:attrName>ppt_y</p:attrName>
                                        </p:attrNameLst>
                                      </p:cBhvr>
                                      <p:tavLst>
                                        <p:tav tm="0">
                                          <p:val>
                                            <p:strVal val="ppt_y"/>
                                          </p:val>
                                        </p:tav>
                                        <p:tav tm="100000">
                                          <p:val>
                                            <p:strVal val="ppt_y-.03"/>
                                          </p:val>
                                        </p:tav>
                                      </p:tavLst>
                                    </p:anim>
                                    <p:anim calcmode="lin" valueType="num">
                                      <p:cBhvr>
                                        <p:cTn id="25" dur="900" accel="100000">
                                          <p:stCondLst>
                                            <p:cond delay="100"/>
                                          </p:stCondLst>
                                        </p:cTn>
                                        <p:tgtEl>
                                          <p:spTgt spid="26"/>
                                        </p:tgtEl>
                                        <p:attrNameLst>
                                          <p:attrName>ppt_y</p:attrName>
                                        </p:attrNameLst>
                                      </p:cBhvr>
                                      <p:tavLst>
                                        <p:tav tm="0">
                                          <p:val>
                                            <p:strVal val="ppt_y"/>
                                          </p:val>
                                        </p:tav>
                                        <p:tav tm="100000">
                                          <p:val>
                                            <p:strVal val="ppt_y+1"/>
                                          </p:val>
                                        </p:tav>
                                      </p:tavLst>
                                    </p:anim>
                                    <p:set>
                                      <p:cBhvr>
                                        <p:cTn id="26" dur="1" fill="hold">
                                          <p:stCondLst>
                                            <p:cond delay="999"/>
                                          </p:stCondLst>
                                        </p:cTn>
                                        <p:tgtEl>
                                          <p:spTgt spid="26"/>
                                        </p:tgtEl>
                                        <p:attrNameLst>
                                          <p:attrName>style.visibility</p:attrName>
                                        </p:attrNameLst>
                                      </p:cBhvr>
                                      <p:to>
                                        <p:strVal val="hidden"/>
                                      </p:to>
                                    </p:set>
                                  </p:childTnLst>
                                </p:cTn>
                              </p:par>
                            </p:childTnLst>
                          </p:cTn>
                        </p:par>
                        <p:par>
                          <p:cTn id="27" fill="hold">
                            <p:stCondLst>
                              <p:cond delay="1000"/>
                            </p:stCondLst>
                            <p:childTnLst>
                              <p:par>
                                <p:cTn id="28" presetID="22" presetClass="entr" presetSubtype="8" fill="hold" nodeType="after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left)">
                                      <p:cBhvr>
                                        <p:cTn id="3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stretch>
            <a:fillRect/>
          </a:stretch>
        </p:blipFill>
        <p:spPr>
          <a:xfrm>
            <a:off x="2496946" y="4175693"/>
            <a:ext cx="8142751" cy="1480147"/>
          </a:xfrm>
          <a:prstGeom prst="rect">
            <a:avLst/>
          </a:prstGeom>
        </p:spPr>
      </p:pic>
      <p:sp>
        <p:nvSpPr>
          <p:cNvPr id="26" name="Metin kutusu 25"/>
          <p:cNvSpPr txBox="1"/>
          <p:nvPr/>
        </p:nvSpPr>
        <p:spPr>
          <a:xfrm>
            <a:off x="882837" y="3425870"/>
            <a:ext cx="11244943" cy="3016210"/>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100" b="1">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a:defRPr>
                <a:solidFill>
                  <a:schemeClr val="tx1"/>
                </a:solidFill>
              </a:defRPr>
            </a:lvl2pPr>
            <a:lvl3pPr marL="834390" lvl="2" indent="-285750">
              <a:lnSpc>
                <a:spcPct val="90000"/>
              </a:lnSpc>
              <a:spcBef>
                <a:spcPts val="300"/>
              </a:spcBef>
              <a:spcAft>
                <a:spcPts val="300"/>
              </a:spcAft>
              <a:buClr>
                <a:srgbClr val="D34817"/>
              </a:buClr>
              <a:buFont typeface="Wingdings" panose="05000000000000000000" pitchFamily="2" charset="2"/>
              <a:buChar char="§"/>
              <a:defRPr sz="1400">
                <a:solidFill>
                  <a:prstClr val="black">
                    <a:lumMod val="85000"/>
                    <a:lumOff val="15000"/>
                  </a:prstClr>
                </a:solidFill>
                <a:latin typeface="Segoe UI" panose="020B0502040204020203" pitchFamily="34" charset="0"/>
                <a:ea typeface="Segoe UI" panose="020B0502040204020203" pitchFamily="34" charset="0"/>
                <a:cs typeface="Segoe UI" panose="020B0502040204020203" pitchFamily="34" charset="0"/>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3">
              <a:spcAft>
                <a:spcPts val="600"/>
              </a:spcAft>
            </a:pPr>
            <a:r>
              <a:rPr lang="tr-TR" sz="1400" b="1" dirty="0" smtClean="0">
                <a:solidFill>
                  <a:srgbClr val="C00000"/>
                </a:solidFill>
              </a:rPr>
              <a:t>Genel oran</a:t>
            </a:r>
            <a:r>
              <a:rPr lang="tr-TR" sz="1400" dirty="0" smtClean="0"/>
              <a:t>da KDV’ye tabi, rayiç bedeli 40.000-TL olan (Y) </a:t>
            </a:r>
            <a:r>
              <a:rPr lang="tr-TR" sz="1400" b="1" dirty="0" smtClean="0">
                <a:solidFill>
                  <a:srgbClr val="C00000"/>
                </a:solidFill>
              </a:rPr>
              <a:t>emtia</a:t>
            </a:r>
            <a:r>
              <a:rPr lang="tr-TR" sz="1400" dirty="0" smtClean="0"/>
              <a:t>sının kayıtlara intikali; </a:t>
            </a:r>
          </a:p>
          <a:p>
            <a:pPr lvl="3">
              <a:spcAft>
                <a:spcPts val="600"/>
              </a:spcAft>
            </a:pPr>
            <a:r>
              <a:rPr lang="tr-TR" sz="1400" dirty="0" smtClean="0"/>
              <a:t>________________________</a:t>
            </a:r>
            <a:r>
              <a:rPr lang="tr-TR" sz="1400" dirty="0"/>
              <a:t>12/8/2021____________________________</a:t>
            </a:r>
          </a:p>
          <a:p>
            <a:pPr lvl="3"/>
            <a:r>
              <a:rPr lang="tr-TR" sz="1400" dirty="0"/>
              <a:t>153 TİCARİ MALLAR                  40.000 </a:t>
            </a:r>
            <a:r>
              <a:rPr lang="tr-TR" sz="1400" dirty="0" smtClean="0"/>
              <a:t>TL</a:t>
            </a:r>
            <a:endParaRPr lang="tr-TR" sz="1400" dirty="0"/>
          </a:p>
          <a:p>
            <a:pPr lvl="3"/>
            <a:r>
              <a:rPr lang="tr-TR" sz="1400" dirty="0"/>
              <a:t>191 İNDİRİLECEK KDV </a:t>
            </a:r>
            <a:r>
              <a:rPr lang="tr-TR" sz="1600" b="1" dirty="0">
                <a:solidFill>
                  <a:schemeClr val="accent1">
                    <a:lumMod val="75000"/>
                  </a:schemeClr>
                </a:solidFill>
                <a:latin typeface="Wingdings" panose="05000000000000000000" pitchFamily="2" charset="2"/>
              </a:rPr>
              <a:t>ü</a:t>
            </a:r>
            <a:r>
              <a:rPr lang="tr-TR" sz="1400" dirty="0"/>
              <a:t>         </a:t>
            </a:r>
            <a:r>
              <a:rPr lang="tr-TR" sz="1400" dirty="0" smtClean="0"/>
              <a:t>    </a:t>
            </a:r>
            <a:r>
              <a:rPr lang="tr-TR" sz="1400" dirty="0"/>
              <a:t>3.600 TL</a:t>
            </a:r>
          </a:p>
          <a:p>
            <a:pPr lvl="3"/>
            <a:r>
              <a:rPr lang="tr-TR" sz="1400" dirty="0"/>
              <a:t>                       </a:t>
            </a:r>
            <a:r>
              <a:rPr lang="tr-TR" sz="1400" b="1" dirty="0">
                <a:solidFill>
                  <a:srgbClr val="C00000"/>
                </a:solidFill>
              </a:rPr>
              <a:t>525</a:t>
            </a:r>
            <a:r>
              <a:rPr lang="tr-TR" sz="1400" dirty="0"/>
              <a:t> KAYDA ALINAN EMTİA                         40.000 TL</a:t>
            </a:r>
          </a:p>
          <a:p>
            <a:pPr lvl="3"/>
            <a:r>
              <a:rPr lang="tr-TR" sz="1400" dirty="0"/>
              <a:t>                              ÖZEL KARŞILIK HESABI  </a:t>
            </a:r>
          </a:p>
          <a:p>
            <a:pPr lvl="3"/>
            <a:r>
              <a:rPr lang="tr-TR" sz="1400" dirty="0"/>
              <a:t>                              (7326 sayılı Kanunun 6/1 </a:t>
            </a:r>
            <a:r>
              <a:rPr lang="tr-TR" sz="1400" dirty="0" err="1"/>
              <a:t>md.</a:t>
            </a:r>
            <a:r>
              <a:rPr lang="tr-TR" sz="1400" dirty="0"/>
              <a:t>)</a:t>
            </a:r>
          </a:p>
          <a:p>
            <a:pPr lvl="3"/>
            <a:r>
              <a:rPr lang="tr-TR" sz="1400" dirty="0"/>
              <a:t>                       360 ÖDENECEK VERGİ VE FONLAR             3.600 TL</a:t>
            </a:r>
          </a:p>
          <a:p>
            <a:pPr lvl="3"/>
            <a:r>
              <a:rPr lang="tr-TR" sz="1400" dirty="0"/>
              <a:t>                              (Sorumlu sıfatı ile ödenecek KDV)</a:t>
            </a:r>
          </a:p>
          <a:p>
            <a:pPr lvl="3">
              <a:spcAft>
                <a:spcPts val="600"/>
              </a:spcAft>
            </a:pPr>
            <a:r>
              <a:rPr lang="tr-TR" sz="1400" dirty="0"/>
              <a:t>__________________________    /   </a:t>
            </a:r>
            <a:r>
              <a:rPr lang="tr-TR" sz="1400" dirty="0" smtClean="0"/>
              <a:t>______________________________</a:t>
            </a:r>
          </a:p>
          <a:p>
            <a:pPr lvl="3">
              <a:spcAft>
                <a:spcPts val="600"/>
              </a:spcAft>
            </a:pPr>
            <a:endParaRPr lang="tr-TR" sz="1400" dirty="0"/>
          </a:p>
          <a:p>
            <a:pPr lvl="3">
              <a:spcAft>
                <a:spcPts val="600"/>
              </a:spcAft>
            </a:pPr>
            <a:r>
              <a:rPr lang="tr-TR" sz="1400" dirty="0"/>
              <a:t>Bu emtianın satılması hâlinde kayıtlara intikal ettirilecek satış bedeli 40.000 TL’nin altında olamayacaktır.</a:t>
            </a:r>
          </a:p>
        </p:txBody>
      </p:sp>
      <p:sp>
        <p:nvSpPr>
          <p:cNvPr id="16" name="Metin kutusu 15"/>
          <p:cNvSpPr txBox="1"/>
          <p:nvPr/>
        </p:nvSpPr>
        <p:spPr>
          <a:xfrm>
            <a:off x="889490" y="3438313"/>
            <a:ext cx="11244943" cy="3016210"/>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100" b="1">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a:defRPr>
                <a:solidFill>
                  <a:schemeClr val="tx1"/>
                </a:solidFill>
              </a:defRPr>
            </a:lvl2pPr>
            <a:lvl3pPr marL="834390" lvl="2" indent="-285750">
              <a:lnSpc>
                <a:spcPct val="90000"/>
              </a:lnSpc>
              <a:spcBef>
                <a:spcPts val="300"/>
              </a:spcBef>
              <a:spcAft>
                <a:spcPts val="300"/>
              </a:spcAft>
              <a:buClr>
                <a:srgbClr val="D34817"/>
              </a:buClr>
              <a:buFont typeface="Wingdings" panose="05000000000000000000" pitchFamily="2" charset="2"/>
              <a:buChar char="§"/>
              <a:defRPr sz="1400">
                <a:solidFill>
                  <a:prstClr val="black">
                    <a:lumMod val="85000"/>
                    <a:lumOff val="15000"/>
                  </a:prstClr>
                </a:solidFill>
                <a:latin typeface="Segoe UI" panose="020B0502040204020203" pitchFamily="34" charset="0"/>
                <a:ea typeface="Segoe UI" panose="020B0502040204020203" pitchFamily="34" charset="0"/>
                <a:cs typeface="Segoe UI" panose="020B0502040204020203" pitchFamily="34" charset="0"/>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3">
              <a:spcAft>
                <a:spcPts val="600"/>
              </a:spcAft>
            </a:pPr>
            <a:r>
              <a:rPr lang="tr-TR" sz="1400" b="1" dirty="0" smtClean="0">
                <a:solidFill>
                  <a:srgbClr val="C00000"/>
                </a:solidFill>
              </a:rPr>
              <a:t>Genel oran</a:t>
            </a:r>
            <a:r>
              <a:rPr lang="tr-TR" sz="1400" dirty="0" smtClean="0"/>
              <a:t>da KDV’ye tabi, rayiç bedeli 60.000-TL olan </a:t>
            </a:r>
            <a:r>
              <a:rPr lang="tr-TR" sz="1400" b="1" dirty="0" smtClean="0">
                <a:solidFill>
                  <a:srgbClr val="C00000"/>
                </a:solidFill>
              </a:rPr>
              <a:t>makine ve cihaz</a:t>
            </a:r>
            <a:r>
              <a:rPr lang="tr-TR" sz="1400" dirty="0" smtClean="0"/>
              <a:t>ların kayıtlara intikali; </a:t>
            </a:r>
          </a:p>
          <a:p>
            <a:pPr lvl="3">
              <a:spcAft>
                <a:spcPts val="600"/>
              </a:spcAft>
            </a:pPr>
            <a:r>
              <a:rPr lang="tr-TR" sz="1400" dirty="0"/>
              <a:t>_______________________________  /  _______________________________</a:t>
            </a:r>
          </a:p>
          <a:p>
            <a:pPr lvl="3"/>
            <a:r>
              <a:rPr lang="tr-TR" sz="1400" dirty="0"/>
              <a:t>253 TESİS MAKİNA VE CİHAZLAR                               60.000 TL</a:t>
            </a:r>
          </a:p>
          <a:p>
            <a:pPr lvl="3"/>
            <a:r>
              <a:rPr lang="tr-TR" sz="1400" dirty="0"/>
              <a:t>689 DİĞER OLAĞANDIŞI GİD.VE ZAR. </a:t>
            </a:r>
            <a:r>
              <a:rPr lang="tr-TR" sz="1600" b="1" dirty="0">
                <a:solidFill>
                  <a:srgbClr val="C00000"/>
                </a:solidFill>
              </a:rPr>
              <a:t>X </a:t>
            </a:r>
            <a:r>
              <a:rPr lang="tr-TR" sz="1400" dirty="0" smtClean="0"/>
              <a:t>                      </a:t>
            </a:r>
            <a:r>
              <a:rPr lang="tr-TR" sz="1400" dirty="0"/>
              <a:t>5.400 TL</a:t>
            </a:r>
          </a:p>
          <a:p>
            <a:pPr lvl="3"/>
            <a:r>
              <a:rPr lang="tr-TR" sz="1400" dirty="0"/>
              <a:t>                               </a:t>
            </a:r>
            <a:r>
              <a:rPr lang="tr-TR" sz="1400" b="1" dirty="0">
                <a:solidFill>
                  <a:srgbClr val="C00000"/>
                </a:solidFill>
              </a:rPr>
              <a:t>526</a:t>
            </a:r>
            <a:r>
              <a:rPr lang="tr-TR" sz="1400" dirty="0"/>
              <a:t> DEMİRBAŞ MAKİNE VE TEÇHİZAT                  60.000 TL</a:t>
            </a:r>
          </a:p>
          <a:p>
            <a:pPr lvl="3"/>
            <a:r>
              <a:rPr lang="tr-TR" sz="1400" dirty="0"/>
              <a:t>                                      ÖZEL KARŞILIK HESABI</a:t>
            </a:r>
          </a:p>
          <a:p>
            <a:pPr lvl="3"/>
            <a:r>
              <a:rPr lang="tr-TR" sz="1400" dirty="0"/>
              <a:t>                                      (7326 sayılı Kanunun 6/1 </a:t>
            </a:r>
            <a:r>
              <a:rPr lang="tr-TR" sz="1400" dirty="0" err="1"/>
              <a:t>md.</a:t>
            </a:r>
            <a:r>
              <a:rPr lang="tr-TR" sz="1400" dirty="0"/>
              <a:t>)</a:t>
            </a:r>
          </a:p>
          <a:p>
            <a:pPr lvl="3"/>
            <a:r>
              <a:rPr lang="tr-TR" sz="1400" dirty="0"/>
              <a:t>                               360 ÖDENECEK VERGİ VE FONLAR                          5.400 TL</a:t>
            </a:r>
          </a:p>
          <a:p>
            <a:pPr lvl="3"/>
            <a:r>
              <a:rPr lang="tr-TR" sz="1400" dirty="0"/>
              <a:t>                                      (Sorumlu sıfatıyla ödenecek KDV)</a:t>
            </a:r>
          </a:p>
          <a:p>
            <a:pPr lvl="3">
              <a:spcAft>
                <a:spcPts val="600"/>
              </a:spcAft>
            </a:pPr>
            <a:r>
              <a:rPr lang="tr-TR" sz="1400" dirty="0"/>
              <a:t>________________________________  / _______________________________</a:t>
            </a:r>
          </a:p>
          <a:p>
            <a:pPr lvl="3">
              <a:spcAft>
                <a:spcPts val="600"/>
              </a:spcAft>
            </a:pPr>
            <a:endParaRPr lang="tr-TR" sz="1400" dirty="0" smtClean="0"/>
          </a:p>
          <a:p>
            <a:pPr lvl="3">
              <a:spcAft>
                <a:spcPts val="600"/>
              </a:spcAft>
            </a:pPr>
            <a:endParaRPr lang="tr-TR" sz="1400" dirty="0"/>
          </a:p>
        </p:txBody>
      </p:sp>
      <p:sp>
        <p:nvSpPr>
          <p:cNvPr id="17" name="Metin kutusu 16"/>
          <p:cNvSpPr txBox="1"/>
          <p:nvPr/>
        </p:nvSpPr>
        <p:spPr>
          <a:xfrm>
            <a:off x="889490" y="3413426"/>
            <a:ext cx="11244943" cy="2923877"/>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100" b="1">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a:defRPr>
                <a:solidFill>
                  <a:schemeClr val="tx1"/>
                </a:solidFill>
              </a:defRPr>
            </a:lvl2pPr>
            <a:lvl3pPr marL="834390" lvl="2" indent="-285750">
              <a:lnSpc>
                <a:spcPct val="90000"/>
              </a:lnSpc>
              <a:spcBef>
                <a:spcPts val="300"/>
              </a:spcBef>
              <a:spcAft>
                <a:spcPts val="300"/>
              </a:spcAft>
              <a:buClr>
                <a:srgbClr val="D34817"/>
              </a:buClr>
              <a:buFont typeface="Wingdings" panose="05000000000000000000" pitchFamily="2" charset="2"/>
              <a:buChar char="§"/>
              <a:defRPr sz="1400">
                <a:solidFill>
                  <a:prstClr val="black">
                    <a:lumMod val="85000"/>
                    <a:lumOff val="15000"/>
                  </a:prstClr>
                </a:solidFill>
                <a:latin typeface="Segoe UI" panose="020B0502040204020203" pitchFamily="34" charset="0"/>
                <a:ea typeface="Segoe UI" panose="020B0502040204020203" pitchFamily="34" charset="0"/>
                <a:cs typeface="Segoe UI" panose="020B0502040204020203" pitchFamily="34" charset="0"/>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3">
              <a:spcAft>
                <a:spcPts val="600"/>
              </a:spcAft>
            </a:pPr>
            <a:r>
              <a:rPr lang="tr-TR" sz="1400" dirty="0">
                <a:latin typeface="Calibri" panose="020F0502020204030204" pitchFamily="34" charset="0"/>
                <a:ea typeface="Times New Roman" panose="02020603050405020304" pitchFamily="18" charset="0"/>
              </a:rPr>
              <a:t>Mükellef, söz konusu makine ve cihazlarını 31/12/2021 tarihine kadar </a:t>
            </a:r>
            <a:r>
              <a:rPr lang="tr-TR" sz="1400" b="1" dirty="0">
                <a:solidFill>
                  <a:srgbClr val="C00000"/>
                </a:solidFill>
                <a:latin typeface="Calibri" panose="020F0502020204030204" pitchFamily="34" charset="0"/>
                <a:ea typeface="Times New Roman" panose="02020603050405020304" pitchFamily="18" charset="0"/>
              </a:rPr>
              <a:t>satarsa</a:t>
            </a:r>
            <a:r>
              <a:rPr lang="tr-TR" sz="1400" dirty="0">
                <a:latin typeface="Calibri" panose="020F0502020204030204" pitchFamily="34" charset="0"/>
                <a:ea typeface="Times New Roman" panose="02020603050405020304" pitchFamily="18" charset="0"/>
              </a:rPr>
              <a:t>, bu </a:t>
            </a:r>
            <a:r>
              <a:rPr lang="tr-TR" sz="1400" b="1" u="sng" dirty="0">
                <a:latin typeface="Calibri" panose="020F0502020204030204" pitchFamily="34" charset="0"/>
                <a:ea typeface="Times New Roman" panose="02020603050405020304" pitchFamily="18" charset="0"/>
              </a:rPr>
              <a:t>satıştan önce</a:t>
            </a:r>
            <a:r>
              <a:rPr lang="tr-TR" sz="1400" dirty="0">
                <a:latin typeface="Calibri" panose="020F0502020204030204" pitchFamily="34" charset="0"/>
                <a:ea typeface="Times New Roman" panose="02020603050405020304" pitchFamily="18" charset="0"/>
              </a:rPr>
              <a:t>; </a:t>
            </a:r>
            <a:endParaRPr lang="tr-TR" sz="1400" dirty="0" smtClean="0">
              <a:latin typeface="Calibri" panose="020F0502020204030204" pitchFamily="34" charset="0"/>
              <a:ea typeface="Times New Roman" panose="02020603050405020304" pitchFamily="18" charset="0"/>
            </a:endParaRPr>
          </a:p>
          <a:p>
            <a:pPr lvl="3">
              <a:spcAft>
                <a:spcPts val="600"/>
              </a:spcAft>
            </a:pPr>
            <a:r>
              <a:rPr lang="tr-TR" sz="1400" b="1" dirty="0" smtClean="0">
                <a:solidFill>
                  <a:srgbClr val="C00000"/>
                </a:solidFill>
                <a:latin typeface="Calibri" panose="020F0502020204030204" pitchFamily="34" charset="0"/>
                <a:ea typeface="Times New Roman" panose="02020603050405020304" pitchFamily="18" charset="0"/>
              </a:rPr>
              <a:t>satmadığı </a:t>
            </a:r>
            <a:r>
              <a:rPr lang="tr-TR" sz="1400" b="1" dirty="0">
                <a:solidFill>
                  <a:srgbClr val="C00000"/>
                </a:solidFill>
                <a:latin typeface="Calibri" panose="020F0502020204030204" pitchFamily="34" charset="0"/>
                <a:ea typeface="Times New Roman" panose="02020603050405020304" pitchFamily="18" charset="0"/>
              </a:rPr>
              <a:t>takdirde ise</a:t>
            </a:r>
            <a:r>
              <a:rPr lang="tr-TR" sz="1400" dirty="0">
                <a:solidFill>
                  <a:srgbClr val="C00000"/>
                </a:solidFill>
                <a:latin typeface="Calibri" panose="020F0502020204030204" pitchFamily="34" charset="0"/>
                <a:ea typeface="Times New Roman" panose="02020603050405020304" pitchFamily="18" charset="0"/>
              </a:rPr>
              <a:t> </a:t>
            </a:r>
            <a:r>
              <a:rPr lang="tr-TR" sz="1400" b="1" u="sng" dirty="0">
                <a:latin typeface="Calibri" panose="020F0502020204030204" pitchFamily="34" charset="0"/>
                <a:ea typeface="Times New Roman" panose="02020603050405020304" pitchFamily="18" charset="0"/>
              </a:rPr>
              <a:t>31/12/2021 tarihinde</a:t>
            </a:r>
            <a:r>
              <a:rPr lang="tr-TR" sz="1400" dirty="0">
                <a:latin typeface="Calibri" panose="020F0502020204030204" pitchFamily="34" charset="0"/>
                <a:ea typeface="Times New Roman" panose="02020603050405020304" pitchFamily="18" charset="0"/>
              </a:rPr>
              <a:t> aşağıdaki muhasebe kaydını yapacaktır.</a:t>
            </a:r>
            <a:r>
              <a:rPr lang="tr-TR" sz="1400" dirty="0" smtClean="0"/>
              <a:t> </a:t>
            </a:r>
          </a:p>
          <a:p>
            <a:pPr lvl="3">
              <a:spcAft>
                <a:spcPts val="600"/>
              </a:spcAft>
            </a:pPr>
            <a:r>
              <a:rPr lang="tr-TR" sz="1400" dirty="0"/>
              <a:t>______________________________  /  ________________________________</a:t>
            </a:r>
          </a:p>
          <a:p>
            <a:pPr lvl="3"/>
            <a:r>
              <a:rPr lang="tr-TR" sz="1400" dirty="0"/>
              <a:t>526 DEMİRBAŞ MAKİNE VE TEÇHİZAT       60.000 TL</a:t>
            </a:r>
          </a:p>
          <a:p>
            <a:pPr lvl="3"/>
            <a:r>
              <a:rPr lang="tr-TR" sz="1400" dirty="0"/>
              <a:t>       ÖZEL KARŞILIK HESABI                         </a:t>
            </a:r>
          </a:p>
          <a:p>
            <a:pPr lvl="3"/>
            <a:r>
              <a:rPr lang="tr-TR" sz="1400" dirty="0"/>
              <a:t>         (7326 sayılı Kanunun 6/1 </a:t>
            </a:r>
            <a:r>
              <a:rPr lang="tr-TR" sz="1400" dirty="0" err="1"/>
              <a:t>md</a:t>
            </a:r>
            <a:r>
              <a:rPr lang="tr-TR" sz="1400" dirty="0" err="1" smtClean="0"/>
              <a:t>.</a:t>
            </a:r>
            <a:r>
              <a:rPr lang="tr-TR" sz="1400" dirty="0" smtClean="0"/>
              <a:t>*)</a:t>
            </a:r>
            <a:endParaRPr lang="tr-TR" sz="1400" dirty="0"/>
          </a:p>
          <a:p>
            <a:pPr lvl="3"/>
            <a:r>
              <a:rPr lang="tr-TR" sz="1400" dirty="0"/>
              <a:t>                                257 BİRİKMİŞ AMORTİSMANLAR                          60.000 TL</a:t>
            </a:r>
          </a:p>
          <a:p>
            <a:pPr lvl="3">
              <a:spcAft>
                <a:spcPts val="600"/>
              </a:spcAft>
            </a:pPr>
            <a:r>
              <a:rPr lang="tr-TR" sz="1400" dirty="0"/>
              <a:t>_______________________________  /  </a:t>
            </a:r>
            <a:r>
              <a:rPr lang="tr-TR" sz="1400" dirty="0" smtClean="0"/>
              <a:t>_________________________________</a:t>
            </a:r>
          </a:p>
          <a:p>
            <a:pPr lvl="3">
              <a:spcAft>
                <a:spcPts val="600"/>
              </a:spcAft>
            </a:pPr>
            <a:endParaRPr lang="tr-TR" sz="1400" dirty="0"/>
          </a:p>
          <a:p>
            <a:pPr lvl="3">
              <a:spcAft>
                <a:spcPts val="600"/>
              </a:spcAft>
            </a:pPr>
            <a:r>
              <a:rPr lang="tr-TR" sz="1400" dirty="0">
                <a:latin typeface="Calibri" panose="020F0502020204030204" pitchFamily="34" charset="0"/>
                <a:ea typeface="Times New Roman" panose="02020603050405020304" pitchFamily="18" charset="0"/>
              </a:rPr>
              <a:t>*Bildirime dâhil edilen kıymetler için </a:t>
            </a:r>
            <a:r>
              <a:rPr lang="tr-TR" sz="1400" b="1" dirty="0">
                <a:solidFill>
                  <a:srgbClr val="C00000"/>
                </a:solidFill>
                <a:latin typeface="Calibri" panose="020F0502020204030204" pitchFamily="34" charset="0"/>
                <a:ea typeface="Times New Roman" panose="02020603050405020304" pitchFamily="18" charset="0"/>
              </a:rPr>
              <a:t>amortisman ayrılmaz</a:t>
            </a:r>
            <a:r>
              <a:rPr lang="tr-TR" sz="1400" dirty="0" smtClean="0">
                <a:latin typeface="Calibri" panose="020F0502020204030204" pitchFamily="34" charset="0"/>
                <a:ea typeface="Times New Roman" panose="02020603050405020304" pitchFamily="18" charset="0"/>
              </a:rPr>
              <a:t>.</a:t>
            </a:r>
            <a:endParaRPr lang="tr-TR" sz="1400" dirty="0" smtClean="0"/>
          </a:p>
          <a:p>
            <a:pPr lvl="3">
              <a:spcAft>
                <a:spcPts val="600"/>
              </a:spcAft>
            </a:pPr>
            <a:endParaRPr lang="tr-TR" sz="1400" dirty="0"/>
          </a:p>
        </p:txBody>
      </p:sp>
      <p:sp>
        <p:nvSpPr>
          <p:cNvPr id="18" name="Metin kutusu 17"/>
          <p:cNvSpPr txBox="1"/>
          <p:nvPr/>
        </p:nvSpPr>
        <p:spPr>
          <a:xfrm>
            <a:off x="896143" y="3413426"/>
            <a:ext cx="11244943" cy="3062377"/>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100" b="1">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a:defRPr>
                <a:solidFill>
                  <a:schemeClr val="tx1"/>
                </a:solidFill>
              </a:defRPr>
            </a:lvl2pPr>
            <a:lvl3pPr marL="834390" lvl="2" indent="-285750">
              <a:lnSpc>
                <a:spcPct val="90000"/>
              </a:lnSpc>
              <a:spcBef>
                <a:spcPts val="300"/>
              </a:spcBef>
              <a:spcAft>
                <a:spcPts val="300"/>
              </a:spcAft>
              <a:buClr>
                <a:srgbClr val="D34817"/>
              </a:buClr>
              <a:buFont typeface="Wingdings" panose="05000000000000000000" pitchFamily="2" charset="2"/>
              <a:buChar char="§"/>
              <a:defRPr sz="1400">
                <a:solidFill>
                  <a:prstClr val="black">
                    <a:lumMod val="85000"/>
                    <a:lumOff val="15000"/>
                  </a:prstClr>
                </a:solidFill>
                <a:latin typeface="Segoe UI" panose="020B0502040204020203" pitchFamily="34" charset="0"/>
                <a:ea typeface="Segoe UI" panose="020B0502040204020203" pitchFamily="34" charset="0"/>
                <a:cs typeface="Segoe UI" panose="020B0502040204020203" pitchFamily="34" charset="0"/>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3">
              <a:spcAft>
                <a:spcPts val="600"/>
              </a:spcAft>
            </a:pPr>
            <a:r>
              <a:rPr lang="tr-TR" sz="1400" dirty="0">
                <a:latin typeface="Calibri" panose="020F0502020204030204" pitchFamily="34" charset="0"/>
                <a:ea typeface="Times New Roman" panose="02020603050405020304" pitchFamily="18" charset="0"/>
              </a:rPr>
              <a:t>Mükellefin, örneğimizdeki makine ve cihazlarını peşin olarak 70.000 TL’ye satması hâlinde bu satışa ilişkin yukarıdaki kayıtla birlikte yapılacak muhasebe kaydı aşağıdaki gibi olacaktır.</a:t>
            </a:r>
            <a:r>
              <a:rPr lang="tr-TR" sz="1400" dirty="0" smtClean="0"/>
              <a:t> </a:t>
            </a:r>
          </a:p>
          <a:p>
            <a:pPr lvl="3">
              <a:spcAft>
                <a:spcPts val="600"/>
              </a:spcAft>
            </a:pPr>
            <a:r>
              <a:rPr lang="tr-TR" sz="1400" dirty="0"/>
              <a:t>_____________________________  /  ________________________________</a:t>
            </a:r>
          </a:p>
          <a:p>
            <a:pPr lvl="3"/>
            <a:r>
              <a:rPr lang="tr-TR" sz="1400" dirty="0"/>
              <a:t>100 KASA HESABI                                             82.600 TL</a:t>
            </a:r>
          </a:p>
          <a:p>
            <a:pPr lvl="3"/>
            <a:r>
              <a:rPr lang="tr-TR" sz="1400" dirty="0"/>
              <a:t>257 BİRİKMİŞ AMORTİSMANLAR                  60.000 TL</a:t>
            </a:r>
          </a:p>
          <a:p>
            <a:pPr lvl="3"/>
            <a:r>
              <a:rPr lang="tr-TR" sz="1400" dirty="0" smtClean="0"/>
              <a:t>		253 </a:t>
            </a:r>
            <a:r>
              <a:rPr lang="tr-TR" sz="1400" dirty="0"/>
              <a:t>TESİS MAKİNE VE CİHAZLAR              </a:t>
            </a:r>
            <a:r>
              <a:rPr lang="tr-TR" sz="1400" dirty="0" smtClean="0"/>
              <a:t>                    </a:t>
            </a:r>
            <a:r>
              <a:rPr lang="tr-TR" sz="1400" dirty="0"/>
              <a:t>60.000 TL</a:t>
            </a:r>
          </a:p>
          <a:p>
            <a:pPr lvl="3"/>
            <a:r>
              <a:rPr lang="tr-TR" sz="1400" dirty="0" smtClean="0"/>
              <a:t>		391 </a:t>
            </a:r>
            <a:r>
              <a:rPr lang="tr-TR" sz="1400" dirty="0"/>
              <a:t>HESAPLANAN KDV                                      </a:t>
            </a:r>
            <a:r>
              <a:rPr lang="tr-TR" sz="1400" dirty="0" smtClean="0"/>
              <a:t>	12.600 </a:t>
            </a:r>
            <a:r>
              <a:rPr lang="tr-TR" sz="1400" dirty="0"/>
              <a:t>TL</a:t>
            </a:r>
          </a:p>
          <a:p>
            <a:pPr lvl="3"/>
            <a:r>
              <a:rPr lang="tr-TR" sz="1400" dirty="0" smtClean="0"/>
              <a:t>		679 </a:t>
            </a:r>
            <a:r>
              <a:rPr lang="tr-TR" sz="1400" dirty="0"/>
              <a:t>DİĞER </a:t>
            </a:r>
            <a:r>
              <a:rPr lang="tr-TR" sz="1400" dirty="0" smtClean="0"/>
              <a:t>OLAĞANDIŞI GELİR </a:t>
            </a:r>
            <a:r>
              <a:rPr lang="tr-TR" sz="1400" dirty="0"/>
              <a:t>VE </a:t>
            </a:r>
            <a:r>
              <a:rPr lang="tr-TR" sz="1400" dirty="0" smtClean="0"/>
              <a:t>KARLAR    	</a:t>
            </a:r>
            <a:r>
              <a:rPr lang="tr-TR" sz="1400" b="1" dirty="0" smtClean="0">
                <a:solidFill>
                  <a:srgbClr val="C00000"/>
                </a:solidFill>
              </a:rPr>
              <a:t>70.000 </a:t>
            </a:r>
            <a:r>
              <a:rPr lang="tr-TR" sz="1400" b="1" dirty="0">
                <a:solidFill>
                  <a:srgbClr val="C00000"/>
                </a:solidFill>
              </a:rPr>
              <a:t>TL</a:t>
            </a:r>
          </a:p>
          <a:p>
            <a:pPr lvl="3">
              <a:spcAft>
                <a:spcPts val="600"/>
              </a:spcAft>
            </a:pPr>
            <a:r>
              <a:rPr lang="tr-TR" sz="1400" dirty="0"/>
              <a:t>_______________________________  /   _____________________________</a:t>
            </a:r>
          </a:p>
          <a:p>
            <a:pPr lvl="3">
              <a:spcAft>
                <a:spcPts val="600"/>
              </a:spcAft>
            </a:pPr>
            <a:endParaRPr lang="tr-TR" sz="1400" dirty="0" smtClean="0"/>
          </a:p>
          <a:p>
            <a:pPr lvl="3">
              <a:spcAft>
                <a:spcPts val="600"/>
              </a:spcAft>
            </a:pPr>
            <a:r>
              <a:rPr lang="tr-TR" sz="1400" dirty="0" smtClean="0"/>
              <a:t>Gerçek satış bedeli rayiç bedelden düşük olursa, kayıtlarda rayiç bedel üzerinden gösterilecektir.</a:t>
            </a:r>
          </a:p>
          <a:p>
            <a:pPr lvl="3">
              <a:spcAft>
                <a:spcPts val="600"/>
              </a:spcAft>
            </a:pPr>
            <a:endParaRPr lang="tr-TR" sz="1400" dirty="0"/>
          </a:p>
        </p:txBody>
      </p:sp>
      <p:sp>
        <p:nvSpPr>
          <p:cNvPr id="10" name="İçerik Yer Tutucusu 2"/>
          <p:cNvSpPr txBox="1">
            <a:spLocks/>
          </p:cNvSpPr>
          <p:nvPr/>
        </p:nvSpPr>
        <p:spPr>
          <a:xfrm>
            <a:off x="2143476" y="4647294"/>
            <a:ext cx="8736973" cy="10897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Font typeface="Wingdings" panose="05000000000000000000" pitchFamily="2" charset="2"/>
              <a:buChar char="q"/>
            </a:pPr>
            <a:endParaRPr lang="tr-TR" dirty="0"/>
          </a:p>
        </p:txBody>
      </p:sp>
      <p:sp>
        <p:nvSpPr>
          <p:cNvPr id="12" name="İçerik Yer Tutucusu 2"/>
          <p:cNvSpPr txBox="1">
            <a:spLocks/>
          </p:cNvSpPr>
          <p:nvPr/>
        </p:nvSpPr>
        <p:spPr>
          <a:xfrm>
            <a:off x="-374871" y="5737074"/>
            <a:ext cx="8736973" cy="10897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Font typeface="Wingdings" panose="05000000000000000000" pitchFamily="2" charset="2"/>
              <a:buChar char="q"/>
            </a:pPr>
            <a:endParaRPr lang="tr-TR" dirty="0"/>
          </a:p>
        </p:txBody>
      </p:sp>
      <p:sp>
        <p:nvSpPr>
          <p:cNvPr id="20" name="Metin kutusu 19"/>
          <p:cNvSpPr txBox="1"/>
          <p:nvPr/>
        </p:nvSpPr>
        <p:spPr>
          <a:xfrm>
            <a:off x="3602676" y="1396532"/>
            <a:ext cx="5965371" cy="1940531"/>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pPr marL="377190" lvl="1" indent="-285750">
              <a:lnSpc>
                <a:spcPct val="90000"/>
              </a:lnSpc>
              <a:spcBef>
                <a:spcPts val="300"/>
              </a:spcBef>
              <a:spcAft>
                <a:spcPts val="300"/>
              </a:spcAft>
              <a:buClr>
                <a:srgbClr val="D34817"/>
              </a:buClr>
              <a:buFont typeface="Wingdings" panose="05000000000000000000" pitchFamily="2" charset="2"/>
              <a:buChar char="§"/>
            </a:pPr>
            <a:r>
              <a:rPr lang="tr-TR" sz="1400" b="1" dirty="0" smtClean="0">
                <a:solidFill>
                  <a:srgbClr val="C00000"/>
                </a:solidFill>
                <a:latin typeface="Calibri" panose="020F0502020204030204" pitchFamily="34" charset="0"/>
                <a:ea typeface="Times New Roman" panose="02020603050405020304" pitchFamily="18" charset="0"/>
              </a:rPr>
              <a:t>İşletme hesabı</a:t>
            </a:r>
            <a:r>
              <a:rPr lang="tr-TR" sz="1400" dirty="0" smtClean="0">
                <a:solidFill>
                  <a:srgbClr val="C00000"/>
                </a:solidFill>
                <a:latin typeface="Calibri" panose="020F0502020204030204" pitchFamily="34" charset="0"/>
                <a:ea typeface="Times New Roman" panose="02020603050405020304" pitchFamily="18" charset="0"/>
              </a:rPr>
              <a:t> </a:t>
            </a:r>
            <a:r>
              <a:rPr lang="tr-TR" sz="1400" dirty="0" smtClean="0">
                <a:latin typeface="Calibri" panose="020F0502020204030204" pitchFamily="34" charset="0"/>
                <a:ea typeface="Times New Roman" panose="02020603050405020304" pitchFamily="18" charset="0"/>
              </a:rPr>
              <a:t>esasına göre defter tutan mükellefler ise beyan ettikleri </a:t>
            </a:r>
            <a:r>
              <a:rPr lang="tr-TR" sz="1400" b="1" u="sng" dirty="0" smtClean="0">
                <a:latin typeface="Calibri" panose="020F0502020204030204" pitchFamily="34" charset="0"/>
                <a:ea typeface="Times New Roman" panose="02020603050405020304" pitchFamily="18" charset="0"/>
              </a:rPr>
              <a:t>emtiayı</a:t>
            </a:r>
            <a:r>
              <a:rPr lang="tr-TR" sz="1400" dirty="0" smtClean="0">
                <a:latin typeface="Calibri" panose="020F0502020204030204" pitchFamily="34" charset="0"/>
                <a:ea typeface="Times New Roman" panose="02020603050405020304" pitchFamily="18" charset="0"/>
              </a:rPr>
              <a:t> defterlerinin </a:t>
            </a:r>
            <a:r>
              <a:rPr lang="tr-TR" sz="1400" b="1" u="sng" dirty="0" smtClean="0">
                <a:latin typeface="Calibri" panose="020F0502020204030204" pitchFamily="34" charset="0"/>
                <a:ea typeface="Times New Roman" panose="02020603050405020304" pitchFamily="18" charset="0"/>
              </a:rPr>
              <a:t>gider kısmına</a:t>
            </a:r>
            <a:r>
              <a:rPr lang="tr-TR" sz="1400" dirty="0" smtClean="0">
                <a:latin typeface="Calibri" panose="020F0502020204030204" pitchFamily="34" charset="0"/>
                <a:ea typeface="Times New Roman" panose="02020603050405020304" pitchFamily="18" charset="0"/>
              </a:rPr>
              <a:t> satın alınan mal olarak kaydedeceklerdir.</a:t>
            </a:r>
          </a:p>
          <a:p>
            <a:pPr marL="377190" lvl="1" indent="-285750">
              <a:lnSpc>
                <a:spcPct val="90000"/>
              </a:lnSpc>
              <a:spcBef>
                <a:spcPts val="300"/>
              </a:spcBef>
              <a:spcAft>
                <a:spcPts val="300"/>
              </a:spcAft>
              <a:buClr>
                <a:srgbClr val="D34817"/>
              </a:buClr>
              <a:buFont typeface="Wingdings" panose="05000000000000000000" pitchFamily="2" charset="2"/>
              <a:buChar char="§"/>
            </a:pPr>
            <a:r>
              <a:rPr lang="tr-TR" sz="1400" b="1" dirty="0" smtClean="0">
                <a:solidFill>
                  <a:srgbClr val="C00000"/>
                </a:solidFill>
                <a:latin typeface="Calibri" panose="020F0502020204030204" pitchFamily="34" charset="0"/>
                <a:ea typeface="Times New Roman" panose="02020603050405020304" pitchFamily="18" charset="0"/>
              </a:rPr>
              <a:t>Bilanço </a:t>
            </a:r>
            <a:r>
              <a:rPr lang="tr-TR" sz="1400" b="1" dirty="0">
                <a:solidFill>
                  <a:srgbClr val="C00000"/>
                </a:solidFill>
                <a:latin typeface="Calibri" panose="020F0502020204030204" pitchFamily="34" charset="0"/>
                <a:ea typeface="Times New Roman" panose="02020603050405020304" pitchFamily="18" charset="0"/>
              </a:rPr>
              <a:t>esasına</a:t>
            </a:r>
            <a:r>
              <a:rPr lang="tr-TR" sz="1400" dirty="0">
                <a:solidFill>
                  <a:srgbClr val="C00000"/>
                </a:solidFill>
                <a:latin typeface="Calibri" panose="020F0502020204030204" pitchFamily="34" charset="0"/>
                <a:ea typeface="Times New Roman" panose="02020603050405020304" pitchFamily="18" charset="0"/>
              </a:rPr>
              <a:t> </a:t>
            </a:r>
            <a:r>
              <a:rPr lang="tr-TR" sz="1400" dirty="0">
                <a:latin typeface="Calibri" panose="020F0502020204030204" pitchFamily="34" charset="0"/>
                <a:ea typeface="Times New Roman" panose="02020603050405020304" pitchFamily="18" charset="0"/>
              </a:rPr>
              <a:t>göre defter tutan mükellefler, aktiflerine intikal </a:t>
            </a:r>
            <a:r>
              <a:rPr lang="tr-TR" sz="1400" dirty="0" smtClean="0">
                <a:latin typeface="Calibri" panose="020F0502020204030204" pitchFamily="34" charset="0"/>
                <a:ea typeface="Times New Roman" panose="02020603050405020304" pitchFamily="18" charset="0"/>
              </a:rPr>
              <a:t>ettirdikleri </a:t>
            </a:r>
            <a:r>
              <a:rPr lang="tr-TR" sz="1400" b="1" dirty="0">
                <a:solidFill>
                  <a:srgbClr val="C00000"/>
                </a:solidFill>
                <a:latin typeface="Calibri" panose="020F0502020204030204" pitchFamily="34" charset="0"/>
                <a:ea typeface="Times New Roman" panose="02020603050405020304" pitchFamily="18" charset="0"/>
              </a:rPr>
              <a:t>emtia için ayrı</a:t>
            </a:r>
            <a:r>
              <a:rPr lang="tr-TR" sz="1400" dirty="0">
                <a:latin typeface="Calibri" panose="020F0502020204030204" pitchFamily="34" charset="0"/>
                <a:ea typeface="Times New Roman" panose="02020603050405020304" pitchFamily="18" charset="0"/>
              </a:rPr>
              <a:t>; </a:t>
            </a:r>
            <a:r>
              <a:rPr lang="tr-TR" sz="1400" b="1" u="sng" dirty="0">
                <a:latin typeface="Calibri" panose="020F0502020204030204" pitchFamily="34" charset="0"/>
                <a:ea typeface="Times New Roman" panose="02020603050405020304" pitchFamily="18" charset="0"/>
              </a:rPr>
              <a:t>makine, teçhizat ve demirbaşlar için ayrı</a:t>
            </a:r>
            <a:r>
              <a:rPr lang="tr-TR" sz="1400" dirty="0">
                <a:latin typeface="Calibri" panose="020F0502020204030204" pitchFamily="34" charset="0"/>
                <a:ea typeface="Times New Roman" panose="02020603050405020304" pitchFamily="18" charset="0"/>
              </a:rPr>
              <a:t> olmak üzere </a:t>
            </a:r>
            <a:r>
              <a:rPr lang="tr-TR" sz="1400" b="1" dirty="0">
                <a:solidFill>
                  <a:srgbClr val="C00000"/>
                </a:solidFill>
                <a:latin typeface="Calibri" panose="020F0502020204030204" pitchFamily="34" charset="0"/>
                <a:ea typeface="Times New Roman" panose="02020603050405020304" pitchFamily="18" charset="0"/>
              </a:rPr>
              <a:t>pasifte karşılık</a:t>
            </a:r>
            <a:r>
              <a:rPr lang="tr-TR" sz="1400" dirty="0">
                <a:solidFill>
                  <a:srgbClr val="C00000"/>
                </a:solidFill>
                <a:latin typeface="Calibri" panose="020F0502020204030204" pitchFamily="34" charset="0"/>
                <a:ea typeface="Times New Roman" panose="02020603050405020304" pitchFamily="18" charset="0"/>
              </a:rPr>
              <a:t> </a:t>
            </a:r>
            <a:r>
              <a:rPr lang="tr-TR" sz="1400" dirty="0">
                <a:latin typeface="Calibri" panose="020F0502020204030204" pitchFamily="34" charset="0"/>
                <a:ea typeface="Times New Roman" panose="02020603050405020304" pitchFamily="18" charset="0"/>
              </a:rPr>
              <a:t>hesabı açacaktır</a:t>
            </a:r>
            <a:r>
              <a:rPr lang="tr-TR" sz="1400" dirty="0" smtClean="0">
                <a:latin typeface="Calibri" panose="020F0502020204030204" pitchFamily="34" charset="0"/>
                <a:ea typeface="Times New Roman" panose="02020603050405020304" pitchFamily="18" charset="0"/>
              </a:rPr>
              <a:t>.</a:t>
            </a:r>
          </a:p>
        </p:txBody>
      </p:sp>
      <p:sp>
        <p:nvSpPr>
          <p:cNvPr id="21" name="Yuvarlatılmış Dikdörtgen 20"/>
          <p:cNvSpPr/>
          <p:nvPr/>
        </p:nvSpPr>
        <p:spPr>
          <a:xfrm>
            <a:off x="3617050" y="1225669"/>
            <a:ext cx="5952554" cy="720000"/>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a:latin typeface="Arial" panose="020B0604020202020204" pitchFamily="34" charset="0"/>
                <a:cs typeface="Arial" panose="020B0604020202020204" pitchFamily="34" charset="0"/>
              </a:rPr>
              <a:t>Beyan Edilen Kıymetlerin Kayıtlara İntikali</a:t>
            </a:r>
          </a:p>
        </p:txBody>
      </p:sp>
      <p:sp>
        <p:nvSpPr>
          <p:cNvPr id="22" name="Dikdörtgen 21"/>
          <p:cNvSpPr/>
          <p:nvPr/>
        </p:nvSpPr>
        <p:spPr>
          <a:xfrm>
            <a:off x="2941563" y="1441688"/>
            <a:ext cx="5254951" cy="720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scene3d>
              <a:camera prst="orthographicFront"/>
              <a:lightRig rig="threePt" dir="t"/>
            </a:scene3d>
            <a:sp3d extrusionH="57150">
              <a:bevelT w="82550" h="38100" prst="coolSlant"/>
            </a:sp3d>
          </a:bodyPr>
          <a:lstStyle/>
          <a:p>
            <a:pPr lvl="0" algn="ctr" defTabSz="1422400">
              <a:lnSpc>
                <a:spcPct val="90000"/>
              </a:lnSpc>
              <a:spcBef>
                <a:spcPct val="0"/>
              </a:spcBef>
              <a:spcAft>
                <a:spcPct val="35000"/>
              </a:spcAft>
            </a:pPr>
            <a:endParaRPr lang="tr-TR" sz="3200" b="1" dirty="0">
              <a:solidFill>
                <a:schemeClr val="tx1"/>
              </a:solidFill>
              <a:latin typeface="SimSun" panose="02010600030101010101" pitchFamily="2" charset="-122"/>
              <a:ea typeface="SimSun" panose="02010600030101010101" pitchFamily="2" charset="-122"/>
              <a:cs typeface="Times New Roman" panose="02020603050405020304" pitchFamily="18" charset="0"/>
            </a:endParaRPr>
          </a:p>
        </p:txBody>
      </p:sp>
      <p:sp>
        <p:nvSpPr>
          <p:cNvPr id="11" name="TextShape 2"/>
          <p:cNvSpPr txBox="1"/>
          <p:nvPr/>
        </p:nvSpPr>
        <p:spPr>
          <a:xfrm>
            <a:off x="1108075" y="82018"/>
            <a:ext cx="10920495" cy="791640"/>
          </a:xfrm>
          <a:prstGeom prst="rect">
            <a:avLst/>
          </a:prstGeom>
          <a:noFill/>
          <a:ln>
            <a:noFill/>
          </a:ln>
        </p:spPr>
        <p:txBody>
          <a:bodyPr anchor="ctr"/>
          <a:lstStyle/>
          <a:p>
            <a:pPr algn="ctr">
              <a:lnSpc>
                <a:spcPct val="100000"/>
              </a:lnSpc>
            </a:pPr>
            <a:r>
              <a:rPr lang="tr-TR" sz="2500" b="1" spc="-1" dirty="0" smtClean="0">
                <a:solidFill>
                  <a:srgbClr val="FF0000"/>
                </a:solidFill>
                <a:uFill>
                  <a:solidFill>
                    <a:srgbClr val="FFFFFF"/>
                  </a:solidFill>
                </a:uFill>
                <a:latin typeface="Calibri"/>
              </a:rPr>
              <a:t>İŞLETME KAYITLARININ DÜZELTİLMESİ</a:t>
            </a:r>
          </a:p>
          <a:p>
            <a:pPr algn="ctr">
              <a:lnSpc>
                <a:spcPct val="100000"/>
              </a:lnSpc>
            </a:pPr>
            <a:r>
              <a:rPr lang="tr-TR" b="1" spc="-1" dirty="0">
                <a:solidFill>
                  <a:srgbClr val="FF0000"/>
                </a:solidFill>
                <a:uFill>
                  <a:solidFill>
                    <a:srgbClr val="FFFFFF"/>
                  </a:solidFill>
                </a:uFill>
              </a:rPr>
              <a:t>-İşletmede </a:t>
            </a:r>
            <a:r>
              <a:rPr lang="tr-TR" b="1" spc="-1" dirty="0" smtClean="0">
                <a:solidFill>
                  <a:srgbClr val="FF0000"/>
                </a:solidFill>
                <a:uFill>
                  <a:solidFill>
                    <a:srgbClr val="FFFFFF"/>
                  </a:solidFill>
                </a:uFill>
              </a:rPr>
              <a:t>Mevcut Olduğu Halde Kayıtlarda Yer Almayan Kıymetler</a:t>
            </a:r>
            <a:r>
              <a:rPr lang="tr-TR" b="1" strike="noStrike" spc="-1" dirty="0" smtClean="0">
                <a:solidFill>
                  <a:srgbClr val="FF0000"/>
                </a:solidFill>
                <a:uFill>
                  <a:solidFill>
                    <a:srgbClr val="FFFFFF"/>
                  </a:solidFill>
                </a:uFill>
                <a:latin typeface="Calibri"/>
              </a:rPr>
              <a:t>-</a:t>
            </a:r>
            <a:endParaRPr lang="tr-TR" b="0" strike="noStrike" spc="-1" dirty="0">
              <a:solidFill>
                <a:srgbClr val="000000"/>
              </a:solidFill>
              <a:uFill>
                <a:solidFill>
                  <a:srgbClr val="FFFFFF"/>
                </a:solidFill>
              </a:uFill>
              <a:latin typeface="Calibri"/>
            </a:endParaRPr>
          </a:p>
        </p:txBody>
      </p:sp>
      <p:sp>
        <p:nvSpPr>
          <p:cNvPr id="13" name="5 Dikdörtgen"/>
          <p:cNvSpPr/>
          <p:nvPr/>
        </p:nvSpPr>
        <p:spPr>
          <a:xfrm rot="16200000">
            <a:off x="-2875869" y="3145126"/>
            <a:ext cx="6851740" cy="561489"/>
          </a:xfrm>
          <a:prstGeom prst="rect">
            <a:avLst/>
          </a:prstGeom>
          <a:solidFill>
            <a:srgbClr val="FD0005"/>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b="1">
              <a:solidFill>
                <a:prstClr val="white"/>
              </a:solidFill>
            </a:endParaRPr>
          </a:p>
        </p:txBody>
      </p:sp>
      <p:sp>
        <p:nvSpPr>
          <p:cNvPr id="14" name="36 Başlık"/>
          <p:cNvSpPr txBox="1">
            <a:spLocks/>
          </p:cNvSpPr>
          <p:nvPr/>
        </p:nvSpPr>
        <p:spPr>
          <a:xfrm rot="16200000">
            <a:off x="-2247497" y="3571445"/>
            <a:ext cx="5584971" cy="571504"/>
          </a:xfrm>
          <a:prstGeom prst="rect">
            <a:avLst/>
          </a:prstGeom>
        </p:spPr>
        <p:txBody>
          <a:bodyPr vert="horz" lIns="91440" tIns="45720" rIns="91440" bIns="45720" rtlCol="0" anchor="ctr">
            <a:noAutofit/>
          </a:bodyPr>
          <a:lstStyle/>
          <a:p>
            <a:pPr algn="ctr">
              <a:spcBef>
                <a:spcPct val="0"/>
              </a:spcBef>
              <a:defRPr/>
            </a:pPr>
            <a:r>
              <a:rPr lang="tr-TR" b="1" dirty="0">
                <a:solidFill>
                  <a:prstClr val="white"/>
                </a:solidFill>
                <a:effectLst>
                  <a:outerShdw blurRad="38100" dist="38100" dir="2700000" algn="tl">
                    <a:srgbClr val="000000">
                      <a:alpha val="43137"/>
                    </a:srgbClr>
                  </a:outerShdw>
                </a:effectLst>
              </a:rPr>
              <a:t>VERGİ DENETİM KURULU BAŞKANLIĞI</a:t>
            </a:r>
          </a:p>
        </p:txBody>
      </p:sp>
      <p:pic>
        <p:nvPicPr>
          <p:cNvPr id="15" name="Resim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46" y="235646"/>
            <a:ext cx="965683" cy="964739"/>
          </a:xfrm>
          <a:prstGeom prst="rect">
            <a:avLst/>
          </a:prstGeom>
        </p:spPr>
      </p:pic>
      <p:sp>
        <p:nvSpPr>
          <p:cNvPr id="3" name="Slayt Numarası Yer Tutucusu 2"/>
          <p:cNvSpPr>
            <a:spLocks noGrp="1"/>
          </p:cNvSpPr>
          <p:nvPr>
            <p:ph type="sldNum" sz="quarter" idx="12"/>
          </p:nvPr>
        </p:nvSpPr>
        <p:spPr/>
        <p:txBody>
          <a:bodyPr/>
          <a:lstStyle/>
          <a:p>
            <a:fld id="{F28A0EBE-9E73-41B7-8F1B-104D7A2F7EFB}" type="slidenum">
              <a:rPr lang="tr-TR" smtClean="0"/>
              <a:t>29</a:t>
            </a:fld>
            <a:endParaRPr lang="tr-TR"/>
          </a:p>
        </p:txBody>
      </p:sp>
    </p:spTree>
    <p:extLst>
      <p:ext uri="{BB962C8B-B14F-4D97-AF65-F5344CB8AC3E}">
        <p14:creationId xmlns:p14="http://schemas.microsoft.com/office/powerpoint/2010/main" val="4020865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up)">
                                      <p:cBhvr>
                                        <p:cTn id="14" dur="500"/>
                                        <p:tgtEl>
                                          <p:spTgt spid="20"/>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xit" presetSubtype="0" fill="hold" nodeType="clickEffect">
                                  <p:stCondLst>
                                    <p:cond delay="0"/>
                                  </p:stCondLst>
                                  <p:childTnLst>
                                    <p:animEffect transition="out" filter="fade">
                                      <p:cBhvr>
                                        <p:cTn id="22" dur="1000"/>
                                        <p:tgtEl>
                                          <p:spTgt spid="2"/>
                                        </p:tgtEl>
                                      </p:cBhvr>
                                    </p:animEffect>
                                    <p:anim calcmode="lin" valueType="num">
                                      <p:cBhvr>
                                        <p:cTn id="23" dur="1000"/>
                                        <p:tgtEl>
                                          <p:spTgt spid="2"/>
                                        </p:tgtEl>
                                        <p:attrNameLst>
                                          <p:attrName>ppt_x</p:attrName>
                                        </p:attrNameLst>
                                      </p:cBhvr>
                                      <p:tavLst>
                                        <p:tav tm="0">
                                          <p:val>
                                            <p:strVal val="ppt_x"/>
                                          </p:val>
                                        </p:tav>
                                        <p:tav tm="100000">
                                          <p:val>
                                            <p:strVal val="ppt_x"/>
                                          </p:val>
                                        </p:tav>
                                      </p:tavLst>
                                    </p:anim>
                                    <p:anim calcmode="lin" valueType="num">
                                      <p:cBhvr>
                                        <p:cTn id="24" dur="100" decel="100000"/>
                                        <p:tgtEl>
                                          <p:spTgt spid="2"/>
                                        </p:tgtEl>
                                        <p:attrNameLst>
                                          <p:attrName>ppt_y</p:attrName>
                                        </p:attrNameLst>
                                      </p:cBhvr>
                                      <p:tavLst>
                                        <p:tav tm="0">
                                          <p:val>
                                            <p:strVal val="ppt_y"/>
                                          </p:val>
                                        </p:tav>
                                        <p:tav tm="100000">
                                          <p:val>
                                            <p:strVal val="ppt_y-.03"/>
                                          </p:val>
                                        </p:tav>
                                      </p:tavLst>
                                    </p:anim>
                                    <p:anim calcmode="lin" valueType="num">
                                      <p:cBhvr>
                                        <p:cTn id="25" dur="900" accel="100000">
                                          <p:stCondLst>
                                            <p:cond delay="100"/>
                                          </p:stCondLst>
                                        </p:cTn>
                                        <p:tgtEl>
                                          <p:spTgt spid="2"/>
                                        </p:tgtEl>
                                        <p:attrNameLst>
                                          <p:attrName>ppt_y</p:attrName>
                                        </p:attrNameLst>
                                      </p:cBhvr>
                                      <p:tavLst>
                                        <p:tav tm="0">
                                          <p:val>
                                            <p:strVal val="ppt_y"/>
                                          </p:val>
                                        </p:tav>
                                        <p:tav tm="100000">
                                          <p:val>
                                            <p:strVal val="ppt_y+1"/>
                                          </p:val>
                                        </p:tav>
                                      </p:tavLst>
                                    </p:anim>
                                    <p:set>
                                      <p:cBhvr>
                                        <p:cTn id="26" dur="1" fill="hold">
                                          <p:stCondLst>
                                            <p:cond delay="999"/>
                                          </p:stCondLst>
                                        </p:cTn>
                                        <p:tgtEl>
                                          <p:spTgt spid="2"/>
                                        </p:tgtEl>
                                        <p:attrNameLst>
                                          <p:attrName>style.visibility</p:attrName>
                                        </p:attrNameLst>
                                      </p:cBhvr>
                                      <p:to>
                                        <p:strVal val="hidden"/>
                                      </p:to>
                                    </p:se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left)">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37" presetClass="exit" presetSubtype="0" fill="hold" grpId="1" nodeType="clickEffect">
                                  <p:stCondLst>
                                    <p:cond delay="0"/>
                                  </p:stCondLst>
                                  <p:childTnLst>
                                    <p:animEffect transition="out" filter="fade">
                                      <p:cBhvr>
                                        <p:cTn id="34" dur="1000"/>
                                        <p:tgtEl>
                                          <p:spTgt spid="26"/>
                                        </p:tgtEl>
                                      </p:cBhvr>
                                    </p:animEffect>
                                    <p:anim calcmode="lin" valueType="num">
                                      <p:cBhvr>
                                        <p:cTn id="35" dur="1000"/>
                                        <p:tgtEl>
                                          <p:spTgt spid="26"/>
                                        </p:tgtEl>
                                        <p:attrNameLst>
                                          <p:attrName>ppt_x</p:attrName>
                                        </p:attrNameLst>
                                      </p:cBhvr>
                                      <p:tavLst>
                                        <p:tav tm="0">
                                          <p:val>
                                            <p:strVal val="ppt_x"/>
                                          </p:val>
                                        </p:tav>
                                        <p:tav tm="100000">
                                          <p:val>
                                            <p:strVal val="ppt_x"/>
                                          </p:val>
                                        </p:tav>
                                      </p:tavLst>
                                    </p:anim>
                                    <p:anim calcmode="lin" valueType="num">
                                      <p:cBhvr>
                                        <p:cTn id="36" dur="100" decel="100000"/>
                                        <p:tgtEl>
                                          <p:spTgt spid="26"/>
                                        </p:tgtEl>
                                        <p:attrNameLst>
                                          <p:attrName>ppt_y</p:attrName>
                                        </p:attrNameLst>
                                      </p:cBhvr>
                                      <p:tavLst>
                                        <p:tav tm="0">
                                          <p:val>
                                            <p:strVal val="ppt_y"/>
                                          </p:val>
                                        </p:tav>
                                        <p:tav tm="100000">
                                          <p:val>
                                            <p:strVal val="ppt_y-.03"/>
                                          </p:val>
                                        </p:tav>
                                      </p:tavLst>
                                    </p:anim>
                                    <p:anim calcmode="lin" valueType="num">
                                      <p:cBhvr>
                                        <p:cTn id="37" dur="900" accel="100000">
                                          <p:stCondLst>
                                            <p:cond delay="100"/>
                                          </p:stCondLst>
                                        </p:cTn>
                                        <p:tgtEl>
                                          <p:spTgt spid="26"/>
                                        </p:tgtEl>
                                        <p:attrNameLst>
                                          <p:attrName>ppt_y</p:attrName>
                                        </p:attrNameLst>
                                      </p:cBhvr>
                                      <p:tavLst>
                                        <p:tav tm="0">
                                          <p:val>
                                            <p:strVal val="ppt_y"/>
                                          </p:val>
                                        </p:tav>
                                        <p:tav tm="100000">
                                          <p:val>
                                            <p:strVal val="ppt_y+1"/>
                                          </p:val>
                                        </p:tav>
                                      </p:tavLst>
                                    </p:anim>
                                    <p:set>
                                      <p:cBhvr>
                                        <p:cTn id="38" dur="1" fill="hold">
                                          <p:stCondLst>
                                            <p:cond delay="999"/>
                                          </p:stCondLst>
                                        </p:cTn>
                                        <p:tgtEl>
                                          <p:spTgt spid="26"/>
                                        </p:tgtEl>
                                        <p:attrNameLst>
                                          <p:attrName>style.visibility</p:attrName>
                                        </p:attrNameLst>
                                      </p:cBhvr>
                                      <p:to>
                                        <p:strVal val="hidden"/>
                                      </p:to>
                                    </p:se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37" presetClass="exit" presetSubtype="0" fill="hold" grpId="1" nodeType="clickEffect">
                                  <p:stCondLst>
                                    <p:cond delay="0"/>
                                  </p:stCondLst>
                                  <p:childTnLst>
                                    <p:animEffect transition="out" filter="fade">
                                      <p:cBhvr>
                                        <p:cTn id="46" dur="1000"/>
                                        <p:tgtEl>
                                          <p:spTgt spid="16"/>
                                        </p:tgtEl>
                                      </p:cBhvr>
                                    </p:animEffect>
                                    <p:anim calcmode="lin" valueType="num">
                                      <p:cBhvr>
                                        <p:cTn id="47" dur="1000"/>
                                        <p:tgtEl>
                                          <p:spTgt spid="16"/>
                                        </p:tgtEl>
                                        <p:attrNameLst>
                                          <p:attrName>ppt_x</p:attrName>
                                        </p:attrNameLst>
                                      </p:cBhvr>
                                      <p:tavLst>
                                        <p:tav tm="0">
                                          <p:val>
                                            <p:strVal val="ppt_x"/>
                                          </p:val>
                                        </p:tav>
                                        <p:tav tm="100000">
                                          <p:val>
                                            <p:strVal val="ppt_x"/>
                                          </p:val>
                                        </p:tav>
                                      </p:tavLst>
                                    </p:anim>
                                    <p:anim calcmode="lin" valueType="num">
                                      <p:cBhvr>
                                        <p:cTn id="48" dur="100" decel="100000"/>
                                        <p:tgtEl>
                                          <p:spTgt spid="16"/>
                                        </p:tgtEl>
                                        <p:attrNameLst>
                                          <p:attrName>ppt_y</p:attrName>
                                        </p:attrNameLst>
                                      </p:cBhvr>
                                      <p:tavLst>
                                        <p:tav tm="0">
                                          <p:val>
                                            <p:strVal val="ppt_y"/>
                                          </p:val>
                                        </p:tav>
                                        <p:tav tm="100000">
                                          <p:val>
                                            <p:strVal val="ppt_y-.03"/>
                                          </p:val>
                                        </p:tav>
                                      </p:tavLst>
                                    </p:anim>
                                    <p:anim calcmode="lin" valueType="num">
                                      <p:cBhvr>
                                        <p:cTn id="49" dur="900" accel="100000">
                                          <p:stCondLst>
                                            <p:cond delay="100"/>
                                          </p:stCondLst>
                                        </p:cTn>
                                        <p:tgtEl>
                                          <p:spTgt spid="16"/>
                                        </p:tgtEl>
                                        <p:attrNameLst>
                                          <p:attrName>ppt_y</p:attrName>
                                        </p:attrNameLst>
                                      </p:cBhvr>
                                      <p:tavLst>
                                        <p:tav tm="0">
                                          <p:val>
                                            <p:strVal val="ppt_y"/>
                                          </p:val>
                                        </p:tav>
                                        <p:tav tm="100000">
                                          <p:val>
                                            <p:strVal val="ppt_y+1"/>
                                          </p:val>
                                        </p:tav>
                                      </p:tavLst>
                                    </p:anim>
                                    <p:set>
                                      <p:cBhvr>
                                        <p:cTn id="50" dur="1" fill="hold">
                                          <p:stCondLst>
                                            <p:cond delay="999"/>
                                          </p:stCondLst>
                                        </p:cTn>
                                        <p:tgtEl>
                                          <p:spTgt spid="16"/>
                                        </p:tgtEl>
                                        <p:attrNameLst>
                                          <p:attrName>style.visibility</p:attrName>
                                        </p:attrNameLst>
                                      </p:cBhvr>
                                      <p:to>
                                        <p:strVal val="hidden"/>
                                      </p:to>
                                    </p:set>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left)">
                                      <p:cBhvr>
                                        <p:cTn id="54" dur="5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37" presetClass="exit" presetSubtype="0" fill="hold" grpId="1" nodeType="clickEffect">
                                  <p:stCondLst>
                                    <p:cond delay="0"/>
                                  </p:stCondLst>
                                  <p:childTnLst>
                                    <p:animEffect transition="out" filter="fade">
                                      <p:cBhvr>
                                        <p:cTn id="58" dur="1000"/>
                                        <p:tgtEl>
                                          <p:spTgt spid="17"/>
                                        </p:tgtEl>
                                      </p:cBhvr>
                                    </p:animEffect>
                                    <p:anim calcmode="lin" valueType="num">
                                      <p:cBhvr>
                                        <p:cTn id="59" dur="1000"/>
                                        <p:tgtEl>
                                          <p:spTgt spid="17"/>
                                        </p:tgtEl>
                                        <p:attrNameLst>
                                          <p:attrName>ppt_x</p:attrName>
                                        </p:attrNameLst>
                                      </p:cBhvr>
                                      <p:tavLst>
                                        <p:tav tm="0">
                                          <p:val>
                                            <p:strVal val="ppt_x"/>
                                          </p:val>
                                        </p:tav>
                                        <p:tav tm="100000">
                                          <p:val>
                                            <p:strVal val="ppt_x"/>
                                          </p:val>
                                        </p:tav>
                                      </p:tavLst>
                                    </p:anim>
                                    <p:anim calcmode="lin" valueType="num">
                                      <p:cBhvr>
                                        <p:cTn id="60" dur="100" decel="100000"/>
                                        <p:tgtEl>
                                          <p:spTgt spid="17"/>
                                        </p:tgtEl>
                                        <p:attrNameLst>
                                          <p:attrName>ppt_y</p:attrName>
                                        </p:attrNameLst>
                                      </p:cBhvr>
                                      <p:tavLst>
                                        <p:tav tm="0">
                                          <p:val>
                                            <p:strVal val="ppt_y"/>
                                          </p:val>
                                        </p:tav>
                                        <p:tav tm="100000">
                                          <p:val>
                                            <p:strVal val="ppt_y-.03"/>
                                          </p:val>
                                        </p:tav>
                                      </p:tavLst>
                                    </p:anim>
                                    <p:anim calcmode="lin" valueType="num">
                                      <p:cBhvr>
                                        <p:cTn id="61" dur="900" accel="100000">
                                          <p:stCondLst>
                                            <p:cond delay="100"/>
                                          </p:stCondLst>
                                        </p:cTn>
                                        <p:tgtEl>
                                          <p:spTgt spid="17"/>
                                        </p:tgtEl>
                                        <p:attrNameLst>
                                          <p:attrName>ppt_y</p:attrName>
                                        </p:attrNameLst>
                                      </p:cBhvr>
                                      <p:tavLst>
                                        <p:tav tm="0">
                                          <p:val>
                                            <p:strVal val="ppt_y"/>
                                          </p:val>
                                        </p:tav>
                                        <p:tav tm="100000">
                                          <p:val>
                                            <p:strVal val="ppt_y+1"/>
                                          </p:val>
                                        </p:tav>
                                      </p:tavLst>
                                    </p:anim>
                                    <p:set>
                                      <p:cBhvr>
                                        <p:cTn id="62" dur="1" fill="hold">
                                          <p:stCondLst>
                                            <p:cond delay="999"/>
                                          </p:stCondLst>
                                        </p:cTn>
                                        <p:tgtEl>
                                          <p:spTgt spid="17"/>
                                        </p:tgtEl>
                                        <p:attrNameLst>
                                          <p:attrName>style.visibility</p:attrName>
                                        </p:attrNameLst>
                                      </p:cBhvr>
                                      <p:to>
                                        <p:strVal val="hidden"/>
                                      </p:to>
                                    </p:set>
                                  </p:childTnLst>
                                </p:cTn>
                              </p:par>
                            </p:childTnLst>
                          </p:cTn>
                        </p:par>
                        <p:par>
                          <p:cTn id="63" fill="hold">
                            <p:stCondLst>
                              <p:cond delay="1000"/>
                            </p:stCondLst>
                            <p:childTnLst>
                              <p:par>
                                <p:cTn id="64" presetID="22" presetClass="entr" presetSubtype="8"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left)">
                                      <p:cBhvr>
                                        <p:cTn id="6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16" grpId="0" animBg="1"/>
      <p:bldP spid="16" grpId="1" animBg="1"/>
      <p:bldP spid="17" grpId="0" animBg="1"/>
      <p:bldP spid="17" grpId="1" animBg="1"/>
      <p:bldP spid="18" grpId="0" animBg="1"/>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araştırmak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887" y="0"/>
            <a:ext cx="3611296" cy="4451550"/>
          </a:xfrm>
          <a:prstGeom prst="ellipse">
            <a:avLst/>
          </a:prstGeom>
          <a:ln>
            <a:noFill/>
          </a:ln>
          <a:effectLst>
            <a:softEdge rad="112500"/>
          </a:effectLst>
          <a:scene3d>
            <a:camera prst="isometricOffAxis2Left"/>
            <a:lightRig rig="threePt" dir="t"/>
          </a:scene3d>
          <a:extLst>
            <a:ext uri="{909E8E84-426E-40DD-AFC4-6F175D3DCCD1}">
              <a14:hiddenFill xmlns:a14="http://schemas.microsoft.com/office/drawing/2010/main">
                <a:solidFill>
                  <a:srgbClr val="FFFFFF"/>
                </a:solidFill>
              </a14:hiddenFill>
            </a:ext>
          </a:extLst>
        </p:spPr>
      </p:pic>
      <p:graphicFrame>
        <p:nvGraphicFramePr>
          <p:cNvPr id="14" name="Diyagram 13"/>
          <p:cNvGraphicFramePr/>
          <p:nvPr>
            <p:extLst>
              <p:ext uri="{D42A27DB-BD31-4B8C-83A1-F6EECF244321}">
                <p14:modId xmlns:p14="http://schemas.microsoft.com/office/powerpoint/2010/main" val="2268904884"/>
              </p:ext>
            </p:extLst>
          </p:nvPr>
        </p:nvGraphicFramePr>
        <p:xfrm>
          <a:off x="2527275" y="873658"/>
          <a:ext cx="8997741" cy="37552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5 Dikdörtgen"/>
          <p:cNvSpPr/>
          <p:nvPr/>
        </p:nvSpPr>
        <p:spPr>
          <a:xfrm rot="16200000">
            <a:off x="8292043" y="3148946"/>
            <a:ext cx="6920340" cy="561489"/>
          </a:xfrm>
          <a:prstGeom prst="rect">
            <a:avLst/>
          </a:prstGeom>
          <a:solidFill>
            <a:srgbClr val="FD0005"/>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b="1">
              <a:solidFill>
                <a:prstClr val="white"/>
              </a:solidFill>
            </a:endParaRPr>
          </a:p>
        </p:txBody>
      </p:sp>
      <p:sp>
        <p:nvSpPr>
          <p:cNvPr id="10" name="36 Başlık"/>
          <p:cNvSpPr txBox="1">
            <a:spLocks/>
          </p:cNvSpPr>
          <p:nvPr/>
        </p:nvSpPr>
        <p:spPr>
          <a:xfrm rot="16200000">
            <a:off x="8926756" y="3568923"/>
            <a:ext cx="5640888" cy="571504"/>
          </a:xfrm>
          <a:prstGeom prst="rect">
            <a:avLst/>
          </a:prstGeom>
        </p:spPr>
        <p:txBody>
          <a:bodyPr vert="horz" lIns="91440" tIns="45720" rIns="91440" bIns="45720" rtlCol="0" anchor="ctr">
            <a:noAutofit/>
          </a:bodyPr>
          <a:lstStyle/>
          <a:p>
            <a:pPr algn="ctr">
              <a:spcBef>
                <a:spcPct val="0"/>
              </a:spcBef>
              <a:defRPr/>
            </a:pPr>
            <a:r>
              <a:rPr lang="tr-TR" b="1" dirty="0">
                <a:solidFill>
                  <a:prstClr val="white"/>
                </a:solidFill>
                <a:effectLst>
                  <a:outerShdw blurRad="38100" dist="38100" dir="2700000" algn="tl">
                    <a:srgbClr val="000000">
                      <a:alpha val="43137"/>
                    </a:srgbClr>
                  </a:outerShdw>
                </a:effectLst>
              </a:rPr>
              <a:t>VERGİ DENETİM KURULU BAŞKANLIĞI</a:t>
            </a:r>
          </a:p>
        </p:txBody>
      </p:sp>
      <p:pic>
        <p:nvPicPr>
          <p:cNvPr id="11" name="Resim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264357" y="205166"/>
            <a:ext cx="965683" cy="974398"/>
          </a:xfrm>
          <a:prstGeom prst="rect">
            <a:avLst/>
          </a:prstGeom>
        </p:spPr>
      </p:pic>
      <p:sp>
        <p:nvSpPr>
          <p:cNvPr id="13" name="Metin kutusu 12"/>
          <p:cNvSpPr txBox="1"/>
          <p:nvPr/>
        </p:nvSpPr>
        <p:spPr>
          <a:xfrm>
            <a:off x="2307694" y="4628878"/>
            <a:ext cx="5766654" cy="1874359"/>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1600" dirty="0" smtClean="0">
                <a:latin typeface="Calibri" panose="020F0502020204030204" pitchFamily="34" charset="0"/>
                <a:ea typeface="Times New Roman" panose="02020603050405020304" pitchFamily="18" charset="0"/>
              </a:rPr>
              <a:t>Mükelleflerin </a:t>
            </a:r>
            <a:r>
              <a:rPr lang="tr-TR" sz="1600" dirty="0">
                <a:latin typeface="Calibri" panose="020F0502020204030204" pitchFamily="34" charset="0"/>
                <a:ea typeface="Times New Roman" panose="02020603050405020304" pitchFamily="18" charset="0"/>
              </a:rPr>
              <a:t>2016 ila 2020 yıllarında beyan </a:t>
            </a:r>
            <a:r>
              <a:rPr lang="tr-TR" sz="1600" dirty="0" smtClean="0">
                <a:latin typeface="Calibri" panose="020F0502020204030204" pitchFamily="34" charset="0"/>
                <a:ea typeface="Times New Roman" panose="02020603050405020304" pitchFamily="18" charset="0"/>
              </a:rPr>
              <a:t>ettikleri matrah/vergilerini, </a:t>
            </a:r>
          </a:p>
          <a:p>
            <a:pPr marL="834390" lvl="2" indent="-285750" algn="just">
              <a:lnSpc>
                <a:spcPct val="90000"/>
              </a:lnSpc>
              <a:spcBef>
                <a:spcPts val="300"/>
              </a:spcBef>
              <a:spcAft>
                <a:spcPts val="300"/>
              </a:spcAft>
              <a:buClr>
                <a:srgbClr val="D34817"/>
              </a:buClr>
              <a:buFont typeface="Wingdings" panose="05000000000000000000" pitchFamily="2" charset="2"/>
              <a:buChar char="§"/>
            </a:pPr>
            <a:r>
              <a:rPr lang="tr-TR" sz="1600" dirty="0" smtClean="0">
                <a:latin typeface="Calibri" panose="020F0502020204030204" pitchFamily="34" charset="0"/>
                <a:ea typeface="Times New Roman" panose="02020603050405020304" pitchFamily="18" charset="0"/>
              </a:rPr>
              <a:t>Kanunda öngörülen </a:t>
            </a:r>
            <a:r>
              <a:rPr lang="tr-TR" sz="1600" b="1" dirty="0" smtClean="0">
                <a:solidFill>
                  <a:srgbClr val="C00000"/>
                </a:solidFill>
                <a:latin typeface="Calibri" panose="020F0502020204030204" pitchFamily="34" charset="0"/>
                <a:ea typeface="Times New Roman" panose="02020603050405020304" pitchFamily="18" charset="0"/>
              </a:rPr>
              <a:t>oranda artırmaları</a:t>
            </a:r>
            <a:r>
              <a:rPr lang="tr-TR" sz="1600" dirty="0">
                <a:latin typeface="Calibri" panose="020F0502020204030204" pitchFamily="34" charset="0"/>
                <a:ea typeface="Times New Roman" panose="02020603050405020304" pitchFamily="18" charset="0"/>
              </a:rPr>
              <a:t> </a:t>
            </a:r>
            <a:r>
              <a:rPr lang="tr-TR" sz="1600" dirty="0" smtClean="0">
                <a:latin typeface="Calibri" panose="020F0502020204030204" pitchFamily="34" charset="0"/>
                <a:ea typeface="Times New Roman" panose="02020603050405020304" pitchFamily="18" charset="0"/>
              </a:rPr>
              <a:t>ve </a:t>
            </a:r>
          </a:p>
          <a:p>
            <a:pPr marL="834390" lvl="2" indent="-285750" algn="just">
              <a:lnSpc>
                <a:spcPct val="90000"/>
              </a:lnSpc>
              <a:spcBef>
                <a:spcPts val="300"/>
              </a:spcBef>
              <a:spcAft>
                <a:spcPts val="300"/>
              </a:spcAft>
              <a:buClr>
                <a:srgbClr val="D34817"/>
              </a:buClr>
              <a:buFont typeface="Wingdings" panose="05000000000000000000" pitchFamily="2" charset="2"/>
              <a:buChar char="§"/>
            </a:pPr>
            <a:r>
              <a:rPr lang="tr-TR" sz="1600" dirty="0" smtClean="0">
                <a:latin typeface="Calibri" panose="020F0502020204030204" pitchFamily="34" charset="0"/>
                <a:ea typeface="Times New Roman" panose="02020603050405020304" pitchFamily="18" charset="0"/>
              </a:rPr>
              <a:t>Kanunda öngörülen </a:t>
            </a:r>
            <a:r>
              <a:rPr lang="tr-TR" sz="1600" b="1" dirty="0" smtClean="0">
                <a:solidFill>
                  <a:srgbClr val="C00000"/>
                </a:solidFill>
                <a:latin typeface="Calibri" panose="020F0502020204030204" pitchFamily="34" charset="0"/>
                <a:ea typeface="Times New Roman" panose="02020603050405020304" pitchFamily="18" charset="0"/>
              </a:rPr>
              <a:t>süre ve şekilde ödemeleri</a:t>
            </a:r>
            <a:r>
              <a:rPr lang="tr-TR" sz="1600" dirty="0" smtClean="0">
                <a:latin typeface="Calibri" panose="020F0502020204030204" pitchFamily="34" charset="0"/>
                <a:ea typeface="Times New Roman" panose="02020603050405020304" pitchFamily="18" charset="0"/>
              </a:rPr>
              <a:t> durumunda</a:t>
            </a:r>
            <a:endParaRPr lang="tr-TR" sz="1600" dirty="0">
              <a:latin typeface="Calibri" panose="020F0502020204030204" pitchFamily="34" charset="0"/>
              <a:ea typeface="Times New Roman" panose="02020603050405020304" pitchFamily="18"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1600" dirty="0">
                <a:latin typeface="Calibri" panose="020F0502020204030204" pitchFamily="34" charset="0"/>
                <a:ea typeface="Times New Roman" panose="02020603050405020304" pitchFamily="18" charset="0"/>
              </a:rPr>
              <a:t>Bu vergi türleri nedeniyle vergi </a:t>
            </a:r>
            <a:r>
              <a:rPr lang="tr-TR" sz="1600" b="1" dirty="0">
                <a:solidFill>
                  <a:srgbClr val="C00000"/>
                </a:solidFill>
                <a:latin typeface="Calibri" panose="020F0502020204030204" pitchFamily="34" charset="0"/>
                <a:ea typeface="Times New Roman" panose="02020603050405020304" pitchFamily="18" charset="0"/>
              </a:rPr>
              <a:t>incelemesi</a:t>
            </a:r>
            <a:r>
              <a:rPr lang="tr-TR" sz="1600" dirty="0">
                <a:latin typeface="Calibri" panose="020F0502020204030204" pitchFamily="34" charset="0"/>
                <a:ea typeface="Times New Roman" panose="02020603050405020304" pitchFamily="18" charset="0"/>
              </a:rPr>
              <a:t> ve vergi </a:t>
            </a:r>
            <a:r>
              <a:rPr lang="tr-TR" sz="1600" b="1" dirty="0">
                <a:solidFill>
                  <a:srgbClr val="C00000"/>
                </a:solidFill>
                <a:latin typeface="Calibri" panose="020F0502020204030204" pitchFamily="34" charset="0"/>
                <a:ea typeface="Times New Roman" panose="02020603050405020304" pitchFamily="18" charset="0"/>
              </a:rPr>
              <a:t>tarhiyatı</a:t>
            </a:r>
            <a:r>
              <a:rPr lang="tr-TR" sz="1600" dirty="0">
                <a:latin typeface="Calibri" panose="020F0502020204030204" pitchFamily="34" charset="0"/>
                <a:ea typeface="Times New Roman" panose="02020603050405020304" pitchFamily="18" charset="0"/>
              </a:rPr>
              <a:t> </a:t>
            </a:r>
            <a:r>
              <a:rPr lang="tr-TR" sz="1600" b="1" u="sng" dirty="0">
                <a:latin typeface="Calibri" panose="020F0502020204030204" pitchFamily="34" charset="0"/>
                <a:ea typeface="Times New Roman" panose="02020603050405020304" pitchFamily="18" charset="0"/>
              </a:rPr>
              <a:t>yapılmayacaktır</a:t>
            </a:r>
            <a:r>
              <a:rPr lang="tr-TR" sz="1600" dirty="0" smtClean="0">
                <a:latin typeface="Calibri" panose="020F0502020204030204" pitchFamily="34" charset="0"/>
                <a:ea typeface="Times New Roman" panose="02020603050405020304" pitchFamily="18" charset="0"/>
              </a:rPr>
              <a:t>.</a:t>
            </a:r>
            <a:endParaRPr lang="tr-TR" sz="1600" dirty="0">
              <a:latin typeface="Calibri" panose="020F0502020204030204" pitchFamily="34" charset="0"/>
              <a:ea typeface="Times New Roman" panose="02020603050405020304" pitchFamily="18" charset="0"/>
            </a:endParaRPr>
          </a:p>
        </p:txBody>
      </p:sp>
      <p:sp>
        <p:nvSpPr>
          <p:cNvPr id="19" name="TextShape 2"/>
          <p:cNvSpPr txBox="1"/>
          <p:nvPr/>
        </p:nvSpPr>
        <p:spPr>
          <a:xfrm>
            <a:off x="1108075" y="82018"/>
            <a:ext cx="10920495" cy="791640"/>
          </a:xfrm>
          <a:prstGeom prst="rect">
            <a:avLst/>
          </a:prstGeom>
          <a:noFill/>
          <a:ln>
            <a:noFill/>
          </a:ln>
        </p:spPr>
        <p:txBody>
          <a:bodyPr anchor="ctr"/>
          <a:lstStyle/>
          <a:p>
            <a:pPr algn="ctr"/>
            <a:r>
              <a:rPr lang="tr-TR" sz="2500" b="1" spc="-1" dirty="0">
                <a:solidFill>
                  <a:srgbClr val="FF0000"/>
                </a:solidFill>
                <a:uFill>
                  <a:solidFill>
                    <a:srgbClr val="FFFFFF"/>
                  </a:solidFill>
                </a:uFill>
                <a:latin typeface="Calibri" panose="020F0502020204030204"/>
              </a:rPr>
              <a:t>MATRAH VE VERGİ ARTIRIMI</a:t>
            </a:r>
          </a:p>
          <a:p>
            <a:pPr algn="ctr"/>
            <a:r>
              <a:rPr lang="tr-TR" b="1" spc="-1" dirty="0">
                <a:solidFill>
                  <a:srgbClr val="FF0000"/>
                </a:solidFill>
                <a:uFill>
                  <a:solidFill>
                    <a:srgbClr val="FFFFFF"/>
                  </a:solidFill>
                </a:uFill>
                <a:latin typeface="Calibri" panose="020F0502020204030204"/>
              </a:rPr>
              <a:t>-Genel Çerçeve</a:t>
            </a:r>
            <a:r>
              <a:rPr lang="tr-TR" b="1" spc="-1" dirty="0" smtClean="0">
                <a:solidFill>
                  <a:srgbClr val="FF0000"/>
                </a:solidFill>
                <a:uFill>
                  <a:solidFill>
                    <a:srgbClr val="FFFFFF"/>
                  </a:solidFill>
                </a:uFill>
                <a:latin typeface="Calibri"/>
              </a:rPr>
              <a:t>-</a:t>
            </a:r>
            <a:endParaRPr lang="tr-TR" spc="-1" dirty="0">
              <a:solidFill>
                <a:srgbClr val="000000"/>
              </a:solidFill>
              <a:uFill>
                <a:solidFill>
                  <a:srgbClr val="FFFFFF"/>
                </a:solidFill>
              </a:uFill>
              <a:latin typeface="Calibri"/>
            </a:endParaRPr>
          </a:p>
        </p:txBody>
      </p:sp>
      <p:sp>
        <p:nvSpPr>
          <p:cNvPr id="16" name="Slayt Numarası Yer Tutucusu 2"/>
          <p:cNvSpPr txBox="1">
            <a:spLocks/>
          </p:cNvSpPr>
          <p:nvPr/>
        </p:nvSpPr>
        <p:spPr>
          <a:xfrm>
            <a:off x="8610600" y="6356350"/>
            <a:ext cx="2743200"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a:solidFill>
                  <a:prstClr val="black">
                    <a:tint val="75000"/>
                  </a:prstClr>
                </a:solidFill>
                <a:latin typeface="Calibri" panose="020F0502020204030204"/>
              </a:rPr>
              <a:t>3</a:t>
            </a:r>
          </a:p>
        </p:txBody>
      </p:sp>
    </p:spTree>
    <p:extLst>
      <p:ext uri="{BB962C8B-B14F-4D97-AF65-F5344CB8AC3E}">
        <p14:creationId xmlns:p14="http://schemas.microsoft.com/office/powerpoint/2010/main" val="14606373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50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çerik Yer Tutucusu 2"/>
          <p:cNvSpPr txBox="1">
            <a:spLocks/>
          </p:cNvSpPr>
          <p:nvPr/>
        </p:nvSpPr>
        <p:spPr>
          <a:xfrm>
            <a:off x="2143476" y="4647294"/>
            <a:ext cx="8736973" cy="10897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Font typeface="Wingdings" panose="05000000000000000000" pitchFamily="2" charset="2"/>
              <a:buChar char="q"/>
            </a:pPr>
            <a:endParaRPr lang="tr-TR" dirty="0"/>
          </a:p>
        </p:txBody>
      </p:sp>
      <p:sp>
        <p:nvSpPr>
          <p:cNvPr id="20" name="Metin kutusu 19"/>
          <p:cNvSpPr txBox="1"/>
          <p:nvPr/>
        </p:nvSpPr>
        <p:spPr>
          <a:xfrm>
            <a:off x="3602676" y="1396532"/>
            <a:ext cx="5965371" cy="4535088"/>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pPr algn="just"/>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pPr algn="just"/>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1400" dirty="0" err="1">
                <a:latin typeface="Calibri" panose="020F0502020204030204" pitchFamily="34" charset="0"/>
                <a:ea typeface="Times New Roman" panose="02020603050405020304" pitchFamily="18" charset="0"/>
              </a:rPr>
              <a:t>Emtiaların</a:t>
            </a:r>
            <a:r>
              <a:rPr lang="tr-TR" sz="1400" dirty="0">
                <a:latin typeface="Calibri" panose="020F0502020204030204" pitchFamily="34" charset="0"/>
                <a:ea typeface="Times New Roman" panose="02020603050405020304" pitchFamily="18" charset="0"/>
              </a:rPr>
              <a:t> beyanı</a:t>
            </a:r>
            <a:r>
              <a:rPr lang="tr-TR" sz="1400" dirty="0" smtClean="0">
                <a:latin typeface="Calibri" panose="020F0502020204030204" pitchFamily="34" charset="0"/>
                <a:ea typeface="Times New Roman" panose="02020603050405020304" pitchFamily="18" charset="0"/>
              </a:rPr>
              <a:t>:</a:t>
            </a:r>
          </a:p>
          <a:p>
            <a:pPr marL="834390" lvl="2" indent="-285750" algn="just">
              <a:lnSpc>
                <a:spcPct val="90000"/>
              </a:lnSpc>
              <a:spcBef>
                <a:spcPts val="300"/>
              </a:spcBef>
              <a:spcAft>
                <a:spcPts val="300"/>
              </a:spcAft>
              <a:buClr>
                <a:srgbClr val="D34817"/>
              </a:buClr>
              <a:buFont typeface="Wingdings" panose="05000000000000000000" pitchFamily="2" charset="2"/>
              <a:buChar char="§"/>
            </a:pPr>
            <a:r>
              <a:rPr lang="tr-TR" sz="1400" dirty="0">
                <a:latin typeface="Calibri" panose="020F0502020204030204" pitchFamily="34" charset="0"/>
                <a:ea typeface="Times New Roman" panose="02020603050405020304" pitchFamily="18" charset="0"/>
              </a:rPr>
              <a:t>Beyan edilip ödenen KDV indirim ve iadeye konu edilebildiği için reel yük olarak kalmıyor.</a:t>
            </a:r>
          </a:p>
          <a:p>
            <a:pPr marL="834390" lvl="2" indent="-285750" algn="just">
              <a:lnSpc>
                <a:spcPct val="90000"/>
              </a:lnSpc>
              <a:spcBef>
                <a:spcPts val="300"/>
              </a:spcBef>
              <a:spcAft>
                <a:spcPts val="300"/>
              </a:spcAft>
              <a:buClr>
                <a:srgbClr val="D34817"/>
              </a:buClr>
              <a:buFont typeface="Wingdings" panose="05000000000000000000" pitchFamily="2" charset="2"/>
              <a:buChar char="§"/>
            </a:pPr>
            <a:r>
              <a:rPr lang="tr-TR" sz="1400" dirty="0">
                <a:latin typeface="Calibri" panose="020F0502020204030204" pitchFamily="34" charset="0"/>
                <a:ea typeface="Times New Roman" panose="02020603050405020304" pitchFamily="18" charset="0"/>
              </a:rPr>
              <a:t>Üretim ve inşaat işletmelerinde beyan edilen ilk madde ve malzemeler, takip eden dönemlerde mamul maliyetlerine ve oradan da satılan mamul maliyetlerine aktarılacağı için gelir ve kurumlar vergisi avantajı sağlayabilir</a:t>
            </a:r>
            <a:r>
              <a:rPr lang="tr-TR" sz="1400" dirty="0" smtClean="0">
                <a:latin typeface="Calibri" panose="020F0502020204030204" pitchFamily="34" charset="0"/>
                <a:ea typeface="Times New Roman" panose="02020603050405020304" pitchFamily="18" charset="0"/>
              </a:rPr>
              <a:t>.</a:t>
            </a:r>
          </a:p>
          <a:p>
            <a:pPr marL="834390" lvl="2" indent="-285750" algn="just">
              <a:lnSpc>
                <a:spcPct val="90000"/>
              </a:lnSpc>
              <a:spcBef>
                <a:spcPts val="300"/>
              </a:spcBef>
              <a:spcAft>
                <a:spcPts val="300"/>
              </a:spcAft>
              <a:buClr>
                <a:srgbClr val="D34817"/>
              </a:buClr>
              <a:buFont typeface="Wingdings" panose="05000000000000000000" pitchFamily="2" charset="2"/>
              <a:buChar char="§"/>
            </a:pPr>
            <a:r>
              <a:rPr lang="tr-TR" sz="1400" dirty="0">
                <a:latin typeface="Calibri" panose="020F0502020204030204" pitchFamily="34" charset="0"/>
                <a:ea typeface="Times New Roman" panose="02020603050405020304" pitchFamily="18" charset="0"/>
              </a:rPr>
              <a:t>Karşılık stopaja tabi olmaksızın ortaklara dağıtılabilir veya cari hesaba mahsup edilebilir</a:t>
            </a:r>
            <a:r>
              <a:rPr lang="tr-TR" sz="1400" dirty="0" smtClean="0">
                <a:latin typeface="Calibri" panose="020F0502020204030204" pitchFamily="34" charset="0"/>
                <a:ea typeface="Times New Roman" panose="02020603050405020304" pitchFamily="18" charset="0"/>
              </a:rPr>
              <a:t>.</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en-US" sz="1400" dirty="0" err="1">
                <a:latin typeface="Calibri" panose="020F0502020204030204" pitchFamily="34" charset="0"/>
                <a:ea typeface="Times New Roman" panose="02020603050405020304" pitchFamily="18" charset="0"/>
              </a:rPr>
              <a:t>Makine</a:t>
            </a:r>
            <a:r>
              <a:rPr lang="en-US" sz="1400" dirty="0">
                <a:latin typeface="Calibri" panose="020F0502020204030204" pitchFamily="34" charset="0"/>
                <a:ea typeface="Times New Roman" panose="02020603050405020304" pitchFamily="18" charset="0"/>
              </a:rPr>
              <a:t>, </a:t>
            </a:r>
            <a:r>
              <a:rPr lang="en-US" sz="1400" dirty="0" err="1">
                <a:latin typeface="Calibri" panose="020F0502020204030204" pitchFamily="34" charset="0"/>
                <a:ea typeface="Times New Roman" panose="02020603050405020304" pitchFamily="18" charset="0"/>
              </a:rPr>
              <a:t>teçhizat</a:t>
            </a:r>
            <a:r>
              <a:rPr lang="en-US" sz="1400" dirty="0">
                <a:latin typeface="Calibri" panose="020F0502020204030204" pitchFamily="34" charset="0"/>
                <a:ea typeface="Times New Roman" panose="02020603050405020304" pitchFamily="18" charset="0"/>
              </a:rPr>
              <a:t> </a:t>
            </a:r>
            <a:r>
              <a:rPr lang="en-US" sz="1400" dirty="0" err="1">
                <a:latin typeface="Calibri" panose="020F0502020204030204" pitchFamily="34" charset="0"/>
                <a:ea typeface="Times New Roman" panose="02020603050405020304" pitchFamily="18" charset="0"/>
              </a:rPr>
              <a:t>ve</a:t>
            </a:r>
            <a:r>
              <a:rPr lang="en-US" sz="1400" dirty="0">
                <a:latin typeface="Calibri" panose="020F0502020204030204" pitchFamily="34" charset="0"/>
                <a:ea typeface="Times New Roman" panose="02020603050405020304" pitchFamily="18" charset="0"/>
              </a:rPr>
              <a:t> </a:t>
            </a:r>
            <a:r>
              <a:rPr lang="en-US" sz="1400" dirty="0" err="1">
                <a:latin typeface="Calibri" panose="020F0502020204030204" pitchFamily="34" charset="0"/>
                <a:ea typeface="Times New Roman" panose="02020603050405020304" pitchFamily="18" charset="0"/>
              </a:rPr>
              <a:t>demirbaşların</a:t>
            </a:r>
            <a:r>
              <a:rPr lang="en-US" sz="1400" dirty="0">
                <a:latin typeface="Calibri" panose="020F0502020204030204" pitchFamily="34" charset="0"/>
                <a:ea typeface="Times New Roman" panose="02020603050405020304" pitchFamily="18" charset="0"/>
              </a:rPr>
              <a:t> </a:t>
            </a:r>
            <a:r>
              <a:rPr lang="en-US" sz="1400" dirty="0" err="1">
                <a:latin typeface="Calibri" panose="020F0502020204030204" pitchFamily="34" charset="0"/>
                <a:ea typeface="Times New Roman" panose="02020603050405020304" pitchFamily="18" charset="0"/>
              </a:rPr>
              <a:t>beyanı</a:t>
            </a:r>
            <a:r>
              <a:rPr lang="en-US" sz="1400" dirty="0" smtClean="0">
                <a:latin typeface="Calibri" panose="020F0502020204030204" pitchFamily="34" charset="0"/>
                <a:ea typeface="Times New Roman" panose="02020603050405020304" pitchFamily="18" charset="0"/>
              </a:rPr>
              <a:t>:</a:t>
            </a:r>
            <a:endParaRPr lang="tr-TR" sz="1400" dirty="0" smtClean="0">
              <a:latin typeface="Calibri" panose="020F0502020204030204" pitchFamily="34" charset="0"/>
              <a:ea typeface="Times New Roman" panose="02020603050405020304" pitchFamily="18" charset="0"/>
            </a:endParaRPr>
          </a:p>
          <a:p>
            <a:pPr marL="834390" lvl="2" indent="-285750" algn="just">
              <a:lnSpc>
                <a:spcPct val="90000"/>
              </a:lnSpc>
              <a:spcBef>
                <a:spcPts val="300"/>
              </a:spcBef>
              <a:spcAft>
                <a:spcPts val="300"/>
              </a:spcAft>
              <a:buClr>
                <a:srgbClr val="D34817"/>
              </a:buClr>
              <a:buFont typeface="Wingdings" panose="05000000000000000000" pitchFamily="2" charset="2"/>
              <a:buChar char="§"/>
            </a:pPr>
            <a:r>
              <a:rPr lang="tr-TR" sz="1400" dirty="0" smtClean="0">
                <a:latin typeface="Calibri" panose="020F0502020204030204" pitchFamily="34" charset="0"/>
                <a:ea typeface="Times New Roman" panose="02020603050405020304" pitchFamily="18" charset="0"/>
              </a:rPr>
              <a:t>Doğrudan vergisel  bir </a:t>
            </a:r>
            <a:r>
              <a:rPr lang="tr-TR" sz="1400" dirty="0">
                <a:latin typeface="Calibri" panose="020F0502020204030204" pitchFamily="34" charset="0"/>
                <a:ea typeface="Times New Roman" panose="02020603050405020304" pitchFamily="18" charset="0"/>
              </a:rPr>
              <a:t>avantaj sunmuyor. Tersine </a:t>
            </a:r>
            <a:r>
              <a:rPr lang="tr-TR" sz="1400" dirty="0" smtClean="0">
                <a:latin typeface="Calibri" panose="020F0502020204030204" pitchFamily="34" charset="0"/>
                <a:ea typeface="Times New Roman" panose="02020603050405020304" pitchFamily="18" charset="0"/>
              </a:rPr>
              <a:t>KDV’nin </a:t>
            </a:r>
            <a:r>
              <a:rPr lang="tr-TR" sz="1400" dirty="0">
                <a:latin typeface="Calibri" panose="020F0502020204030204" pitchFamily="34" charset="0"/>
                <a:ea typeface="Times New Roman" panose="02020603050405020304" pitchFamily="18" charset="0"/>
              </a:rPr>
              <a:t>indirilemiyor olması ve ayrılan karşılığın birikmiş amortisman gibi değerlendirilmesi dezavantaj</a:t>
            </a:r>
            <a:r>
              <a:rPr lang="tr-TR" sz="1400" dirty="0" smtClean="0">
                <a:latin typeface="Calibri" panose="020F0502020204030204" pitchFamily="34" charset="0"/>
                <a:ea typeface="Times New Roman" panose="02020603050405020304" pitchFamily="18" charset="0"/>
              </a:rPr>
              <a:t>.</a:t>
            </a:r>
          </a:p>
          <a:p>
            <a:pPr marL="834390" lvl="2" indent="-285750" algn="just">
              <a:lnSpc>
                <a:spcPct val="90000"/>
              </a:lnSpc>
              <a:spcBef>
                <a:spcPts val="300"/>
              </a:spcBef>
              <a:spcAft>
                <a:spcPts val="300"/>
              </a:spcAft>
              <a:buClr>
                <a:srgbClr val="D34817"/>
              </a:buClr>
              <a:buFont typeface="Wingdings" panose="05000000000000000000" pitchFamily="2" charset="2"/>
              <a:buChar char="§"/>
            </a:pPr>
            <a:r>
              <a:rPr lang="tr-TR" sz="1400" dirty="0">
                <a:latin typeface="Calibri" panose="020F0502020204030204" pitchFamily="34" charset="0"/>
                <a:ea typeface="Times New Roman" panose="02020603050405020304" pitchFamily="18" charset="0"/>
              </a:rPr>
              <a:t>Bilançonun </a:t>
            </a:r>
            <a:r>
              <a:rPr lang="tr-TR" sz="1400" dirty="0" smtClean="0">
                <a:latin typeface="Calibri" panose="020F0502020204030204" pitchFamily="34" charset="0"/>
                <a:ea typeface="Times New Roman" panose="02020603050405020304" pitchFamily="18" charset="0"/>
              </a:rPr>
              <a:t>öz varlık </a:t>
            </a:r>
            <a:r>
              <a:rPr lang="tr-TR" sz="1400" dirty="0">
                <a:latin typeface="Calibri" panose="020F0502020204030204" pitchFamily="34" charset="0"/>
                <a:ea typeface="Times New Roman" panose="02020603050405020304" pitchFamily="18" charset="0"/>
              </a:rPr>
              <a:t>düzeyini artırması sebebiyle finansman gider </a:t>
            </a:r>
            <a:r>
              <a:rPr lang="tr-TR" sz="1400" dirty="0" smtClean="0">
                <a:latin typeface="Calibri" panose="020F0502020204030204" pitchFamily="34" charset="0"/>
                <a:ea typeface="Times New Roman" panose="02020603050405020304" pitchFamily="18" charset="0"/>
              </a:rPr>
              <a:t>kısıtlaması </a:t>
            </a:r>
            <a:r>
              <a:rPr lang="tr-TR" sz="1400" dirty="0">
                <a:latin typeface="Calibri" panose="020F0502020204030204" pitchFamily="34" charset="0"/>
                <a:ea typeface="Times New Roman" panose="02020603050405020304" pitchFamily="18" charset="0"/>
              </a:rPr>
              <a:t>açısından dolaylı katkı sağlayabilir</a:t>
            </a:r>
            <a:r>
              <a:rPr lang="tr-TR" sz="1400" dirty="0" smtClean="0">
                <a:latin typeface="Calibri" panose="020F0502020204030204" pitchFamily="34" charset="0"/>
                <a:ea typeface="Times New Roman" panose="02020603050405020304" pitchFamily="18" charset="0"/>
              </a:rPr>
              <a:t>.</a:t>
            </a:r>
          </a:p>
          <a:p>
            <a:pPr marL="834390" lvl="2" indent="-285750" algn="just">
              <a:lnSpc>
                <a:spcPct val="90000"/>
              </a:lnSpc>
              <a:spcBef>
                <a:spcPts val="300"/>
              </a:spcBef>
              <a:spcAft>
                <a:spcPts val="300"/>
              </a:spcAft>
              <a:buClr>
                <a:srgbClr val="D34817"/>
              </a:buClr>
              <a:buFont typeface="Wingdings" panose="05000000000000000000" pitchFamily="2" charset="2"/>
              <a:buChar char="§"/>
            </a:pPr>
            <a:r>
              <a:rPr lang="tr-TR" sz="1400" dirty="0">
                <a:latin typeface="Calibri" panose="020F0502020204030204" pitchFamily="34" charset="0"/>
                <a:ea typeface="Times New Roman" panose="02020603050405020304" pitchFamily="18" charset="0"/>
              </a:rPr>
              <a:t>Bilançonun kredibilitesini artırarak, finansmana erişim ve finansman maliyetleri açısından katkı </a:t>
            </a:r>
            <a:r>
              <a:rPr lang="tr-TR" sz="1400" dirty="0" smtClean="0">
                <a:latin typeface="Calibri" panose="020F0502020204030204" pitchFamily="34" charset="0"/>
                <a:ea typeface="Times New Roman" panose="02020603050405020304" pitchFamily="18" charset="0"/>
              </a:rPr>
              <a:t>sağlayabilir.</a:t>
            </a:r>
            <a:endParaRPr lang="tr-TR" sz="1400" dirty="0">
              <a:latin typeface="Calibri" panose="020F0502020204030204" pitchFamily="34" charset="0"/>
              <a:ea typeface="Times New Roman" panose="02020603050405020304" pitchFamily="18" charset="0"/>
            </a:endParaRPr>
          </a:p>
        </p:txBody>
      </p:sp>
      <p:sp>
        <p:nvSpPr>
          <p:cNvPr id="21" name="Yuvarlatılmış Dikdörtgen 20"/>
          <p:cNvSpPr/>
          <p:nvPr/>
        </p:nvSpPr>
        <p:spPr>
          <a:xfrm>
            <a:off x="3617050" y="1225669"/>
            <a:ext cx="5952554" cy="720000"/>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smtClean="0">
                <a:latin typeface="Arial" panose="020B0604020202020204" pitchFamily="34" charset="0"/>
                <a:cs typeface="Arial" panose="020B0604020202020204" pitchFamily="34" charset="0"/>
              </a:rPr>
              <a:t>Avantajları &amp; Dezavantajları</a:t>
            </a:r>
            <a:endParaRPr lang="tr-TR" dirty="0">
              <a:latin typeface="Arial" panose="020B0604020202020204" pitchFamily="34" charset="0"/>
              <a:cs typeface="Arial" panose="020B0604020202020204" pitchFamily="34" charset="0"/>
            </a:endParaRPr>
          </a:p>
        </p:txBody>
      </p:sp>
      <p:sp>
        <p:nvSpPr>
          <p:cNvPr id="22" name="Dikdörtgen 21"/>
          <p:cNvSpPr/>
          <p:nvPr/>
        </p:nvSpPr>
        <p:spPr>
          <a:xfrm>
            <a:off x="2941563" y="1441688"/>
            <a:ext cx="5254951" cy="720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scene3d>
              <a:camera prst="orthographicFront"/>
              <a:lightRig rig="threePt" dir="t"/>
            </a:scene3d>
            <a:sp3d extrusionH="57150">
              <a:bevelT w="82550" h="38100" prst="coolSlant"/>
            </a:sp3d>
          </a:bodyPr>
          <a:lstStyle/>
          <a:p>
            <a:pPr lvl="0" algn="ctr" defTabSz="1422400">
              <a:lnSpc>
                <a:spcPct val="90000"/>
              </a:lnSpc>
              <a:spcBef>
                <a:spcPct val="0"/>
              </a:spcBef>
              <a:spcAft>
                <a:spcPct val="35000"/>
              </a:spcAft>
            </a:pPr>
            <a:endParaRPr lang="tr-TR" sz="3200" b="1" dirty="0">
              <a:solidFill>
                <a:schemeClr val="tx1"/>
              </a:solidFill>
              <a:latin typeface="SimSun" panose="02010600030101010101" pitchFamily="2" charset="-122"/>
              <a:ea typeface="SimSun" panose="02010600030101010101" pitchFamily="2" charset="-122"/>
              <a:cs typeface="Times New Roman" panose="02020603050405020304" pitchFamily="18" charset="0"/>
            </a:endParaRPr>
          </a:p>
        </p:txBody>
      </p:sp>
      <p:sp>
        <p:nvSpPr>
          <p:cNvPr id="11" name="TextShape 2"/>
          <p:cNvSpPr txBox="1"/>
          <p:nvPr/>
        </p:nvSpPr>
        <p:spPr>
          <a:xfrm>
            <a:off x="1108075" y="82018"/>
            <a:ext cx="10920495" cy="791640"/>
          </a:xfrm>
          <a:prstGeom prst="rect">
            <a:avLst/>
          </a:prstGeom>
          <a:noFill/>
          <a:ln>
            <a:noFill/>
          </a:ln>
        </p:spPr>
        <p:txBody>
          <a:bodyPr anchor="ctr"/>
          <a:lstStyle/>
          <a:p>
            <a:pPr algn="ctr">
              <a:lnSpc>
                <a:spcPct val="100000"/>
              </a:lnSpc>
            </a:pPr>
            <a:r>
              <a:rPr lang="tr-TR" sz="2500" b="1" spc="-1" dirty="0" smtClean="0">
                <a:solidFill>
                  <a:srgbClr val="FF0000"/>
                </a:solidFill>
                <a:uFill>
                  <a:solidFill>
                    <a:srgbClr val="FFFFFF"/>
                  </a:solidFill>
                </a:uFill>
                <a:latin typeface="Calibri"/>
              </a:rPr>
              <a:t>İŞLETME KAYITLARININ DÜZELTİLMESİ</a:t>
            </a:r>
          </a:p>
          <a:p>
            <a:pPr algn="ctr">
              <a:lnSpc>
                <a:spcPct val="100000"/>
              </a:lnSpc>
            </a:pPr>
            <a:r>
              <a:rPr lang="tr-TR" b="1" spc="-1" dirty="0">
                <a:solidFill>
                  <a:srgbClr val="FF0000"/>
                </a:solidFill>
                <a:uFill>
                  <a:solidFill>
                    <a:srgbClr val="FFFFFF"/>
                  </a:solidFill>
                </a:uFill>
              </a:rPr>
              <a:t>-İşletmede Mevcut Olduğu Halde Kayıtlarda Yer Almayan Kıymetler</a:t>
            </a:r>
            <a:r>
              <a:rPr lang="tr-TR" b="1" strike="noStrike" spc="-1" dirty="0" smtClean="0">
                <a:solidFill>
                  <a:srgbClr val="FF0000"/>
                </a:solidFill>
                <a:uFill>
                  <a:solidFill>
                    <a:srgbClr val="FFFFFF"/>
                  </a:solidFill>
                </a:uFill>
                <a:latin typeface="Calibri"/>
              </a:rPr>
              <a:t>-</a:t>
            </a:r>
            <a:endParaRPr lang="tr-TR" b="0" strike="noStrike" spc="-1" dirty="0">
              <a:solidFill>
                <a:srgbClr val="000000"/>
              </a:solidFill>
              <a:uFill>
                <a:solidFill>
                  <a:srgbClr val="FFFFFF"/>
                </a:solidFill>
              </a:uFill>
              <a:latin typeface="Calibri"/>
            </a:endParaRPr>
          </a:p>
        </p:txBody>
      </p:sp>
      <p:sp>
        <p:nvSpPr>
          <p:cNvPr id="13" name="5 Dikdörtgen"/>
          <p:cNvSpPr/>
          <p:nvPr/>
        </p:nvSpPr>
        <p:spPr>
          <a:xfrm rot="16200000">
            <a:off x="-2875869" y="3145126"/>
            <a:ext cx="6851740" cy="561489"/>
          </a:xfrm>
          <a:prstGeom prst="rect">
            <a:avLst/>
          </a:prstGeom>
          <a:solidFill>
            <a:srgbClr val="FD0005"/>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b="1">
              <a:solidFill>
                <a:prstClr val="white"/>
              </a:solidFill>
            </a:endParaRPr>
          </a:p>
        </p:txBody>
      </p:sp>
      <p:sp>
        <p:nvSpPr>
          <p:cNvPr id="14" name="36 Başlık"/>
          <p:cNvSpPr txBox="1">
            <a:spLocks/>
          </p:cNvSpPr>
          <p:nvPr/>
        </p:nvSpPr>
        <p:spPr>
          <a:xfrm rot="16200000">
            <a:off x="-2247497" y="3571445"/>
            <a:ext cx="5584971" cy="571504"/>
          </a:xfrm>
          <a:prstGeom prst="rect">
            <a:avLst/>
          </a:prstGeom>
        </p:spPr>
        <p:txBody>
          <a:bodyPr vert="horz" lIns="91440" tIns="45720" rIns="91440" bIns="45720" rtlCol="0" anchor="ctr">
            <a:noAutofit/>
          </a:bodyPr>
          <a:lstStyle/>
          <a:p>
            <a:pPr algn="ctr">
              <a:spcBef>
                <a:spcPct val="0"/>
              </a:spcBef>
              <a:defRPr/>
            </a:pPr>
            <a:r>
              <a:rPr lang="tr-TR" b="1" dirty="0">
                <a:solidFill>
                  <a:prstClr val="white"/>
                </a:solidFill>
                <a:effectLst>
                  <a:outerShdw blurRad="38100" dist="38100" dir="2700000" algn="tl">
                    <a:srgbClr val="000000">
                      <a:alpha val="43137"/>
                    </a:srgbClr>
                  </a:outerShdw>
                </a:effectLst>
              </a:rPr>
              <a:t>VERGİ DENETİM KURULU BAŞKANLIĞI</a:t>
            </a:r>
          </a:p>
        </p:txBody>
      </p:sp>
      <p:pic>
        <p:nvPicPr>
          <p:cNvPr id="15" name="Resim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46" y="235646"/>
            <a:ext cx="965683" cy="964739"/>
          </a:xfrm>
          <a:prstGeom prst="rect">
            <a:avLst/>
          </a:prstGeom>
        </p:spPr>
      </p:pic>
      <p:pic>
        <p:nvPicPr>
          <p:cNvPr id="16" name="Resim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2392" y="4647294"/>
            <a:ext cx="3162979" cy="2245715"/>
          </a:xfrm>
          <a:prstGeom prst="rect">
            <a:avLst/>
          </a:prstGeom>
          <a:scene3d>
            <a:camera prst="perspectiveRight"/>
            <a:lightRig rig="threePt" dir="t"/>
          </a:scene3d>
        </p:spPr>
      </p:pic>
      <p:sp>
        <p:nvSpPr>
          <p:cNvPr id="2" name="Slayt Numarası Yer Tutucusu 1"/>
          <p:cNvSpPr>
            <a:spLocks noGrp="1"/>
          </p:cNvSpPr>
          <p:nvPr>
            <p:ph type="sldNum" sz="quarter" idx="12"/>
          </p:nvPr>
        </p:nvSpPr>
        <p:spPr/>
        <p:txBody>
          <a:bodyPr/>
          <a:lstStyle/>
          <a:p>
            <a:fld id="{F28A0EBE-9E73-41B7-8F1B-104D7A2F7EFB}" type="slidenum">
              <a:rPr lang="tr-TR" smtClean="0"/>
              <a:t>30</a:t>
            </a:fld>
            <a:endParaRPr lang="tr-TR"/>
          </a:p>
        </p:txBody>
      </p:sp>
    </p:spTree>
    <p:extLst>
      <p:ext uri="{BB962C8B-B14F-4D97-AF65-F5344CB8AC3E}">
        <p14:creationId xmlns:p14="http://schemas.microsoft.com/office/powerpoint/2010/main" val="890424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37"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900" decel="100000" fill="hold"/>
                                        <p:tgtEl>
                                          <p:spTgt spid="1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Metin kutusu 25"/>
          <p:cNvSpPr txBox="1"/>
          <p:nvPr/>
        </p:nvSpPr>
        <p:spPr>
          <a:xfrm>
            <a:off x="840761" y="4163121"/>
            <a:ext cx="11244943" cy="1400383"/>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100" b="1">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a:defRPr>
                <a:solidFill>
                  <a:schemeClr val="tx1"/>
                </a:solidFill>
              </a:defRPr>
            </a:lvl2pPr>
            <a:lvl3pPr marL="834390" lvl="2" indent="-285750">
              <a:lnSpc>
                <a:spcPct val="90000"/>
              </a:lnSpc>
              <a:spcBef>
                <a:spcPts val="300"/>
              </a:spcBef>
              <a:spcAft>
                <a:spcPts val="300"/>
              </a:spcAft>
              <a:buClr>
                <a:srgbClr val="D34817"/>
              </a:buClr>
              <a:buFont typeface="Wingdings" panose="05000000000000000000" pitchFamily="2" charset="2"/>
              <a:buChar char="§"/>
              <a:defRPr sz="1400">
                <a:solidFill>
                  <a:prstClr val="black">
                    <a:lumMod val="85000"/>
                    <a:lumOff val="15000"/>
                  </a:prstClr>
                </a:solidFill>
                <a:latin typeface="Segoe UI" panose="020B0502040204020203" pitchFamily="34" charset="0"/>
                <a:ea typeface="Segoe UI" panose="020B0502040204020203" pitchFamily="34" charset="0"/>
                <a:cs typeface="Segoe UI" panose="020B0502040204020203" pitchFamily="34" charset="0"/>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742950" lvl="1" indent="-285750">
              <a:spcAft>
                <a:spcPts val="600"/>
              </a:spcAft>
              <a:buFont typeface="Wingdings" panose="05000000000000000000" pitchFamily="2" charset="2"/>
              <a:buChar char="ü"/>
            </a:pPr>
            <a:endParaRPr lang="tr-TR" sz="1400" dirty="0" smtClean="0">
              <a:latin typeface="Calibri" panose="020F0502020204030204" pitchFamily="34" charset="0"/>
              <a:ea typeface="Times New Roman" panose="02020603050405020304" pitchFamily="18" charset="0"/>
            </a:endParaRPr>
          </a:p>
          <a:p>
            <a:pPr marL="742950" lvl="1" indent="-285750">
              <a:spcAft>
                <a:spcPts val="600"/>
              </a:spcAft>
              <a:buFont typeface="Wingdings" panose="05000000000000000000" pitchFamily="2" charset="2"/>
              <a:buChar char="ü"/>
            </a:pPr>
            <a:r>
              <a:rPr lang="tr-TR" sz="1400" dirty="0" smtClean="0">
                <a:latin typeface="Calibri" panose="020F0502020204030204" pitchFamily="34" charset="0"/>
                <a:ea typeface="Times New Roman" panose="02020603050405020304" pitchFamily="18" charset="0"/>
              </a:rPr>
              <a:t>Faturalanan ve </a:t>
            </a:r>
            <a:r>
              <a:rPr lang="tr-TR" sz="1400" dirty="0">
                <a:latin typeface="Calibri" panose="020F0502020204030204" pitchFamily="34" charset="0"/>
                <a:ea typeface="Times New Roman" panose="02020603050405020304" pitchFamily="18" charset="0"/>
              </a:rPr>
              <a:t>yasal defterlere kaydedilen emtia, makine, teçhizat ve demirbaşlar ile ilgili işlemler, </a:t>
            </a:r>
            <a:r>
              <a:rPr lang="tr-TR" sz="1400" b="1" dirty="0">
                <a:solidFill>
                  <a:srgbClr val="C00000"/>
                </a:solidFill>
                <a:latin typeface="Calibri" panose="020F0502020204030204" pitchFamily="34" charset="0"/>
                <a:ea typeface="Times New Roman" panose="02020603050405020304" pitchFamily="18" charset="0"/>
              </a:rPr>
              <a:t>normal satış</a:t>
            </a:r>
            <a:r>
              <a:rPr lang="tr-TR" sz="1400" dirty="0">
                <a:solidFill>
                  <a:srgbClr val="C00000"/>
                </a:solidFill>
                <a:latin typeface="Calibri" panose="020F0502020204030204" pitchFamily="34" charset="0"/>
                <a:ea typeface="Times New Roman" panose="02020603050405020304" pitchFamily="18" charset="0"/>
              </a:rPr>
              <a:t> </a:t>
            </a:r>
            <a:r>
              <a:rPr lang="tr-TR" sz="1400" dirty="0">
                <a:latin typeface="Calibri" panose="020F0502020204030204" pitchFamily="34" charset="0"/>
                <a:ea typeface="Times New Roman" panose="02020603050405020304" pitchFamily="18" charset="0"/>
              </a:rPr>
              <a:t>işlemlerinden bir </a:t>
            </a:r>
            <a:r>
              <a:rPr lang="tr-TR" sz="1400" b="1" u="sng" dirty="0">
                <a:latin typeface="Calibri" panose="020F0502020204030204" pitchFamily="34" charset="0"/>
                <a:ea typeface="Times New Roman" panose="02020603050405020304" pitchFamily="18" charset="0"/>
              </a:rPr>
              <a:t>farklılık arz etmemektedir</a:t>
            </a:r>
            <a:r>
              <a:rPr lang="tr-TR" sz="1400" dirty="0" smtClean="0">
                <a:latin typeface="Calibri" panose="020F0502020204030204" pitchFamily="34" charset="0"/>
                <a:ea typeface="Times New Roman" panose="02020603050405020304" pitchFamily="18" charset="0"/>
              </a:rPr>
              <a:t>.</a:t>
            </a:r>
          </a:p>
          <a:p>
            <a:pPr marL="742950" lvl="1" indent="-285750">
              <a:spcAft>
                <a:spcPts val="600"/>
              </a:spcAft>
              <a:buFont typeface="Wingdings" panose="05000000000000000000" pitchFamily="2" charset="2"/>
              <a:buChar char="ü"/>
            </a:pPr>
            <a:r>
              <a:rPr lang="tr-TR" sz="1400" b="1" dirty="0" smtClean="0">
                <a:solidFill>
                  <a:srgbClr val="C00000"/>
                </a:solidFill>
                <a:latin typeface="Calibri" panose="020F0502020204030204" pitchFamily="34" charset="0"/>
                <a:ea typeface="Times New Roman" panose="02020603050405020304" pitchFamily="18" charset="0"/>
              </a:rPr>
              <a:t>Satış </a:t>
            </a:r>
            <a:r>
              <a:rPr lang="tr-TR" sz="1400" b="1" dirty="0">
                <a:solidFill>
                  <a:srgbClr val="C00000"/>
                </a:solidFill>
                <a:latin typeface="Calibri" panose="020F0502020204030204" pitchFamily="34" charset="0"/>
                <a:ea typeface="Times New Roman" panose="02020603050405020304" pitchFamily="18" charset="0"/>
              </a:rPr>
              <a:t>hasılatı</a:t>
            </a:r>
            <a:r>
              <a:rPr lang="tr-TR" sz="1400" dirty="0">
                <a:solidFill>
                  <a:srgbClr val="C00000"/>
                </a:solidFill>
                <a:latin typeface="Calibri" panose="020F0502020204030204" pitchFamily="34" charset="0"/>
                <a:ea typeface="Times New Roman" panose="02020603050405020304" pitchFamily="18" charset="0"/>
              </a:rPr>
              <a:t> </a:t>
            </a:r>
            <a:r>
              <a:rPr lang="tr-TR" sz="1400" b="1" u="sng" dirty="0">
                <a:latin typeface="Calibri" panose="020F0502020204030204" pitchFamily="34" charset="0"/>
                <a:ea typeface="Times New Roman" panose="02020603050405020304" pitchFamily="18" charset="0"/>
              </a:rPr>
              <a:t>yıllık gelir veya kurumlar vergisi matrahı</a:t>
            </a:r>
            <a:r>
              <a:rPr lang="tr-TR" sz="1400" dirty="0">
                <a:latin typeface="Calibri" panose="020F0502020204030204" pitchFamily="34" charset="0"/>
                <a:ea typeface="Times New Roman" panose="02020603050405020304" pitchFamily="18" charset="0"/>
              </a:rPr>
              <a:t>nın hesaplanmasında dikkate alınacaktır</a:t>
            </a:r>
            <a:r>
              <a:rPr lang="tr-TR" sz="1400" dirty="0" smtClean="0">
                <a:latin typeface="Calibri" panose="020F0502020204030204" pitchFamily="34" charset="0"/>
                <a:ea typeface="Times New Roman" panose="02020603050405020304" pitchFamily="18" charset="0"/>
              </a:rPr>
              <a:t>.</a:t>
            </a:r>
          </a:p>
          <a:p>
            <a:pPr marL="742950" lvl="1" indent="-285750">
              <a:spcAft>
                <a:spcPts val="600"/>
              </a:spcAft>
              <a:buFont typeface="Wingdings" panose="05000000000000000000" pitchFamily="2" charset="2"/>
              <a:buChar char="ü"/>
            </a:pPr>
            <a:endParaRPr lang="tr-TR" sz="1400" dirty="0"/>
          </a:p>
        </p:txBody>
      </p:sp>
      <p:sp>
        <p:nvSpPr>
          <p:cNvPr id="10" name="İçerik Yer Tutucusu 2"/>
          <p:cNvSpPr txBox="1">
            <a:spLocks/>
          </p:cNvSpPr>
          <p:nvPr/>
        </p:nvSpPr>
        <p:spPr>
          <a:xfrm>
            <a:off x="2143476" y="4647294"/>
            <a:ext cx="8736973" cy="10897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Font typeface="Wingdings" panose="05000000000000000000" pitchFamily="2" charset="2"/>
              <a:buChar char="q"/>
            </a:pPr>
            <a:endParaRPr lang="tr-TR" dirty="0"/>
          </a:p>
        </p:txBody>
      </p:sp>
      <p:sp>
        <p:nvSpPr>
          <p:cNvPr id="12" name="İçerik Yer Tutucusu 2"/>
          <p:cNvSpPr txBox="1">
            <a:spLocks/>
          </p:cNvSpPr>
          <p:nvPr/>
        </p:nvSpPr>
        <p:spPr>
          <a:xfrm>
            <a:off x="-374871" y="5737074"/>
            <a:ext cx="8736973" cy="10897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Font typeface="Wingdings" panose="05000000000000000000" pitchFamily="2" charset="2"/>
              <a:buChar char="q"/>
            </a:pPr>
            <a:endParaRPr lang="tr-TR" dirty="0"/>
          </a:p>
        </p:txBody>
      </p:sp>
      <p:sp>
        <p:nvSpPr>
          <p:cNvPr id="20" name="Metin kutusu 19"/>
          <p:cNvSpPr txBox="1"/>
          <p:nvPr/>
        </p:nvSpPr>
        <p:spPr>
          <a:xfrm>
            <a:off x="3602676" y="1396532"/>
            <a:ext cx="5965371" cy="2676117"/>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pPr marL="377190" lvl="1" indent="-285750">
              <a:lnSpc>
                <a:spcPct val="90000"/>
              </a:lnSpc>
              <a:spcBef>
                <a:spcPts val="300"/>
              </a:spcBef>
              <a:spcAft>
                <a:spcPts val="300"/>
              </a:spcAft>
              <a:buClr>
                <a:srgbClr val="D34817"/>
              </a:buClr>
              <a:buFont typeface="Wingdings" panose="05000000000000000000" pitchFamily="2" charset="2"/>
              <a:buChar char="§"/>
            </a:pPr>
            <a:r>
              <a:rPr lang="tr-TR" sz="1400" dirty="0">
                <a:latin typeface="Calibri" panose="020F0502020204030204" pitchFamily="34" charset="0"/>
                <a:ea typeface="Times New Roman" panose="02020603050405020304" pitchFamily="18" charset="0"/>
              </a:rPr>
              <a:t>Bütün </a:t>
            </a:r>
            <a:r>
              <a:rPr lang="tr-TR" sz="1400" b="1" dirty="0">
                <a:solidFill>
                  <a:srgbClr val="C00000"/>
                </a:solidFill>
                <a:latin typeface="Calibri" panose="020F0502020204030204" pitchFamily="34" charset="0"/>
                <a:ea typeface="Times New Roman" panose="02020603050405020304" pitchFamily="18" charset="0"/>
              </a:rPr>
              <a:t>gelir ve kurumlar vergisi mükellefleri</a:t>
            </a:r>
            <a:r>
              <a:rPr lang="tr-TR" sz="1400" dirty="0">
                <a:latin typeface="Calibri" panose="020F0502020204030204" pitchFamily="34" charset="0"/>
                <a:ea typeface="Times New Roman" panose="02020603050405020304" pitchFamily="18" charset="0"/>
              </a:rPr>
              <a:t>ni </a:t>
            </a:r>
            <a:r>
              <a:rPr lang="tr-TR" sz="1400" dirty="0" smtClean="0">
                <a:latin typeface="Calibri" panose="020F0502020204030204" pitchFamily="34" charset="0"/>
                <a:ea typeface="Times New Roman" panose="02020603050405020304" pitchFamily="18" charset="0"/>
              </a:rPr>
              <a:t>kapsamakta olup</a:t>
            </a:r>
            <a:endParaRPr lang="tr-TR" sz="1400" dirty="0">
              <a:latin typeface="Calibri" panose="020F0502020204030204" pitchFamily="34" charset="0"/>
              <a:ea typeface="Times New Roman" panose="02020603050405020304" pitchFamily="18" charset="0"/>
            </a:endParaRPr>
          </a:p>
          <a:p>
            <a:pPr marL="377190" lvl="1" indent="-285750">
              <a:lnSpc>
                <a:spcPct val="90000"/>
              </a:lnSpc>
              <a:spcBef>
                <a:spcPts val="300"/>
              </a:spcBef>
              <a:spcAft>
                <a:spcPts val="300"/>
              </a:spcAft>
              <a:buClr>
                <a:srgbClr val="D34817"/>
              </a:buClr>
              <a:buFont typeface="Wingdings" panose="05000000000000000000" pitchFamily="2" charset="2"/>
              <a:buChar char="§"/>
            </a:pPr>
            <a:r>
              <a:rPr lang="tr-TR" sz="1400" b="1" dirty="0">
                <a:latin typeface="Calibri" panose="020F0502020204030204" pitchFamily="34" charset="0"/>
                <a:ea typeface="Times New Roman" panose="02020603050405020304" pitchFamily="18" charset="0"/>
              </a:rPr>
              <a:t>31 Ağustos 2021 </a:t>
            </a:r>
            <a:r>
              <a:rPr lang="tr-TR" sz="1400" dirty="0">
                <a:latin typeface="Calibri" panose="020F0502020204030204" pitchFamily="34" charset="0"/>
                <a:ea typeface="Times New Roman" panose="02020603050405020304" pitchFamily="18" charset="0"/>
              </a:rPr>
              <a:t>tarihine (bu tarih dâhil) kadar </a:t>
            </a:r>
            <a:r>
              <a:rPr lang="tr-TR" sz="1400" b="1" dirty="0">
                <a:solidFill>
                  <a:srgbClr val="C00000"/>
                </a:solidFill>
                <a:latin typeface="Calibri" panose="020F0502020204030204" pitchFamily="34" charset="0"/>
                <a:ea typeface="Times New Roman" panose="02020603050405020304" pitchFamily="18" charset="0"/>
              </a:rPr>
              <a:t>fatura düzenlemek</a:t>
            </a:r>
            <a:r>
              <a:rPr lang="tr-TR" sz="1400" dirty="0">
                <a:solidFill>
                  <a:srgbClr val="C00000"/>
                </a:solidFill>
                <a:latin typeface="Calibri" panose="020F0502020204030204" pitchFamily="34" charset="0"/>
                <a:ea typeface="Times New Roman" panose="02020603050405020304" pitchFamily="18" charset="0"/>
              </a:rPr>
              <a:t> </a:t>
            </a:r>
            <a:r>
              <a:rPr lang="tr-TR" sz="1400" dirty="0">
                <a:latin typeface="Calibri" panose="020F0502020204030204" pitchFamily="34" charset="0"/>
                <a:ea typeface="Times New Roman" panose="02020603050405020304" pitchFamily="18" charset="0"/>
              </a:rPr>
              <a:t>ve </a:t>
            </a:r>
            <a:r>
              <a:rPr lang="tr-TR" sz="1400" b="1" dirty="0">
                <a:solidFill>
                  <a:srgbClr val="C00000"/>
                </a:solidFill>
                <a:latin typeface="Calibri" panose="020F0502020204030204" pitchFamily="34" charset="0"/>
                <a:ea typeface="Times New Roman" panose="02020603050405020304" pitchFamily="18" charset="0"/>
              </a:rPr>
              <a:t>her türlü vergisel yükümlülüklerini yerine getirmek</a:t>
            </a:r>
            <a:r>
              <a:rPr lang="tr-TR" sz="1400" dirty="0">
                <a:solidFill>
                  <a:srgbClr val="C00000"/>
                </a:solidFill>
                <a:latin typeface="Calibri" panose="020F0502020204030204" pitchFamily="34" charset="0"/>
                <a:ea typeface="Times New Roman" panose="02020603050405020304" pitchFamily="18" charset="0"/>
              </a:rPr>
              <a:t> </a:t>
            </a:r>
            <a:r>
              <a:rPr lang="tr-TR" sz="1400" dirty="0">
                <a:latin typeface="Calibri" panose="020F0502020204030204" pitchFamily="34" charset="0"/>
                <a:ea typeface="Times New Roman" panose="02020603050405020304" pitchFamily="18" charset="0"/>
              </a:rPr>
              <a:t>suretiyle kayıt ve </a:t>
            </a:r>
            <a:r>
              <a:rPr lang="tr-TR" sz="1400" dirty="0" smtClean="0">
                <a:latin typeface="Calibri" panose="020F0502020204030204" pitchFamily="34" charset="0"/>
                <a:ea typeface="Times New Roman" panose="02020603050405020304" pitchFamily="18" charset="0"/>
              </a:rPr>
              <a:t>beyanlara </a:t>
            </a:r>
            <a:r>
              <a:rPr lang="tr-TR" sz="1400" dirty="0">
                <a:latin typeface="Calibri" panose="020F0502020204030204" pitchFamily="34" charset="0"/>
                <a:ea typeface="Times New Roman" panose="02020603050405020304" pitchFamily="18" charset="0"/>
              </a:rPr>
              <a:t>intikal </a:t>
            </a:r>
            <a:r>
              <a:rPr lang="tr-TR" sz="1400" dirty="0" smtClean="0">
                <a:latin typeface="Calibri" panose="020F0502020204030204" pitchFamily="34" charset="0"/>
                <a:ea typeface="Times New Roman" panose="02020603050405020304" pitchFamily="18" charset="0"/>
              </a:rPr>
              <a:t>ettirilmesi,</a:t>
            </a:r>
          </a:p>
          <a:p>
            <a:pPr marL="377190" lvl="1" indent="-285750">
              <a:lnSpc>
                <a:spcPct val="90000"/>
              </a:lnSpc>
              <a:spcBef>
                <a:spcPts val="300"/>
              </a:spcBef>
              <a:spcAft>
                <a:spcPts val="300"/>
              </a:spcAft>
              <a:buClr>
                <a:srgbClr val="D34817"/>
              </a:buClr>
              <a:buFont typeface="Wingdings" panose="05000000000000000000" pitchFamily="2" charset="2"/>
              <a:buChar char="§"/>
            </a:pPr>
            <a:r>
              <a:rPr lang="tr-TR" sz="1400" b="1" dirty="0" smtClean="0">
                <a:solidFill>
                  <a:srgbClr val="C00000"/>
                </a:solidFill>
                <a:latin typeface="Calibri" panose="020F0502020204030204" pitchFamily="34" charset="0"/>
                <a:ea typeface="Times New Roman" panose="02020603050405020304" pitchFamily="18" charset="0"/>
              </a:rPr>
              <a:t>Düzenlenecek faturalarda</a:t>
            </a:r>
            <a:r>
              <a:rPr lang="tr-TR" sz="1400" dirty="0" smtClean="0">
                <a:solidFill>
                  <a:srgbClr val="C00000"/>
                </a:solidFill>
                <a:latin typeface="Calibri" panose="020F0502020204030204" pitchFamily="34" charset="0"/>
                <a:ea typeface="Times New Roman" panose="02020603050405020304" pitchFamily="18" charset="0"/>
              </a:rPr>
              <a:t> </a:t>
            </a:r>
            <a:r>
              <a:rPr lang="tr-TR" sz="1400" dirty="0">
                <a:latin typeface="Calibri" panose="020F0502020204030204" pitchFamily="34" charset="0"/>
                <a:ea typeface="Times New Roman" panose="02020603050405020304" pitchFamily="18" charset="0"/>
              </a:rPr>
              <a:t>alıcıya ilişkin bilgiler yerine, </a:t>
            </a:r>
            <a:r>
              <a:rPr lang="tr-TR" sz="1400" b="1" dirty="0">
                <a:latin typeface="Calibri" panose="020F0502020204030204" pitchFamily="34" charset="0"/>
                <a:ea typeface="Times New Roman" panose="02020603050405020304" pitchFamily="18" charset="0"/>
              </a:rPr>
              <a:t>“</a:t>
            </a:r>
            <a:r>
              <a:rPr lang="tr-TR" sz="1400" b="1" u="sng" dirty="0">
                <a:latin typeface="Calibri" panose="020F0502020204030204" pitchFamily="34" charset="0"/>
                <a:ea typeface="Times New Roman" panose="02020603050405020304" pitchFamily="18" charset="0"/>
              </a:rPr>
              <a:t>Muhtelif Alıcılar (7326 sayılı Kanunun 6/2 maddesi çerçevesinde düzenlenmiştir)</a:t>
            </a:r>
            <a:r>
              <a:rPr lang="tr-TR" sz="1400" b="1" dirty="0">
                <a:latin typeface="Calibri" panose="020F0502020204030204" pitchFamily="34" charset="0"/>
                <a:ea typeface="Times New Roman" panose="02020603050405020304" pitchFamily="18" charset="0"/>
              </a:rPr>
              <a:t>”</a:t>
            </a:r>
            <a:r>
              <a:rPr lang="tr-TR" sz="1400" dirty="0">
                <a:latin typeface="Calibri" panose="020F0502020204030204" pitchFamily="34" charset="0"/>
                <a:ea typeface="Times New Roman" panose="02020603050405020304" pitchFamily="18" charset="0"/>
              </a:rPr>
              <a:t> </a:t>
            </a:r>
            <a:r>
              <a:rPr lang="tr-TR" sz="1400" dirty="0" smtClean="0">
                <a:latin typeface="Calibri" panose="020F0502020204030204" pitchFamily="34" charset="0"/>
                <a:ea typeface="Times New Roman" panose="02020603050405020304" pitchFamily="18" charset="0"/>
              </a:rPr>
              <a:t>ibaresi,</a:t>
            </a:r>
          </a:p>
          <a:p>
            <a:pPr marL="377190" lvl="1" indent="-285750">
              <a:lnSpc>
                <a:spcPct val="90000"/>
              </a:lnSpc>
              <a:spcBef>
                <a:spcPts val="300"/>
              </a:spcBef>
              <a:spcAft>
                <a:spcPts val="300"/>
              </a:spcAft>
              <a:buClr>
                <a:srgbClr val="D34817"/>
              </a:buClr>
              <a:buFont typeface="Wingdings" panose="05000000000000000000" pitchFamily="2" charset="2"/>
              <a:buChar char="§"/>
            </a:pPr>
            <a:r>
              <a:rPr lang="tr-TR" sz="1400" dirty="0" err="1">
                <a:latin typeface="Calibri" panose="020F0502020204030204" pitchFamily="34" charset="0"/>
                <a:ea typeface="Times New Roman" panose="02020603050405020304" pitchFamily="18" charset="0"/>
              </a:rPr>
              <a:t>Bs</a:t>
            </a:r>
            <a:r>
              <a:rPr lang="tr-TR" sz="1400" dirty="0">
                <a:latin typeface="Calibri" panose="020F0502020204030204" pitchFamily="34" charset="0"/>
                <a:ea typeface="Times New Roman" panose="02020603050405020304" pitchFamily="18" charset="0"/>
              </a:rPr>
              <a:t> formu vermek zorunda olan mükelleflerce, </a:t>
            </a:r>
            <a:r>
              <a:rPr lang="tr-TR" sz="1400" dirty="0" err="1">
                <a:latin typeface="Calibri" panose="020F0502020204030204" pitchFamily="34" charset="0"/>
                <a:ea typeface="Times New Roman" panose="02020603050405020304" pitchFamily="18" charset="0"/>
              </a:rPr>
              <a:t>Bs</a:t>
            </a:r>
            <a:r>
              <a:rPr lang="tr-TR" sz="1400" dirty="0">
                <a:latin typeface="Calibri" panose="020F0502020204030204" pitchFamily="34" charset="0"/>
                <a:ea typeface="Times New Roman" panose="02020603050405020304" pitchFamily="18" charset="0"/>
              </a:rPr>
              <a:t> formunun </a:t>
            </a:r>
            <a:r>
              <a:rPr lang="tr-TR" sz="1400" b="1" u="sng" dirty="0">
                <a:latin typeface="Calibri" panose="020F0502020204030204" pitchFamily="34" charset="0"/>
                <a:ea typeface="Times New Roman" panose="02020603050405020304" pitchFamily="18" charset="0"/>
              </a:rPr>
              <a:t>“Soyadı/Adı Unvanı”</a:t>
            </a:r>
            <a:r>
              <a:rPr lang="tr-TR" sz="1400" dirty="0">
                <a:latin typeface="Calibri" panose="020F0502020204030204" pitchFamily="34" charset="0"/>
                <a:ea typeface="Times New Roman" panose="02020603050405020304" pitchFamily="18" charset="0"/>
              </a:rPr>
              <a:t> bölümüne </a:t>
            </a:r>
            <a:r>
              <a:rPr lang="tr-TR" sz="1400" b="1" dirty="0">
                <a:solidFill>
                  <a:srgbClr val="C00000"/>
                </a:solidFill>
                <a:latin typeface="Calibri" panose="020F0502020204030204" pitchFamily="34" charset="0"/>
                <a:ea typeface="Times New Roman" panose="02020603050405020304" pitchFamily="18" charset="0"/>
              </a:rPr>
              <a:t>“Muhtelif Alıcılar (7326 sayılı Kanun Madde 6/2)”</a:t>
            </a:r>
            <a:r>
              <a:rPr lang="tr-TR" sz="1400" dirty="0">
                <a:latin typeface="Calibri" panose="020F0502020204030204" pitchFamily="34" charset="0"/>
                <a:ea typeface="Times New Roman" panose="02020603050405020304" pitchFamily="18" charset="0"/>
              </a:rPr>
              <a:t>, “Vergi Kimlik Numarası” bölümüne (4444 444 444) yazılmak suretiyle</a:t>
            </a:r>
            <a:endParaRPr lang="tr-TR" sz="1400" dirty="0" smtClean="0">
              <a:latin typeface="Calibri" panose="020F0502020204030204" pitchFamily="34" charset="0"/>
              <a:ea typeface="Times New Roman" panose="02020603050405020304" pitchFamily="18" charset="0"/>
            </a:endParaRPr>
          </a:p>
        </p:txBody>
      </p:sp>
      <p:sp>
        <p:nvSpPr>
          <p:cNvPr id="21" name="Yuvarlatılmış Dikdörtgen 20"/>
          <p:cNvSpPr/>
          <p:nvPr/>
        </p:nvSpPr>
        <p:spPr>
          <a:xfrm>
            <a:off x="3617050" y="1225669"/>
            <a:ext cx="5952554" cy="720000"/>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smtClean="0">
                <a:latin typeface="Arial" panose="020B0604020202020204" pitchFamily="34" charset="0"/>
                <a:cs typeface="Arial" panose="020B0604020202020204" pitchFamily="34" charset="0"/>
              </a:rPr>
              <a:t>Beyan</a:t>
            </a:r>
            <a:endParaRPr lang="tr-TR" dirty="0">
              <a:latin typeface="Arial" panose="020B0604020202020204" pitchFamily="34" charset="0"/>
              <a:cs typeface="Arial" panose="020B0604020202020204" pitchFamily="34" charset="0"/>
            </a:endParaRPr>
          </a:p>
        </p:txBody>
      </p:sp>
      <p:sp>
        <p:nvSpPr>
          <p:cNvPr id="22" name="Dikdörtgen 21"/>
          <p:cNvSpPr/>
          <p:nvPr/>
        </p:nvSpPr>
        <p:spPr>
          <a:xfrm>
            <a:off x="2941563" y="1441688"/>
            <a:ext cx="5254951" cy="720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scene3d>
              <a:camera prst="orthographicFront"/>
              <a:lightRig rig="threePt" dir="t"/>
            </a:scene3d>
            <a:sp3d extrusionH="57150">
              <a:bevelT w="82550" h="38100" prst="coolSlant"/>
            </a:sp3d>
          </a:bodyPr>
          <a:lstStyle/>
          <a:p>
            <a:pPr lvl="0" algn="ctr" defTabSz="1422400">
              <a:lnSpc>
                <a:spcPct val="90000"/>
              </a:lnSpc>
              <a:spcBef>
                <a:spcPct val="0"/>
              </a:spcBef>
              <a:spcAft>
                <a:spcPct val="35000"/>
              </a:spcAft>
            </a:pPr>
            <a:endParaRPr lang="tr-TR" sz="3200" b="1" dirty="0">
              <a:solidFill>
                <a:schemeClr val="tx1"/>
              </a:solidFill>
              <a:latin typeface="SimSun" panose="02010600030101010101" pitchFamily="2" charset="-122"/>
              <a:ea typeface="SimSun" panose="02010600030101010101" pitchFamily="2" charset="-122"/>
              <a:cs typeface="Times New Roman" panose="02020603050405020304" pitchFamily="18" charset="0"/>
            </a:endParaRPr>
          </a:p>
        </p:txBody>
      </p:sp>
      <p:sp>
        <p:nvSpPr>
          <p:cNvPr id="11" name="TextShape 2"/>
          <p:cNvSpPr txBox="1"/>
          <p:nvPr/>
        </p:nvSpPr>
        <p:spPr>
          <a:xfrm>
            <a:off x="1108075" y="82018"/>
            <a:ext cx="10920495" cy="791640"/>
          </a:xfrm>
          <a:prstGeom prst="rect">
            <a:avLst/>
          </a:prstGeom>
          <a:noFill/>
          <a:ln>
            <a:noFill/>
          </a:ln>
        </p:spPr>
        <p:txBody>
          <a:bodyPr anchor="ctr"/>
          <a:lstStyle/>
          <a:p>
            <a:pPr algn="ctr">
              <a:lnSpc>
                <a:spcPct val="100000"/>
              </a:lnSpc>
            </a:pPr>
            <a:r>
              <a:rPr lang="tr-TR" sz="2500" b="1" spc="-1" dirty="0" smtClean="0">
                <a:solidFill>
                  <a:srgbClr val="FF0000"/>
                </a:solidFill>
                <a:uFill>
                  <a:solidFill>
                    <a:srgbClr val="FFFFFF"/>
                  </a:solidFill>
                </a:uFill>
                <a:latin typeface="Calibri"/>
              </a:rPr>
              <a:t>İŞLETME KAYITLARININ DÜZELTİLMESİ</a:t>
            </a:r>
          </a:p>
          <a:p>
            <a:pPr algn="ctr">
              <a:lnSpc>
                <a:spcPct val="100000"/>
              </a:lnSpc>
            </a:pPr>
            <a:r>
              <a:rPr lang="tr-TR" b="1" spc="-1" dirty="0">
                <a:solidFill>
                  <a:srgbClr val="FF0000"/>
                </a:solidFill>
                <a:uFill>
                  <a:solidFill>
                    <a:srgbClr val="FFFFFF"/>
                  </a:solidFill>
                </a:uFill>
              </a:rPr>
              <a:t>-Kayıtlarda Yer Aldığı Hâlde İşletmede Mevcut Olmayan Kıymetler</a:t>
            </a:r>
            <a:r>
              <a:rPr lang="tr-TR" b="1" strike="noStrike" spc="-1" dirty="0" smtClean="0">
                <a:solidFill>
                  <a:srgbClr val="FF0000"/>
                </a:solidFill>
                <a:uFill>
                  <a:solidFill>
                    <a:srgbClr val="FFFFFF"/>
                  </a:solidFill>
                </a:uFill>
                <a:latin typeface="Calibri"/>
              </a:rPr>
              <a:t>-</a:t>
            </a:r>
            <a:endParaRPr lang="tr-TR" b="0" strike="noStrike" spc="-1" dirty="0">
              <a:solidFill>
                <a:srgbClr val="000000"/>
              </a:solidFill>
              <a:uFill>
                <a:solidFill>
                  <a:srgbClr val="FFFFFF"/>
                </a:solidFill>
              </a:uFill>
              <a:latin typeface="Calibri"/>
            </a:endParaRPr>
          </a:p>
        </p:txBody>
      </p:sp>
      <p:sp>
        <p:nvSpPr>
          <p:cNvPr id="13" name="5 Dikdörtgen"/>
          <p:cNvSpPr/>
          <p:nvPr/>
        </p:nvSpPr>
        <p:spPr>
          <a:xfrm rot="16200000">
            <a:off x="-2875869" y="3145126"/>
            <a:ext cx="6851740" cy="561489"/>
          </a:xfrm>
          <a:prstGeom prst="rect">
            <a:avLst/>
          </a:prstGeom>
          <a:solidFill>
            <a:srgbClr val="FD0005"/>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b="1">
              <a:solidFill>
                <a:prstClr val="white"/>
              </a:solidFill>
            </a:endParaRPr>
          </a:p>
        </p:txBody>
      </p:sp>
      <p:sp>
        <p:nvSpPr>
          <p:cNvPr id="14" name="36 Başlık"/>
          <p:cNvSpPr txBox="1">
            <a:spLocks/>
          </p:cNvSpPr>
          <p:nvPr/>
        </p:nvSpPr>
        <p:spPr>
          <a:xfrm rot="16200000">
            <a:off x="-2247497" y="3571445"/>
            <a:ext cx="5584971" cy="571504"/>
          </a:xfrm>
          <a:prstGeom prst="rect">
            <a:avLst/>
          </a:prstGeom>
        </p:spPr>
        <p:txBody>
          <a:bodyPr vert="horz" lIns="91440" tIns="45720" rIns="91440" bIns="45720" rtlCol="0" anchor="ctr">
            <a:noAutofit/>
          </a:bodyPr>
          <a:lstStyle/>
          <a:p>
            <a:pPr algn="ctr">
              <a:spcBef>
                <a:spcPct val="0"/>
              </a:spcBef>
              <a:defRPr/>
            </a:pPr>
            <a:r>
              <a:rPr lang="tr-TR" b="1" dirty="0">
                <a:solidFill>
                  <a:prstClr val="white"/>
                </a:solidFill>
                <a:effectLst>
                  <a:outerShdw blurRad="38100" dist="38100" dir="2700000" algn="tl">
                    <a:srgbClr val="000000">
                      <a:alpha val="43137"/>
                    </a:srgbClr>
                  </a:outerShdw>
                </a:effectLst>
              </a:rPr>
              <a:t>VERGİ DENETİM KURULU BAŞKANLIĞI</a:t>
            </a:r>
          </a:p>
        </p:txBody>
      </p:sp>
      <p:pic>
        <p:nvPicPr>
          <p:cNvPr id="15" name="Resim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46" y="235646"/>
            <a:ext cx="965683" cy="964739"/>
          </a:xfrm>
          <a:prstGeom prst="rect">
            <a:avLst/>
          </a:prstGeom>
        </p:spPr>
      </p:pic>
      <p:graphicFrame>
        <p:nvGraphicFramePr>
          <p:cNvPr id="3" name="Nesne 2"/>
          <p:cNvGraphicFramePr>
            <a:graphicFrameLocks noChangeAspect="1"/>
          </p:cNvGraphicFramePr>
          <p:nvPr>
            <p:extLst>
              <p:ext uri="{D42A27DB-BD31-4B8C-83A1-F6EECF244321}">
                <p14:modId xmlns:p14="http://schemas.microsoft.com/office/powerpoint/2010/main" val="2777200869"/>
              </p:ext>
            </p:extLst>
          </p:nvPr>
        </p:nvGraphicFramePr>
        <p:xfrm>
          <a:off x="2796107" y="5688727"/>
          <a:ext cx="7334250" cy="1009650"/>
        </p:xfrm>
        <a:graphic>
          <a:graphicData uri="http://schemas.openxmlformats.org/presentationml/2006/ole">
            <mc:AlternateContent xmlns:mc="http://schemas.openxmlformats.org/markup-compatibility/2006">
              <mc:Choice xmlns:v="urn:schemas-microsoft-com:vml" Requires="v">
                <p:oleObj spid="_x0000_s22610" name="Çalışma Sayfası" r:id="rId4" imgW="7334370" imgH="1009508" progId="Excel.Sheet.12">
                  <p:embed/>
                </p:oleObj>
              </mc:Choice>
              <mc:Fallback>
                <p:oleObj name="Çalışma Sayfası" r:id="rId4" imgW="7334370" imgH="1009508" progId="Excel.Sheet.12">
                  <p:embed/>
                  <p:pic>
                    <p:nvPicPr>
                      <p:cNvPr id="0" name=""/>
                      <p:cNvPicPr/>
                      <p:nvPr/>
                    </p:nvPicPr>
                    <p:blipFill>
                      <a:blip r:embed="rId5"/>
                      <a:stretch>
                        <a:fillRect/>
                      </a:stretch>
                    </p:blipFill>
                    <p:spPr>
                      <a:xfrm>
                        <a:off x="2796107" y="5688727"/>
                        <a:ext cx="7334250" cy="1009650"/>
                      </a:xfrm>
                      <a:prstGeom prst="rect">
                        <a:avLst/>
                      </a:prstGeom>
                    </p:spPr>
                  </p:pic>
                </p:oleObj>
              </mc:Fallback>
            </mc:AlternateContent>
          </a:graphicData>
        </a:graphic>
      </p:graphicFrame>
      <p:sp>
        <p:nvSpPr>
          <p:cNvPr id="2" name="Slayt Numarası Yer Tutucusu 1"/>
          <p:cNvSpPr>
            <a:spLocks noGrp="1"/>
          </p:cNvSpPr>
          <p:nvPr>
            <p:ph type="sldNum" sz="quarter" idx="12"/>
          </p:nvPr>
        </p:nvSpPr>
        <p:spPr/>
        <p:txBody>
          <a:bodyPr/>
          <a:lstStyle/>
          <a:p>
            <a:fld id="{F28A0EBE-9E73-41B7-8F1B-104D7A2F7EFB}" type="slidenum">
              <a:rPr lang="tr-TR" smtClean="0"/>
              <a:t>31</a:t>
            </a:fld>
            <a:endParaRPr lang="tr-TR"/>
          </a:p>
        </p:txBody>
      </p:sp>
    </p:spTree>
    <p:extLst>
      <p:ext uri="{BB962C8B-B14F-4D97-AF65-F5344CB8AC3E}">
        <p14:creationId xmlns:p14="http://schemas.microsoft.com/office/powerpoint/2010/main" val="3973465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up)">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0" grpId="0" animBg="1"/>
      <p:bldP spid="21" grpId="0" animBg="1"/>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Metin kutusu 25"/>
          <p:cNvSpPr txBox="1"/>
          <p:nvPr/>
        </p:nvSpPr>
        <p:spPr>
          <a:xfrm>
            <a:off x="889490" y="3782504"/>
            <a:ext cx="11244943" cy="1107996"/>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100" b="1">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a:defRPr>
                <a:solidFill>
                  <a:schemeClr val="tx1"/>
                </a:solidFill>
              </a:defRPr>
            </a:lvl2pPr>
            <a:lvl3pPr marL="834390" lvl="2" indent="-285750">
              <a:lnSpc>
                <a:spcPct val="90000"/>
              </a:lnSpc>
              <a:spcBef>
                <a:spcPts val="300"/>
              </a:spcBef>
              <a:spcAft>
                <a:spcPts val="300"/>
              </a:spcAft>
              <a:buClr>
                <a:srgbClr val="D34817"/>
              </a:buClr>
              <a:buFont typeface="Wingdings" panose="05000000000000000000" pitchFamily="2" charset="2"/>
              <a:buChar char="§"/>
              <a:defRPr sz="1400">
                <a:solidFill>
                  <a:prstClr val="black">
                    <a:lumMod val="85000"/>
                    <a:lumOff val="15000"/>
                  </a:prstClr>
                </a:solidFill>
                <a:latin typeface="Segoe UI" panose="020B0502040204020203" pitchFamily="34" charset="0"/>
                <a:ea typeface="Segoe UI" panose="020B0502040204020203" pitchFamily="34" charset="0"/>
                <a:cs typeface="Segoe UI" panose="020B0502040204020203" pitchFamily="34" charset="0"/>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742950" lvl="1" indent="-285750">
              <a:spcAft>
                <a:spcPts val="600"/>
              </a:spcAft>
              <a:buFont typeface="Wingdings" panose="05000000000000000000" pitchFamily="2" charset="2"/>
              <a:buChar char="ü"/>
            </a:pPr>
            <a:endParaRPr lang="tr-TR" sz="1400" dirty="0" smtClean="0">
              <a:latin typeface="Calibri" panose="020F0502020204030204" pitchFamily="34" charset="0"/>
              <a:ea typeface="Times New Roman" panose="02020603050405020304" pitchFamily="18" charset="0"/>
            </a:endParaRPr>
          </a:p>
          <a:p>
            <a:pPr marL="742950" lvl="1" indent="-285750">
              <a:spcAft>
                <a:spcPts val="600"/>
              </a:spcAft>
              <a:buFont typeface="Wingdings" panose="05000000000000000000" pitchFamily="2" charset="2"/>
              <a:buChar char="ü"/>
            </a:pPr>
            <a:r>
              <a:rPr lang="tr-TR" sz="1400" dirty="0">
                <a:latin typeface="Calibri" panose="020F0502020204030204" pitchFamily="34" charset="0"/>
                <a:ea typeface="Times New Roman" panose="02020603050405020304" pitchFamily="18" charset="0"/>
              </a:rPr>
              <a:t>Ödenmesi gereken katma değer vergisi, </a:t>
            </a:r>
            <a:r>
              <a:rPr lang="tr-TR" sz="1400" b="1" u="sng" dirty="0">
                <a:latin typeface="Calibri" panose="020F0502020204030204" pitchFamily="34" charset="0"/>
                <a:ea typeface="Times New Roman" panose="02020603050405020304" pitchFamily="18" charset="0"/>
              </a:rPr>
              <a:t>ilk taksiti</a:t>
            </a:r>
            <a:r>
              <a:rPr lang="tr-TR" sz="1400" dirty="0">
                <a:latin typeface="Calibri" panose="020F0502020204030204" pitchFamily="34" charset="0"/>
                <a:ea typeface="Times New Roman" panose="02020603050405020304" pitchFamily="18" charset="0"/>
              </a:rPr>
              <a:t> beyanname verme </a:t>
            </a:r>
            <a:r>
              <a:rPr lang="tr-TR" sz="1400" b="1" dirty="0">
                <a:solidFill>
                  <a:srgbClr val="C00000"/>
                </a:solidFill>
                <a:latin typeface="Calibri" panose="020F0502020204030204" pitchFamily="34" charset="0"/>
                <a:ea typeface="Times New Roman" panose="02020603050405020304" pitchFamily="18" charset="0"/>
              </a:rPr>
              <a:t>süresi içinde</a:t>
            </a:r>
            <a:r>
              <a:rPr lang="tr-TR" sz="1400" dirty="0">
                <a:latin typeface="Calibri" panose="020F0502020204030204" pitchFamily="34" charset="0"/>
                <a:ea typeface="Times New Roman" panose="02020603050405020304" pitchFamily="18" charset="0"/>
              </a:rPr>
              <a:t>, </a:t>
            </a:r>
            <a:r>
              <a:rPr lang="tr-TR" sz="1400" b="1" u="sng" dirty="0">
                <a:latin typeface="Calibri" panose="020F0502020204030204" pitchFamily="34" charset="0"/>
                <a:ea typeface="Times New Roman" panose="02020603050405020304" pitchFamily="18" charset="0"/>
              </a:rPr>
              <a:t>izleyen</a:t>
            </a:r>
            <a:r>
              <a:rPr lang="tr-TR" sz="1400" dirty="0">
                <a:latin typeface="Calibri" panose="020F0502020204030204" pitchFamily="34" charset="0"/>
                <a:ea typeface="Times New Roman" panose="02020603050405020304" pitchFamily="18" charset="0"/>
              </a:rPr>
              <a:t> taksitler beyanname verme süresini takip eden </a:t>
            </a:r>
            <a:r>
              <a:rPr lang="tr-TR" sz="1400" b="1" dirty="0">
                <a:solidFill>
                  <a:srgbClr val="C00000"/>
                </a:solidFill>
                <a:latin typeface="Calibri" panose="020F0502020204030204" pitchFamily="34" charset="0"/>
                <a:ea typeface="Times New Roman" panose="02020603050405020304" pitchFamily="18" charset="0"/>
              </a:rPr>
              <a:t>ikinci ve dördüncü</a:t>
            </a:r>
            <a:r>
              <a:rPr lang="tr-TR" sz="1400" dirty="0">
                <a:solidFill>
                  <a:srgbClr val="C00000"/>
                </a:solidFill>
                <a:latin typeface="Calibri" panose="020F0502020204030204" pitchFamily="34" charset="0"/>
                <a:ea typeface="Times New Roman" panose="02020603050405020304" pitchFamily="18" charset="0"/>
              </a:rPr>
              <a:t> </a:t>
            </a:r>
            <a:r>
              <a:rPr lang="tr-TR" sz="1400" dirty="0">
                <a:latin typeface="Calibri" panose="020F0502020204030204" pitchFamily="34" charset="0"/>
                <a:ea typeface="Times New Roman" panose="02020603050405020304" pitchFamily="18" charset="0"/>
              </a:rPr>
              <a:t>ayda olmak üzere </a:t>
            </a:r>
            <a:r>
              <a:rPr lang="tr-TR" sz="1400" b="1" u="sng" dirty="0">
                <a:latin typeface="Calibri" panose="020F0502020204030204" pitchFamily="34" charset="0"/>
                <a:ea typeface="Times New Roman" panose="02020603050405020304" pitchFamily="18" charset="0"/>
              </a:rPr>
              <a:t>üç eşit</a:t>
            </a:r>
            <a:r>
              <a:rPr lang="tr-TR" sz="1400" dirty="0">
                <a:latin typeface="Calibri" panose="020F0502020204030204" pitchFamily="34" charset="0"/>
                <a:ea typeface="Times New Roman" panose="02020603050405020304" pitchFamily="18" charset="0"/>
              </a:rPr>
              <a:t> taksitte </a:t>
            </a:r>
            <a:r>
              <a:rPr lang="tr-TR" sz="1400" dirty="0" smtClean="0">
                <a:latin typeface="Calibri" panose="020F0502020204030204" pitchFamily="34" charset="0"/>
                <a:ea typeface="Times New Roman" panose="02020603050405020304" pitchFamily="18" charset="0"/>
              </a:rPr>
              <a:t>ödenebilir</a:t>
            </a:r>
          </a:p>
          <a:p>
            <a:pPr marL="742950" lvl="1" indent="-285750">
              <a:spcAft>
                <a:spcPts val="600"/>
              </a:spcAft>
              <a:buFont typeface="Wingdings" panose="05000000000000000000" pitchFamily="2" charset="2"/>
              <a:buChar char="ü"/>
            </a:pPr>
            <a:endParaRPr lang="tr-TR" sz="1400" dirty="0" smtClean="0">
              <a:latin typeface="Calibri" panose="020F0502020204030204" pitchFamily="34" charset="0"/>
              <a:ea typeface="Times New Roman" panose="02020603050405020304" pitchFamily="18" charset="0"/>
            </a:endParaRPr>
          </a:p>
        </p:txBody>
      </p:sp>
      <p:sp>
        <p:nvSpPr>
          <p:cNvPr id="10" name="İçerik Yer Tutucusu 2"/>
          <p:cNvSpPr txBox="1">
            <a:spLocks/>
          </p:cNvSpPr>
          <p:nvPr/>
        </p:nvSpPr>
        <p:spPr>
          <a:xfrm>
            <a:off x="2143476" y="4647294"/>
            <a:ext cx="8736973" cy="10897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Font typeface="Wingdings" panose="05000000000000000000" pitchFamily="2" charset="2"/>
              <a:buChar char="q"/>
            </a:pPr>
            <a:endParaRPr lang="tr-TR" dirty="0"/>
          </a:p>
        </p:txBody>
      </p:sp>
      <p:sp>
        <p:nvSpPr>
          <p:cNvPr id="12" name="İçerik Yer Tutucusu 2"/>
          <p:cNvSpPr txBox="1">
            <a:spLocks/>
          </p:cNvSpPr>
          <p:nvPr/>
        </p:nvSpPr>
        <p:spPr>
          <a:xfrm>
            <a:off x="-374871" y="5737074"/>
            <a:ext cx="8736973" cy="10897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Font typeface="Wingdings" panose="05000000000000000000" pitchFamily="2" charset="2"/>
              <a:buChar char="q"/>
            </a:pPr>
            <a:endParaRPr lang="tr-TR" dirty="0"/>
          </a:p>
        </p:txBody>
      </p:sp>
      <p:sp>
        <p:nvSpPr>
          <p:cNvPr id="20" name="Metin kutusu 19"/>
          <p:cNvSpPr txBox="1"/>
          <p:nvPr/>
        </p:nvSpPr>
        <p:spPr>
          <a:xfrm>
            <a:off x="3602676" y="1396532"/>
            <a:ext cx="5965371" cy="2328330"/>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pPr marL="377190" lvl="1" indent="-285750">
              <a:lnSpc>
                <a:spcPct val="90000"/>
              </a:lnSpc>
              <a:spcBef>
                <a:spcPts val="300"/>
              </a:spcBef>
              <a:spcAft>
                <a:spcPts val="300"/>
              </a:spcAft>
              <a:buClr>
                <a:srgbClr val="D34817"/>
              </a:buClr>
              <a:buFont typeface="Wingdings" panose="05000000000000000000" pitchFamily="2" charset="2"/>
              <a:buChar char="§"/>
            </a:pPr>
            <a:r>
              <a:rPr lang="tr-TR" sz="1400" dirty="0" smtClean="0">
                <a:latin typeface="Calibri" panose="020F0502020204030204" pitchFamily="34" charset="0"/>
                <a:ea typeface="Times New Roman" panose="02020603050405020304" pitchFamily="18" charset="0"/>
              </a:rPr>
              <a:t>Faturada ilgili </a:t>
            </a:r>
            <a:r>
              <a:rPr lang="tr-TR" sz="1400" b="1" dirty="0" smtClean="0">
                <a:solidFill>
                  <a:srgbClr val="C00000"/>
                </a:solidFill>
                <a:latin typeface="Calibri" panose="020F0502020204030204" pitchFamily="34" charset="0"/>
                <a:ea typeface="Times New Roman" panose="02020603050405020304" pitchFamily="18" charset="0"/>
              </a:rPr>
              <a:t>kıymetin tabi olduğu oranda</a:t>
            </a:r>
            <a:r>
              <a:rPr lang="tr-TR" sz="1400" dirty="0" smtClean="0">
                <a:solidFill>
                  <a:srgbClr val="C00000"/>
                </a:solidFill>
                <a:latin typeface="Calibri" panose="020F0502020204030204" pitchFamily="34" charset="0"/>
                <a:ea typeface="Times New Roman" panose="02020603050405020304" pitchFamily="18" charset="0"/>
              </a:rPr>
              <a:t> </a:t>
            </a:r>
            <a:r>
              <a:rPr lang="tr-TR" sz="1400" b="1" u="sng" dirty="0" smtClean="0">
                <a:latin typeface="Calibri" panose="020F0502020204030204" pitchFamily="34" charset="0"/>
                <a:ea typeface="Times New Roman" panose="02020603050405020304" pitchFamily="18" charset="0"/>
              </a:rPr>
              <a:t>KDV hesaplanacak</a:t>
            </a:r>
            <a:r>
              <a:rPr lang="tr-TR" sz="1400" dirty="0" smtClean="0">
                <a:latin typeface="Calibri" panose="020F0502020204030204" pitchFamily="34" charset="0"/>
                <a:ea typeface="Times New Roman" panose="02020603050405020304" pitchFamily="18" charset="0"/>
              </a:rPr>
              <a:t> ve bu KDV ilgili dönem </a:t>
            </a:r>
            <a:r>
              <a:rPr lang="tr-TR" sz="1400" b="1" u="sng" dirty="0" smtClean="0">
                <a:latin typeface="Calibri" panose="020F0502020204030204" pitchFamily="34" charset="0"/>
                <a:ea typeface="Times New Roman" panose="02020603050405020304" pitchFamily="18" charset="0"/>
              </a:rPr>
              <a:t>1 No.lu KDV</a:t>
            </a:r>
            <a:r>
              <a:rPr lang="tr-TR" sz="1400" dirty="0" smtClean="0">
                <a:latin typeface="Calibri" panose="020F0502020204030204" pitchFamily="34" charset="0"/>
                <a:ea typeface="Times New Roman" panose="02020603050405020304" pitchFamily="18" charset="0"/>
              </a:rPr>
              <a:t> Beyannamesinin </a:t>
            </a:r>
            <a:r>
              <a:rPr lang="tr-TR" sz="1400" b="1" u="sng" dirty="0" smtClean="0">
                <a:latin typeface="Calibri" panose="020F0502020204030204" pitchFamily="34" charset="0"/>
                <a:ea typeface="Times New Roman" panose="02020603050405020304" pitchFamily="18" charset="0"/>
              </a:rPr>
              <a:t>“Matrah”</a:t>
            </a:r>
            <a:r>
              <a:rPr lang="tr-TR" sz="1400" dirty="0" smtClean="0">
                <a:latin typeface="Calibri" panose="020F0502020204030204" pitchFamily="34" charset="0"/>
                <a:ea typeface="Times New Roman" panose="02020603050405020304" pitchFamily="18" charset="0"/>
              </a:rPr>
              <a:t> kulakçığının, </a:t>
            </a:r>
            <a:r>
              <a:rPr lang="tr-TR" sz="1400" b="1" dirty="0" smtClean="0">
                <a:solidFill>
                  <a:srgbClr val="C00000"/>
                </a:solidFill>
                <a:latin typeface="Calibri" panose="020F0502020204030204" pitchFamily="34" charset="0"/>
                <a:ea typeface="Times New Roman" panose="02020603050405020304" pitchFamily="18" charset="0"/>
              </a:rPr>
              <a:t>“7326 Sayılı Kanunun (6/2-a) Maddesi Kapsamındaki Bildirim”</a:t>
            </a:r>
            <a:r>
              <a:rPr lang="tr-TR" sz="1400" dirty="0" smtClean="0">
                <a:latin typeface="Calibri" panose="020F0502020204030204" pitchFamily="34" charset="0"/>
                <a:ea typeface="Times New Roman" panose="02020603050405020304" pitchFamily="18" charset="0"/>
              </a:rPr>
              <a:t> </a:t>
            </a:r>
            <a:r>
              <a:rPr lang="tr-TR" sz="1400" b="1" u="sng" dirty="0" smtClean="0">
                <a:latin typeface="Calibri" panose="020F0502020204030204" pitchFamily="34" charset="0"/>
                <a:ea typeface="Times New Roman" panose="02020603050405020304" pitchFamily="18" charset="0"/>
              </a:rPr>
              <a:t>tablosuna</a:t>
            </a:r>
            <a:r>
              <a:rPr lang="tr-TR" sz="1400" dirty="0" smtClean="0">
                <a:latin typeface="Calibri" panose="020F0502020204030204" pitchFamily="34" charset="0"/>
                <a:ea typeface="Times New Roman" panose="02020603050405020304" pitchFamily="18" charset="0"/>
              </a:rPr>
              <a:t> kayıt yapılarak beyan edilecektir. </a:t>
            </a:r>
          </a:p>
          <a:p>
            <a:pPr marL="377190" lvl="1" indent="-285750">
              <a:lnSpc>
                <a:spcPct val="90000"/>
              </a:lnSpc>
              <a:spcBef>
                <a:spcPts val="300"/>
              </a:spcBef>
              <a:spcAft>
                <a:spcPts val="300"/>
              </a:spcAft>
              <a:buClr>
                <a:srgbClr val="D34817"/>
              </a:buClr>
              <a:buFont typeface="Wingdings" panose="05000000000000000000" pitchFamily="2" charset="2"/>
              <a:buChar char="§"/>
            </a:pPr>
            <a:r>
              <a:rPr lang="tr-TR" sz="1400" b="1" dirty="0" smtClean="0">
                <a:solidFill>
                  <a:srgbClr val="C00000"/>
                </a:solidFill>
                <a:latin typeface="Calibri" panose="020F0502020204030204" pitchFamily="34" charset="0"/>
                <a:ea typeface="Times New Roman" panose="02020603050405020304" pitchFamily="18" charset="0"/>
              </a:rPr>
              <a:t>ÖTV’ye </a:t>
            </a:r>
            <a:r>
              <a:rPr lang="tr-TR" sz="1400" b="1" dirty="0">
                <a:solidFill>
                  <a:srgbClr val="C00000"/>
                </a:solidFill>
                <a:latin typeface="Calibri" panose="020F0502020204030204" pitchFamily="34" charset="0"/>
                <a:ea typeface="Times New Roman" panose="02020603050405020304" pitchFamily="18" charset="0"/>
              </a:rPr>
              <a:t>tabi olması</a:t>
            </a:r>
            <a:r>
              <a:rPr lang="tr-TR" sz="1400" dirty="0">
                <a:solidFill>
                  <a:srgbClr val="C00000"/>
                </a:solidFill>
                <a:latin typeface="Calibri" panose="020F0502020204030204" pitchFamily="34" charset="0"/>
                <a:ea typeface="Times New Roman" panose="02020603050405020304" pitchFamily="18" charset="0"/>
              </a:rPr>
              <a:t> </a:t>
            </a:r>
            <a:r>
              <a:rPr lang="tr-TR" sz="1400" dirty="0">
                <a:latin typeface="Calibri" panose="020F0502020204030204" pitchFamily="34" charset="0"/>
                <a:ea typeface="Times New Roman" panose="02020603050405020304" pitchFamily="18" charset="0"/>
              </a:rPr>
              <a:t>hâlinde, </a:t>
            </a:r>
            <a:r>
              <a:rPr lang="tr-TR" sz="1400" b="1" u="sng" dirty="0">
                <a:latin typeface="Calibri" panose="020F0502020204030204" pitchFamily="34" charset="0"/>
                <a:ea typeface="Times New Roman" panose="02020603050405020304" pitchFamily="18" charset="0"/>
              </a:rPr>
              <a:t>ilgili mevzuatına göre</a:t>
            </a:r>
            <a:r>
              <a:rPr lang="tr-TR" sz="1400" dirty="0">
                <a:latin typeface="Calibri" panose="020F0502020204030204" pitchFamily="34" charset="0"/>
                <a:ea typeface="Times New Roman" panose="02020603050405020304" pitchFamily="18" charset="0"/>
              </a:rPr>
              <a:t> hesaplanacak </a:t>
            </a:r>
            <a:r>
              <a:rPr lang="tr-TR" sz="1400" b="1" dirty="0">
                <a:solidFill>
                  <a:srgbClr val="C00000"/>
                </a:solidFill>
                <a:latin typeface="Calibri" panose="020F0502020204030204" pitchFamily="34" charset="0"/>
                <a:ea typeface="Times New Roman" panose="02020603050405020304" pitchFamily="18" charset="0"/>
              </a:rPr>
              <a:t>ÖTV’ye</a:t>
            </a:r>
            <a:r>
              <a:rPr lang="tr-TR" sz="1400" dirty="0">
                <a:solidFill>
                  <a:srgbClr val="C00000"/>
                </a:solidFill>
                <a:latin typeface="Calibri" panose="020F0502020204030204" pitchFamily="34" charset="0"/>
                <a:ea typeface="Times New Roman" panose="02020603050405020304" pitchFamily="18" charset="0"/>
              </a:rPr>
              <a:t> </a:t>
            </a:r>
            <a:r>
              <a:rPr lang="tr-TR" sz="1400" b="1" u="sng" dirty="0">
                <a:latin typeface="Calibri" panose="020F0502020204030204" pitchFamily="34" charset="0"/>
                <a:ea typeface="Times New Roman" panose="02020603050405020304" pitchFamily="18" charset="0"/>
              </a:rPr>
              <a:t>faturada yer verileceği</a:t>
            </a:r>
            <a:r>
              <a:rPr lang="tr-TR" sz="1400" dirty="0">
                <a:latin typeface="Calibri" panose="020F0502020204030204" pitchFamily="34" charset="0"/>
                <a:ea typeface="Times New Roman" panose="02020603050405020304" pitchFamily="18" charset="0"/>
              </a:rPr>
              <a:t> ve bu emtia, makine, teçhizat ve demirbaşın tabi olduğu </a:t>
            </a:r>
            <a:r>
              <a:rPr lang="tr-TR" sz="1400" b="1" u="sng" dirty="0">
                <a:latin typeface="Calibri" panose="020F0502020204030204" pitchFamily="34" charset="0"/>
                <a:ea typeface="Times New Roman" panose="02020603050405020304" pitchFamily="18" charset="0"/>
              </a:rPr>
              <a:t>genel beyan</a:t>
            </a:r>
            <a:r>
              <a:rPr lang="tr-TR" sz="1400" dirty="0">
                <a:latin typeface="Calibri" panose="020F0502020204030204" pitchFamily="34" charset="0"/>
                <a:ea typeface="Times New Roman" panose="02020603050405020304" pitchFamily="18" charset="0"/>
              </a:rPr>
              <a:t> usul ve esasları dâhilinde ilgili dönemde beyan edilip ödenecektir</a:t>
            </a:r>
            <a:r>
              <a:rPr lang="tr-TR" sz="1400" dirty="0" smtClean="0">
                <a:latin typeface="Calibri" panose="020F0502020204030204" pitchFamily="34" charset="0"/>
                <a:ea typeface="Times New Roman" panose="02020603050405020304" pitchFamily="18" charset="0"/>
              </a:rPr>
              <a:t>.</a:t>
            </a:r>
          </a:p>
        </p:txBody>
      </p:sp>
      <p:sp>
        <p:nvSpPr>
          <p:cNvPr id="21" name="Yuvarlatılmış Dikdörtgen 20"/>
          <p:cNvSpPr/>
          <p:nvPr/>
        </p:nvSpPr>
        <p:spPr>
          <a:xfrm>
            <a:off x="3617050" y="1225669"/>
            <a:ext cx="5952554" cy="720000"/>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a:latin typeface="Arial" panose="020B0604020202020204" pitchFamily="34" charset="0"/>
                <a:cs typeface="Arial" panose="020B0604020202020204" pitchFamily="34" charset="0"/>
              </a:rPr>
              <a:t>Vergisel Yükümlülükler</a:t>
            </a:r>
          </a:p>
        </p:txBody>
      </p:sp>
      <p:sp>
        <p:nvSpPr>
          <p:cNvPr id="22" name="Dikdörtgen 21"/>
          <p:cNvSpPr/>
          <p:nvPr/>
        </p:nvSpPr>
        <p:spPr>
          <a:xfrm>
            <a:off x="2941563" y="1441688"/>
            <a:ext cx="5254951" cy="720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scene3d>
              <a:camera prst="orthographicFront"/>
              <a:lightRig rig="threePt" dir="t"/>
            </a:scene3d>
            <a:sp3d extrusionH="57150">
              <a:bevelT w="82550" h="38100" prst="coolSlant"/>
            </a:sp3d>
          </a:bodyPr>
          <a:lstStyle/>
          <a:p>
            <a:pPr lvl="0" algn="ctr" defTabSz="1422400">
              <a:lnSpc>
                <a:spcPct val="90000"/>
              </a:lnSpc>
              <a:spcBef>
                <a:spcPct val="0"/>
              </a:spcBef>
              <a:spcAft>
                <a:spcPct val="35000"/>
              </a:spcAft>
            </a:pPr>
            <a:endParaRPr lang="tr-TR" sz="3200" b="1" dirty="0">
              <a:solidFill>
                <a:schemeClr val="tx1"/>
              </a:solidFill>
              <a:latin typeface="SimSun" panose="02010600030101010101" pitchFamily="2" charset="-122"/>
              <a:ea typeface="SimSun" panose="02010600030101010101" pitchFamily="2" charset="-122"/>
              <a:cs typeface="Times New Roman" panose="02020603050405020304" pitchFamily="18" charset="0"/>
            </a:endParaRPr>
          </a:p>
        </p:txBody>
      </p:sp>
      <p:sp>
        <p:nvSpPr>
          <p:cNvPr id="11" name="TextShape 2"/>
          <p:cNvSpPr txBox="1"/>
          <p:nvPr/>
        </p:nvSpPr>
        <p:spPr>
          <a:xfrm>
            <a:off x="1108075" y="82018"/>
            <a:ext cx="10920495" cy="791640"/>
          </a:xfrm>
          <a:prstGeom prst="rect">
            <a:avLst/>
          </a:prstGeom>
          <a:noFill/>
          <a:ln>
            <a:noFill/>
          </a:ln>
        </p:spPr>
        <p:txBody>
          <a:bodyPr anchor="ctr"/>
          <a:lstStyle/>
          <a:p>
            <a:pPr algn="ctr">
              <a:lnSpc>
                <a:spcPct val="100000"/>
              </a:lnSpc>
            </a:pPr>
            <a:r>
              <a:rPr lang="tr-TR" sz="2500" b="1" spc="-1" dirty="0" smtClean="0">
                <a:solidFill>
                  <a:srgbClr val="FF0000"/>
                </a:solidFill>
                <a:uFill>
                  <a:solidFill>
                    <a:srgbClr val="FFFFFF"/>
                  </a:solidFill>
                </a:uFill>
                <a:latin typeface="Calibri"/>
              </a:rPr>
              <a:t>İŞLETME KAYITLARININ DÜZELTİLMESİ</a:t>
            </a:r>
          </a:p>
          <a:p>
            <a:pPr algn="ctr">
              <a:lnSpc>
                <a:spcPct val="100000"/>
              </a:lnSpc>
            </a:pPr>
            <a:r>
              <a:rPr lang="tr-TR" b="1" spc="-1" dirty="0">
                <a:solidFill>
                  <a:srgbClr val="FF0000"/>
                </a:solidFill>
                <a:uFill>
                  <a:solidFill>
                    <a:srgbClr val="FFFFFF"/>
                  </a:solidFill>
                </a:uFill>
              </a:rPr>
              <a:t>-Kayıtlarda Yer Aldığı Hâlde İşletmede Mevcut Olmayan Kıymetler</a:t>
            </a:r>
            <a:r>
              <a:rPr lang="tr-TR" b="1" strike="noStrike" spc="-1" dirty="0" smtClean="0">
                <a:solidFill>
                  <a:srgbClr val="FF0000"/>
                </a:solidFill>
                <a:uFill>
                  <a:solidFill>
                    <a:srgbClr val="FFFFFF"/>
                  </a:solidFill>
                </a:uFill>
                <a:latin typeface="Calibri"/>
              </a:rPr>
              <a:t>-</a:t>
            </a:r>
            <a:endParaRPr lang="tr-TR" b="0" strike="noStrike" spc="-1" dirty="0">
              <a:solidFill>
                <a:srgbClr val="000000"/>
              </a:solidFill>
              <a:uFill>
                <a:solidFill>
                  <a:srgbClr val="FFFFFF"/>
                </a:solidFill>
              </a:uFill>
              <a:latin typeface="Calibri"/>
            </a:endParaRPr>
          </a:p>
        </p:txBody>
      </p:sp>
      <p:sp>
        <p:nvSpPr>
          <p:cNvPr id="13" name="5 Dikdörtgen"/>
          <p:cNvSpPr/>
          <p:nvPr/>
        </p:nvSpPr>
        <p:spPr>
          <a:xfrm rot="16200000">
            <a:off x="-2875869" y="3145126"/>
            <a:ext cx="6851740" cy="561489"/>
          </a:xfrm>
          <a:prstGeom prst="rect">
            <a:avLst/>
          </a:prstGeom>
          <a:solidFill>
            <a:srgbClr val="FD0005"/>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b="1">
              <a:solidFill>
                <a:prstClr val="white"/>
              </a:solidFill>
            </a:endParaRPr>
          </a:p>
        </p:txBody>
      </p:sp>
      <p:sp>
        <p:nvSpPr>
          <p:cNvPr id="14" name="36 Başlık"/>
          <p:cNvSpPr txBox="1">
            <a:spLocks/>
          </p:cNvSpPr>
          <p:nvPr/>
        </p:nvSpPr>
        <p:spPr>
          <a:xfrm rot="16200000">
            <a:off x="-2247497" y="3571445"/>
            <a:ext cx="5584971" cy="571504"/>
          </a:xfrm>
          <a:prstGeom prst="rect">
            <a:avLst/>
          </a:prstGeom>
        </p:spPr>
        <p:txBody>
          <a:bodyPr vert="horz" lIns="91440" tIns="45720" rIns="91440" bIns="45720" rtlCol="0" anchor="ctr">
            <a:noAutofit/>
          </a:bodyPr>
          <a:lstStyle/>
          <a:p>
            <a:pPr algn="ctr">
              <a:spcBef>
                <a:spcPct val="0"/>
              </a:spcBef>
              <a:defRPr/>
            </a:pPr>
            <a:r>
              <a:rPr lang="tr-TR" b="1" dirty="0">
                <a:solidFill>
                  <a:prstClr val="white"/>
                </a:solidFill>
                <a:effectLst>
                  <a:outerShdw blurRad="38100" dist="38100" dir="2700000" algn="tl">
                    <a:srgbClr val="000000">
                      <a:alpha val="43137"/>
                    </a:srgbClr>
                  </a:outerShdw>
                </a:effectLst>
              </a:rPr>
              <a:t>VERGİ DENETİM KURULU BAŞKANLIĞI</a:t>
            </a:r>
          </a:p>
        </p:txBody>
      </p:sp>
      <p:pic>
        <p:nvPicPr>
          <p:cNvPr id="15" name="Resim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46" y="235646"/>
            <a:ext cx="965683" cy="964739"/>
          </a:xfrm>
          <a:prstGeom prst="rect">
            <a:avLst/>
          </a:prstGeom>
        </p:spPr>
      </p:pic>
      <p:graphicFrame>
        <p:nvGraphicFramePr>
          <p:cNvPr id="5" name="Nesne 4"/>
          <p:cNvGraphicFramePr>
            <a:graphicFrameLocks noChangeAspect="1"/>
          </p:cNvGraphicFramePr>
          <p:nvPr>
            <p:extLst>
              <p:ext uri="{D42A27DB-BD31-4B8C-83A1-F6EECF244321}">
                <p14:modId xmlns:p14="http://schemas.microsoft.com/office/powerpoint/2010/main" val="193845928"/>
              </p:ext>
            </p:extLst>
          </p:nvPr>
        </p:nvGraphicFramePr>
        <p:xfrm>
          <a:off x="1267642" y="5020688"/>
          <a:ext cx="10060814" cy="1563174"/>
        </p:xfrm>
        <a:graphic>
          <a:graphicData uri="http://schemas.openxmlformats.org/presentationml/2006/ole">
            <mc:AlternateContent xmlns:mc="http://schemas.openxmlformats.org/markup-compatibility/2006">
              <mc:Choice xmlns:v="urn:schemas-microsoft-com:vml" Requires="v">
                <p:oleObj spid="_x0000_s4240" name="Çalışma Sayfası" r:id="rId5" imgW="8480897" imgH="1318155" progId="Excel.Sheet.12">
                  <p:embed/>
                </p:oleObj>
              </mc:Choice>
              <mc:Fallback>
                <p:oleObj name="Çalışma Sayfası" r:id="rId5" imgW="8480897" imgH="1318155" progId="Excel.Sheet.12">
                  <p:embed/>
                  <p:pic>
                    <p:nvPicPr>
                      <p:cNvPr id="0" name=""/>
                      <p:cNvPicPr/>
                      <p:nvPr/>
                    </p:nvPicPr>
                    <p:blipFill>
                      <a:blip r:embed="rId6"/>
                      <a:stretch>
                        <a:fillRect/>
                      </a:stretch>
                    </p:blipFill>
                    <p:spPr>
                      <a:xfrm>
                        <a:off x="1267642" y="5020688"/>
                        <a:ext cx="10060814" cy="1563174"/>
                      </a:xfrm>
                      <a:prstGeom prst="rect">
                        <a:avLst/>
                      </a:prstGeom>
                    </p:spPr>
                  </p:pic>
                </p:oleObj>
              </mc:Fallback>
            </mc:AlternateContent>
          </a:graphicData>
        </a:graphic>
      </p:graphicFrame>
      <p:graphicFrame>
        <p:nvGraphicFramePr>
          <p:cNvPr id="8" name="Tablo 7"/>
          <p:cNvGraphicFramePr>
            <a:graphicFrameLocks noGrp="1"/>
          </p:cNvGraphicFramePr>
          <p:nvPr>
            <p:extLst>
              <p:ext uri="{D42A27DB-BD31-4B8C-83A1-F6EECF244321}">
                <p14:modId xmlns:p14="http://schemas.microsoft.com/office/powerpoint/2010/main" val="2981383441"/>
              </p:ext>
            </p:extLst>
          </p:nvPr>
        </p:nvGraphicFramePr>
        <p:xfrm>
          <a:off x="3138646" y="956490"/>
          <a:ext cx="6945605" cy="2655151"/>
        </p:xfrm>
        <a:graphic>
          <a:graphicData uri="http://schemas.openxmlformats.org/drawingml/2006/table">
            <a:tbl>
              <a:tblPr firstRow="1" firstCol="1" bandRow="1">
                <a:tableStyleId>{8799B23B-EC83-4686-B30A-512413B5E67A}</a:tableStyleId>
              </a:tblPr>
              <a:tblGrid>
                <a:gridCol w="752903">
                  <a:extLst>
                    <a:ext uri="{9D8B030D-6E8A-4147-A177-3AD203B41FA5}">
                      <a16:colId xmlns:a16="http://schemas.microsoft.com/office/drawing/2014/main" val="996297316"/>
                    </a:ext>
                  </a:extLst>
                </a:gridCol>
                <a:gridCol w="1015447">
                  <a:extLst>
                    <a:ext uri="{9D8B030D-6E8A-4147-A177-3AD203B41FA5}">
                      <a16:colId xmlns:a16="http://schemas.microsoft.com/office/drawing/2014/main" val="1272671412"/>
                    </a:ext>
                  </a:extLst>
                </a:gridCol>
                <a:gridCol w="1015447">
                  <a:extLst>
                    <a:ext uri="{9D8B030D-6E8A-4147-A177-3AD203B41FA5}">
                      <a16:colId xmlns:a16="http://schemas.microsoft.com/office/drawing/2014/main" val="3797122799"/>
                    </a:ext>
                  </a:extLst>
                </a:gridCol>
                <a:gridCol w="759850">
                  <a:extLst>
                    <a:ext uri="{9D8B030D-6E8A-4147-A177-3AD203B41FA5}">
                      <a16:colId xmlns:a16="http://schemas.microsoft.com/office/drawing/2014/main" val="4265486882"/>
                    </a:ext>
                  </a:extLst>
                </a:gridCol>
                <a:gridCol w="877925">
                  <a:extLst>
                    <a:ext uri="{9D8B030D-6E8A-4147-A177-3AD203B41FA5}">
                      <a16:colId xmlns:a16="http://schemas.microsoft.com/office/drawing/2014/main" val="1050933547"/>
                    </a:ext>
                  </a:extLst>
                </a:gridCol>
                <a:gridCol w="1079347">
                  <a:extLst>
                    <a:ext uri="{9D8B030D-6E8A-4147-A177-3AD203B41FA5}">
                      <a16:colId xmlns:a16="http://schemas.microsoft.com/office/drawing/2014/main" val="2773933511"/>
                    </a:ext>
                  </a:extLst>
                </a:gridCol>
                <a:gridCol w="1444686">
                  <a:extLst>
                    <a:ext uri="{9D8B030D-6E8A-4147-A177-3AD203B41FA5}">
                      <a16:colId xmlns:a16="http://schemas.microsoft.com/office/drawing/2014/main" val="3498158352"/>
                    </a:ext>
                  </a:extLst>
                </a:gridCol>
              </a:tblGrid>
              <a:tr h="1337788">
                <a:tc>
                  <a:txBody>
                    <a:bodyPr/>
                    <a:lstStyle/>
                    <a:p>
                      <a:pPr indent="270510" algn="just">
                        <a:lnSpc>
                          <a:spcPct val="105000"/>
                        </a:lnSpc>
                        <a:spcAft>
                          <a:spcPts val="0"/>
                        </a:spcAft>
                      </a:pPr>
                      <a:r>
                        <a:rPr lang="tr-TR" sz="1100" dirty="0">
                          <a:effectLst/>
                        </a:rPr>
                        <a:t> </a:t>
                      </a:r>
                      <a:endParaRPr lang="tr-TR"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5000"/>
                        </a:lnSpc>
                        <a:spcAft>
                          <a:spcPts val="0"/>
                        </a:spcAft>
                      </a:pPr>
                      <a:r>
                        <a:rPr lang="tr-TR" sz="1100">
                          <a:effectLst/>
                        </a:rPr>
                        <a:t>İlgili Dönem Hesaplanan KDV Toplamı</a:t>
                      </a:r>
                      <a:endParaRPr lang="tr-TR" sz="1200">
                        <a:effectLst/>
                      </a:endParaRPr>
                    </a:p>
                    <a:p>
                      <a:pPr algn="ctr">
                        <a:lnSpc>
                          <a:spcPct val="105000"/>
                        </a:lnSpc>
                        <a:spcAft>
                          <a:spcPts val="0"/>
                        </a:spcAft>
                      </a:pPr>
                      <a:r>
                        <a:rPr lang="tr-TR" sz="1100">
                          <a:effectLst/>
                        </a:rPr>
                        <a:t>(TL)</a:t>
                      </a:r>
                      <a:endParaRPr lang="tr-TR"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5000"/>
                        </a:lnSpc>
                        <a:spcAft>
                          <a:spcPts val="0"/>
                        </a:spcAft>
                      </a:pPr>
                      <a:r>
                        <a:rPr lang="tr-TR" sz="1100" dirty="0">
                          <a:effectLst/>
                        </a:rPr>
                        <a:t>7326 sayılı Kanun</a:t>
                      </a:r>
                      <a:endParaRPr lang="tr-TR" sz="1200" dirty="0">
                        <a:effectLst/>
                      </a:endParaRPr>
                    </a:p>
                    <a:p>
                      <a:pPr algn="ctr">
                        <a:lnSpc>
                          <a:spcPct val="105000"/>
                        </a:lnSpc>
                        <a:spcAft>
                          <a:spcPts val="0"/>
                        </a:spcAft>
                      </a:pPr>
                      <a:r>
                        <a:rPr lang="tr-TR" sz="1100" dirty="0">
                          <a:effectLst/>
                        </a:rPr>
                        <a:t>(6/2-a)</a:t>
                      </a:r>
                      <a:endParaRPr lang="tr-TR" sz="1200" dirty="0">
                        <a:effectLst/>
                      </a:endParaRPr>
                    </a:p>
                    <a:p>
                      <a:pPr algn="ctr">
                        <a:lnSpc>
                          <a:spcPct val="105000"/>
                        </a:lnSpc>
                        <a:spcAft>
                          <a:spcPts val="0"/>
                        </a:spcAft>
                      </a:pPr>
                      <a:r>
                        <a:rPr lang="tr-TR" sz="1100" dirty="0">
                          <a:effectLst/>
                        </a:rPr>
                        <a:t>Hesaplanan KDV</a:t>
                      </a:r>
                      <a:endParaRPr lang="tr-TR" sz="1200" dirty="0">
                        <a:effectLst/>
                      </a:endParaRPr>
                    </a:p>
                    <a:p>
                      <a:pPr algn="ctr">
                        <a:lnSpc>
                          <a:spcPct val="105000"/>
                        </a:lnSpc>
                        <a:spcAft>
                          <a:spcPts val="0"/>
                        </a:spcAft>
                      </a:pPr>
                      <a:r>
                        <a:rPr lang="tr-TR" sz="1100" dirty="0">
                          <a:effectLst/>
                        </a:rPr>
                        <a:t>(TL)</a:t>
                      </a:r>
                      <a:endParaRPr lang="tr-TR"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5000"/>
                        </a:lnSpc>
                        <a:spcAft>
                          <a:spcPts val="0"/>
                        </a:spcAft>
                      </a:pPr>
                      <a:r>
                        <a:rPr lang="tr-TR" sz="1100">
                          <a:effectLst/>
                        </a:rPr>
                        <a:t>İlgili Dönem İndirim KDV Toplamı</a:t>
                      </a:r>
                      <a:endParaRPr lang="tr-TR" sz="1200">
                        <a:effectLst/>
                      </a:endParaRPr>
                    </a:p>
                    <a:p>
                      <a:pPr algn="ctr">
                        <a:lnSpc>
                          <a:spcPct val="105000"/>
                        </a:lnSpc>
                        <a:spcAft>
                          <a:spcPts val="0"/>
                        </a:spcAft>
                      </a:pPr>
                      <a:r>
                        <a:rPr lang="tr-TR" sz="1100">
                          <a:effectLst/>
                        </a:rPr>
                        <a:t>(TL)</a:t>
                      </a:r>
                      <a:endParaRPr lang="tr-TR"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5000"/>
                        </a:lnSpc>
                        <a:spcAft>
                          <a:spcPts val="0"/>
                        </a:spcAft>
                      </a:pPr>
                      <a:r>
                        <a:rPr lang="tr-TR" sz="1100">
                          <a:effectLst/>
                        </a:rPr>
                        <a:t>Ödenmesi Gereken KDV</a:t>
                      </a:r>
                      <a:endParaRPr lang="tr-TR" sz="1200">
                        <a:effectLst/>
                      </a:endParaRPr>
                    </a:p>
                    <a:p>
                      <a:pPr algn="ctr">
                        <a:lnSpc>
                          <a:spcPct val="105000"/>
                        </a:lnSpc>
                        <a:spcAft>
                          <a:spcPts val="0"/>
                        </a:spcAft>
                      </a:pPr>
                      <a:r>
                        <a:rPr lang="tr-TR" sz="1100">
                          <a:effectLst/>
                        </a:rPr>
                        <a:t>(TL)</a:t>
                      </a:r>
                      <a:endParaRPr lang="tr-TR"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5000"/>
                        </a:lnSpc>
                        <a:spcAft>
                          <a:spcPts val="0"/>
                        </a:spcAft>
                      </a:pPr>
                      <a:r>
                        <a:rPr lang="tr-TR" sz="1100">
                          <a:effectLst/>
                        </a:rPr>
                        <a:t>1 No.lu KDV Beyannamesi</a:t>
                      </a:r>
                      <a:endParaRPr lang="tr-TR" sz="1200">
                        <a:effectLst/>
                      </a:endParaRPr>
                    </a:p>
                    <a:p>
                      <a:pPr algn="ctr">
                        <a:lnSpc>
                          <a:spcPct val="105000"/>
                        </a:lnSpc>
                        <a:spcAft>
                          <a:spcPts val="0"/>
                        </a:spcAft>
                      </a:pPr>
                      <a:r>
                        <a:rPr lang="tr-TR" sz="1100">
                          <a:effectLst/>
                        </a:rPr>
                        <a:t>Ödenecek KDV (TL)</a:t>
                      </a:r>
                      <a:endParaRPr lang="tr-TR"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05000"/>
                        </a:lnSpc>
                        <a:spcAft>
                          <a:spcPts val="0"/>
                        </a:spcAft>
                      </a:pPr>
                      <a:r>
                        <a:rPr lang="tr-TR" sz="1100">
                          <a:effectLst/>
                        </a:rPr>
                        <a:t>(EK:21) Beyannamesi</a:t>
                      </a:r>
                      <a:endParaRPr lang="tr-TR" sz="1200">
                        <a:effectLst/>
                      </a:endParaRPr>
                    </a:p>
                    <a:p>
                      <a:pPr algn="ctr">
                        <a:lnSpc>
                          <a:spcPct val="105000"/>
                        </a:lnSpc>
                        <a:spcAft>
                          <a:spcPts val="0"/>
                        </a:spcAft>
                      </a:pPr>
                      <a:r>
                        <a:rPr lang="tr-TR" sz="1100">
                          <a:effectLst/>
                        </a:rPr>
                        <a:t>Ödenecek KDV (Taksitli)</a:t>
                      </a:r>
                      <a:endParaRPr lang="tr-TR" sz="1200">
                        <a:effectLst/>
                      </a:endParaRPr>
                    </a:p>
                    <a:p>
                      <a:pPr algn="ctr">
                        <a:lnSpc>
                          <a:spcPct val="105000"/>
                        </a:lnSpc>
                        <a:spcAft>
                          <a:spcPts val="0"/>
                        </a:spcAft>
                      </a:pPr>
                      <a:r>
                        <a:rPr lang="tr-TR" sz="1100">
                          <a:effectLst/>
                        </a:rPr>
                        <a:t>(TL)</a:t>
                      </a:r>
                      <a:endParaRPr lang="tr-TR"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179634227"/>
                  </a:ext>
                </a:extLst>
              </a:tr>
              <a:tr h="439121">
                <a:tc>
                  <a:txBody>
                    <a:bodyPr/>
                    <a:lstStyle/>
                    <a:p>
                      <a:pPr algn="just">
                        <a:lnSpc>
                          <a:spcPct val="105000"/>
                        </a:lnSpc>
                        <a:spcAft>
                          <a:spcPts val="0"/>
                        </a:spcAft>
                      </a:pPr>
                      <a:r>
                        <a:rPr lang="tr-TR" sz="1100">
                          <a:effectLst/>
                        </a:rPr>
                        <a:t>1.Durum</a:t>
                      </a:r>
                      <a:endParaRPr lang="tr-TR"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lnSpc>
                          <a:spcPct val="105000"/>
                        </a:lnSpc>
                        <a:spcAft>
                          <a:spcPts val="0"/>
                        </a:spcAft>
                      </a:pPr>
                      <a:r>
                        <a:rPr lang="tr-TR" sz="1100">
                          <a:effectLst/>
                        </a:rPr>
                        <a:t>100.000</a:t>
                      </a:r>
                      <a:endParaRPr lang="tr-TR"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lnSpc>
                          <a:spcPct val="105000"/>
                        </a:lnSpc>
                        <a:spcAft>
                          <a:spcPts val="0"/>
                        </a:spcAft>
                      </a:pPr>
                      <a:r>
                        <a:rPr lang="tr-TR" sz="1100">
                          <a:effectLst/>
                        </a:rPr>
                        <a:t>50.000</a:t>
                      </a:r>
                      <a:endParaRPr lang="tr-TR"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lnSpc>
                          <a:spcPct val="105000"/>
                        </a:lnSpc>
                        <a:spcAft>
                          <a:spcPts val="0"/>
                        </a:spcAft>
                      </a:pPr>
                      <a:r>
                        <a:rPr lang="tr-TR" sz="1100">
                          <a:effectLst/>
                        </a:rPr>
                        <a:t>200.000</a:t>
                      </a:r>
                      <a:endParaRPr lang="tr-TR"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lnSpc>
                          <a:spcPct val="105000"/>
                        </a:lnSpc>
                        <a:spcAft>
                          <a:spcPts val="0"/>
                        </a:spcAft>
                      </a:pPr>
                      <a:r>
                        <a:rPr lang="tr-TR" sz="1100">
                          <a:effectLst/>
                        </a:rPr>
                        <a:t>-</a:t>
                      </a:r>
                      <a:endParaRPr lang="tr-TR"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lnSpc>
                          <a:spcPct val="105000"/>
                        </a:lnSpc>
                        <a:spcAft>
                          <a:spcPts val="0"/>
                        </a:spcAft>
                      </a:pPr>
                      <a:r>
                        <a:rPr lang="tr-TR" sz="1100">
                          <a:effectLst/>
                        </a:rPr>
                        <a:t>-</a:t>
                      </a:r>
                      <a:endParaRPr lang="tr-TR"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lnSpc>
                          <a:spcPct val="105000"/>
                        </a:lnSpc>
                        <a:spcAft>
                          <a:spcPts val="0"/>
                        </a:spcAft>
                      </a:pPr>
                      <a:r>
                        <a:rPr lang="tr-TR" sz="1100">
                          <a:effectLst/>
                        </a:rPr>
                        <a:t>-</a:t>
                      </a:r>
                      <a:endParaRPr lang="tr-TR"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847311359"/>
                  </a:ext>
                </a:extLst>
              </a:tr>
              <a:tr h="439121">
                <a:tc>
                  <a:txBody>
                    <a:bodyPr/>
                    <a:lstStyle/>
                    <a:p>
                      <a:pPr algn="just">
                        <a:lnSpc>
                          <a:spcPct val="105000"/>
                        </a:lnSpc>
                        <a:spcAft>
                          <a:spcPts val="0"/>
                        </a:spcAft>
                      </a:pPr>
                      <a:r>
                        <a:rPr lang="tr-TR" sz="1100">
                          <a:effectLst/>
                        </a:rPr>
                        <a:t>2.Durum</a:t>
                      </a:r>
                      <a:endParaRPr lang="tr-TR"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lnSpc>
                          <a:spcPct val="105000"/>
                        </a:lnSpc>
                        <a:spcAft>
                          <a:spcPts val="0"/>
                        </a:spcAft>
                      </a:pPr>
                      <a:r>
                        <a:rPr lang="tr-TR" sz="1100">
                          <a:effectLst/>
                        </a:rPr>
                        <a:t>100.000</a:t>
                      </a:r>
                      <a:endParaRPr lang="tr-TR"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lnSpc>
                          <a:spcPct val="105000"/>
                        </a:lnSpc>
                        <a:spcAft>
                          <a:spcPts val="0"/>
                        </a:spcAft>
                      </a:pPr>
                      <a:r>
                        <a:rPr lang="tr-TR" sz="1100">
                          <a:effectLst/>
                        </a:rPr>
                        <a:t>50.000</a:t>
                      </a:r>
                      <a:endParaRPr lang="tr-TR"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lnSpc>
                          <a:spcPct val="105000"/>
                        </a:lnSpc>
                        <a:spcAft>
                          <a:spcPts val="0"/>
                        </a:spcAft>
                      </a:pPr>
                      <a:r>
                        <a:rPr lang="tr-TR" sz="1100">
                          <a:effectLst/>
                        </a:rPr>
                        <a:t>  20.000</a:t>
                      </a:r>
                      <a:endParaRPr lang="tr-TR"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lnSpc>
                          <a:spcPct val="105000"/>
                        </a:lnSpc>
                        <a:spcAft>
                          <a:spcPts val="0"/>
                        </a:spcAft>
                      </a:pPr>
                      <a:r>
                        <a:rPr lang="tr-TR" sz="1100">
                          <a:effectLst/>
                        </a:rPr>
                        <a:t>130.000</a:t>
                      </a:r>
                      <a:endParaRPr lang="tr-TR"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lnSpc>
                          <a:spcPct val="105000"/>
                        </a:lnSpc>
                        <a:spcAft>
                          <a:spcPts val="0"/>
                        </a:spcAft>
                      </a:pPr>
                      <a:r>
                        <a:rPr lang="tr-TR" sz="1100">
                          <a:effectLst/>
                        </a:rPr>
                        <a:t>80.000</a:t>
                      </a:r>
                      <a:endParaRPr lang="tr-TR"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lnSpc>
                          <a:spcPct val="105000"/>
                        </a:lnSpc>
                        <a:spcAft>
                          <a:spcPts val="0"/>
                        </a:spcAft>
                      </a:pPr>
                      <a:r>
                        <a:rPr lang="tr-TR" sz="1100">
                          <a:effectLst/>
                        </a:rPr>
                        <a:t>50.000</a:t>
                      </a:r>
                      <a:endParaRPr lang="tr-TR"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718942107"/>
                  </a:ext>
                </a:extLst>
              </a:tr>
              <a:tr h="439121">
                <a:tc>
                  <a:txBody>
                    <a:bodyPr/>
                    <a:lstStyle/>
                    <a:p>
                      <a:pPr algn="just">
                        <a:lnSpc>
                          <a:spcPct val="105000"/>
                        </a:lnSpc>
                        <a:spcAft>
                          <a:spcPts val="0"/>
                        </a:spcAft>
                      </a:pPr>
                      <a:r>
                        <a:rPr lang="tr-TR" sz="1100">
                          <a:effectLst/>
                        </a:rPr>
                        <a:t>3.Durum</a:t>
                      </a:r>
                      <a:endParaRPr lang="tr-TR"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lnSpc>
                          <a:spcPct val="105000"/>
                        </a:lnSpc>
                        <a:spcAft>
                          <a:spcPts val="0"/>
                        </a:spcAft>
                      </a:pPr>
                      <a:r>
                        <a:rPr lang="tr-TR" sz="1100">
                          <a:effectLst/>
                        </a:rPr>
                        <a:t>100.000</a:t>
                      </a:r>
                      <a:endParaRPr lang="tr-TR"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lnSpc>
                          <a:spcPct val="105000"/>
                        </a:lnSpc>
                        <a:spcAft>
                          <a:spcPts val="0"/>
                        </a:spcAft>
                      </a:pPr>
                      <a:r>
                        <a:rPr lang="tr-TR" sz="1100">
                          <a:effectLst/>
                        </a:rPr>
                        <a:t>50.000</a:t>
                      </a:r>
                      <a:endParaRPr lang="tr-TR"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lnSpc>
                          <a:spcPct val="105000"/>
                        </a:lnSpc>
                        <a:spcAft>
                          <a:spcPts val="0"/>
                        </a:spcAft>
                      </a:pPr>
                      <a:r>
                        <a:rPr lang="tr-TR" sz="1100">
                          <a:effectLst/>
                        </a:rPr>
                        <a:t>120.000</a:t>
                      </a:r>
                      <a:endParaRPr lang="tr-TR"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lnSpc>
                          <a:spcPct val="105000"/>
                        </a:lnSpc>
                        <a:spcAft>
                          <a:spcPts val="0"/>
                        </a:spcAft>
                      </a:pPr>
                      <a:r>
                        <a:rPr lang="tr-TR" sz="1100">
                          <a:effectLst/>
                        </a:rPr>
                        <a:t>  30.000</a:t>
                      </a:r>
                      <a:endParaRPr lang="tr-TR"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lnSpc>
                          <a:spcPct val="105000"/>
                        </a:lnSpc>
                        <a:spcAft>
                          <a:spcPts val="0"/>
                        </a:spcAft>
                      </a:pPr>
                      <a:r>
                        <a:rPr lang="tr-TR" sz="1100">
                          <a:effectLst/>
                        </a:rPr>
                        <a:t>-</a:t>
                      </a:r>
                      <a:endParaRPr lang="tr-TR"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r">
                        <a:lnSpc>
                          <a:spcPct val="105000"/>
                        </a:lnSpc>
                        <a:spcAft>
                          <a:spcPts val="0"/>
                        </a:spcAft>
                      </a:pPr>
                      <a:r>
                        <a:rPr lang="tr-TR" sz="1100" dirty="0">
                          <a:effectLst/>
                        </a:rPr>
                        <a:t>30.000</a:t>
                      </a:r>
                      <a:endParaRPr lang="tr-TR" sz="1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3665145"/>
                  </a:ext>
                </a:extLst>
              </a:tr>
            </a:tbl>
          </a:graphicData>
        </a:graphic>
      </p:graphicFrame>
      <p:sp>
        <p:nvSpPr>
          <p:cNvPr id="2" name="Slayt Numarası Yer Tutucusu 1"/>
          <p:cNvSpPr>
            <a:spLocks noGrp="1"/>
          </p:cNvSpPr>
          <p:nvPr>
            <p:ph type="sldNum" sz="quarter" idx="12"/>
          </p:nvPr>
        </p:nvSpPr>
        <p:spPr/>
        <p:txBody>
          <a:bodyPr/>
          <a:lstStyle/>
          <a:p>
            <a:fld id="{F28A0EBE-9E73-41B7-8F1B-104D7A2F7EFB}" type="slidenum">
              <a:rPr lang="tr-TR" smtClean="0"/>
              <a:t>32</a:t>
            </a:fld>
            <a:endParaRPr lang="tr-TR"/>
          </a:p>
        </p:txBody>
      </p:sp>
    </p:spTree>
    <p:extLst>
      <p:ext uri="{BB962C8B-B14F-4D97-AF65-F5344CB8AC3E}">
        <p14:creationId xmlns:p14="http://schemas.microsoft.com/office/powerpoint/2010/main" val="539416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up)">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grpId="1" nodeType="clickEffect">
                                  <p:stCondLst>
                                    <p:cond delay="0"/>
                                  </p:stCondLst>
                                  <p:childTnLst>
                                    <p:anim calcmode="lin" valueType="num">
                                      <p:cBhvr additive="base">
                                        <p:cTn id="28" dur="500"/>
                                        <p:tgtEl>
                                          <p:spTgt spid="21"/>
                                        </p:tgtEl>
                                        <p:attrNameLst>
                                          <p:attrName>ppt_x</p:attrName>
                                        </p:attrNameLst>
                                      </p:cBhvr>
                                      <p:tavLst>
                                        <p:tav tm="0">
                                          <p:val>
                                            <p:strVal val="ppt_x"/>
                                          </p:val>
                                        </p:tav>
                                        <p:tav tm="100000">
                                          <p:val>
                                            <p:strVal val="ppt_x"/>
                                          </p:val>
                                        </p:tav>
                                      </p:tavLst>
                                    </p:anim>
                                    <p:anim calcmode="lin" valueType="num">
                                      <p:cBhvr additive="base">
                                        <p:cTn id="29" dur="500"/>
                                        <p:tgtEl>
                                          <p:spTgt spid="21"/>
                                        </p:tgtEl>
                                        <p:attrNameLst>
                                          <p:attrName>ppt_y</p:attrName>
                                        </p:attrNameLst>
                                      </p:cBhvr>
                                      <p:tavLst>
                                        <p:tav tm="0">
                                          <p:val>
                                            <p:strVal val="ppt_y"/>
                                          </p:val>
                                        </p:tav>
                                        <p:tav tm="100000">
                                          <p:val>
                                            <p:strVal val="1+ppt_h/2"/>
                                          </p:val>
                                        </p:tav>
                                      </p:tavLst>
                                    </p:anim>
                                    <p:set>
                                      <p:cBhvr>
                                        <p:cTn id="30" dur="1" fill="hold">
                                          <p:stCondLst>
                                            <p:cond delay="499"/>
                                          </p:stCondLst>
                                        </p:cTn>
                                        <p:tgtEl>
                                          <p:spTgt spid="21"/>
                                        </p:tgtEl>
                                        <p:attrNameLst>
                                          <p:attrName>style.visibility</p:attrName>
                                        </p:attrNameLst>
                                      </p:cBhvr>
                                      <p:to>
                                        <p:strVal val="hidden"/>
                                      </p:to>
                                    </p:set>
                                  </p:childTnLst>
                                </p:cTn>
                              </p:par>
                              <p:par>
                                <p:cTn id="31" presetID="2" presetClass="exit" presetSubtype="4" fill="hold" grpId="1" nodeType="withEffect">
                                  <p:stCondLst>
                                    <p:cond delay="0"/>
                                  </p:stCondLst>
                                  <p:childTnLst>
                                    <p:anim calcmode="lin" valueType="num">
                                      <p:cBhvr additive="base">
                                        <p:cTn id="32" dur="500"/>
                                        <p:tgtEl>
                                          <p:spTgt spid="20"/>
                                        </p:tgtEl>
                                        <p:attrNameLst>
                                          <p:attrName>ppt_x</p:attrName>
                                        </p:attrNameLst>
                                      </p:cBhvr>
                                      <p:tavLst>
                                        <p:tav tm="0">
                                          <p:val>
                                            <p:strVal val="ppt_x"/>
                                          </p:val>
                                        </p:tav>
                                        <p:tav tm="100000">
                                          <p:val>
                                            <p:strVal val="ppt_x"/>
                                          </p:val>
                                        </p:tav>
                                      </p:tavLst>
                                    </p:anim>
                                    <p:anim calcmode="lin" valueType="num">
                                      <p:cBhvr additive="base">
                                        <p:cTn id="33" dur="500"/>
                                        <p:tgtEl>
                                          <p:spTgt spid="20"/>
                                        </p:tgtEl>
                                        <p:attrNameLst>
                                          <p:attrName>ppt_y</p:attrName>
                                        </p:attrNameLst>
                                      </p:cBhvr>
                                      <p:tavLst>
                                        <p:tav tm="0">
                                          <p:val>
                                            <p:strVal val="ppt_y"/>
                                          </p:val>
                                        </p:tav>
                                        <p:tav tm="100000">
                                          <p:val>
                                            <p:strVal val="1+ppt_h/2"/>
                                          </p:val>
                                        </p:tav>
                                      </p:tavLst>
                                    </p:anim>
                                    <p:set>
                                      <p:cBhvr>
                                        <p:cTn id="34" dur="1" fill="hold">
                                          <p:stCondLst>
                                            <p:cond delay="499"/>
                                          </p:stCondLst>
                                        </p:cTn>
                                        <p:tgtEl>
                                          <p:spTgt spid="20"/>
                                        </p:tgtEl>
                                        <p:attrNameLst>
                                          <p:attrName>style.visibility</p:attrName>
                                        </p:attrNameLst>
                                      </p:cBhvr>
                                      <p:to>
                                        <p:strVal val="hidden"/>
                                      </p:to>
                                    </p:se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0" grpId="0" animBg="1"/>
      <p:bldP spid="20" grpId="1" animBg="1"/>
      <p:bldP spid="21" grpId="0" animBg="1"/>
      <p:bldP spid="21" grpId="1" animBg="1"/>
      <p:bldP spid="2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Metin kutusu 22"/>
          <p:cNvSpPr txBox="1"/>
          <p:nvPr/>
        </p:nvSpPr>
        <p:spPr>
          <a:xfrm>
            <a:off x="876184" y="3684624"/>
            <a:ext cx="11244943" cy="3123932"/>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100" b="1">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a:defRPr>
                <a:solidFill>
                  <a:schemeClr val="tx1"/>
                </a:solidFill>
              </a:defRPr>
            </a:lvl2pPr>
            <a:lvl3pPr marL="834390" lvl="2" indent="-285750">
              <a:lnSpc>
                <a:spcPct val="90000"/>
              </a:lnSpc>
              <a:spcBef>
                <a:spcPts val="300"/>
              </a:spcBef>
              <a:spcAft>
                <a:spcPts val="300"/>
              </a:spcAft>
              <a:buClr>
                <a:srgbClr val="D34817"/>
              </a:buClr>
              <a:buFont typeface="Wingdings" panose="05000000000000000000" pitchFamily="2" charset="2"/>
              <a:buChar char="§"/>
              <a:defRPr sz="1400">
                <a:solidFill>
                  <a:prstClr val="black">
                    <a:lumMod val="85000"/>
                    <a:lumOff val="15000"/>
                  </a:prstClr>
                </a:solidFill>
                <a:latin typeface="Segoe UI" panose="020B0502040204020203" pitchFamily="34" charset="0"/>
                <a:ea typeface="Segoe UI" panose="020B0502040204020203" pitchFamily="34" charset="0"/>
                <a:cs typeface="Segoe UI" panose="020B0502040204020203" pitchFamily="34" charset="0"/>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1">
              <a:spcAft>
                <a:spcPts val="600"/>
              </a:spcAft>
            </a:pPr>
            <a:r>
              <a:rPr lang="tr-TR" sz="1400" dirty="0" smtClean="0">
                <a:latin typeface="Calibri" panose="020F0502020204030204" pitchFamily="34" charset="0"/>
                <a:ea typeface="Times New Roman" panose="02020603050405020304" pitchFamily="18" charset="0"/>
              </a:rPr>
              <a:t>Örnek: Genel oranda KDV’ye tabi </a:t>
            </a:r>
            <a:r>
              <a:rPr lang="tr-TR" sz="1400" dirty="0">
                <a:latin typeface="Calibri" panose="020F0502020204030204" pitchFamily="34" charset="0"/>
                <a:ea typeface="Times New Roman" panose="02020603050405020304" pitchFamily="18" charset="0"/>
              </a:rPr>
              <a:t>olan </a:t>
            </a:r>
            <a:r>
              <a:rPr lang="tr-TR" sz="1400" b="1" dirty="0">
                <a:solidFill>
                  <a:srgbClr val="C00000"/>
                </a:solidFill>
                <a:latin typeface="Calibri" panose="020F0502020204030204" pitchFamily="34" charset="0"/>
                <a:ea typeface="Times New Roman" panose="02020603050405020304" pitchFamily="18" charset="0"/>
              </a:rPr>
              <a:t>demirbaşın</a:t>
            </a:r>
            <a:r>
              <a:rPr lang="tr-TR" sz="1400" dirty="0">
                <a:latin typeface="Calibri" panose="020F0502020204030204" pitchFamily="34" charset="0"/>
                <a:ea typeface="Times New Roman" panose="02020603050405020304" pitchFamily="18" charset="0"/>
              </a:rPr>
              <a:t> rayiç bedeli 10.000 </a:t>
            </a:r>
            <a:r>
              <a:rPr lang="tr-TR" sz="1400" dirty="0" smtClean="0">
                <a:latin typeface="Calibri" panose="020F0502020204030204" pitchFamily="34" charset="0"/>
                <a:ea typeface="Times New Roman" panose="02020603050405020304" pitchFamily="18" charset="0"/>
              </a:rPr>
              <a:t>TL’dir</a:t>
            </a:r>
            <a:r>
              <a:rPr lang="tr-TR" sz="1400" dirty="0">
                <a:latin typeface="Calibri" panose="020F0502020204030204" pitchFamily="34" charset="0"/>
                <a:ea typeface="Times New Roman" panose="02020603050405020304" pitchFamily="18" charset="0"/>
              </a:rPr>
              <a:t>. </a:t>
            </a:r>
            <a:r>
              <a:rPr lang="tr-TR" sz="1400" dirty="0" smtClean="0">
                <a:latin typeface="Calibri" panose="020F0502020204030204" pitchFamily="34" charset="0"/>
                <a:ea typeface="Times New Roman" panose="02020603050405020304" pitchFamily="18" charset="0"/>
              </a:rPr>
              <a:t>Kayıtlarda 50.000 </a:t>
            </a:r>
            <a:r>
              <a:rPr lang="tr-TR" sz="1400" dirty="0">
                <a:latin typeface="Calibri" panose="020F0502020204030204" pitchFamily="34" charset="0"/>
                <a:ea typeface="Times New Roman" panose="02020603050405020304" pitchFamily="18" charset="0"/>
              </a:rPr>
              <a:t>TL bedeli ile yer almaktadır ve bu tutarın tamamı için amortisman ayrılmıştır. Ayrıca bu kıymet satışı nedeniyle alacak senedi alınmış olduğu tespit edilmiştir</a:t>
            </a:r>
            <a:r>
              <a:rPr lang="tr-TR" sz="1400" dirty="0" smtClean="0">
                <a:latin typeface="Calibri" panose="020F0502020204030204" pitchFamily="34" charset="0"/>
                <a:ea typeface="Times New Roman" panose="02020603050405020304" pitchFamily="18" charset="0"/>
              </a:rPr>
              <a:t>.</a:t>
            </a:r>
          </a:p>
          <a:p>
            <a:pPr lvl="3">
              <a:spcAft>
                <a:spcPts val="600"/>
              </a:spcAft>
            </a:pPr>
            <a:r>
              <a:rPr lang="tr-TR" sz="1400" dirty="0">
                <a:latin typeface="Calibri" panose="020F0502020204030204" pitchFamily="34" charset="0"/>
                <a:ea typeface="Times New Roman" panose="02020603050405020304" pitchFamily="18" charset="0"/>
              </a:rPr>
              <a:t>______________________________   /   ____________________________</a:t>
            </a:r>
          </a:p>
          <a:p>
            <a:pPr lvl="3"/>
            <a:r>
              <a:rPr lang="tr-TR" sz="1400" dirty="0">
                <a:latin typeface="Calibri" panose="020F0502020204030204" pitchFamily="34" charset="0"/>
                <a:ea typeface="Times New Roman" panose="02020603050405020304" pitchFamily="18" charset="0"/>
              </a:rPr>
              <a:t>257 BİRİKMİŞ AMORTİSMANLAR                       50.000 TL</a:t>
            </a:r>
          </a:p>
          <a:p>
            <a:pPr lvl="3"/>
            <a:r>
              <a:rPr lang="tr-TR" sz="1400" dirty="0">
                <a:latin typeface="Calibri" panose="020F0502020204030204" pitchFamily="34" charset="0"/>
                <a:ea typeface="Times New Roman" panose="02020603050405020304" pitchFamily="18" charset="0"/>
              </a:rPr>
              <a:t>121 ALACAK SENETLERİ                                       11.800 TL</a:t>
            </a:r>
          </a:p>
          <a:p>
            <a:pPr lvl="3"/>
            <a:r>
              <a:rPr lang="tr-TR" sz="1400" dirty="0">
                <a:latin typeface="Calibri" panose="020F0502020204030204" pitchFamily="34" charset="0"/>
                <a:ea typeface="Times New Roman" panose="02020603050405020304" pitchFamily="18" charset="0"/>
              </a:rPr>
              <a:t>        </a:t>
            </a:r>
          </a:p>
          <a:p>
            <a:pPr lvl="3"/>
            <a:r>
              <a:rPr lang="tr-TR" sz="1400" dirty="0">
                <a:latin typeface="Calibri" panose="020F0502020204030204" pitchFamily="34" charset="0"/>
                <a:ea typeface="Times New Roman" panose="02020603050405020304" pitchFamily="18" charset="0"/>
              </a:rPr>
              <a:t>                                         255 DEMİRBAŞLAR                                             50.000 TL</a:t>
            </a:r>
          </a:p>
          <a:p>
            <a:pPr lvl="3"/>
            <a:r>
              <a:rPr lang="tr-TR" sz="1400" dirty="0">
                <a:latin typeface="Calibri" panose="020F0502020204030204" pitchFamily="34" charset="0"/>
                <a:ea typeface="Times New Roman" panose="02020603050405020304" pitchFamily="18" charset="0"/>
              </a:rPr>
              <a:t>                                                  (7326 sayılı Kanunun 6/2 maddesi)</a:t>
            </a:r>
          </a:p>
          <a:p>
            <a:pPr lvl="3"/>
            <a:r>
              <a:rPr lang="tr-TR" sz="1400" dirty="0">
                <a:latin typeface="Calibri" panose="020F0502020204030204" pitchFamily="34" charset="0"/>
                <a:ea typeface="Times New Roman" panose="02020603050405020304" pitchFamily="18" charset="0"/>
              </a:rPr>
              <a:t>                                         391 HESAPLANAN KDV                                       1.800 TL</a:t>
            </a:r>
          </a:p>
          <a:p>
            <a:pPr lvl="3"/>
            <a:r>
              <a:rPr lang="tr-TR" sz="1400" dirty="0">
                <a:latin typeface="Calibri" panose="020F0502020204030204" pitchFamily="34" charset="0"/>
                <a:ea typeface="Times New Roman" panose="02020603050405020304" pitchFamily="18" charset="0"/>
              </a:rPr>
              <a:t>                                         679 DİĞER OLAĞANDIŞI                                    10.000 TL</a:t>
            </a:r>
          </a:p>
          <a:p>
            <a:pPr lvl="3"/>
            <a:r>
              <a:rPr lang="tr-TR" sz="1400" dirty="0">
                <a:latin typeface="Calibri" panose="020F0502020204030204" pitchFamily="34" charset="0"/>
                <a:ea typeface="Times New Roman" panose="02020603050405020304" pitchFamily="18" charset="0"/>
              </a:rPr>
              <a:t>                                                 VE KARLAR       </a:t>
            </a:r>
          </a:p>
          <a:p>
            <a:pPr lvl="3">
              <a:spcAft>
                <a:spcPts val="600"/>
              </a:spcAft>
            </a:pPr>
            <a:r>
              <a:rPr lang="tr-TR" sz="1400" dirty="0">
                <a:latin typeface="Calibri" panose="020F0502020204030204" pitchFamily="34" charset="0"/>
                <a:ea typeface="Times New Roman" panose="02020603050405020304" pitchFamily="18" charset="0"/>
              </a:rPr>
              <a:t>___________________________   /   ________________________________</a:t>
            </a:r>
          </a:p>
          <a:p>
            <a:pPr lvl="1">
              <a:spcAft>
                <a:spcPts val="600"/>
              </a:spcAft>
            </a:pPr>
            <a:endParaRPr lang="tr-TR" sz="1400" dirty="0" smtClean="0">
              <a:latin typeface="Calibri" panose="020F0502020204030204" pitchFamily="34" charset="0"/>
              <a:ea typeface="Times New Roman" panose="02020603050405020304" pitchFamily="18" charset="0"/>
            </a:endParaRPr>
          </a:p>
        </p:txBody>
      </p:sp>
      <p:sp>
        <p:nvSpPr>
          <p:cNvPr id="18" name="Metin kutusu 17"/>
          <p:cNvSpPr txBox="1"/>
          <p:nvPr/>
        </p:nvSpPr>
        <p:spPr>
          <a:xfrm>
            <a:off x="882837" y="3673281"/>
            <a:ext cx="11244943" cy="2846933"/>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100" b="1">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a:defRPr>
                <a:solidFill>
                  <a:schemeClr val="tx1"/>
                </a:solidFill>
              </a:defRPr>
            </a:lvl2pPr>
            <a:lvl3pPr marL="834390" lvl="2" indent="-285750">
              <a:lnSpc>
                <a:spcPct val="90000"/>
              </a:lnSpc>
              <a:spcBef>
                <a:spcPts val="300"/>
              </a:spcBef>
              <a:spcAft>
                <a:spcPts val="300"/>
              </a:spcAft>
              <a:buClr>
                <a:srgbClr val="D34817"/>
              </a:buClr>
              <a:buFont typeface="Wingdings" panose="05000000000000000000" pitchFamily="2" charset="2"/>
              <a:buChar char="§"/>
              <a:defRPr sz="1400">
                <a:solidFill>
                  <a:prstClr val="black">
                    <a:lumMod val="85000"/>
                    <a:lumOff val="15000"/>
                  </a:prstClr>
                </a:solidFill>
                <a:latin typeface="Segoe UI" panose="020B0502040204020203" pitchFamily="34" charset="0"/>
                <a:ea typeface="Segoe UI" panose="020B0502040204020203" pitchFamily="34" charset="0"/>
                <a:cs typeface="Segoe UI" panose="020B0502040204020203" pitchFamily="34" charset="0"/>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1">
              <a:spcAft>
                <a:spcPts val="600"/>
              </a:spcAft>
            </a:pPr>
            <a:endParaRPr lang="tr-TR" sz="1400" dirty="0" smtClean="0">
              <a:latin typeface="Calibri" panose="020F0502020204030204" pitchFamily="34" charset="0"/>
              <a:ea typeface="Times New Roman" panose="02020603050405020304" pitchFamily="18" charset="0"/>
            </a:endParaRPr>
          </a:p>
          <a:p>
            <a:pPr lvl="1">
              <a:spcAft>
                <a:spcPts val="600"/>
              </a:spcAft>
            </a:pPr>
            <a:r>
              <a:rPr lang="tr-TR" sz="1400" dirty="0" smtClean="0">
                <a:latin typeface="Calibri" panose="020F0502020204030204" pitchFamily="34" charset="0"/>
                <a:ea typeface="Times New Roman" panose="02020603050405020304" pitchFamily="18" charset="0"/>
              </a:rPr>
              <a:t>Örneğin</a:t>
            </a:r>
            <a:r>
              <a:rPr lang="tr-TR" sz="1400" dirty="0">
                <a:latin typeface="Calibri" panose="020F0502020204030204" pitchFamily="34" charset="0"/>
                <a:ea typeface="Times New Roman" panose="02020603050405020304" pitchFamily="18" charset="0"/>
              </a:rPr>
              <a:t>, kayıtsız yapılan satış karşılığında alacak senedi alınmış olması hâlinde kayıt aşağıdaki şekilde </a:t>
            </a:r>
            <a:r>
              <a:rPr lang="tr-TR" sz="1400" dirty="0" smtClean="0">
                <a:latin typeface="Calibri" panose="020F0502020204030204" pitchFamily="34" charset="0"/>
                <a:ea typeface="Times New Roman" panose="02020603050405020304" pitchFamily="18" charset="0"/>
              </a:rPr>
              <a:t>olacaktır:</a:t>
            </a:r>
            <a:endParaRPr lang="tr-TR" sz="1400" dirty="0">
              <a:latin typeface="Calibri" panose="020F0502020204030204" pitchFamily="34" charset="0"/>
              <a:ea typeface="Times New Roman" panose="02020603050405020304" pitchFamily="18" charset="0"/>
            </a:endParaRPr>
          </a:p>
          <a:p>
            <a:pPr lvl="1">
              <a:spcAft>
                <a:spcPts val="600"/>
              </a:spcAft>
            </a:pPr>
            <a:r>
              <a:rPr lang="tr-TR" sz="1400" dirty="0">
                <a:latin typeface="Calibri" panose="020F0502020204030204" pitchFamily="34" charset="0"/>
                <a:ea typeface="Times New Roman" panose="02020603050405020304" pitchFamily="18" charset="0"/>
              </a:rPr>
              <a:t>________________________________   /   ____________________________</a:t>
            </a:r>
          </a:p>
          <a:p>
            <a:pPr lvl="1"/>
            <a:r>
              <a:rPr lang="tr-TR" sz="1400" dirty="0">
                <a:latin typeface="Calibri" panose="020F0502020204030204" pitchFamily="34" charset="0"/>
                <a:ea typeface="Times New Roman" panose="02020603050405020304" pitchFamily="18" charset="0"/>
              </a:rPr>
              <a:t>121 ALACAK SENETLERİ                                                389.400 TL</a:t>
            </a:r>
          </a:p>
          <a:p>
            <a:pPr lvl="1"/>
            <a:r>
              <a:rPr lang="tr-TR" sz="1400" dirty="0">
                <a:latin typeface="Calibri" panose="020F0502020204030204" pitchFamily="34" charset="0"/>
                <a:ea typeface="Times New Roman" panose="02020603050405020304" pitchFamily="18" charset="0"/>
              </a:rPr>
              <a:t>                             </a:t>
            </a:r>
          </a:p>
          <a:p>
            <a:pPr lvl="1"/>
            <a:r>
              <a:rPr lang="tr-TR" sz="1400" dirty="0">
                <a:latin typeface="Calibri" panose="020F0502020204030204" pitchFamily="34" charset="0"/>
                <a:ea typeface="Times New Roman" panose="02020603050405020304" pitchFamily="18" charset="0"/>
              </a:rPr>
              <a:t>                      600 YURTİÇİ SATIŞLAR                                  330.000 TL</a:t>
            </a:r>
          </a:p>
          <a:p>
            <a:pPr lvl="1"/>
            <a:r>
              <a:rPr lang="tr-TR" sz="1400" dirty="0">
                <a:latin typeface="Calibri" panose="020F0502020204030204" pitchFamily="34" charset="0"/>
                <a:ea typeface="Times New Roman" panose="02020603050405020304" pitchFamily="18" charset="0"/>
              </a:rPr>
              <a:t>                               (7326 sayılı Kanunun 6/2 maddesi)</a:t>
            </a:r>
          </a:p>
          <a:p>
            <a:pPr lvl="1"/>
            <a:r>
              <a:rPr lang="tr-TR" sz="1400" dirty="0">
                <a:latin typeface="Calibri" panose="020F0502020204030204" pitchFamily="34" charset="0"/>
                <a:ea typeface="Times New Roman" panose="02020603050405020304" pitchFamily="18" charset="0"/>
              </a:rPr>
              <a:t>                             391 HESAPLANAN KDV                                    59.400 TL</a:t>
            </a:r>
          </a:p>
          <a:p>
            <a:pPr lvl="1">
              <a:spcAft>
                <a:spcPts val="600"/>
              </a:spcAft>
            </a:pPr>
            <a:r>
              <a:rPr lang="tr-TR" sz="1400" dirty="0">
                <a:latin typeface="Calibri" panose="020F0502020204030204" pitchFamily="34" charset="0"/>
                <a:ea typeface="Times New Roman" panose="02020603050405020304" pitchFamily="18" charset="0"/>
              </a:rPr>
              <a:t>________________________________  /   _____________________________</a:t>
            </a:r>
          </a:p>
          <a:p>
            <a:pPr lvl="1">
              <a:spcAft>
                <a:spcPts val="600"/>
              </a:spcAft>
            </a:pPr>
            <a:endParaRPr lang="tr-TR" sz="1400" dirty="0" smtClean="0">
              <a:latin typeface="Calibri" panose="020F0502020204030204" pitchFamily="34" charset="0"/>
              <a:ea typeface="Times New Roman" panose="02020603050405020304" pitchFamily="18" charset="0"/>
            </a:endParaRPr>
          </a:p>
          <a:p>
            <a:pPr lvl="1">
              <a:spcAft>
                <a:spcPts val="600"/>
              </a:spcAft>
            </a:pPr>
            <a:r>
              <a:rPr lang="tr-TR" sz="1400" dirty="0" smtClean="0">
                <a:latin typeface="Calibri" panose="020F0502020204030204" pitchFamily="34" charset="0"/>
                <a:ea typeface="Times New Roman" panose="02020603050405020304" pitchFamily="18" charset="0"/>
              </a:rPr>
              <a:t> </a:t>
            </a:r>
          </a:p>
        </p:txBody>
      </p:sp>
      <p:sp>
        <p:nvSpPr>
          <p:cNvPr id="26" name="Metin kutusu 25"/>
          <p:cNvSpPr txBox="1"/>
          <p:nvPr/>
        </p:nvSpPr>
        <p:spPr>
          <a:xfrm>
            <a:off x="889490" y="3666284"/>
            <a:ext cx="11244943" cy="1831271"/>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100" b="1">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a:defRPr>
                <a:solidFill>
                  <a:schemeClr val="tx1"/>
                </a:solidFill>
              </a:defRPr>
            </a:lvl2pPr>
            <a:lvl3pPr marL="834390" lvl="2" indent="-285750">
              <a:lnSpc>
                <a:spcPct val="90000"/>
              </a:lnSpc>
              <a:spcBef>
                <a:spcPts val="300"/>
              </a:spcBef>
              <a:spcAft>
                <a:spcPts val="300"/>
              </a:spcAft>
              <a:buClr>
                <a:srgbClr val="D34817"/>
              </a:buClr>
              <a:buFont typeface="Wingdings" panose="05000000000000000000" pitchFamily="2" charset="2"/>
              <a:buChar char="§"/>
              <a:defRPr sz="1400">
                <a:solidFill>
                  <a:prstClr val="black">
                    <a:lumMod val="85000"/>
                    <a:lumOff val="15000"/>
                  </a:prstClr>
                </a:solidFill>
                <a:latin typeface="Segoe UI" panose="020B0502040204020203" pitchFamily="34" charset="0"/>
                <a:ea typeface="Segoe UI" panose="020B0502040204020203" pitchFamily="34" charset="0"/>
                <a:cs typeface="Segoe UI" panose="020B0502040204020203" pitchFamily="34" charset="0"/>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742950" lvl="1" indent="-285750">
              <a:spcAft>
                <a:spcPts val="600"/>
              </a:spcAft>
              <a:buFont typeface="Wingdings" panose="05000000000000000000" pitchFamily="2" charset="2"/>
              <a:buChar char="ü"/>
            </a:pPr>
            <a:endParaRPr lang="tr-TR" sz="1400" dirty="0" smtClean="0">
              <a:latin typeface="Calibri" panose="020F0502020204030204" pitchFamily="34" charset="0"/>
              <a:ea typeface="Times New Roman" panose="02020603050405020304" pitchFamily="18" charset="0"/>
            </a:endParaRPr>
          </a:p>
          <a:p>
            <a:pPr marL="742950" lvl="1" indent="-285750">
              <a:spcAft>
                <a:spcPts val="600"/>
              </a:spcAft>
              <a:buFont typeface="Wingdings" panose="05000000000000000000" pitchFamily="2" charset="2"/>
              <a:buChar char="ü"/>
            </a:pPr>
            <a:r>
              <a:rPr lang="tr-TR" sz="1400" dirty="0">
                <a:latin typeface="Calibri" panose="020F0502020204030204" pitchFamily="34" charset="0"/>
                <a:ea typeface="Times New Roman" panose="02020603050405020304" pitchFamily="18" charset="0"/>
              </a:rPr>
              <a:t>Dolayısıyla, </a:t>
            </a:r>
            <a:r>
              <a:rPr lang="tr-TR" sz="1400" b="1" dirty="0">
                <a:solidFill>
                  <a:srgbClr val="C00000"/>
                </a:solidFill>
                <a:latin typeface="Calibri" panose="020F0502020204030204" pitchFamily="34" charset="0"/>
                <a:ea typeface="Times New Roman" panose="02020603050405020304" pitchFamily="18" charset="0"/>
              </a:rPr>
              <a:t>ilgili kıymet çıkışı karşılığında</a:t>
            </a:r>
            <a:r>
              <a:rPr lang="tr-TR" sz="1400" dirty="0">
                <a:solidFill>
                  <a:srgbClr val="C00000"/>
                </a:solidFill>
                <a:latin typeface="Calibri" panose="020F0502020204030204" pitchFamily="34" charset="0"/>
                <a:ea typeface="Times New Roman" panose="02020603050405020304" pitchFamily="18" charset="0"/>
              </a:rPr>
              <a:t> </a:t>
            </a:r>
            <a:r>
              <a:rPr lang="tr-TR" sz="1400" b="1" u="sng" dirty="0">
                <a:latin typeface="Calibri" panose="020F0502020204030204" pitchFamily="34" charset="0"/>
                <a:ea typeface="Times New Roman" panose="02020603050405020304" pitchFamily="18" charset="0"/>
              </a:rPr>
              <a:t>aktif değer olarak</a:t>
            </a:r>
            <a:r>
              <a:rPr lang="tr-TR" sz="1400" dirty="0">
                <a:latin typeface="Calibri" panose="020F0502020204030204" pitchFamily="34" charset="0"/>
                <a:ea typeface="Times New Roman" panose="02020603050405020304" pitchFamily="18" charset="0"/>
              </a:rPr>
              <a:t> </a:t>
            </a:r>
            <a:r>
              <a:rPr lang="tr-TR" sz="1400" b="1" dirty="0">
                <a:solidFill>
                  <a:srgbClr val="C00000"/>
                </a:solidFill>
                <a:latin typeface="Calibri" panose="020F0502020204030204" pitchFamily="34" charset="0"/>
                <a:ea typeface="Times New Roman" panose="02020603050405020304" pitchFamily="18" charset="0"/>
              </a:rPr>
              <a:t>işletmede ne varsa</a:t>
            </a:r>
            <a:r>
              <a:rPr lang="tr-TR" sz="1400" dirty="0">
                <a:solidFill>
                  <a:srgbClr val="C00000"/>
                </a:solidFill>
                <a:latin typeface="Calibri" panose="020F0502020204030204" pitchFamily="34" charset="0"/>
                <a:ea typeface="Times New Roman" panose="02020603050405020304" pitchFamily="18" charset="0"/>
              </a:rPr>
              <a:t> </a:t>
            </a:r>
            <a:r>
              <a:rPr lang="tr-TR" sz="1400" dirty="0">
                <a:latin typeface="Calibri" panose="020F0502020204030204" pitchFamily="34" charset="0"/>
                <a:ea typeface="Times New Roman" panose="02020603050405020304" pitchFamily="18" charset="0"/>
              </a:rPr>
              <a:t>veya işletmede </a:t>
            </a:r>
            <a:r>
              <a:rPr lang="tr-TR" sz="1400" b="1" u="sng" dirty="0">
                <a:latin typeface="Calibri" panose="020F0502020204030204" pitchFamily="34" charset="0"/>
                <a:ea typeface="Times New Roman" panose="02020603050405020304" pitchFamily="18" charset="0"/>
              </a:rPr>
              <a:t>beyan tarihinde</a:t>
            </a:r>
            <a:r>
              <a:rPr lang="tr-TR" sz="1400" dirty="0">
                <a:latin typeface="Calibri" panose="020F0502020204030204" pitchFamily="34" charset="0"/>
                <a:ea typeface="Times New Roman" panose="02020603050405020304" pitchFamily="18" charset="0"/>
              </a:rPr>
              <a:t> </a:t>
            </a:r>
            <a:r>
              <a:rPr lang="tr-TR" sz="1400" b="1" u="sng" dirty="0">
                <a:latin typeface="Calibri" panose="020F0502020204030204" pitchFamily="34" charset="0"/>
                <a:ea typeface="Times New Roman" panose="02020603050405020304" pitchFamily="18" charset="0"/>
              </a:rPr>
              <a:t>bu artış ne olarak görülüyorsa</a:t>
            </a:r>
            <a:r>
              <a:rPr lang="tr-TR" sz="1400" dirty="0">
                <a:latin typeface="Calibri" panose="020F0502020204030204" pitchFamily="34" charset="0"/>
                <a:ea typeface="Times New Roman" panose="02020603050405020304" pitchFamily="18" charset="0"/>
              </a:rPr>
              <a:t>, buna ilişkin hesaplara </a:t>
            </a:r>
            <a:r>
              <a:rPr lang="tr-TR" sz="1400" b="1" u="sng" dirty="0">
                <a:latin typeface="Calibri" panose="020F0502020204030204" pitchFamily="34" charset="0"/>
                <a:ea typeface="Times New Roman" panose="02020603050405020304" pitchFamily="18" charset="0"/>
              </a:rPr>
              <a:t>kayıt yapılması</a:t>
            </a:r>
            <a:r>
              <a:rPr lang="tr-TR" sz="1400" dirty="0">
                <a:latin typeface="Calibri" panose="020F0502020204030204" pitchFamily="34" charset="0"/>
                <a:ea typeface="Times New Roman" panose="02020603050405020304" pitchFamily="18" charset="0"/>
              </a:rPr>
              <a:t> gerekmektedir</a:t>
            </a:r>
            <a:r>
              <a:rPr lang="tr-TR" sz="1400" dirty="0" smtClean="0">
                <a:latin typeface="Calibri" panose="020F0502020204030204" pitchFamily="34" charset="0"/>
                <a:ea typeface="Times New Roman" panose="02020603050405020304" pitchFamily="18" charset="0"/>
              </a:rPr>
              <a:t>.</a:t>
            </a:r>
          </a:p>
          <a:p>
            <a:pPr marL="742950" lvl="1" indent="-285750">
              <a:spcAft>
                <a:spcPts val="600"/>
              </a:spcAft>
              <a:buFont typeface="Wingdings" panose="05000000000000000000" pitchFamily="2" charset="2"/>
              <a:buChar char="ü"/>
            </a:pPr>
            <a:r>
              <a:rPr lang="tr-TR" sz="1400" dirty="0">
                <a:latin typeface="Calibri" panose="020F0502020204030204" pitchFamily="34" charset="0"/>
                <a:ea typeface="Times New Roman" panose="02020603050405020304" pitchFamily="18" charset="0"/>
              </a:rPr>
              <a:t>Aktif hesaplarda meydana gelen artışın </a:t>
            </a:r>
            <a:r>
              <a:rPr lang="tr-TR" sz="1400" b="1" u="sng" dirty="0">
                <a:latin typeface="Calibri" panose="020F0502020204030204" pitchFamily="34" charset="0"/>
                <a:ea typeface="Times New Roman" panose="02020603050405020304" pitchFamily="18" charset="0"/>
              </a:rPr>
              <a:t>herhangi bir şekilde tespit edilememesi</a:t>
            </a:r>
            <a:r>
              <a:rPr lang="tr-TR" sz="1400" dirty="0">
                <a:latin typeface="Calibri" panose="020F0502020204030204" pitchFamily="34" charset="0"/>
                <a:ea typeface="Times New Roman" panose="02020603050405020304" pitchFamily="18" charset="0"/>
              </a:rPr>
              <a:t> hâlinde “</a:t>
            </a:r>
            <a:r>
              <a:rPr lang="tr-TR" sz="1400" b="1" dirty="0">
                <a:solidFill>
                  <a:srgbClr val="C00000"/>
                </a:solidFill>
                <a:latin typeface="Calibri" panose="020F0502020204030204" pitchFamily="34" charset="0"/>
                <a:ea typeface="Times New Roman" panose="02020603050405020304" pitchFamily="18" charset="0"/>
              </a:rPr>
              <a:t>689 Diğer Olağan Dışı Gider ve Zararlar</a:t>
            </a:r>
            <a:r>
              <a:rPr lang="tr-TR" sz="1400" dirty="0">
                <a:latin typeface="Calibri" panose="020F0502020204030204" pitchFamily="34" charset="0"/>
                <a:ea typeface="Times New Roman" panose="02020603050405020304" pitchFamily="18" charset="0"/>
              </a:rPr>
              <a:t>” (Gelir veya kurumlar vergisi beyannamesinin düzenlenmesi sırasında </a:t>
            </a:r>
            <a:r>
              <a:rPr lang="tr-TR" sz="1400" b="1" u="sng" dirty="0">
                <a:latin typeface="Calibri" panose="020F0502020204030204" pitchFamily="34" charset="0"/>
                <a:ea typeface="Times New Roman" panose="02020603050405020304" pitchFamily="18" charset="0"/>
              </a:rPr>
              <a:t>kanunen kabul edilmeyen</a:t>
            </a:r>
            <a:r>
              <a:rPr lang="tr-TR" sz="1400" dirty="0">
                <a:latin typeface="Calibri" panose="020F0502020204030204" pitchFamily="34" charset="0"/>
                <a:ea typeface="Times New Roman" panose="02020603050405020304" pitchFamily="18" charset="0"/>
              </a:rPr>
              <a:t> gider olarak dikkate alınacaktır.) hesabına </a:t>
            </a:r>
            <a:r>
              <a:rPr lang="tr-TR" sz="1400" b="1" u="sng" dirty="0">
                <a:latin typeface="Calibri" panose="020F0502020204030204" pitchFamily="34" charset="0"/>
                <a:ea typeface="Times New Roman" panose="02020603050405020304" pitchFamily="18" charset="0"/>
              </a:rPr>
              <a:t>borç kaydı yapılacaktır</a:t>
            </a:r>
            <a:r>
              <a:rPr lang="tr-TR" sz="1400" dirty="0">
                <a:latin typeface="Calibri" panose="020F0502020204030204" pitchFamily="34" charset="0"/>
                <a:ea typeface="Times New Roman" panose="02020603050405020304" pitchFamily="18" charset="0"/>
              </a:rPr>
              <a:t>.</a:t>
            </a:r>
            <a:endParaRPr lang="tr-TR" sz="1400" dirty="0" smtClean="0">
              <a:latin typeface="Calibri" panose="020F0502020204030204" pitchFamily="34" charset="0"/>
              <a:ea typeface="Times New Roman" panose="02020603050405020304" pitchFamily="18" charset="0"/>
            </a:endParaRPr>
          </a:p>
          <a:p>
            <a:pPr marL="742950" lvl="1" indent="-285750">
              <a:spcAft>
                <a:spcPts val="600"/>
              </a:spcAft>
              <a:buFont typeface="Wingdings" panose="05000000000000000000" pitchFamily="2" charset="2"/>
              <a:buChar char="ü"/>
            </a:pPr>
            <a:endParaRPr lang="tr-TR" sz="1400" dirty="0" smtClean="0">
              <a:latin typeface="Calibri" panose="020F0502020204030204" pitchFamily="34" charset="0"/>
              <a:ea typeface="Times New Roman" panose="02020603050405020304" pitchFamily="18" charset="0"/>
            </a:endParaRPr>
          </a:p>
        </p:txBody>
      </p:sp>
      <p:sp>
        <p:nvSpPr>
          <p:cNvPr id="16" name="Metin kutusu 15"/>
          <p:cNvSpPr txBox="1"/>
          <p:nvPr/>
        </p:nvSpPr>
        <p:spPr>
          <a:xfrm>
            <a:off x="889490" y="3673281"/>
            <a:ext cx="11244943" cy="3093154"/>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100" b="1">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a:defRPr>
                <a:solidFill>
                  <a:schemeClr val="tx1"/>
                </a:solidFill>
              </a:defRPr>
            </a:lvl2pPr>
            <a:lvl3pPr marL="834390" lvl="2" indent="-285750">
              <a:lnSpc>
                <a:spcPct val="90000"/>
              </a:lnSpc>
              <a:spcBef>
                <a:spcPts val="300"/>
              </a:spcBef>
              <a:spcAft>
                <a:spcPts val="300"/>
              </a:spcAft>
              <a:buClr>
                <a:srgbClr val="D34817"/>
              </a:buClr>
              <a:buFont typeface="Wingdings" panose="05000000000000000000" pitchFamily="2" charset="2"/>
              <a:buChar char="§"/>
              <a:defRPr sz="1400">
                <a:solidFill>
                  <a:prstClr val="black">
                    <a:lumMod val="85000"/>
                    <a:lumOff val="15000"/>
                  </a:prstClr>
                </a:solidFill>
                <a:latin typeface="Segoe UI" panose="020B0502040204020203" pitchFamily="34" charset="0"/>
                <a:ea typeface="Segoe UI" panose="020B0502040204020203" pitchFamily="34" charset="0"/>
                <a:cs typeface="Segoe UI" panose="020B0502040204020203" pitchFamily="34" charset="0"/>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1">
              <a:spcAft>
                <a:spcPts val="600"/>
              </a:spcAft>
            </a:pPr>
            <a:r>
              <a:rPr lang="tr-TR" sz="1400" dirty="0" smtClean="0">
                <a:latin typeface="Calibri" panose="020F0502020204030204" pitchFamily="34" charset="0"/>
                <a:ea typeface="Times New Roman" panose="02020603050405020304" pitchFamily="18" charset="0"/>
              </a:rPr>
              <a:t>Örnek: Genel oranda KDV’ye tabi olan (A) malının kayıtlarda bulunan ancak stoklarda yer almayan miktarı 20 ton olup kendi kayıtlarına göre bu malın birim maliyeti 15 TL/Kg ve gayrisafi karlılık oranı ise %10’dur.</a:t>
            </a:r>
          </a:p>
          <a:p>
            <a:pPr lvl="1">
              <a:spcAft>
                <a:spcPts val="600"/>
              </a:spcAft>
            </a:pPr>
            <a:r>
              <a:rPr lang="tr-TR" sz="1400" dirty="0" smtClean="0">
                <a:latin typeface="Calibri" panose="020F0502020204030204" pitchFamily="34" charset="0"/>
                <a:ea typeface="Times New Roman" panose="02020603050405020304" pitchFamily="18" charset="0"/>
              </a:rPr>
              <a:t>(</a:t>
            </a:r>
            <a:r>
              <a:rPr lang="tr-TR" sz="1400" dirty="0">
                <a:latin typeface="Calibri" panose="020F0502020204030204" pitchFamily="34" charset="0"/>
                <a:ea typeface="Times New Roman" panose="02020603050405020304" pitchFamily="18" charset="0"/>
              </a:rPr>
              <a:t>Y) Limited Şirketi bu mala ilişkin düzenleyeceği faturada 330.000 TL satış bedeli ve 59.400 TL KDV gösterecektir</a:t>
            </a:r>
            <a:r>
              <a:rPr lang="tr-TR" sz="1400" dirty="0" smtClean="0">
                <a:latin typeface="Calibri" panose="020F0502020204030204" pitchFamily="34" charset="0"/>
                <a:ea typeface="Times New Roman" panose="02020603050405020304" pitchFamily="18" charset="0"/>
              </a:rPr>
              <a:t>.</a:t>
            </a:r>
          </a:p>
          <a:p>
            <a:pPr lvl="1">
              <a:spcAft>
                <a:spcPts val="600"/>
              </a:spcAft>
            </a:pPr>
            <a:r>
              <a:rPr lang="tr-TR" sz="1400" dirty="0">
                <a:latin typeface="Calibri" panose="020F0502020204030204" pitchFamily="34" charset="0"/>
                <a:ea typeface="Times New Roman" panose="02020603050405020304" pitchFamily="18" charset="0"/>
              </a:rPr>
              <a:t>________________________________   /   ____________________________</a:t>
            </a:r>
          </a:p>
          <a:p>
            <a:pPr lvl="1"/>
            <a:r>
              <a:rPr lang="tr-TR" sz="1400" dirty="0">
                <a:latin typeface="Calibri" panose="020F0502020204030204" pitchFamily="34" charset="0"/>
                <a:ea typeface="Times New Roman" panose="02020603050405020304" pitchFamily="18" charset="0"/>
              </a:rPr>
              <a:t>689 DİĞER OLAĞANDIŞI GİD. VE ZAR</a:t>
            </a:r>
            <a:r>
              <a:rPr lang="tr-TR" sz="1400" dirty="0" smtClean="0">
                <a:latin typeface="Calibri" panose="020F0502020204030204" pitchFamily="34" charset="0"/>
                <a:ea typeface="Times New Roman" panose="02020603050405020304" pitchFamily="18" charset="0"/>
              </a:rPr>
              <a:t>.</a:t>
            </a:r>
            <a:r>
              <a:rPr lang="tr-TR" sz="1600" b="1" dirty="0" smtClean="0">
                <a:solidFill>
                  <a:srgbClr val="C00000"/>
                </a:solidFill>
                <a:latin typeface="Calibri" panose="020F0502020204030204" pitchFamily="34" charset="0"/>
                <a:ea typeface="Times New Roman" panose="02020603050405020304" pitchFamily="18" charset="0"/>
              </a:rPr>
              <a:t>*</a:t>
            </a:r>
            <a:r>
              <a:rPr lang="tr-TR" sz="1400" dirty="0" smtClean="0">
                <a:latin typeface="Calibri" panose="020F0502020204030204" pitchFamily="34" charset="0"/>
                <a:ea typeface="Times New Roman" panose="02020603050405020304" pitchFamily="18" charset="0"/>
              </a:rPr>
              <a:t>                       </a:t>
            </a:r>
            <a:r>
              <a:rPr lang="tr-TR" sz="1400" dirty="0">
                <a:latin typeface="Calibri" panose="020F0502020204030204" pitchFamily="34" charset="0"/>
                <a:ea typeface="Times New Roman" panose="02020603050405020304" pitchFamily="18" charset="0"/>
              </a:rPr>
              <a:t>389.400 TL</a:t>
            </a:r>
          </a:p>
          <a:p>
            <a:pPr lvl="1"/>
            <a:r>
              <a:rPr lang="tr-TR" sz="1400" dirty="0">
                <a:latin typeface="Calibri" panose="020F0502020204030204" pitchFamily="34" charset="0"/>
                <a:ea typeface="Times New Roman" panose="02020603050405020304" pitchFamily="18" charset="0"/>
              </a:rPr>
              <a:t>       (</a:t>
            </a:r>
            <a:r>
              <a:rPr lang="tr-TR" sz="1400" dirty="0">
                <a:solidFill>
                  <a:srgbClr val="C00000"/>
                </a:solidFill>
                <a:latin typeface="Calibri" panose="020F0502020204030204" pitchFamily="34" charset="0"/>
                <a:ea typeface="Times New Roman" panose="02020603050405020304" pitchFamily="18" charset="0"/>
              </a:rPr>
              <a:t>Kanunen Kabul Edilmeyen Gider</a:t>
            </a:r>
            <a:r>
              <a:rPr lang="tr-TR" sz="1400" dirty="0">
                <a:latin typeface="Calibri" panose="020F0502020204030204" pitchFamily="34" charset="0"/>
                <a:ea typeface="Times New Roman" panose="02020603050405020304" pitchFamily="18" charset="0"/>
              </a:rPr>
              <a:t>)</a:t>
            </a:r>
          </a:p>
          <a:p>
            <a:pPr lvl="1"/>
            <a:r>
              <a:rPr lang="tr-TR" sz="1400" dirty="0">
                <a:latin typeface="Calibri" panose="020F0502020204030204" pitchFamily="34" charset="0"/>
                <a:ea typeface="Times New Roman" panose="02020603050405020304" pitchFamily="18" charset="0"/>
              </a:rPr>
              <a:t>                               600 YURTİÇİ SATIŞLAR                                  330.000 TL</a:t>
            </a:r>
          </a:p>
          <a:p>
            <a:pPr lvl="1"/>
            <a:r>
              <a:rPr lang="tr-TR" sz="1400" dirty="0">
                <a:latin typeface="Calibri" panose="020F0502020204030204" pitchFamily="34" charset="0"/>
                <a:ea typeface="Times New Roman" panose="02020603050405020304" pitchFamily="18" charset="0"/>
              </a:rPr>
              <a:t>                                      (7326 sayılı Kanunun 6/2 maddesi)</a:t>
            </a:r>
          </a:p>
          <a:p>
            <a:pPr lvl="1"/>
            <a:r>
              <a:rPr lang="tr-TR" sz="1400" dirty="0">
                <a:latin typeface="Calibri" panose="020F0502020204030204" pitchFamily="34" charset="0"/>
                <a:ea typeface="Times New Roman" panose="02020603050405020304" pitchFamily="18" charset="0"/>
              </a:rPr>
              <a:t>                               391 HESAPLANAN KDV                                    59.400 TL</a:t>
            </a:r>
          </a:p>
          <a:p>
            <a:pPr lvl="1">
              <a:spcAft>
                <a:spcPts val="600"/>
              </a:spcAft>
            </a:pPr>
            <a:r>
              <a:rPr lang="tr-TR" sz="1400" dirty="0">
                <a:latin typeface="Calibri" panose="020F0502020204030204" pitchFamily="34" charset="0"/>
                <a:ea typeface="Times New Roman" panose="02020603050405020304" pitchFamily="18" charset="0"/>
              </a:rPr>
              <a:t>________________________________  /   _____________________________</a:t>
            </a:r>
          </a:p>
          <a:p>
            <a:pPr lvl="1">
              <a:spcAft>
                <a:spcPts val="600"/>
              </a:spcAft>
            </a:pPr>
            <a:r>
              <a:rPr lang="tr-TR" sz="1400" dirty="0">
                <a:latin typeface="Calibri" panose="020F0502020204030204" pitchFamily="34" charset="0"/>
                <a:ea typeface="Times New Roman" panose="02020603050405020304" pitchFamily="18" charset="0"/>
              </a:rPr>
              <a:t> </a:t>
            </a:r>
          </a:p>
          <a:p>
            <a:pPr lvl="1">
              <a:spcAft>
                <a:spcPts val="600"/>
              </a:spcAft>
            </a:pPr>
            <a:r>
              <a:rPr lang="tr-TR" sz="1400" dirty="0">
                <a:latin typeface="Calibri" panose="020F0502020204030204" pitchFamily="34" charset="0"/>
                <a:ea typeface="Times New Roman" panose="02020603050405020304" pitchFamily="18" charset="0"/>
              </a:rPr>
              <a:t> Giderlerin nazım hesaplara (kanunen kabul edilmeyen gider olarak) </a:t>
            </a:r>
            <a:r>
              <a:rPr lang="tr-TR" sz="1400" dirty="0" smtClean="0">
                <a:latin typeface="Calibri" panose="020F0502020204030204" pitchFamily="34" charset="0"/>
                <a:ea typeface="Times New Roman" panose="02020603050405020304" pitchFamily="18" charset="0"/>
              </a:rPr>
              <a:t>kaydedilecektir.</a:t>
            </a:r>
          </a:p>
        </p:txBody>
      </p:sp>
      <p:sp>
        <p:nvSpPr>
          <p:cNvPr id="10" name="İçerik Yer Tutucusu 2"/>
          <p:cNvSpPr txBox="1">
            <a:spLocks/>
          </p:cNvSpPr>
          <p:nvPr/>
        </p:nvSpPr>
        <p:spPr>
          <a:xfrm>
            <a:off x="2143476" y="4647294"/>
            <a:ext cx="8736973" cy="10897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Font typeface="Wingdings" panose="05000000000000000000" pitchFamily="2" charset="2"/>
              <a:buChar char="q"/>
            </a:pPr>
            <a:endParaRPr lang="tr-TR" dirty="0"/>
          </a:p>
        </p:txBody>
      </p:sp>
      <p:sp>
        <p:nvSpPr>
          <p:cNvPr id="12" name="İçerik Yer Tutucusu 2"/>
          <p:cNvSpPr txBox="1">
            <a:spLocks/>
          </p:cNvSpPr>
          <p:nvPr/>
        </p:nvSpPr>
        <p:spPr>
          <a:xfrm>
            <a:off x="-374871" y="5737074"/>
            <a:ext cx="8736973" cy="10897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Font typeface="Wingdings" panose="05000000000000000000" pitchFamily="2" charset="2"/>
              <a:buChar char="q"/>
            </a:pPr>
            <a:endParaRPr lang="tr-TR" dirty="0"/>
          </a:p>
        </p:txBody>
      </p:sp>
      <p:sp>
        <p:nvSpPr>
          <p:cNvPr id="20" name="Metin kutusu 19"/>
          <p:cNvSpPr txBox="1"/>
          <p:nvPr/>
        </p:nvSpPr>
        <p:spPr>
          <a:xfrm>
            <a:off x="3602676" y="1396532"/>
            <a:ext cx="5965371" cy="2211375"/>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pPr marL="377190" lvl="1" indent="-285750">
              <a:lnSpc>
                <a:spcPct val="90000"/>
              </a:lnSpc>
              <a:spcBef>
                <a:spcPts val="300"/>
              </a:spcBef>
              <a:spcAft>
                <a:spcPts val="300"/>
              </a:spcAft>
              <a:buClr>
                <a:srgbClr val="D34817"/>
              </a:buClr>
              <a:buFont typeface="Wingdings" panose="05000000000000000000" pitchFamily="2" charset="2"/>
              <a:buChar char="§"/>
            </a:pPr>
            <a:r>
              <a:rPr lang="tr-TR" sz="1400" dirty="0">
                <a:latin typeface="Calibri" panose="020F0502020204030204" pitchFamily="34" charset="0"/>
                <a:ea typeface="Times New Roman" panose="02020603050405020304" pitchFamily="18" charset="0"/>
              </a:rPr>
              <a:t>Düzenlenecek </a:t>
            </a:r>
            <a:r>
              <a:rPr lang="tr-TR" sz="1400" b="1" u="sng" dirty="0">
                <a:latin typeface="Calibri" panose="020F0502020204030204" pitchFamily="34" charset="0"/>
                <a:ea typeface="Times New Roman" panose="02020603050405020304" pitchFamily="18" charset="0"/>
              </a:rPr>
              <a:t>fatura nedeniyle kullanılacak borçlu hesap</a:t>
            </a:r>
            <a:r>
              <a:rPr lang="tr-TR" sz="1400" dirty="0">
                <a:latin typeface="Calibri" panose="020F0502020204030204" pitchFamily="34" charset="0"/>
                <a:ea typeface="Times New Roman" panose="02020603050405020304" pitchFamily="18" charset="0"/>
              </a:rPr>
              <a:t> </a:t>
            </a:r>
            <a:r>
              <a:rPr lang="tr-TR" sz="1400" b="1" dirty="0">
                <a:solidFill>
                  <a:srgbClr val="C00000"/>
                </a:solidFill>
                <a:latin typeface="Calibri" panose="020F0502020204030204" pitchFamily="34" charset="0"/>
                <a:ea typeface="Times New Roman" panose="02020603050405020304" pitchFamily="18" charset="0"/>
              </a:rPr>
              <a:t>uygulamayı yapan mükellefçe</a:t>
            </a:r>
            <a:r>
              <a:rPr lang="tr-TR" sz="1400" dirty="0">
                <a:solidFill>
                  <a:srgbClr val="C00000"/>
                </a:solidFill>
                <a:latin typeface="Calibri" panose="020F0502020204030204" pitchFamily="34" charset="0"/>
                <a:ea typeface="Times New Roman" panose="02020603050405020304" pitchFamily="18" charset="0"/>
              </a:rPr>
              <a:t> </a:t>
            </a:r>
            <a:r>
              <a:rPr lang="tr-TR" sz="1400" b="1" u="sng" dirty="0">
                <a:latin typeface="Calibri" panose="020F0502020204030204" pitchFamily="34" charset="0"/>
                <a:ea typeface="Times New Roman" panose="02020603050405020304" pitchFamily="18" charset="0"/>
              </a:rPr>
              <a:t>gerçeğe uygun olarak</a:t>
            </a:r>
            <a:r>
              <a:rPr lang="tr-TR" sz="1400" dirty="0">
                <a:latin typeface="Calibri" panose="020F0502020204030204" pitchFamily="34" charset="0"/>
                <a:ea typeface="Times New Roman" panose="02020603050405020304" pitchFamily="18" charset="0"/>
              </a:rPr>
              <a:t> </a:t>
            </a:r>
            <a:r>
              <a:rPr lang="tr-TR" sz="1400" b="1" dirty="0">
                <a:solidFill>
                  <a:srgbClr val="C00000"/>
                </a:solidFill>
                <a:latin typeface="Calibri" panose="020F0502020204030204" pitchFamily="34" charset="0"/>
                <a:ea typeface="Times New Roman" panose="02020603050405020304" pitchFamily="18" charset="0"/>
              </a:rPr>
              <a:t>tespit edilecektir</a:t>
            </a:r>
            <a:r>
              <a:rPr lang="tr-TR" sz="1400" dirty="0">
                <a:latin typeface="Calibri" panose="020F0502020204030204" pitchFamily="34" charset="0"/>
                <a:ea typeface="Times New Roman" panose="02020603050405020304" pitchFamily="18" charset="0"/>
              </a:rPr>
              <a:t>.</a:t>
            </a:r>
            <a:r>
              <a:rPr lang="tr-TR" sz="1400" dirty="0" smtClean="0">
                <a:latin typeface="Calibri" panose="020F0502020204030204" pitchFamily="34" charset="0"/>
                <a:ea typeface="Times New Roman" panose="02020603050405020304" pitchFamily="18" charset="0"/>
              </a:rPr>
              <a:t> </a:t>
            </a:r>
          </a:p>
          <a:p>
            <a:pPr marL="377190" lvl="1" indent="-285750">
              <a:lnSpc>
                <a:spcPct val="90000"/>
              </a:lnSpc>
              <a:spcBef>
                <a:spcPts val="300"/>
              </a:spcBef>
              <a:spcAft>
                <a:spcPts val="300"/>
              </a:spcAft>
              <a:buClr>
                <a:srgbClr val="D34817"/>
              </a:buClr>
              <a:buFont typeface="Wingdings" panose="05000000000000000000" pitchFamily="2" charset="2"/>
              <a:buChar char="§"/>
            </a:pPr>
            <a:r>
              <a:rPr lang="tr-TR" sz="1400" dirty="0">
                <a:latin typeface="Calibri" panose="020F0502020204030204" pitchFamily="34" charset="0"/>
                <a:ea typeface="Times New Roman" panose="02020603050405020304" pitchFamily="18" charset="0"/>
              </a:rPr>
              <a:t>Gerçek durum ile kayıtlar arasındaki farklılık, faturasız satışlardan kaynaklanmakta olup </a:t>
            </a:r>
            <a:r>
              <a:rPr lang="tr-TR" sz="1400" b="1" u="sng" dirty="0">
                <a:latin typeface="Calibri" panose="020F0502020204030204" pitchFamily="34" charset="0"/>
                <a:ea typeface="Times New Roman" panose="02020603050405020304" pitchFamily="18" charset="0"/>
              </a:rPr>
              <a:t>faturasız satılan kıymetlerin karşılığında</a:t>
            </a:r>
            <a:r>
              <a:rPr lang="tr-TR" sz="1400" dirty="0">
                <a:latin typeface="Calibri" panose="020F0502020204030204" pitchFamily="34" charset="0"/>
                <a:ea typeface="Times New Roman" panose="02020603050405020304" pitchFamily="18" charset="0"/>
              </a:rPr>
              <a:t> </a:t>
            </a:r>
            <a:r>
              <a:rPr lang="tr-TR" sz="1400" b="1" dirty="0">
                <a:solidFill>
                  <a:srgbClr val="C00000"/>
                </a:solidFill>
                <a:latin typeface="Calibri" panose="020F0502020204030204" pitchFamily="34" charset="0"/>
                <a:ea typeface="Times New Roman" panose="02020603050405020304" pitchFamily="18" charset="0"/>
              </a:rPr>
              <a:t>işletme kalemlerinden birinde</a:t>
            </a:r>
            <a:r>
              <a:rPr lang="tr-TR" sz="1400" dirty="0">
                <a:solidFill>
                  <a:srgbClr val="C00000"/>
                </a:solidFill>
                <a:latin typeface="Calibri" panose="020F0502020204030204" pitchFamily="34" charset="0"/>
                <a:ea typeface="Times New Roman" panose="02020603050405020304" pitchFamily="18" charset="0"/>
              </a:rPr>
              <a:t> </a:t>
            </a:r>
            <a:r>
              <a:rPr lang="tr-TR" sz="1400" b="1" u="sng" dirty="0">
                <a:latin typeface="Calibri" panose="020F0502020204030204" pitchFamily="34" charset="0"/>
                <a:ea typeface="Times New Roman" panose="02020603050405020304" pitchFamily="18" charset="0"/>
              </a:rPr>
              <a:t>artış olması</a:t>
            </a:r>
            <a:r>
              <a:rPr lang="tr-TR" sz="1400" dirty="0">
                <a:latin typeface="Calibri" panose="020F0502020204030204" pitchFamily="34" charset="0"/>
                <a:ea typeface="Times New Roman" panose="02020603050405020304" pitchFamily="18" charset="0"/>
              </a:rPr>
              <a:t> gerekmektedir</a:t>
            </a:r>
            <a:r>
              <a:rPr lang="tr-TR" sz="1400" dirty="0" smtClean="0">
                <a:latin typeface="Calibri" panose="020F0502020204030204" pitchFamily="34" charset="0"/>
                <a:ea typeface="Times New Roman" panose="02020603050405020304" pitchFamily="18" charset="0"/>
              </a:rPr>
              <a:t>.</a:t>
            </a:r>
          </a:p>
          <a:p>
            <a:pPr marL="377190" lvl="1" indent="-285750">
              <a:lnSpc>
                <a:spcPct val="90000"/>
              </a:lnSpc>
              <a:spcBef>
                <a:spcPts val="300"/>
              </a:spcBef>
              <a:spcAft>
                <a:spcPts val="300"/>
              </a:spcAft>
              <a:buClr>
                <a:srgbClr val="D34817"/>
              </a:buClr>
              <a:buFont typeface="Wingdings" panose="05000000000000000000" pitchFamily="2" charset="2"/>
              <a:buChar char="§"/>
            </a:pPr>
            <a:r>
              <a:rPr lang="tr-TR" sz="1400" dirty="0">
                <a:latin typeface="Calibri" panose="020F0502020204030204" pitchFamily="34" charset="0"/>
                <a:ea typeface="Times New Roman" panose="02020603050405020304" pitchFamily="18" charset="0"/>
              </a:rPr>
              <a:t>Bu artış </a:t>
            </a:r>
            <a:r>
              <a:rPr lang="tr-TR" sz="1400" b="1" u="sng" dirty="0">
                <a:latin typeface="Calibri" panose="020F0502020204030204" pitchFamily="34" charset="0"/>
                <a:ea typeface="Times New Roman" panose="02020603050405020304" pitchFamily="18" charset="0"/>
              </a:rPr>
              <a:t>nakit para, banka, alacak senedi, çek ve benzeri</a:t>
            </a:r>
            <a:r>
              <a:rPr lang="tr-TR" sz="1400" dirty="0">
                <a:latin typeface="Calibri" panose="020F0502020204030204" pitchFamily="34" charset="0"/>
                <a:ea typeface="Times New Roman" panose="02020603050405020304" pitchFamily="18" charset="0"/>
              </a:rPr>
              <a:t> değerler </a:t>
            </a:r>
            <a:r>
              <a:rPr lang="tr-TR" sz="1400" b="1" dirty="0">
                <a:solidFill>
                  <a:srgbClr val="C00000"/>
                </a:solidFill>
                <a:latin typeface="Calibri" panose="020F0502020204030204" pitchFamily="34" charset="0"/>
                <a:ea typeface="Times New Roman" panose="02020603050405020304" pitchFamily="18" charset="0"/>
              </a:rPr>
              <a:t>şeklinde olabilir</a:t>
            </a:r>
            <a:r>
              <a:rPr lang="tr-TR" sz="1400" dirty="0">
                <a:latin typeface="Calibri" panose="020F0502020204030204" pitchFamily="34" charset="0"/>
                <a:ea typeface="Times New Roman" panose="02020603050405020304" pitchFamily="18" charset="0"/>
              </a:rPr>
              <a:t>.</a:t>
            </a:r>
            <a:endParaRPr lang="tr-TR" sz="1400" dirty="0" smtClean="0">
              <a:latin typeface="Calibri" panose="020F0502020204030204" pitchFamily="34" charset="0"/>
              <a:ea typeface="Times New Roman" panose="02020603050405020304" pitchFamily="18" charset="0"/>
            </a:endParaRPr>
          </a:p>
        </p:txBody>
      </p:sp>
      <p:sp>
        <p:nvSpPr>
          <p:cNvPr id="21" name="Yuvarlatılmış Dikdörtgen 20"/>
          <p:cNvSpPr/>
          <p:nvPr/>
        </p:nvSpPr>
        <p:spPr>
          <a:xfrm>
            <a:off x="3617050" y="1225669"/>
            <a:ext cx="5952554" cy="720000"/>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a:t>Muhasebe Kayıtları</a:t>
            </a:r>
            <a:endParaRPr lang="tr-TR" dirty="0">
              <a:latin typeface="Arial" panose="020B0604020202020204" pitchFamily="34" charset="0"/>
              <a:cs typeface="Arial" panose="020B0604020202020204" pitchFamily="34" charset="0"/>
            </a:endParaRPr>
          </a:p>
        </p:txBody>
      </p:sp>
      <p:sp>
        <p:nvSpPr>
          <p:cNvPr id="22" name="Dikdörtgen 21"/>
          <p:cNvSpPr/>
          <p:nvPr/>
        </p:nvSpPr>
        <p:spPr>
          <a:xfrm>
            <a:off x="2941563" y="1441688"/>
            <a:ext cx="5254951" cy="720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scene3d>
              <a:camera prst="orthographicFront"/>
              <a:lightRig rig="threePt" dir="t"/>
            </a:scene3d>
            <a:sp3d extrusionH="57150">
              <a:bevelT w="82550" h="38100" prst="coolSlant"/>
            </a:sp3d>
          </a:bodyPr>
          <a:lstStyle/>
          <a:p>
            <a:pPr lvl="0" algn="ctr" defTabSz="1422400">
              <a:lnSpc>
                <a:spcPct val="90000"/>
              </a:lnSpc>
              <a:spcBef>
                <a:spcPct val="0"/>
              </a:spcBef>
              <a:spcAft>
                <a:spcPct val="35000"/>
              </a:spcAft>
            </a:pPr>
            <a:endParaRPr lang="tr-TR" sz="3200" b="1" dirty="0">
              <a:solidFill>
                <a:schemeClr val="tx1"/>
              </a:solidFill>
              <a:latin typeface="SimSun" panose="02010600030101010101" pitchFamily="2" charset="-122"/>
              <a:ea typeface="SimSun" panose="02010600030101010101" pitchFamily="2" charset="-122"/>
              <a:cs typeface="Times New Roman" panose="02020603050405020304" pitchFamily="18" charset="0"/>
            </a:endParaRPr>
          </a:p>
        </p:txBody>
      </p:sp>
      <p:sp>
        <p:nvSpPr>
          <p:cNvPr id="11" name="TextShape 2"/>
          <p:cNvSpPr txBox="1"/>
          <p:nvPr/>
        </p:nvSpPr>
        <p:spPr>
          <a:xfrm>
            <a:off x="1108075" y="82018"/>
            <a:ext cx="10920495" cy="791640"/>
          </a:xfrm>
          <a:prstGeom prst="rect">
            <a:avLst/>
          </a:prstGeom>
          <a:noFill/>
          <a:ln>
            <a:noFill/>
          </a:ln>
        </p:spPr>
        <p:txBody>
          <a:bodyPr anchor="ctr"/>
          <a:lstStyle/>
          <a:p>
            <a:pPr algn="ctr">
              <a:lnSpc>
                <a:spcPct val="100000"/>
              </a:lnSpc>
            </a:pPr>
            <a:r>
              <a:rPr lang="tr-TR" sz="2500" b="1" spc="-1" dirty="0" smtClean="0">
                <a:solidFill>
                  <a:srgbClr val="FF0000"/>
                </a:solidFill>
                <a:uFill>
                  <a:solidFill>
                    <a:srgbClr val="FFFFFF"/>
                  </a:solidFill>
                </a:uFill>
                <a:latin typeface="Calibri"/>
              </a:rPr>
              <a:t>İŞLETME KAYITLARININ DÜZELTİLMESİ</a:t>
            </a:r>
          </a:p>
          <a:p>
            <a:pPr algn="ctr">
              <a:lnSpc>
                <a:spcPct val="100000"/>
              </a:lnSpc>
            </a:pPr>
            <a:r>
              <a:rPr lang="tr-TR" b="1" spc="-1" dirty="0">
                <a:solidFill>
                  <a:srgbClr val="FF0000"/>
                </a:solidFill>
                <a:uFill>
                  <a:solidFill>
                    <a:srgbClr val="FFFFFF"/>
                  </a:solidFill>
                </a:uFill>
              </a:rPr>
              <a:t>-Kayıtlarda Yer Aldığı Hâlde İşletmede Mevcut Olmayan Kıymetler</a:t>
            </a:r>
            <a:r>
              <a:rPr lang="tr-TR" b="1" strike="noStrike" spc="-1" dirty="0" smtClean="0">
                <a:solidFill>
                  <a:srgbClr val="FF0000"/>
                </a:solidFill>
                <a:uFill>
                  <a:solidFill>
                    <a:srgbClr val="FFFFFF"/>
                  </a:solidFill>
                </a:uFill>
                <a:latin typeface="Calibri"/>
              </a:rPr>
              <a:t>-</a:t>
            </a:r>
            <a:endParaRPr lang="tr-TR" b="0" strike="noStrike" spc="-1" dirty="0">
              <a:solidFill>
                <a:srgbClr val="000000"/>
              </a:solidFill>
              <a:uFill>
                <a:solidFill>
                  <a:srgbClr val="FFFFFF"/>
                </a:solidFill>
              </a:uFill>
              <a:latin typeface="Calibri"/>
            </a:endParaRPr>
          </a:p>
        </p:txBody>
      </p:sp>
      <p:sp>
        <p:nvSpPr>
          <p:cNvPr id="13" name="5 Dikdörtgen"/>
          <p:cNvSpPr/>
          <p:nvPr/>
        </p:nvSpPr>
        <p:spPr>
          <a:xfrm rot="16200000">
            <a:off x="-2875869" y="3145126"/>
            <a:ext cx="6851740" cy="561489"/>
          </a:xfrm>
          <a:prstGeom prst="rect">
            <a:avLst/>
          </a:prstGeom>
          <a:solidFill>
            <a:srgbClr val="FD0005"/>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b="1">
              <a:solidFill>
                <a:prstClr val="white"/>
              </a:solidFill>
            </a:endParaRPr>
          </a:p>
        </p:txBody>
      </p:sp>
      <p:sp>
        <p:nvSpPr>
          <p:cNvPr id="14" name="36 Başlık"/>
          <p:cNvSpPr txBox="1">
            <a:spLocks/>
          </p:cNvSpPr>
          <p:nvPr/>
        </p:nvSpPr>
        <p:spPr>
          <a:xfrm rot="16200000">
            <a:off x="-2247497" y="3571445"/>
            <a:ext cx="5584971" cy="571504"/>
          </a:xfrm>
          <a:prstGeom prst="rect">
            <a:avLst/>
          </a:prstGeom>
        </p:spPr>
        <p:txBody>
          <a:bodyPr vert="horz" lIns="91440" tIns="45720" rIns="91440" bIns="45720" rtlCol="0" anchor="ctr">
            <a:noAutofit/>
          </a:bodyPr>
          <a:lstStyle/>
          <a:p>
            <a:pPr algn="ctr">
              <a:spcBef>
                <a:spcPct val="0"/>
              </a:spcBef>
              <a:defRPr/>
            </a:pPr>
            <a:r>
              <a:rPr lang="tr-TR" b="1" dirty="0">
                <a:solidFill>
                  <a:prstClr val="white"/>
                </a:solidFill>
                <a:effectLst>
                  <a:outerShdw blurRad="38100" dist="38100" dir="2700000" algn="tl">
                    <a:srgbClr val="000000">
                      <a:alpha val="43137"/>
                    </a:srgbClr>
                  </a:outerShdw>
                </a:effectLst>
              </a:rPr>
              <a:t>VERGİ DENETİM KURULU BAŞKANLIĞI</a:t>
            </a:r>
          </a:p>
        </p:txBody>
      </p:sp>
      <p:pic>
        <p:nvPicPr>
          <p:cNvPr id="15" name="Resim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46" y="235646"/>
            <a:ext cx="965683" cy="964739"/>
          </a:xfrm>
          <a:prstGeom prst="rect">
            <a:avLst/>
          </a:prstGeom>
        </p:spPr>
      </p:pic>
      <p:sp>
        <p:nvSpPr>
          <p:cNvPr id="17" name="Metin kutusu 16"/>
          <p:cNvSpPr txBox="1"/>
          <p:nvPr/>
        </p:nvSpPr>
        <p:spPr>
          <a:xfrm>
            <a:off x="7622758" y="4690633"/>
            <a:ext cx="4405812" cy="1169551"/>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100" b="1">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a:defRPr>
                <a:solidFill>
                  <a:schemeClr val="tx1"/>
                </a:solidFill>
              </a:defRPr>
            </a:lvl2pPr>
            <a:lvl3pPr marL="834390" lvl="2" indent="-285750">
              <a:lnSpc>
                <a:spcPct val="90000"/>
              </a:lnSpc>
              <a:spcBef>
                <a:spcPts val="300"/>
              </a:spcBef>
              <a:spcAft>
                <a:spcPts val="300"/>
              </a:spcAft>
              <a:buClr>
                <a:srgbClr val="D34817"/>
              </a:buClr>
              <a:buFont typeface="Wingdings" panose="05000000000000000000" pitchFamily="2" charset="2"/>
              <a:buChar char="§"/>
              <a:defRPr sz="1400">
                <a:solidFill>
                  <a:prstClr val="black">
                    <a:lumMod val="85000"/>
                    <a:lumOff val="15000"/>
                  </a:prstClr>
                </a:solidFill>
                <a:latin typeface="Segoe UI" panose="020B0502040204020203" pitchFamily="34" charset="0"/>
                <a:ea typeface="Segoe UI" panose="020B0502040204020203" pitchFamily="34" charset="0"/>
                <a:cs typeface="Segoe UI" panose="020B0502040204020203" pitchFamily="34" charset="0"/>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1" algn="just">
              <a:spcAft>
                <a:spcPts val="600"/>
              </a:spcAft>
            </a:pPr>
            <a:r>
              <a:rPr lang="tr-TR" sz="1400" b="1" dirty="0">
                <a:solidFill>
                  <a:srgbClr val="C00000"/>
                </a:solidFill>
                <a:latin typeface="Calibri" panose="020F0502020204030204" pitchFamily="34" charset="0"/>
                <a:ea typeface="Times New Roman" panose="02020603050405020304" pitchFamily="18" charset="0"/>
              </a:rPr>
              <a:t>*</a:t>
            </a:r>
            <a:r>
              <a:rPr lang="tr-TR" sz="1400" dirty="0" smtClean="0">
                <a:latin typeface="Calibri" panose="020F0502020204030204" pitchFamily="34" charset="0"/>
                <a:ea typeface="Times New Roman" panose="02020603050405020304" pitchFamily="18" charset="0"/>
              </a:rPr>
              <a:t>Bu </a:t>
            </a:r>
            <a:r>
              <a:rPr lang="tr-TR" sz="1400" dirty="0">
                <a:latin typeface="Calibri" panose="020F0502020204030204" pitchFamily="34" charset="0"/>
                <a:ea typeface="Times New Roman" panose="02020603050405020304" pitchFamily="18" charset="0"/>
              </a:rPr>
              <a:t>kayıtta yer alan 689 numaralı hesap </a:t>
            </a:r>
            <a:r>
              <a:rPr lang="tr-TR" sz="1400" dirty="0" smtClean="0">
                <a:latin typeface="Calibri" panose="020F0502020204030204" pitchFamily="34" charset="0"/>
                <a:ea typeface="Times New Roman" panose="02020603050405020304" pitchFamily="18" charset="0"/>
              </a:rPr>
              <a:t>yerine gerçek </a:t>
            </a:r>
            <a:r>
              <a:rPr lang="tr-TR" sz="1400" dirty="0">
                <a:latin typeface="Calibri" panose="020F0502020204030204" pitchFamily="34" charset="0"/>
                <a:ea typeface="Times New Roman" panose="02020603050405020304" pitchFamily="18" charset="0"/>
              </a:rPr>
              <a:t>duruma uygun olması hâlinde diğer hesaplardan; </a:t>
            </a:r>
            <a:r>
              <a:rPr lang="tr-TR" sz="1400" b="1" u="sng" dirty="0">
                <a:latin typeface="Calibri" panose="020F0502020204030204" pitchFamily="34" charset="0"/>
                <a:ea typeface="Times New Roman" panose="02020603050405020304" pitchFamily="18" charset="0"/>
              </a:rPr>
              <a:t>kasa, bankalar, alınan çekler, alıcılar veya alacak senetleri</a:t>
            </a:r>
            <a:r>
              <a:rPr lang="tr-TR" sz="1400" dirty="0">
                <a:latin typeface="Calibri" panose="020F0502020204030204" pitchFamily="34" charset="0"/>
                <a:ea typeface="Times New Roman" panose="02020603050405020304" pitchFamily="18" charset="0"/>
              </a:rPr>
              <a:t> hesaplarından biri kullanılabilecektir.</a:t>
            </a:r>
            <a:endParaRPr lang="tr-TR" sz="1400" dirty="0" smtClean="0">
              <a:latin typeface="Calibri" panose="020F0502020204030204" pitchFamily="34" charset="0"/>
              <a:ea typeface="Times New Roman" panose="02020603050405020304" pitchFamily="18" charset="0"/>
            </a:endParaRPr>
          </a:p>
        </p:txBody>
      </p:sp>
      <p:sp>
        <p:nvSpPr>
          <p:cNvPr id="2" name="Slayt Numarası Yer Tutucusu 1"/>
          <p:cNvSpPr>
            <a:spLocks noGrp="1"/>
          </p:cNvSpPr>
          <p:nvPr>
            <p:ph type="sldNum" sz="quarter" idx="12"/>
          </p:nvPr>
        </p:nvSpPr>
        <p:spPr/>
        <p:txBody>
          <a:bodyPr/>
          <a:lstStyle/>
          <a:p>
            <a:fld id="{F28A0EBE-9E73-41B7-8F1B-104D7A2F7EFB}" type="slidenum">
              <a:rPr lang="tr-TR" smtClean="0"/>
              <a:t>33</a:t>
            </a:fld>
            <a:endParaRPr lang="tr-TR"/>
          </a:p>
        </p:txBody>
      </p:sp>
    </p:spTree>
    <p:extLst>
      <p:ext uri="{BB962C8B-B14F-4D97-AF65-F5344CB8AC3E}">
        <p14:creationId xmlns:p14="http://schemas.microsoft.com/office/powerpoint/2010/main" val="1590167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up)">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xit" presetSubtype="0" fill="hold" grpId="1" nodeType="clickEffect">
                                  <p:stCondLst>
                                    <p:cond delay="0"/>
                                  </p:stCondLst>
                                  <p:childTnLst>
                                    <p:animEffect transition="out" filter="fade">
                                      <p:cBhvr>
                                        <p:cTn id="23" dur="1000"/>
                                        <p:tgtEl>
                                          <p:spTgt spid="26"/>
                                        </p:tgtEl>
                                      </p:cBhvr>
                                    </p:animEffect>
                                    <p:anim calcmode="lin" valueType="num">
                                      <p:cBhvr>
                                        <p:cTn id="24" dur="1000"/>
                                        <p:tgtEl>
                                          <p:spTgt spid="26"/>
                                        </p:tgtEl>
                                        <p:attrNameLst>
                                          <p:attrName>ppt_x</p:attrName>
                                        </p:attrNameLst>
                                      </p:cBhvr>
                                      <p:tavLst>
                                        <p:tav tm="0">
                                          <p:val>
                                            <p:strVal val="ppt_x"/>
                                          </p:val>
                                        </p:tav>
                                        <p:tav tm="100000">
                                          <p:val>
                                            <p:strVal val="ppt_x"/>
                                          </p:val>
                                        </p:tav>
                                      </p:tavLst>
                                    </p:anim>
                                    <p:anim calcmode="lin" valueType="num">
                                      <p:cBhvr>
                                        <p:cTn id="25" dur="100" decel="100000"/>
                                        <p:tgtEl>
                                          <p:spTgt spid="26"/>
                                        </p:tgtEl>
                                        <p:attrNameLst>
                                          <p:attrName>ppt_y</p:attrName>
                                        </p:attrNameLst>
                                      </p:cBhvr>
                                      <p:tavLst>
                                        <p:tav tm="0">
                                          <p:val>
                                            <p:strVal val="ppt_y"/>
                                          </p:val>
                                        </p:tav>
                                        <p:tav tm="100000">
                                          <p:val>
                                            <p:strVal val="ppt_y-.03"/>
                                          </p:val>
                                        </p:tav>
                                      </p:tavLst>
                                    </p:anim>
                                    <p:anim calcmode="lin" valueType="num">
                                      <p:cBhvr>
                                        <p:cTn id="26" dur="900" accel="100000">
                                          <p:stCondLst>
                                            <p:cond delay="100"/>
                                          </p:stCondLst>
                                        </p:cTn>
                                        <p:tgtEl>
                                          <p:spTgt spid="26"/>
                                        </p:tgtEl>
                                        <p:attrNameLst>
                                          <p:attrName>ppt_y</p:attrName>
                                        </p:attrNameLst>
                                      </p:cBhvr>
                                      <p:tavLst>
                                        <p:tav tm="0">
                                          <p:val>
                                            <p:strVal val="ppt_y"/>
                                          </p:val>
                                        </p:tav>
                                        <p:tav tm="100000">
                                          <p:val>
                                            <p:strVal val="ppt_y+1"/>
                                          </p:val>
                                        </p:tav>
                                      </p:tavLst>
                                    </p:anim>
                                    <p:set>
                                      <p:cBhvr>
                                        <p:cTn id="27" dur="1" fill="hold">
                                          <p:stCondLst>
                                            <p:cond delay="999"/>
                                          </p:stCondLst>
                                        </p:cTn>
                                        <p:tgtEl>
                                          <p:spTgt spid="26"/>
                                        </p:tgtEl>
                                        <p:attrNameLst>
                                          <p:attrName>style.visibility</p:attrName>
                                        </p:attrNameLst>
                                      </p:cBhvr>
                                      <p:to>
                                        <p:strVal val="hidden"/>
                                      </p:to>
                                    </p:se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left)">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37" presetClass="exit" presetSubtype="0" fill="hold" grpId="1" nodeType="clickEffect">
                                  <p:stCondLst>
                                    <p:cond delay="0"/>
                                  </p:stCondLst>
                                  <p:childTnLst>
                                    <p:animEffect transition="out" filter="fade">
                                      <p:cBhvr>
                                        <p:cTn id="40" dur="1000"/>
                                        <p:tgtEl>
                                          <p:spTgt spid="16"/>
                                        </p:tgtEl>
                                      </p:cBhvr>
                                    </p:animEffect>
                                    <p:anim calcmode="lin" valueType="num">
                                      <p:cBhvr>
                                        <p:cTn id="41" dur="1000"/>
                                        <p:tgtEl>
                                          <p:spTgt spid="16"/>
                                        </p:tgtEl>
                                        <p:attrNameLst>
                                          <p:attrName>ppt_x</p:attrName>
                                        </p:attrNameLst>
                                      </p:cBhvr>
                                      <p:tavLst>
                                        <p:tav tm="0">
                                          <p:val>
                                            <p:strVal val="ppt_x"/>
                                          </p:val>
                                        </p:tav>
                                        <p:tav tm="100000">
                                          <p:val>
                                            <p:strVal val="ppt_x"/>
                                          </p:val>
                                        </p:tav>
                                      </p:tavLst>
                                    </p:anim>
                                    <p:anim calcmode="lin" valueType="num">
                                      <p:cBhvr>
                                        <p:cTn id="42" dur="100" decel="100000"/>
                                        <p:tgtEl>
                                          <p:spTgt spid="16"/>
                                        </p:tgtEl>
                                        <p:attrNameLst>
                                          <p:attrName>ppt_y</p:attrName>
                                        </p:attrNameLst>
                                      </p:cBhvr>
                                      <p:tavLst>
                                        <p:tav tm="0">
                                          <p:val>
                                            <p:strVal val="ppt_y"/>
                                          </p:val>
                                        </p:tav>
                                        <p:tav tm="100000">
                                          <p:val>
                                            <p:strVal val="ppt_y-.03"/>
                                          </p:val>
                                        </p:tav>
                                      </p:tavLst>
                                    </p:anim>
                                    <p:anim calcmode="lin" valueType="num">
                                      <p:cBhvr>
                                        <p:cTn id="43" dur="900" accel="100000">
                                          <p:stCondLst>
                                            <p:cond delay="100"/>
                                          </p:stCondLst>
                                        </p:cTn>
                                        <p:tgtEl>
                                          <p:spTgt spid="16"/>
                                        </p:tgtEl>
                                        <p:attrNameLst>
                                          <p:attrName>ppt_y</p:attrName>
                                        </p:attrNameLst>
                                      </p:cBhvr>
                                      <p:tavLst>
                                        <p:tav tm="0">
                                          <p:val>
                                            <p:strVal val="ppt_y"/>
                                          </p:val>
                                        </p:tav>
                                        <p:tav tm="100000">
                                          <p:val>
                                            <p:strVal val="ppt_y+1"/>
                                          </p:val>
                                        </p:tav>
                                      </p:tavLst>
                                    </p:anim>
                                    <p:set>
                                      <p:cBhvr>
                                        <p:cTn id="44" dur="1" fill="hold">
                                          <p:stCondLst>
                                            <p:cond delay="999"/>
                                          </p:stCondLst>
                                        </p:cTn>
                                        <p:tgtEl>
                                          <p:spTgt spid="16"/>
                                        </p:tgtEl>
                                        <p:attrNameLst>
                                          <p:attrName>style.visibility</p:attrName>
                                        </p:attrNameLst>
                                      </p:cBhvr>
                                      <p:to>
                                        <p:strVal val="hidden"/>
                                      </p:to>
                                    </p:set>
                                  </p:childTnLst>
                                </p:cTn>
                              </p:par>
                            </p:childTnLst>
                          </p:cTn>
                        </p:par>
                        <p:par>
                          <p:cTn id="45" fill="hold">
                            <p:stCondLst>
                              <p:cond delay="1000"/>
                            </p:stCondLst>
                            <p:childTnLst>
                              <p:par>
                                <p:cTn id="46" presetID="2" presetClass="entr" presetSubtype="4"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500" fill="hold"/>
                                        <p:tgtEl>
                                          <p:spTgt spid="18"/>
                                        </p:tgtEl>
                                        <p:attrNameLst>
                                          <p:attrName>ppt_x</p:attrName>
                                        </p:attrNameLst>
                                      </p:cBhvr>
                                      <p:tavLst>
                                        <p:tav tm="0">
                                          <p:val>
                                            <p:strVal val="#ppt_x"/>
                                          </p:val>
                                        </p:tav>
                                        <p:tav tm="100000">
                                          <p:val>
                                            <p:strVal val="#ppt_x"/>
                                          </p:val>
                                        </p:tav>
                                      </p:tavLst>
                                    </p:anim>
                                    <p:anim calcmode="lin" valueType="num">
                                      <p:cBhvr additive="base">
                                        <p:cTn id="4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7" presetClass="exit" presetSubtype="0" fill="hold" grpId="1" nodeType="clickEffect">
                                  <p:stCondLst>
                                    <p:cond delay="0"/>
                                  </p:stCondLst>
                                  <p:childTnLst>
                                    <p:animEffect transition="out" filter="fade">
                                      <p:cBhvr>
                                        <p:cTn id="53" dur="1000"/>
                                        <p:tgtEl>
                                          <p:spTgt spid="18"/>
                                        </p:tgtEl>
                                      </p:cBhvr>
                                    </p:animEffect>
                                    <p:anim calcmode="lin" valueType="num">
                                      <p:cBhvr>
                                        <p:cTn id="54" dur="1000"/>
                                        <p:tgtEl>
                                          <p:spTgt spid="18"/>
                                        </p:tgtEl>
                                        <p:attrNameLst>
                                          <p:attrName>ppt_x</p:attrName>
                                        </p:attrNameLst>
                                      </p:cBhvr>
                                      <p:tavLst>
                                        <p:tav tm="0">
                                          <p:val>
                                            <p:strVal val="ppt_x"/>
                                          </p:val>
                                        </p:tav>
                                        <p:tav tm="100000">
                                          <p:val>
                                            <p:strVal val="ppt_x"/>
                                          </p:val>
                                        </p:tav>
                                      </p:tavLst>
                                    </p:anim>
                                    <p:anim calcmode="lin" valueType="num">
                                      <p:cBhvr>
                                        <p:cTn id="55" dur="100" decel="100000"/>
                                        <p:tgtEl>
                                          <p:spTgt spid="18"/>
                                        </p:tgtEl>
                                        <p:attrNameLst>
                                          <p:attrName>ppt_y</p:attrName>
                                        </p:attrNameLst>
                                      </p:cBhvr>
                                      <p:tavLst>
                                        <p:tav tm="0">
                                          <p:val>
                                            <p:strVal val="ppt_y"/>
                                          </p:val>
                                        </p:tav>
                                        <p:tav tm="100000">
                                          <p:val>
                                            <p:strVal val="ppt_y-.03"/>
                                          </p:val>
                                        </p:tav>
                                      </p:tavLst>
                                    </p:anim>
                                    <p:anim calcmode="lin" valueType="num">
                                      <p:cBhvr>
                                        <p:cTn id="56" dur="900" accel="100000">
                                          <p:stCondLst>
                                            <p:cond delay="100"/>
                                          </p:stCondLst>
                                        </p:cTn>
                                        <p:tgtEl>
                                          <p:spTgt spid="18"/>
                                        </p:tgtEl>
                                        <p:attrNameLst>
                                          <p:attrName>ppt_y</p:attrName>
                                        </p:attrNameLst>
                                      </p:cBhvr>
                                      <p:tavLst>
                                        <p:tav tm="0">
                                          <p:val>
                                            <p:strVal val="ppt_y"/>
                                          </p:val>
                                        </p:tav>
                                        <p:tav tm="100000">
                                          <p:val>
                                            <p:strVal val="ppt_y+1"/>
                                          </p:val>
                                        </p:tav>
                                      </p:tavLst>
                                    </p:anim>
                                    <p:set>
                                      <p:cBhvr>
                                        <p:cTn id="57" dur="1" fill="hold">
                                          <p:stCondLst>
                                            <p:cond delay="999"/>
                                          </p:stCondLst>
                                        </p:cTn>
                                        <p:tgtEl>
                                          <p:spTgt spid="18"/>
                                        </p:tgtEl>
                                        <p:attrNameLst>
                                          <p:attrName>style.visibility</p:attrName>
                                        </p:attrNameLst>
                                      </p:cBhvr>
                                      <p:to>
                                        <p:strVal val="hidden"/>
                                      </p:to>
                                    </p:set>
                                  </p:childTnLst>
                                </p:cTn>
                              </p:par>
                              <p:par>
                                <p:cTn id="58" presetID="37" presetClass="exit" presetSubtype="0" fill="hold" grpId="1" nodeType="withEffect">
                                  <p:stCondLst>
                                    <p:cond delay="0"/>
                                  </p:stCondLst>
                                  <p:childTnLst>
                                    <p:animEffect transition="out" filter="fade">
                                      <p:cBhvr>
                                        <p:cTn id="59" dur="1000"/>
                                        <p:tgtEl>
                                          <p:spTgt spid="17"/>
                                        </p:tgtEl>
                                      </p:cBhvr>
                                    </p:animEffect>
                                    <p:anim calcmode="lin" valueType="num">
                                      <p:cBhvr>
                                        <p:cTn id="60" dur="1000"/>
                                        <p:tgtEl>
                                          <p:spTgt spid="17"/>
                                        </p:tgtEl>
                                        <p:attrNameLst>
                                          <p:attrName>ppt_x</p:attrName>
                                        </p:attrNameLst>
                                      </p:cBhvr>
                                      <p:tavLst>
                                        <p:tav tm="0">
                                          <p:val>
                                            <p:strVal val="ppt_x"/>
                                          </p:val>
                                        </p:tav>
                                        <p:tav tm="100000">
                                          <p:val>
                                            <p:strVal val="ppt_x"/>
                                          </p:val>
                                        </p:tav>
                                      </p:tavLst>
                                    </p:anim>
                                    <p:anim calcmode="lin" valueType="num">
                                      <p:cBhvr>
                                        <p:cTn id="61" dur="100" decel="100000"/>
                                        <p:tgtEl>
                                          <p:spTgt spid="17"/>
                                        </p:tgtEl>
                                        <p:attrNameLst>
                                          <p:attrName>ppt_y</p:attrName>
                                        </p:attrNameLst>
                                      </p:cBhvr>
                                      <p:tavLst>
                                        <p:tav tm="0">
                                          <p:val>
                                            <p:strVal val="ppt_y"/>
                                          </p:val>
                                        </p:tav>
                                        <p:tav tm="100000">
                                          <p:val>
                                            <p:strVal val="ppt_y-.03"/>
                                          </p:val>
                                        </p:tav>
                                      </p:tavLst>
                                    </p:anim>
                                    <p:anim calcmode="lin" valueType="num">
                                      <p:cBhvr>
                                        <p:cTn id="62" dur="900" accel="100000">
                                          <p:stCondLst>
                                            <p:cond delay="100"/>
                                          </p:stCondLst>
                                        </p:cTn>
                                        <p:tgtEl>
                                          <p:spTgt spid="17"/>
                                        </p:tgtEl>
                                        <p:attrNameLst>
                                          <p:attrName>ppt_y</p:attrName>
                                        </p:attrNameLst>
                                      </p:cBhvr>
                                      <p:tavLst>
                                        <p:tav tm="0">
                                          <p:val>
                                            <p:strVal val="ppt_y"/>
                                          </p:val>
                                        </p:tav>
                                        <p:tav tm="100000">
                                          <p:val>
                                            <p:strVal val="ppt_y+1"/>
                                          </p:val>
                                        </p:tav>
                                      </p:tavLst>
                                    </p:anim>
                                    <p:set>
                                      <p:cBhvr>
                                        <p:cTn id="63" dur="1" fill="hold">
                                          <p:stCondLst>
                                            <p:cond delay="999"/>
                                          </p:stCondLst>
                                        </p:cTn>
                                        <p:tgtEl>
                                          <p:spTgt spid="17"/>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8" grpId="0" animBg="1"/>
      <p:bldP spid="18" grpId="1" animBg="1"/>
      <p:bldP spid="26" grpId="0" animBg="1"/>
      <p:bldP spid="26" grpId="1" animBg="1"/>
      <p:bldP spid="16" grpId="0" animBg="1"/>
      <p:bldP spid="16" grpId="1" animBg="1"/>
      <p:bldP spid="20" grpId="0" animBg="1"/>
      <p:bldP spid="21" grpId="0" animBg="1"/>
      <p:bldP spid="22" grpId="0"/>
      <p:bldP spid="17" grpId="0" animBg="1"/>
      <p:bldP spid="17"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Metin kutusu 25"/>
          <p:cNvSpPr txBox="1"/>
          <p:nvPr/>
        </p:nvSpPr>
        <p:spPr>
          <a:xfrm>
            <a:off x="889490" y="3923906"/>
            <a:ext cx="11244943" cy="2449901"/>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100" b="1">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a:defRPr>
                <a:solidFill>
                  <a:schemeClr val="tx1"/>
                </a:solidFill>
              </a:defRPr>
            </a:lvl2pPr>
            <a:lvl3pPr marL="834390" lvl="2" indent="-285750">
              <a:lnSpc>
                <a:spcPct val="90000"/>
              </a:lnSpc>
              <a:spcBef>
                <a:spcPts val="300"/>
              </a:spcBef>
              <a:spcAft>
                <a:spcPts val="300"/>
              </a:spcAft>
              <a:buClr>
                <a:srgbClr val="D34817"/>
              </a:buClr>
              <a:buFont typeface="Wingdings" panose="05000000000000000000" pitchFamily="2" charset="2"/>
              <a:buChar char="§"/>
              <a:defRPr sz="1400">
                <a:solidFill>
                  <a:prstClr val="black">
                    <a:lumMod val="85000"/>
                    <a:lumOff val="15000"/>
                  </a:prstClr>
                </a:solidFill>
                <a:latin typeface="Segoe UI" panose="020B0502040204020203" pitchFamily="34" charset="0"/>
                <a:ea typeface="Segoe UI" panose="020B0502040204020203" pitchFamily="34" charset="0"/>
                <a:cs typeface="Segoe UI" panose="020B0502040204020203" pitchFamily="34" charset="0"/>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742950" lvl="1" indent="-285750">
              <a:spcAft>
                <a:spcPts val="600"/>
              </a:spcAft>
              <a:buFont typeface="Wingdings" panose="05000000000000000000" pitchFamily="2" charset="2"/>
              <a:buChar char="ü"/>
            </a:pPr>
            <a:r>
              <a:rPr lang="tr-TR" sz="1400" b="1" dirty="0">
                <a:solidFill>
                  <a:srgbClr val="C00000"/>
                </a:solidFill>
                <a:latin typeface="Calibri" panose="020F0502020204030204" pitchFamily="34" charset="0"/>
                <a:ea typeface="Times New Roman" panose="02020603050405020304" pitchFamily="18" charset="0"/>
              </a:rPr>
              <a:t>31/12/2020 tarihi itibarıyla</a:t>
            </a:r>
            <a:r>
              <a:rPr lang="tr-TR" sz="1400" dirty="0">
                <a:solidFill>
                  <a:srgbClr val="C00000"/>
                </a:solidFill>
                <a:latin typeface="Calibri" panose="020F0502020204030204" pitchFamily="34" charset="0"/>
                <a:ea typeface="Times New Roman" panose="02020603050405020304" pitchFamily="18" charset="0"/>
              </a:rPr>
              <a:t> </a:t>
            </a:r>
            <a:r>
              <a:rPr lang="tr-TR" sz="1400" dirty="0">
                <a:latin typeface="Calibri" panose="020F0502020204030204" pitchFamily="34" charset="0"/>
                <a:ea typeface="Times New Roman" panose="02020603050405020304" pitchFamily="18" charset="0"/>
              </a:rPr>
              <a:t>düzenledikleri </a:t>
            </a:r>
            <a:r>
              <a:rPr lang="tr-TR" sz="1400" b="1" u="sng" dirty="0">
                <a:latin typeface="Calibri" panose="020F0502020204030204" pitchFamily="34" charset="0"/>
                <a:ea typeface="Times New Roman" panose="02020603050405020304" pitchFamily="18" charset="0"/>
              </a:rPr>
              <a:t>bilançolarında görülmekle </a:t>
            </a:r>
            <a:r>
              <a:rPr lang="tr-TR" sz="1400" b="1" u="sng" dirty="0" smtClean="0">
                <a:latin typeface="Calibri" panose="020F0502020204030204" pitchFamily="34" charset="0"/>
                <a:ea typeface="Times New Roman" panose="02020603050405020304" pitchFamily="18" charset="0"/>
              </a:rPr>
              <a:t>birlikte;</a:t>
            </a:r>
          </a:p>
          <a:p>
            <a:pPr marL="1120140" lvl="2">
              <a:spcAft>
                <a:spcPts val="600"/>
              </a:spcAft>
              <a:buFont typeface="Wingdings" panose="05000000000000000000" pitchFamily="2" charset="2"/>
              <a:buChar char="ü"/>
            </a:pPr>
            <a:r>
              <a:rPr lang="tr-TR" sz="1200" b="1" dirty="0" smtClean="0">
                <a:solidFill>
                  <a:srgbClr val="C00000"/>
                </a:solidFill>
                <a:latin typeface="Calibri" panose="020F0502020204030204" pitchFamily="34" charset="0"/>
                <a:ea typeface="Times New Roman" panose="02020603050405020304" pitchFamily="18" charset="0"/>
              </a:rPr>
              <a:t>İşletmelerinde bulunmayan</a:t>
            </a:r>
            <a:r>
              <a:rPr lang="tr-TR" sz="1200" dirty="0" smtClean="0">
                <a:solidFill>
                  <a:srgbClr val="C00000"/>
                </a:solidFill>
                <a:latin typeface="Calibri" panose="020F0502020204030204" pitchFamily="34" charset="0"/>
                <a:ea typeface="Times New Roman" panose="02020603050405020304" pitchFamily="18" charset="0"/>
              </a:rPr>
              <a:t> </a:t>
            </a:r>
            <a:r>
              <a:rPr lang="tr-TR" sz="1200" b="1" u="sng" dirty="0">
                <a:latin typeface="Calibri" panose="020F0502020204030204" pitchFamily="34" charset="0"/>
                <a:ea typeface="Times New Roman" panose="02020603050405020304" pitchFamily="18" charset="0"/>
              </a:rPr>
              <a:t>kasa mevcutları</a:t>
            </a:r>
            <a:r>
              <a:rPr lang="tr-TR" sz="1200" dirty="0">
                <a:latin typeface="Calibri" panose="020F0502020204030204" pitchFamily="34" charset="0"/>
                <a:ea typeface="Times New Roman" panose="02020603050405020304" pitchFamily="18" charset="0"/>
              </a:rPr>
              <a:t> </a:t>
            </a:r>
            <a:endParaRPr lang="tr-TR" sz="1200" dirty="0" smtClean="0">
              <a:latin typeface="Calibri" panose="020F0502020204030204" pitchFamily="34" charset="0"/>
              <a:ea typeface="Times New Roman" panose="02020603050405020304" pitchFamily="18" charset="0"/>
            </a:endParaRPr>
          </a:p>
          <a:p>
            <a:pPr marL="1120140" lvl="2">
              <a:spcAft>
                <a:spcPts val="600"/>
              </a:spcAft>
              <a:buFont typeface="Wingdings" panose="05000000000000000000" pitchFamily="2" charset="2"/>
              <a:buChar char="ü"/>
            </a:pPr>
            <a:r>
              <a:rPr lang="tr-TR" sz="1200" dirty="0" smtClean="0">
                <a:latin typeface="Calibri" panose="020F0502020204030204" pitchFamily="34" charset="0"/>
                <a:ea typeface="Times New Roman" panose="02020603050405020304" pitchFamily="18" charset="0"/>
              </a:rPr>
              <a:t>İşletmenin </a:t>
            </a:r>
            <a:r>
              <a:rPr lang="tr-TR" sz="1200" b="1" dirty="0" smtClean="0">
                <a:solidFill>
                  <a:srgbClr val="C00000"/>
                </a:solidFill>
                <a:latin typeface="Calibri" panose="020F0502020204030204" pitchFamily="34" charset="0"/>
                <a:ea typeface="Times New Roman" panose="02020603050405020304" pitchFamily="18" charset="0"/>
              </a:rPr>
              <a:t>esas </a:t>
            </a:r>
            <a:r>
              <a:rPr lang="tr-TR" sz="1200" b="1" dirty="0">
                <a:solidFill>
                  <a:srgbClr val="C00000"/>
                </a:solidFill>
                <a:latin typeface="Calibri" panose="020F0502020204030204" pitchFamily="34" charset="0"/>
                <a:ea typeface="Times New Roman" panose="02020603050405020304" pitchFamily="18" charset="0"/>
              </a:rPr>
              <a:t>faaliyet konusu dışındaki</a:t>
            </a:r>
            <a:r>
              <a:rPr lang="tr-TR" sz="1200" dirty="0">
                <a:solidFill>
                  <a:srgbClr val="C00000"/>
                </a:solidFill>
                <a:latin typeface="Calibri" panose="020F0502020204030204" pitchFamily="34" charset="0"/>
                <a:ea typeface="Times New Roman" panose="02020603050405020304" pitchFamily="18" charset="0"/>
              </a:rPr>
              <a:t> </a:t>
            </a:r>
            <a:r>
              <a:rPr lang="tr-TR" sz="1200" b="1" u="sng" dirty="0">
                <a:latin typeface="Calibri" panose="020F0502020204030204" pitchFamily="34" charset="0"/>
                <a:ea typeface="Times New Roman" panose="02020603050405020304" pitchFamily="18" charset="0"/>
              </a:rPr>
              <a:t>işlemleri dolayısıyla</a:t>
            </a:r>
            <a:r>
              <a:rPr lang="tr-TR" sz="1200" dirty="0">
                <a:latin typeface="Calibri" panose="020F0502020204030204" pitchFamily="34" charset="0"/>
                <a:ea typeface="Times New Roman" panose="02020603050405020304" pitchFamily="18" charset="0"/>
              </a:rPr>
              <a:t> (ödünç verme ve benzer nedenlerle ortaya çıkan) </a:t>
            </a:r>
            <a:r>
              <a:rPr lang="tr-TR" sz="1200" b="1" u="sng" dirty="0">
                <a:latin typeface="Calibri" panose="020F0502020204030204" pitchFamily="34" charset="0"/>
                <a:ea typeface="Times New Roman" panose="02020603050405020304" pitchFamily="18" charset="0"/>
              </a:rPr>
              <a:t>ortaklarından alacaklı</a:t>
            </a:r>
            <a:r>
              <a:rPr lang="tr-TR" sz="1200" dirty="0">
                <a:latin typeface="Calibri" panose="020F0502020204030204" pitchFamily="34" charset="0"/>
                <a:ea typeface="Times New Roman" panose="02020603050405020304" pitchFamily="18" charset="0"/>
              </a:rPr>
              <a:t> bulunduğu tutarlar ile </a:t>
            </a:r>
            <a:r>
              <a:rPr lang="tr-TR" sz="1200" b="1" u="sng" dirty="0">
                <a:latin typeface="Calibri" panose="020F0502020204030204" pitchFamily="34" charset="0"/>
                <a:ea typeface="Times New Roman" panose="02020603050405020304" pitchFamily="18" charset="0"/>
              </a:rPr>
              <a:t>ortaklara borçlu</a:t>
            </a:r>
            <a:r>
              <a:rPr lang="tr-TR" sz="1200" dirty="0">
                <a:latin typeface="Calibri" panose="020F0502020204030204" pitchFamily="34" charset="0"/>
                <a:ea typeface="Times New Roman" panose="02020603050405020304" pitchFamily="18" charset="0"/>
              </a:rPr>
              <a:t> bulunduğu tutarlar arasındaki </a:t>
            </a:r>
            <a:r>
              <a:rPr lang="tr-TR" sz="1200" b="1" dirty="0">
                <a:solidFill>
                  <a:srgbClr val="C00000"/>
                </a:solidFill>
                <a:latin typeface="Calibri" panose="020F0502020204030204" pitchFamily="34" charset="0"/>
                <a:ea typeface="Times New Roman" panose="02020603050405020304" pitchFamily="18" charset="0"/>
              </a:rPr>
              <a:t>net alacak </a:t>
            </a:r>
            <a:r>
              <a:rPr lang="tr-TR" sz="1200" b="1" dirty="0" smtClean="0">
                <a:solidFill>
                  <a:srgbClr val="C00000"/>
                </a:solidFill>
                <a:latin typeface="Calibri" panose="020F0502020204030204" pitchFamily="34" charset="0"/>
                <a:ea typeface="Times New Roman" panose="02020603050405020304" pitchFamily="18" charset="0"/>
              </a:rPr>
              <a:t>tutarları</a:t>
            </a:r>
          </a:p>
          <a:p>
            <a:pPr marL="1120140" lvl="2">
              <a:spcAft>
                <a:spcPts val="600"/>
              </a:spcAft>
              <a:buFont typeface="Wingdings" panose="05000000000000000000" pitchFamily="2" charset="2"/>
              <a:buChar char="ü"/>
            </a:pPr>
            <a:r>
              <a:rPr lang="tr-TR" sz="1200" b="1" u="sng" dirty="0" smtClean="0">
                <a:solidFill>
                  <a:schemeClr val="tx1"/>
                </a:solidFill>
                <a:latin typeface="Calibri" panose="020F0502020204030204" pitchFamily="34" charset="0"/>
                <a:ea typeface="Times New Roman" panose="02020603050405020304" pitchFamily="18" charset="0"/>
              </a:rPr>
              <a:t>Bunlarla ilgili </a:t>
            </a:r>
            <a:r>
              <a:rPr lang="tr-TR" sz="1200" b="1" dirty="0">
                <a:solidFill>
                  <a:srgbClr val="C00000"/>
                </a:solidFill>
                <a:latin typeface="Calibri" panose="020F0502020204030204" pitchFamily="34" charset="0"/>
                <a:ea typeface="Times New Roman" panose="02020603050405020304" pitchFamily="18" charset="0"/>
              </a:rPr>
              <a:t>diğer hesaplarda </a:t>
            </a:r>
            <a:r>
              <a:rPr lang="tr-TR" sz="1200" dirty="0">
                <a:latin typeface="Calibri" panose="020F0502020204030204" pitchFamily="34" charset="0"/>
                <a:ea typeface="Times New Roman" panose="02020603050405020304" pitchFamily="18" charset="0"/>
              </a:rPr>
              <a:t>yer alan </a:t>
            </a:r>
            <a:r>
              <a:rPr lang="tr-TR" sz="1200" dirty="0" smtClean="0">
                <a:latin typeface="Calibri" panose="020F0502020204030204" pitchFamily="34" charset="0"/>
                <a:ea typeface="Times New Roman" panose="02020603050405020304" pitchFamily="18" charset="0"/>
              </a:rPr>
              <a:t>işlemler</a:t>
            </a:r>
            <a:endParaRPr lang="tr-TR" sz="1400" b="1" u="sng" dirty="0">
              <a:latin typeface="Calibri" panose="020F0502020204030204" pitchFamily="34" charset="0"/>
              <a:ea typeface="Times New Roman" panose="02020603050405020304" pitchFamily="18" charset="0"/>
            </a:endParaRPr>
          </a:p>
          <a:p>
            <a:pPr marL="1120140" lvl="2">
              <a:spcAft>
                <a:spcPts val="600"/>
              </a:spcAft>
              <a:buFont typeface="Wingdings" panose="05000000000000000000" pitchFamily="2" charset="2"/>
              <a:buChar char="ü"/>
            </a:pPr>
            <a:endParaRPr lang="tr-TR" sz="800" dirty="0" smtClean="0">
              <a:latin typeface="Calibri" panose="020F0502020204030204" pitchFamily="34" charset="0"/>
              <a:ea typeface="Times New Roman" panose="02020603050405020304" pitchFamily="18" charset="0"/>
            </a:endParaRPr>
          </a:p>
          <a:p>
            <a:pPr marL="1120140" lvl="2">
              <a:spcAft>
                <a:spcPts val="600"/>
              </a:spcAft>
              <a:buFont typeface="Wingdings" panose="05000000000000000000" pitchFamily="2" charset="2"/>
              <a:buChar char="ü"/>
            </a:pPr>
            <a:endParaRPr lang="tr-TR" sz="800" dirty="0">
              <a:latin typeface="Calibri" panose="020F0502020204030204" pitchFamily="34" charset="0"/>
              <a:ea typeface="Times New Roman" panose="02020603050405020304" pitchFamily="18" charset="0"/>
            </a:endParaRPr>
          </a:p>
          <a:p>
            <a:pPr marL="1120140" lvl="2">
              <a:spcAft>
                <a:spcPts val="600"/>
              </a:spcAft>
              <a:buFont typeface="Wingdings" panose="05000000000000000000" pitchFamily="2" charset="2"/>
              <a:buChar char="ü"/>
            </a:pPr>
            <a:endParaRPr lang="tr-TR" sz="800" dirty="0" smtClean="0">
              <a:latin typeface="Calibri" panose="020F0502020204030204" pitchFamily="34" charset="0"/>
              <a:ea typeface="Times New Roman" panose="02020603050405020304" pitchFamily="18" charset="0"/>
            </a:endParaRPr>
          </a:p>
          <a:p>
            <a:pPr marL="1120140" lvl="2">
              <a:spcAft>
                <a:spcPts val="600"/>
              </a:spcAft>
              <a:buFont typeface="Wingdings" panose="05000000000000000000" pitchFamily="2" charset="2"/>
              <a:buChar char="ü"/>
            </a:pPr>
            <a:endParaRPr lang="tr-TR" sz="800" dirty="0" smtClean="0">
              <a:latin typeface="Calibri" panose="020F0502020204030204" pitchFamily="34" charset="0"/>
              <a:ea typeface="Times New Roman" panose="02020603050405020304" pitchFamily="18" charset="0"/>
            </a:endParaRPr>
          </a:p>
          <a:p>
            <a:pPr marL="1120140" lvl="2">
              <a:spcAft>
                <a:spcPts val="600"/>
              </a:spcAft>
              <a:buFont typeface="Wingdings" panose="05000000000000000000" pitchFamily="2" charset="2"/>
              <a:buChar char="ü"/>
            </a:pPr>
            <a:endParaRPr lang="tr-TR" sz="800" dirty="0" smtClean="0">
              <a:latin typeface="Calibri" panose="020F0502020204030204" pitchFamily="34" charset="0"/>
              <a:ea typeface="Times New Roman" panose="02020603050405020304" pitchFamily="18" charset="0"/>
            </a:endParaRPr>
          </a:p>
        </p:txBody>
      </p:sp>
      <p:sp>
        <p:nvSpPr>
          <p:cNvPr id="10" name="İçerik Yer Tutucusu 2"/>
          <p:cNvSpPr txBox="1">
            <a:spLocks/>
          </p:cNvSpPr>
          <p:nvPr/>
        </p:nvSpPr>
        <p:spPr>
          <a:xfrm>
            <a:off x="2143476" y="4647294"/>
            <a:ext cx="8736973" cy="10897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Font typeface="Wingdings" panose="05000000000000000000" pitchFamily="2" charset="2"/>
              <a:buChar char="q"/>
            </a:pPr>
            <a:endParaRPr lang="tr-TR" dirty="0"/>
          </a:p>
        </p:txBody>
      </p:sp>
      <p:sp>
        <p:nvSpPr>
          <p:cNvPr id="12" name="İçerik Yer Tutucusu 2"/>
          <p:cNvSpPr txBox="1">
            <a:spLocks/>
          </p:cNvSpPr>
          <p:nvPr/>
        </p:nvSpPr>
        <p:spPr>
          <a:xfrm>
            <a:off x="-374871" y="5737074"/>
            <a:ext cx="8736973" cy="10897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Font typeface="Wingdings" panose="05000000000000000000" pitchFamily="2" charset="2"/>
              <a:buChar char="q"/>
            </a:pPr>
            <a:endParaRPr lang="tr-TR" dirty="0"/>
          </a:p>
        </p:txBody>
      </p:sp>
      <p:sp>
        <p:nvSpPr>
          <p:cNvPr id="20" name="Metin kutusu 19"/>
          <p:cNvSpPr txBox="1"/>
          <p:nvPr/>
        </p:nvSpPr>
        <p:spPr>
          <a:xfrm>
            <a:off x="3602676" y="1396532"/>
            <a:ext cx="5965371" cy="2482218"/>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pPr marL="377190" lvl="1" indent="-285750">
              <a:lnSpc>
                <a:spcPct val="90000"/>
              </a:lnSpc>
              <a:spcBef>
                <a:spcPts val="300"/>
              </a:spcBef>
              <a:spcAft>
                <a:spcPts val="300"/>
              </a:spcAft>
              <a:buClr>
                <a:srgbClr val="D34817"/>
              </a:buClr>
              <a:buFont typeface="Wingdings" panose="05000000000000000000" pitchFamily="2" charset="2"/>
              <a:buChar char="§"/>
            </a:pPr>
            <a:r>
              <a:rPr lang="tr-TR" sz="1400" b="1" dirty="0" smtClean="0">
                <a:solidFill>
                  <a:srgbClr val="C00000"/>
                </a:solidFill>
                <a:latin typeface="Calibri" panose="020F0502020204030204" pitchFamily="34" charset="0"/>
                <a:ea typeface="Times New Roman" panose="02020603050405020304" pitchFamily="18" charset="0"/>
              </a:rPr>
              <a:t>Bilanço</a:t>
            </a:r>
            <a:r>
              <a:rPr lang="tr-TR" sz="1400" dirty="0" smtClean="0">
                <a:latin typeface="Calibri" panose="020F0502020204030204" pitchFamily="34" charset="0"/>
                <a:ea typeface="Times New Roman" panose="02020603050405020304" pitchFamily="18" charset="0"/>
              </a:rPr>
              <a:t> esasına </a:t>
            </a:r>
            <a:r>
              <a:rPr lang="tr-TR" sz="1400" dirty="0">
                <a:latin typeface="Calibri" panose="020F0502020204030204" pitchFamily="34" charset="0"/>
                <a:ea typeface="Times New Roman" panose="02020603050405020304" pitchFamily="18" charset="0"/>
              </a:rPr>
              <a:t>göre defter tutan </a:t>
            </a:r>
            <a:r>
              <a:rPr lang="tr-TR" sz="1400" b="1" dirty="0">
                <a:solidFill>
                  <a:srgbClr val="C00000"/>
                </a:solidFill>
                <a:latin typeface="Calibri" panose="020F0502020204030204" pitchFamily="34" charset="0"/>
                <a:ea typeface="Times New Roman" panose="02020603050405020304" pitchFamily="18" charset="0"/>
              </a:rPr>
              <a:t>kurumlar</a:t>
            </a:r>
            <a:r>
              <a:rPr lang="tr-TR" sz="1400" dirty="0">
                <a:latin typeface="Calibri" panose="020F0502020204030204" pitchFamily="34" charset="0"/>
                <a:ea typeface="Times New Roman" panose="02020603050405020304" pitchFamily="18" charset="0"/>
              </a:rPr>
              <a:t> vergisi mükelleflerini </a:t>
            </a:r>
            <a:r>
              <a:rPr lang="tr-TR" sz="1400" dirty="0" smtClean="0">
                <a:latin typeface="Calibri" panose="020F0502020204030204" pitchFamily="34" charset="0"/>
                <a:ea typeface="Times New Roman" panose="02020603050405020304" pitchFamily="18" charset="0"/>
              </a:rPr>
              <a:t>kapsamakta olup</a:t>
            </a:r>
            <a:endParaRPr lang="tr-TR" sz="1400" dirty="0">
              <a:latin typeface="Calibri" panose="020F0502020204030204" pitchFamily="34" charset="0"/>
              <a:ea typeface="Times New Roman" panose="02020603050405020304" pitchFamily="18" charset="0"/>
            </a:endParaRPr>
          </a:p>
          <a:p>
            <a:pPr marL="377190" lvl="1" indent="-285750">
              <a:lnSpc>
                <a:spcPct val="90000"/>
              </a:lnSpc>
              <a:spcBef>
                <a:spcPts val="300"/>
              </a:spcBef>
              <a:spcAft>
                <a:spcPts val="300"/>
              </a:spcAft>
              <a:buClr>
                <a:srgbClr val="D34817"/>
              </a:buClr>
              <a:buFont typeface="Wingdings" panose="05000000000000000000" pitchFamily="2" charset="2"/>
              <a:buChar char="§"/>
            </a:pPr>
            <a:r>
              <a:rPr lang="tr-TR" sz="1400" b="1" dirty="0" smtClean="0">
                <a:latin typeface="Calibri" panose="020F0502020204030204" pitchFamily="34" charset="0"/>
                <a:ea typeface="Times New Roman" panose="02020603050405020304" pitchFamily="18" charset="0"/>
              </a:rPr>
              <a:t>31 </a:t>
            </a:r>
            <a:r>
              <a:rPr lang="tr-TR" sz="1400" b="1" dirty="0">
                <a:latin typeface="Calibri" panose="020F0502020204030204" pitchFamily="34" charset="0"/>
                <a:ea typeface="Times New Roman" panose="02020603050405020304" pitchFamily="18" charset="0"/>
              </a:rPr>
              <a:t>Ağustos 2021 </a:t>
            </a:r>
            <a:r>
              <a:rPr lang="tr-TR" sz="1400" dirty="0">
                <a:latin typeface="Calibri" panose="020F0502020204030204" pitchFamily="34" charset="0"/>
                <a:ea typeface="Times New Roman" panose="02020603050405020304" pitchFamily="18" charset="0"/>
              </a:rPr>
              <a:t>tarihine (bu tarih dâhil) kadar vergi dairelerine beyan etmek suretiyle </a:t>
            </a:r>
            <a:r>
              <a:rPr lang="tr-TR" sz="1400" dirty="0" smtClean="0">
                <a:latin typeface="Calibri" panose="020F0502020204030204" pitchFamily="34" charset="0"/>
                <a:ea typeface="Times New Roman" panose="02020603050405020304" pitchFamily="18" charset="0"/>
              </a:rPr>
              <a:t>kayıtların düzeltilmesi,</a:t>
            </a:r>
          </a:p>
          <a:p>
            <a:pPr marL="377190" lvl="1" indent="-285750">
              <a:lnSpc>
                <a:spcPct val="90000"/>
              </a:lnSpc>
              <a:spcBef>
                <a:spcPts val="300"/>
              </a:spcBef>
              <a:spcAft>
                <a:spcPts val="300"/>
              </a:spcAft>
              <a:buClr>
                <a:srgbClr val="D34817"/>
              </a:buClr>
              <a:buFont typeface="Wingdings" panose="05000000000000000000" pitchFamily="2" charset="2"/>
              <a:buChar char="§"/>
            </a:pPr>
            <a:r>
              <a:rPr lang="tr-TR" sz="1400" dirty="0">
                <a:latin typeface="Calibri" panose="020F0502020204030204" pitchFamily="34" charset="0"/>
                <a:ea typeface="Times New Roman" panose="02020603050405020304" pitchFamily="18" charset="0"/>
              </a:rPr>
              <a:t>Düzeltme uygulamasında, </a:t>
            </a:r>
            <a:r>
              <a:rPr lang="tr-TR" sz="1400" b="1" dirty="0">
                <a:solidFill>
                  <a:srgbClr val="C00000"/>
                </a:solidFill>
                <a:latin typeface="Calibri" panose="020F0502020204030204" pitchFamily="34" charset="0"/>
                <a:ea typeface="Times New Roman" panose="02020603050405020304" pitchFamily="18" charset="0"/>
              </a:rPr>
              <a:t>kasa mevcutları(1)</a:t>
            </a:r>
            <a:r>
              <a:rPr lang="tr-TR" sz="1400" dirty="0">
                <a:solidFill>
                  <a:srgbClr val="C00000"/>
                </a:solidFill>
                <a:latin typeface="Calibri" panose="020F0502020204030204" pitchFamily="34" charset="0"/>
                <a:ea typeface="Times New Roman" panose="02020603050405020304" pitchFamily="18" charset="0"/>
              </a:rPr>
              <a:t> </a:t>
            </a:r>
            <a:r>
              <a:rPr lang="tr-TR" sz="1400" dirty="0">
                <a:latin typeface="Calibri" panose="020F0502020204030204" pitchFamily="34" charset="0"/>
                <a:ea typeface="Times New Roman" panose="02020603050405020304" pitchFamily="18" charset="0"/>
              </a:rPr>
              <a:t>ile </a:t>
            </a:r>
            <a:r>
              <a:rPr lang="tr-TR" sz="1400" b="1" u="sng" dirty="0">
                <a:latin typeface="Calibri" panose="020F0502020204030204" pitchFamily="34" charset="0"/>
                <a:ea typeface="Times New Roman" panose="02020603050405020304" pitchFamily="18" charset="0"/>
              </a:rPr>
              <a:t>ortaklardan net alacak</a:t>
            </a:r>
            <a:r>
              <a:rPr lang="tr-TR" sz="1400" b="1" dirty="0">
                <a:solidFill>
                  <a:srgbClr val="C00000"/>
                </a:solidFill>
                <a:latin typeface="Calibri" panose="020F0502020204030204" pitchFamily="34" charset="0"/>
                <a:ea typeface="Times New Roman" panose="02020603050405020304" pitchFamily="18" charset="0"/>
              </a:rPr>
              <a:t>(2)</a:t>
            </a:r>
            <a:r>
              <a:rPr lang="tr-TR" sz="1400" dirty="0">
                <a:latin typeface="Calibri" panose="020F0502020204030204" pitchFamily="34" charset="0"/>
                <a:ea typeface="Times New Roman" panose="02020603050405020304" pitchFamily="18" charset="0"/>
              </a:rPr>
              <a:t> tutarlarıyla ilgili olmakla beraber </a:t>
            </a:r>
            <a:r>
              <a:rPr lang="tr-TR" sz="1400" b="1" u="sng" dirty="0">
                <a:latin typeface="Calibri" panose="020F0502020204030204" pitchFamily="34" charset="0"/>
                <a:ea typeface="Times New Roman" panose="02020603050405020304" pitchFamily="18" charset="0"/>
              </a:rPr>
              <a:t>başka hesaplarda takip edilen</a:t>
            </a:r>
            <a:r>
              <a:rPr lang="tr-TR" sz="1400" dirty="0">
                <a:latin typeface="Calibri" panose="020F0502020204030204" pitchFamily="34" charset="0"/>
                <a:ea typeface="Times New Roman" panose="02020603050405020304" pitchFamily="18" charset="0"/>
              </a:rPr>
              <a:t> </a:t>
            </a:r>
            <a:r>
              <a:rPr lang="tr-TR" sz="1400" b="1" dirty="0" smtClean="0">
                <a:solidFill>
                  <a:srgbClr val="C00000"/>
                </a:solidFill>
                <a:latin typeface="Calibri" panose="020F0502020204030204" pitchFamily="34" charset="0"/>
                <a:ea typeface="Times New Roman" panose="02020603050405020304" pitchFamily="18" charset="0"/>
              </a:rPr>
              <a:t>tutarların(3) </a:t>
            </a:r>
            <a:r>
              <a:rPr lang="tr-TR" sz="1400" b="1" dirty="0">
                <a:solidFill>
                  <a:srgbClr val="C00000"/>
                </a:solidFill>
                <a:latin typeface="Calibri" panose="020F0502020204030204" pitchFamily="34" charset="0"/>
                <a:ea typeface="Times New Roman" panose="02020603050405020304" pitchFamily="18" charset="0"/>
              </a:rPr>
              <a:t>da dikkate alınması</a:t>
            </a:r>
            <a:r>
              <a:rPr lang="tr-TR" sz="1400" dirty="0">
                <a:solidFill>
                  <a:srgbClr val="C00000"/>
                </a:solidFill>
                <a:latin typeface="Calibri" panose="020F0502020204030204" pitchFamily="34" charset="0"/>
                <a:ea typeface="Times New Roman" panose="02020603050405020304" pitchFamily="18" charset="0"/>
              </a:rPr>
              <a:t> </a:t>
            </a:r>
            <a:r>
              <a:rPr lang="tr-TR" sz="1400" dirty="0">
                <a:latin typeface="Calibri" panose="020F0502020204030204" pitchFamily="34" charset="0"/>
                <a:ea typeface="Times New Roman" panose="02020603050405020304" pitchFamily="18" charset="0"/>
              </a:rPr>
              <a:t>mümkün</a:t>
            </a:r>
            <a:endParaRPr lang="tr-TR" sz="1400" dirty="0" smtClean="0">
              <a:latin typeface="Calibri" panose="020F0502020204030204" pitchFamily="34" charset="0"/>
              <a:ea typeface="Times New Roman" panose="02020603050405020304" pitchFamily="18" charset="0"/>
            </a:endParaRPr>
          </a:p>
          <a:p>
            <a:pPr marL="377190" lvl="1" indent="-285750">
              <a:lnSpc>
                <a:spcPct val="90000"/>
              </a:lnSpc>
              <a:spcBef>
                <a:spcPts val="300"/>
              </a:spcBef>
              <a:spcAft>
                <a:spcPts val="300"/>
              </a:spcAft>
              <a:buClr>
                <a:srgbClr val="D34817"/>
              </a:buClr>
              <a:buFont typeface="Wingdings" panose="05000000000000000000" pitchFamily="2" charset="2"/>
              <a:buChar char="§"/>
            </a:pPr>
            <a:endParaRPr lang="tr-TR" sz="1400" dirty="0" err="1">
              <a:latin typeface="Calibri" panose="020F0502020204030204" pitchFamily="34" charset="0"/>
              <a:ea typeface="Times New Roman" panose="02020603050405020304" pitchFamily="18" charset="0"/>
            </a:endParaRPr>
          </a:p>
        </p:txBody>
      </p:sp>
      <p:sp>
        <p:nvSpPr>
          <p:cNvPr id="21" name="Yuvarlatılmış Dikdörtgen 20"/>
          <p:cNvSpPr/>
          <p:nvPr/>
        </p:nvSpPr>
        <p:spPr>
          <a:xfrm>
            <a:off x="3617050" y="1225669"/>
            <a:ext cx="5952554" cy="720000"/>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a:latin typeface="Arial" panose="020B0604020202020204" pitchFamily="34" charset="0"/>
                <a:cs typeface="Arial" panose="020B0604020202020204" pitchFamily="34" charset="0"/>
              </a:rPr>
              <a:t>Bilanço Düzenleme ve Beyan</a:t>
            </a:r>
          </a:p>
        </p:txBody>
      </p:sp>
      <p:sp>
        <p:nvSpPr>
          <p:cNvPr id="22" name="Dikdörtgen 21"/>
          <p:cNvSpPr/>
          <p:nvPr/>
        </p:nvSpPr>
        <p:spPr>
          <a:xfrm>
            <a:off x="2941563" y="1441688"/>
            <a:ext cx="5254951" cy="720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scene3d>
              <a:camera prst="orthographicFront"/>
              <a:lightRig rig="threePt" dir="t"/>
            </a:scene3d>
            <a:sp3d extrusionH="57150">
              <a:bevelT w="82550" h="38100" prst="coolSlant"/>
            </a:sp3d>
          </a:bodyPr>
          <a:lstStyle/>
          <a:p>
            <a:pPr lvl="0" algn="ctr" defTabSz="1422400">
              <a:lnSpc>
                <a:spcPct val="90000"/>
              </a:lnSpc>
              <a:spcBef>
                <a:spcPct val="0"/>
              </a:spcBef>
              <a:spcAft>
                <a:spcPct val="35000"/>
              </a:spcAft>
            </a:pPr>
            <a:endParaRPr lang="tr-TR" sz="3200" b="1" dirty="0">
              <a:solidFill>
                <a:schemeClr val="tx1"/>
              </a:solidFill>
              <a:latin typeface="SimSun" panose="02010600030101010101" pitchFamily="2" charset="-122"/>
              <a:ea typeface="SimSun" panose="02010600030101010101" pitchFamily="2" charset="-122"/>
              <a:cs typeface="Times New Roman" panose="02020603050405020304" pitchFamily="18" charset="0"/>
            </a:endParaRPr>
          </a:p>
        </p:txBody>
      </p:sp>
      <p:sp>
        <p:nvSpPr>
          <p:cNvPr id="11" name="TextShape 2"/>
          <p:cNvSpPr txBox="1"/>
          <p:nvPr/>
        </p:nvSpPr>
        <p:spPr>
          <a:xfrm>
            <a:off x="1108075" y="82018"/>
            <a:ext cx="10920495" cy="791640"/>
          </a:xfrm>
          <a:prstGeom prst="rect">
            <a:avLst/>
          </a:prstGeom>
          <a:noFill/>
          <a:ln>
            <a:noFill/>
          </a:ln>
        </p:spPr>
        <p:txBody>
          <a:bodyPr anchor="ctr"/>
          <a:lstStyle/>
          <a:p>
            <a:pPr algn="ctr">
              <a:lnSpc>
                <a:spcPct val="100000"/>
              </a:lnSpc>
            </a:pPr>
            <a:r>
              <a:rPr lang="tr-TR" sz="2500" b="1" spc="-1" dirty="0" smtClean="0">
                <a:solidFill>
                  <a:srgbClr val="FF0000"/>
                </a:solidFill>
                <a:uFill>
                  <a:solidFill>
                    <a:srgbClr val="FFFFFF"/>
                  </a:solidFill>
                </a:uFill>
                <a:latin typeface="Calibri"/>
              </a:rPr>
              <a:t>İŞLETME KAYITLARININ DÜZELTİLMESİ</a:t>
            </a:r>
          </a:p>
          <a:p>
            <a:pPr algn="ctr">
              <a:lnSpc>
                <a:spcPct val="100000"/>
              </a:lnSpc>
            </a:pPr>
            <a:r>
              <a:rPr lang="tr-TR" b="1" spc="-1" dirty="0" smtClean="0">
                <a:solidFill>
                  <a:srgbClr val="FF0000"/>
                </a:solidFill>
                <a:uFill>
                  <a:solidFill>
                    <a:srgbClr val="FFFFFF"/>
                  </a:solidFill>
                </a:uFill>
              </a:rPr>
              <a:t>-Kayıtlarda Yer Aldığı Hâlde İşletmede Mevcut Olmayan Kasa Mevcudu ve Ortaklardan Alacaklar</a:t>
            </a:r>
            <a:r>
              <a:rPr lang="tr-TR" b="1" strike="noStrike" spc="-1" dirty="0" smtClean="0">
                <a:solidFill>
                  <a:srgbClr val="FF0000"/>
                </a:solidFill>
                <a:uFill>
                  <a:solidFill>
                    <a:srgbClr val="FFFFFF"/>
                  </a:solidFill>
                </a:uFill>
                <a:latin typeface="Calibri"/>
              </a:rPr>
              <a:t>-</a:t>
            </a:r>
            <a:endParaRPr lang="tr-TR" b="0" strike="noStrike" spc="-1" dirty="0">
              <a:solidFill>
                <a:srgbClr val="000000"/>
              </a:solidFill>
              <a:uFill>
                <a:solidFill>
                  <a:srgbClr val="FFFFFF"/>
                </a:solidFill>
              </a:uFill>
              <a:latin typeface="Calibri"/>
            </a:endParaRPr>
          </a:p>
        </p:txBody>
      </p:sp>
      <p:sp>
        <p:nvSpPr>
          <p:cNvPr id="13" name="5 Dikdörtgen"/>
          <p:cNvSpPr/>
          <p:nvPr/>
        </p:nvSpPr>
        <p:spPr>
          <a:xfrm rot="16200000">
            <a:off x="-2875869" y="3145126"/>
            <a:ext cx="6851740" cy="561489"/>
          </a:xfrm>
          <a:prstGeom prst="rect">
            <a:avLst/>
          </a:prstGeom>
          <a:solidFill>
            <a:srgbClr val="FD0005"/>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b="1">
              <a:solidFill>
                <a:prstClr val="white"/>
              </a:solidFill>
            </a:endParaRPr>
          </a:p>
        </p:txBody>
      </p:sp>
      <p:sp>
        <p:nvSpPr>
          <p:cNvPr id="14" name="36 Başlık"/>
          <p:cNvSpPr txBox="1">
            <a:spLocks/>
          </p:cNvSpPr>
          <p:nvPr/>
        </p:nvSpPr>
        <p:spPr>
          <a:xfrm rot="16200000">
            <a:off x="-2247497" y="3571445"/>
            <a:ext cx="5584971" cy="571504"/>
          </a:xfrm>
          <a:prstGeom prst="rect">
            <a:avLst/>
          </a:prstGeom>
        </p:spPr>
        <p:txBody>
          <a:bodyPr vert="horz" lIns="91440" tIns="45720" rIns="91440" bIns="45720" rtlCol="0" anchor="ctr">
            <a:noAutofit/>
          </a:bodyPr>
          <a:lstStyle/>
          <a:p>
            <a:pPr algn="ctr">
              <a:spcBef>
                <a:spcPct val="0"/>
              </a:spcBef>
              <a:defRPr/>
            </a:pPr>
            <a:r>
              <a:rPr lang="tr-TR" b="1" dirty="0">
                <a:solidFill>
                  <a:prstClr val="white"/>
                </a:solidFill>
                <a:effectLst>
                  <a:outerShdw blurRad="38100" dist="38100" dir="2700000" algn="tl">
                    <a:srgbClr val="000000">
                      <a:alpha val="43137"/>
                    </a:srgbClr>
                  </a:outerShdw>
                </a:effectLst>
              </a:rPr>
              <a:t>VERGİ DENETİM KURULU BAŞKANLIĞI</a:t>
            </a:r>
          </a:p>
        </p:txBody>
      </p:sp>
      <p:pic>
        <p:nvPicPr>
          <p:cNvPr id="15" name="Resim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46" y="235646"/>
            <a:ext cx="965683" cy="964739"/>
          </a:xfrm>
          <a:prstGeom prst="rect">
            <a:avLst/>
          </a:prstGeom>
        </p:spPr>
      </p:pic>
      <p:graphicFrame>
        <p:nvGraphicFramePr>
          <p:cNvPr id="7" name="Tablo 6"/>
          <p:cNvGraphicFramePr>
            <a:graphicFrameLocks noGrp="1"/>
          </p:cNvGraphicFramePr>
          <p:nvPr>
            <p:extLst>
              <p:ext uri="{D42A27DB-BD31-4B8C-83A1-F6EECF244321}">
                <p14:modId xmlns:p14="http://schemas.microsoft.com/office/powerpoint/2010/main" val="4028279742"/>
              </p:ext>
            </p:extLst>
          </p:nvPr>
        </p:nvGraphicFramePr>
        <p:xfrm>
          <a:off x="4120615" y="5324221"/>
          <a:ext cx="4092090" cy="825705"/>
        </p:xfrm>
        <a:graphic>
          <a:graphicData uri="http://schemas.openxmlformats.org/drawingml/2006/table">
            <a:tbl>
              <a:tblPr/>
              <a:tblGrid>
                <a:gridCol w="2053825">
                  <a:extLst>
                    <a:ext uri="{9D8B030D-6E8A-4147-A177-3AD203B41FA5}">
                      <a16:colId xmlns:a16="http://schemas.microsoft.com/office/drawing/2014/main" val="4129824187"/>
                    </a:ext>
                  </a:extLst>
                </a:gridCol>
                <a:gridCol w="295626">
                  <a:extLst>
                    <a:ext uri="{9D8B030D-6E8A-4147-A177-3AD203B41FA5}">
                      <a16:colId xmlns:a16="http://schemas.microsoft.com/office/drawing/2014/main" val="3129333247"/>
                    </a:ext>
                  </a:extLst>
                </a:gridCol>
                <a:gridCol w="1742639">
                  <a:extLst>
                    <a:ext uri="{9D8B030D-6E8A-4147-A177-3AD203B41FA5}">
                      <a16:colId xmlns:a16="http://schemas.microsoft.com/office/drawing/2014/main" val="1454407787"/>
                    </a:ext>
                  </a:extLst>
                </a:gridCol>
              </a:tblGrid>
              <a:tr h="275235">
                <a:tc>
                  <a:txBody>
                    <a:bodyPr/>
                    <a:lstStyle/>
                    <a:p>
                      <a:pPr algn="ctr" fontAlgn="ctr"/>
                      <a:r>
                        <a:rPr lang="tr-TR" sz="1100" b="0" i="0" u="none" strike="noStrike" dirty="0">
                          <a:solidFill>
                            <a:srgbClr val="000000"/>
                          </a:solidFill>
                          <a:effectLst/>
                          <a:latin typeface="Calibri" panose="020F0502020204030204" pitchFamily="34" charset="0"/>
                        </a:rPr>
                        <a:t>"131. Ortaklardan Alacaklar"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3">
                  <a:txBody>
                    <a:bodyPr/>
                    <a:lstStyle/>
                    <a:p>
                      <a:pPr algn="ctr" fontAlgn="ctr"/>
                      <a:r>
                        <a:rPr lang="tr-TR" sz="1600" b="1" i="0" u="none" strike="noStrike" dirty="0">
                          <a:solidFill>
                            <a:srgbClr val="C00000"/>
                          </a:solidFill>
                          <a:effectLst/>
                          <a:latin typeface="Calibri" panose="020F0502020204030204" pitchFamily="34" charset="0"/>
                        </a:rPr>
                        <a:t>-</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1100" b="0" i="0" u="none" strike="noStrike" dirty="0">
                          <a:solidFill>
                            <a:srgbClr val="000000"/>
                          </a:solidFill>
                          <a:effectLst/>
                          <a:latin typeface="Calibri" panose="020F0502020204030204" pitchFamily="34" charset="0"/>
                        </a:rPr>
                        <a:t>"331. Ortaklara Borçlar"</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617952727"/>
                  </a:ext>
                </a:extLst>
              </a:tr>
              <a:tr h="275235">
                <a:tc>
                  <a:txBody>
                    <a:bodyPr/>
                    <a:lstStyle/>
                    <a:p>
                      <a:pPr algn="ctr" fontAlgn="ctr"/>
                      <a:r>
                        <a:rPr lang="tr-TR" sz="1100" b="1"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vMerge="1">
                  <a:txBody>
                    <a:bodyPr/>
                    <a:lstStyle/>
                    <a:p>
                      <a:endParaRPr lang="tr-TR"/>
                    </a:p>
                  </a:txBody>
                  <a:tcPr/>
                </a:tc>
                <a:tc>
                  <a:txBody>
                    <a:bodyPr/>
                    <a:lstStyle/>
                    <a:p>
                      <a:pPr algn="ctr" fontAlgn="ctr"/>
                      <a:r>
                        <a:rPr lang="tr-TR" sz="1100" b="1"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985594479"/>
                  </a:ext>
                </a:extLst>
              </a:tr>
              <a:tr h="275235">
                <a:tc>
                  <a:txBody>
                    <a:bodyPr/>
                    <a:lstStyle/>
                    <a:p>
                      <a:pPr algn="ctr" fontAlgn="ctr"/>
                      <a:r>
                        <a:rPr lang="tr-TR" sz="1100" b="0" i="0" u="none" strike="noStrike">
                          <a:solidFill>
                            <a:srgbClr val="000000"/>
                          </a:solidFill>
                          <a:effectLst/>
                          <a:latin typeface="Calibri" panose="020F0502020204030204" pitchFamily="34" charset="0"/>
                        </a:rPr>
                        <a:t>"231. Ortaklardan Alacaklar"</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vMerge="1">
                  <a:txBody>
                    <a:bodyPr/>
                    <a:lstStyle/>
                    <a:p>
                      <a:endParaRPr lang="tr-TR"/>
                    </a:p>
                  </a:txBody>
                  <a:tcPr/>
                </a:tc>
                <a:tc>
                  <a:txBody>
                    <a:bodyPr/>
                    <a:lstStyle/>
                    <a:p>
                      <a:pPr algn="ctr" fontAlgn="ctr"/>
                      <a:r>
                        <a:rPr lang="tr-TR" sz="1100" b="0" i="0" u="none" strike="noStrike" dirty="0">
                          <a:solidFill>
                            <a:srgbClr val="000000"/>
                          </a:solidFill>
                          <a:effectLst/>
                          <a:latin typeface="Calibri" panose="020F0502020204030204" pitchFamily="34" charset="0"/>
                        </a:rPr>
                        <a:t>"431. Ortaklara Borçlar"</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476497148"/>
                  </a:ext>
                </a:extLst>
              </a:tr>
            </a:tbl>
          </a:graphicData>
        </a:graphic>
      </p:graphicFrame>
      <p:sp>
        <p:nvSpPr>
          <p:cNvPr id="2" name="Slayt Numarası Yer Tutucusu 1"/>
          <p:cNvSpPr>
            <a:spLocks noGrp="1"/>
          </p:cNvSpPr>
          <p:nvPr>
            <p:ph type="sldNum" sz="quarter" idx="12"/>
          </p:nvPr>
        </p:nvSpPr>
        <p:spPr/>
        <p:txBody>
          <a:bodyPr/>
          <a:lstStyle/>
          <a:p>
            <a:fld id="{F28A0EBE-9E73-41B7-8F1B-104D7A2F7EFB}" type="slidenum">
              <a:rPr lang="tr-TR" smtClean="0"/>
              <a:t>34</a:t>
            </a:fld>
            <a:endParaRPr lang="tr-TR"/>
          </a:p>
        </p:txBody>
      </p:sp>
    </p:spTree>
    <p:extLst>
      <p:ext uri="{BB962C8B-B14F-4D97-AF65-F5344CB8AC3E}">
        <p14:creationId xmlns:p14="http://schemas.microsoft.com/office/powerpoint/2010/main" val="11505380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up)">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0" grpId="0" animBg="1"/>
      <p:bldP spid="21" grpId="0" animBg="1"/>
      <p:bldP spid="2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Metin kutusu 25"/>
          <p:cNvSpPr txBox="1"/>
          <p:nvPr/>
        </p:nvSpPr>
        <p:spPr>
          <a:xfrm>
            <a:off x="882837" y="3536108"/>
            <a:ext cx="11244943" cy="3216265"/>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100" b="1">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a:defRPr>
                <a:solidFill>
                  <a:schemeClr val="tx1"/>
                </a:solidFill>
              </a:defRPr>
            </a:lvl2pPr>
            <a:lvl3pPr marL="834390" lvl="2" indent="-285750">
              <a:lnSpc>
                <a:spcPct val="90000"/>
              </a:lnSpc>
              <a:spcBef>
                <a:spcPts val="300"/>
              </a:spcBef>
              <a:spcAft>
                <a:spcPts val="300"/>
              </a:spcAft>
              <a:buClr>
                <a:srgbClr val="D34817"/>
              </a:buClr>
              <a:buFont typeface="Wingdings" panose="05000000000000000000" pitchFamily="2" charset="2"/>
              <a:buChar char="§"/>
              <a:defRPr sz="1400">
                <a:solidFill>
                  <a:prstClr val="black">
                    <a:lumMod val="85000"/>
                    <a:lumOff val="15000"/>
                  </a:prstClr>
                </a:solidFill>
                <a:latin typeface="Segoe UI" panose="020B0502040204020203" pitchFamily="34" charset="0"/>
                <a:ea typeface="Segoe UI" panose="020B0502040204020203" pitchFamily="34" charset="0"/>
                <a:cs typeface="Segoe UI" panose="020B0502040204020203" pitchFamily="34" charset="0"/>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1">
              <a:spcAft>
                <a:spcPts val="600"/>
              </a:spcAft>
            </a:pPr>
            <a:r>
              <a:rPr lang="tr-TR" sz="1400" dirty="0" smtClean="0">
                <a:latin typeface="Calibri" panose="020F0502020204030204" pitchFamily="34" charset="0"/>
                <a:ea typeface="Times New Roman" panose="02020603050405020304" pitchFamily="18" charset="0"/>
              </a:rPr>
              <a:t>Örnek: (A) A.Ş</a:t>
            </a:r>
            <a:r>
              <a:rPr lang="tr-TR" sz="1400" dirty="0">
                <a:latin typeface="Calibri" panose="020F0502020204030204" pitchFamily="34" charset="0"/>
                <a:ea typeface="Times New Roman" panose="02020603050405020304" pitchFamily="18" charset="0"/>
              </a:rPr>
              <a:t>.’</a:t>
            </a:r>
            <a:r>
              <a:rPr lang="tr-TR" sz="1400" dirty="0" err="1">
                <a:latin typeface="Calibri" panose="020F0502020204030204" pitchFamily="34" charset="0"/>
                <a:ea typeface="Times New Roman" panose="02020603050405020304" pitchFamily="18" charset="0"/>
              </a:rPr>
              <a:t>nin</a:t>
            </a:r>
            <a:r>
              <a:rPr lang="tr-TR" sz="1400" dirty="0">
                <a:latin typeface="Calibri" panose="020F0502020204030204" pitchFamily="34" charset="0"/>
                <a:ea typeface="Times New Roman" panose="02020603050405020304" pitchFamily="18" charset="0"/>
              </a:rPr>
              <a:t> </a:t>
            </a:r>
            <a:r>
              <a:rPr lang="tr-TR" sz="1400" b="1" u="sng" dirty="0">
                <a:latin typeface="Calibri" panose="020F0502020204030204" pitchFamily="34" charset="0"/>
                <a:ea typeface="Times New Roman" panose="02020603050405020304" pitchFamily="18" charset="0"/>
              </a:rPr>
              <a:t>31/12/2020</a:t>
            </a:r>
            <a:r>
              <a:rPr lang="tr-TR" sz="1400" dirty="0">
                <a:latin typeface="Calibri" panose="020F0502020204030204" pitchFamily="34" charset="0"/>
                <a:ea typeface="Times New Roman" panose="02020603050405020304" pitchFamily="18" charset="0"/>
              </a:rPr>
              <a:t> tarihi itibarıyla düzenlediği bilançosunda kasa hesabında </a:t>
            </a:r>
            <a:r>
              <a:rPr lang="tr-TR" sz="1400" b="1" dirty="0">
                <a:solidFill>
                  <a:srgbClr val="C00000"/>
                </a:solidFill>
                <a:latin typeface="Calibri" panose="020F0502020204030204" pitchFamily="34" charset="0"/>
                <a:ea typeface="Times New Roman" panose="02020603050405020304" pitchFamily="18" charset="0"/>
              </a:rPr>
              <a:t>600.000 TL </a:t>
            </a:r>
            <a:r>
              <a:rPr lang="tr-TR" sz="1400" dirty="0">
                <a:latin typeface="Calibri" panose="020F0502020204030204" pitchFamily="34" charset="0"/>
                <a:ea typeface="Times New Roman" panose="02020603050405020304" pitchFamily="18" charset="0"/>
              </a:rPr>
              <a:t>görülmekle birlikte fiilen kasada bulunmayan tutar</a:t>
            </a:r>
            <a:r>
              <a:rPr lang="tr-TR" sz="1400" b="1" dirty="0">
                <a:latin typeface="Calibri" panose="020F0502020204030204" pitchFamily="34" charset="0"/>
                <a:ea typeface="Times New Roman" panose="02020603050405020304" pitchFamily="18" charset="0"/>
              </a:rPr>
              <a:t> </a:t>
            </a:r>
            <a:r>
              <a:rPr lang="tr-TR" sz="1400" b="1" dirty="0">
                <a:solidFill>
                  <a:srgbClr val="C00000"/>
                </a:solidFill>
                <a:latin typeface="Calibri" panose="020F0502020204030204" pitchFamily="34" charset="0"/>
                <a:ea typeface="Times New Roman" panose="02020603050405020304" pitchFamily="18" charset="0"/>
              </a:rPr>
              <a:t>580.000 TL</a:t>
            </a:r>
            <a:r>
              <a:rPr lang="tr-TR" sz="1400" dirty="0">
                <a:latin typeface="Calibri" panose="020F0502020204030204" pitchFamily="34" charset="0"/>
                <a:ea typeface="Times New Roman" panose="02020603050405020304" pitchFamily="18" charset="0"/>
              </a:rPr>
              <a:t>’dir. Şirketin dönem içindeki faaliyetleri sonucunda, beyan tarihi olan </a:t>
            </a:r>
            <a:r>
              <a:rPr lang="tr-TR" sz="1400" b="1" u="sng" dirty="0">
                <a:latin typeface="Calibri" panose="020F0502020204030204" pitchFamily="34" charset="0"/>
                <a:ea typeface="Times New Roman" panose="02020603050405020304" pitchFamily="18" charset="0"/>
              </a:rPr>
              <a:t>27/7/2021 </a:t>
            </a:r>
            <a:r>
              <a:rPr lang="tr-TR" sz="1400" dirty="0">
                <a:latin typeface="Calibri" panose="020F0502020204030204" pitchFamily="34" charset="0"/>
                <a:ea typeface="Times New Roman" panose="02020603050405020304" pitchFamily="18" charset="0"/>
              </a:rPr>
              <a:t>tarihi itibarıyla kasa hesabının mevcudu </a:t>
            </a:r>
            <a:r>
              <a:rPr lang="tr-TR" sz="1400" b="1" u="sng" dirty="0">
                <a:latin typeface="Calibri" panose="020F0502020204030204" pitchFamily="34" charset="0"/>
                <a:ea typeface="Times New Roman" panose="02020603050405020304" pitchFamily="18" charset="0"/>
              </a:rPr>
              <a:t>800.000 TL</a:t>
            </a:r>
            <a:r>
              <a:rPr lang="tr-TR" sz="1400" dirty="0">
                <a:latin typeface="Calibri" panose="020F0502020204030204" pitchFamily="34" charset="0"/>
                <a:ea typeface="Times New Roman" panose="02020603050405020304" pitchFamily="18" charset="0"/>
              </a:rPr>
              <a:t> olarak görülmektedir</a:t>
            </a:r>
            <a:r>
              <a:rPr lang="tr-TR" sz="1400" dirty="0" smtClean="0">
                <a:latin typeface="Calibri" panose="020F0502020204030204" pitchFamily="34" charset="0"/>
                <a:ea typeface="Times New Roman" panose="02020603050405020304" pitchFamily="18" charset="0"/>
              </a:rPr>
              <a:t>.</a:t>
            </a:r>
          </a:p>
          <a:p>
            <a:pPr lvl="1">
              <a:spcAft>
                <a:spcPts val="600"/>
              </a:spcAft>
            </a:pPr>
            <a:endParaRPr lang="tr-TR" sz="1400" b="1" u="sng" dirty="0" smtClean="0">
              <a:latin typeface="Calibri" panose="020F0502020204030204" pitchFamily="34" charset="0"/>
              <a:ea typeface="Times New Roman" panose="02020603050405020304" pitchFamily="18" charset="0"/>
            </a:endParaRPr>
          </a:p>
          <a:p>
            <a:pPr lvl="1">
              <a:spcAft>
                <a:spcPts val="600"/>
              </a:spcAft>
            </a:pPr>
            <a:r>
              <a:rPr lang="tr-TR" sz="1400" dirty="0">
                <a:latin typeface="Calibri" panose="020F0502020204030204" pitchFamily="34" charset="0"/>
                <a:ea typeface="Times New Roman" panose="02020603050405020304" pitchFamily="18" charset="0"/>
              </a:rPr>
              <a:t>Anılan mükellef, </a:t>
            </a:r>
            <a:r>
              <a:rPr lang="tr-TR" sz="1400" b="1" dirty="0">
                <a:solidFill>
                  <a:srgbClr val="C00000"/>
                </a:solidFill>
                <a:latin typeface="Calibri" panose="020F0502020204030204" pitchFamily="34" charset="0"/>
                <a:ea typeface="Times New Roman" panose="02020603050405020304" pitchFamily="18" charset="0"/>
              </a:rPr>
              <a:t>her ne kadar</a:t>
            </a:r>
            <a:r>
              <a:rPr lang="tr-TR" sz="1400" dirty="0">
                <a:latin typeface="Calibri" panose="020F0502020204030204" pitchFamily="34" charset="0"/>
                <a:ea typeface="Times New Roman" panose="02020603050405020304" pitchFamily="18" charset="0"/>
              </a:rPr>
              <a:t> </a:t>
            </a:r>
            <a:r>
              <a:rPr lang="tr-TR" sz="1400" b="1" u="sng" dirty="0">
                <a:latin typeface="Calibri" panose="020F0502020204030204" pitchFamily="34" charset="0"/>
                <a:ea typeface="Times New Roman" panose="02020603050405020304" pitchFamily="18" charset="0"/>
              </a:rPr>
              <a:t>beyan</a:t>
            </a:r>
            <a:r>
              <a:rPr lang="tr-TR" sz="1400" dirty="0">
                <a:latin typeface="Calibri" panose="020F0502020204030204" pitchFamily="34" charset="0"/>
                <a:ea typeface="Times New Roman" panose="02020603050405020304" pitchFamily="18" charset="0"/>
              </a:rPr>
              <a:t> tarihi itibarıyla kasa mevcudu </a:t>
            </a:r>
            <a:r>
              <a:rPr lang="tr-TR" sz="1400" b="1" dirty="0">
                <a:solidFill>
                  <a:srgbClr val="C00000"/>
                </a:solidFill>
                <a:latin typeface="Calibri" panose="020F0502020204030204" pitchFamily="34" charset="0"/>
                <a:ea typeface="Times New Roman" panose="02020603050405020304" pitchFamily="18" charset="0"/>
              </a:rPr>
              <a:t>800.000 TL</a:t>
            </a:r>
            <a:r>
              <a:rPr lang="tr-TR" sz="1400" dirty="0">
                <a:latin typeface="Calibri" panose="020F0502020204030204" pitchFamily="34" charset="0"/>
                <a:ea typeface="Times New Roman" panose="02020603050405020304" pitchFamily="18" charset="0"/>
              </a:rPr>
              <a:t> olsa da, </a:t>
            </a:r>
            <a:r>
              <a:rPr lang="tr-TR" sz="1400" b="1" u="sng" dirty="0">
                <a:latin typeface="Calibri" panose="020F0502020204030204" pitchFamily="34" charset="0"/>
                <a:ea typeface="Times New Roman" panose="02020603050405020304" pitchFamily="18" charset="0"/>
              </a:rPr>
              <a:t>31/12/2020 tarihli bilançosunu</a:t>
            </a:r>
            <a:r>
              <a:rPr lang="tr-TR" sz="1400" dirty="0">
                <a:latin typeface="Calibri" panose="020F0502020204030204" pitchFamily="34" charset="0"/>
                <a:ea typeface="Times New Roman" panose="02020603050405020304" pitchFamily="18" charset="0"/>
              </a:rPr>
              <a:t> baz almak suretiyle bu tarih itibarıyla var olan kasa mevcudu içinde fiilen kasada bulunmayan tutarları esas alacak, bu tutarın 580.000 TL olması nedeniyle, bu tutarı beyan edecek ve beyan edilen tutar üzerinden hesaplanan vergiyi beyanname verme süresi sonuna (31/8/2021 tarihine) kadar ödeyecektir</a:t>
            </a:r>
            <a:r>
              <a:rPr lang="tr-TR" sz="1400" dirty="0" smtClean="0">
                <a:latin typeface="Calibri" panose="020F0502020204030204" pitchFamily="34" charset="0"/>
                <a:ea typeface="Times New Roman" panose="02020603050405020304" pitchFamily="18" charset="0"/>
              </a:rPr>
              <a:t>.</a:t>
            </a:r>
            <a:endParaRPr lang="tr-TR" sz="1400" b="1" u="sng" dirty="0" smtClean="0">
              <a:latin typeface="Calibri" panose="020F0502020204030204" pitchFamily="34" charset="0"/>
              <a:ea typeface="Times New Roman" panose="02020603050405020304" pitchFamily="18" charset="0"/>
            </a:endParaRPr>
          </a:p>
          <a:p>
            <a:pPr lvl="1">
              <a:spcAft>
                <a:spcPts val="600"/>
              </a:spcAft>
            </a:pPr>
            <a:r>
              <a:rPr lang="tr-TR" sz="1400" dirty="0">
                <a:latin typeface="Calibri" panose="020F0502020204030204" pitchFamily="34" charset="0"/>
                <a:ea typeface="Times New Roman" panose="02020603050405020304" pitchFamily="18" charset="0"/>
              </a:rPr>
              <a:t>Bu çerçevede;</a:t>
            </a:r>
          </a:p>
          <a:p>
            <a:pPr lvl="1">
              <a:spcAft>
                <a:spcPts val="600"/>
              </a:spcAft>
            </a:pPr>
            <a:r>
              <a:rPr lang="tr-TR" sz="1400" dirty="0">
                <a:latin typeface="Calibri" panose="020F0502020204030204" pitchFamily="34" charset="0"/>
                <a:ea typeface="Times New Roman" panose="02020603050405020304" pitchFamily="18" charset="0"/>
              </a:rPr>
              <a:t> </a:t>
            </a:r>
          </a:p>
          <a:p>
            <a:pPr lvl="1">
              <a:spcAft>
                <a:spcPts val="600"/>
              </a:spcAft>
            </a:pPr>
            <a:r>
              <a:rPr lang="tr-TR" sz="1400" dirty="0">
                <a:latin typeface="Calibri" panose="020F0502020204030204" pitchFamily="34" charset="0"/>
                <a:ea typeface="Times New Roman" panose="02020603050405020304" pitchFamily="18" charset="0"/>
              </a:rPr>
              <a:t>Beyan tutarı         : ...................................................... 580.000 TL</a:t>
            </a:r>
          </a:p>
          <a:p>
            <a:pPr lvl="1">
              <a:spcAft>
                <a:spcPts val="600"/>
              </a:spcAft>
            </a:pPr>
            <a:r>
              <a:rPr lang="tr-TR" sz="1400" dirty="0">
                <a:latin typeface="Calibri" panose="020F0502020204030204" pitchFamily="34" charset="0"/>
                <a:ea typeface="Times New Roman" panose="02020603050405020304" pitchFamily="18" charset="0"/>
              </a:rPr>
              <a:t>Hesaplanan vergi: ..............................(580.000 x %3=) 17.400 TL</a:t>
            </a:r>
          </a:p>
          <a:p>
            <a:pPr lvl="1">
              <a:spcAft>
                <a:spcPts val="600"/>
              </a:spcAft>
            </a:pPr>
            <a:endParaRPr lang="tr-TR" sz="1400" b="1" u="sng" dirty="0" smtClean="0">
              <a:latin typeface="Calibri" panose="020F0502020204030204" pitchFamily="34" charset="0"/>
              <a:ea typeface="Times New Roman" panose="02020603050405020304" pitchFamily="18" charset="0"/>
            </a:endParaRPr>
          </a:p>
        </p:txBody>
      </p:sp>
      <p:sp>
        <p:nvSpPr>
          <p:cNvPr id="10" name="İçerik Yer Tutucusu 2"/>
          <p:cNvSpPr txBox="1">
            <a:spLocks/>
          </p:cNvSpPr>
          <p:nvPr/>
        </p:nvSpPr>
        <p:spPr>
          <a:xfrm>
            <a:off x="2143476" y="4647294"/>
            <a:ext cx="8736973" cy="10897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Font typeface="Wingdings" panose="05000000000000000000" pitchFamily="2" charset="2"/>
              <a:buChar char="q"/>
            </a:pPr>
            <a:endParaRPr lang="tr-TR" dirty="0"/>
          </a:p>
        </p:txBody>
      </p:sp>
      <p:sp>
        <p:nvSpPr>
          <p:cNvPr id="12" name="İçerik Yer Tutucusu 2"/>
          <p:cNvSpPr txBox="1">
            <a:spLocks/>
          </p:cNvSpPr>
          <p:nvPr/>
        </p:nvSpPr>
        <p:spPr>
          <a:xfrm>
            <a:off x="-374871" y="5737074"/>
            <a:ext cx="8736973" cy="10897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Font typeface="Wingdings" panose="05000000000000000000" pitchFamily="2" charset="2"/>
              <a:buChar char="q"/>
            </a:pPr>
            <a:endParaRPr lang="tr-TR" dirty="0"/>
          </a:p>
        </p:txBody>
      </p:sp>
      <p:sp>
        <p:nvSpPr>
          <p:cNvPr id="20" name="Metin kutusu 19"/>
          <p:cNvSpPr txBox="1"/>
          <p:nvPr/>
        </p:nvSpPr>
        <p:spPr>
          <a:xfrm>
            <a:off x="3602676" y="1396532"/>
            <a:ext cx="5965371" cy="2094420"/>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pPr marL="377190" lvl="1" indent="-285750">
              <a:lnSpc>
                <a:spcPct val="90000"/>
              </a:lnSpc>
              <a:spcBef>
                <a:spcPts val="300"/>
              </a:spcBef>
              <a:spcAft>
                <a:spcPts val="300"/>
              </a:spcAft>
              <a:buClr>
                <a:srgbClr val="D34817"/>
              </a:buClr>
              <a:buFont typeface="Wingdings" panose="05000000000000000000" pitchFamily="2" charset="2"/>
              <a:buChar char="§"/>
            </a:pPr>
            <a:endParaRPr lang="tr-TR" sz="1400" b="1" u="sng" dirty="0" smtClean="0">
              <a:latin typeface="Calibri" panose="020F0502020204030204" pitchFamily="34" charset="0"/>
              <a:ea typeface="Times New Roman" panose="02020603050405020304" pitchFamily="18" charset="0"/>
            </a:endParaRPr>
          </a:p>
          <a:p>
            <a:pPr marL="377190" lvl="1" indent="-285750">
              <a:lnSpc>
                <a:spcPct val="90000"/>
              </a:lnSpc>
              <a:spcBef>
                <a:spcPts val="300"/>
              </a:spcBef>
              <a:spcAft>
                <a:spcPts val="300"/>
              </a:spcAft>
              <a:buClr>
                <a:srgbClr val="D34817"/>
              </a:buClr>
              <a:buFont typeface="Wingdings" panose="05000000000000000000" pitchFamily="2" charset="2"/>
              <a:buChar char="§"/>
            </a:pPr>
            <a:r>
              <a:rPr lang="tr-TR" sz="1400" b="1" u="sng" dirty="0" smtClean="0">
                <a:latin typeface="Calibri" panose="020F0502020204030204" pitchFamily="34" charset="0"/>
                <a:ea typeface="Times New Roman" panose="02020603050405020304" pitchFamily="18" charset="0"/>
              </a:rPr>
              <a:t>Beyan edilen </a:t>
            </a:r>
            <a:r>
              <a:rPr lang="tr-TR" sz="1400" b="1" u="sng" dirty="0">
                <a:latin typeface="Calibri" panose="020F0502020204030204" pitchFamily="34" charset="0"/>
                <a:ea typeface="Times New Roman" panose="02020603050405020304" pitchFamily="18" charset="0"/>
              </a:rPr>
              <a:t>tutarlar üzerinden</a:t>
            </a:r>
            <a:r>
              <a:rPr lang="tr-TR" sz="1400" dirty="0">
                <a:latin typeface="Calibri" panose="020F0502020204030204" pitchFamily="34" charset="0"/>
                <a:ea typeface="Times New Roman" panose="02020603050405020304" pitchFamily="18" charset="0"/>
              </a:rPr>
              <a:t> </a:t>
            </a:r>
            <a:r>
              <a:rPr lang="tr-TR" sz="1400" b="1" dirty="0">
                <a:solidFill>
                  <a:srgbClr val="C00000"/>
                </a:solidFill>
                <a:latin typeface="Calibri" panose="020F0502020204030204" pitchFamily="34" charset="0"/>
                <a:ea typeface="Times New Roman" panose="02020603050405020304" pitchFamily="18" charset="0"/>
              </a:rPr>
              <a:t>%3 oranında</a:t>
            </a:r>
            <a:r>
              <a:rPr lang="tr-TR" sz="1400" dirty="0">
                <a:solidFill>
                  <a:srgbClr val="C00000"/>
                </a:solidFill>
                <a:latin typeface="Calibri" panose="020F0502020204030204" pitchFamily="34" charset="0"/>
                <a:ea typeface="Times New Roman" panose="02020603050405020304" pitchFamily="18" charset="0"/>
              </a:rPr>
              <a:t> </a:t>
            </a:r>
            <a:r>
              <a:rPr lang="tr-TR" sz="1400" dirty="0">
                <a:latin typeface="Calibri" panose="020F0502020204030204" pitchFamily="34" charset="0"/>
                <a:ea typeface="Times New Roman" panose="02020603050405020304" pitchFamily="18" charset="0"/>
              </a:rPr>
              <a:t>vergi hesaplayacak ve hesaplanan vergiyi </a:t>
            </a:r>
            <a:r>
              <a:rPr lang="tr-TR" sz="1400" b="1" dirty="0">
                <a:solidFill>
                  <a:srgbClr val="C00000"/>
                </a:solidFill>
                <a:latin typeface="Calibri" panose="020F0502020204030204" pitchFamily="34" charset="0"/>
                <a:ea typeface="Times New Roman" panose="02020603050405020304" pitchFamily="18" charset="0"/>
              </a:rPr>
              <a:t>beyanname verme süresi içinde </a:t>
            </a:r>
            <a:r>
              <a:rPr lang="tr-TR" sz="1400" b="1" dirty="0" smtClean="0">
                <a:solidFill>
                  <a:srgbClr val="C00000"/>
                </a:solidFill>
                <a:latin typeface="Calibri" panose="020F0502020204030204" pitchFamily="34" charset="0"/>
                <a:ea typeface="Times New Roman" panose="02020603050405020304" pitchFamily="18" charset="0"/>
              </a:rPr>
              <a:t>ödenecektir.</a:t>
            </a:r>
          </a:p>
          <a:p>
            <a:pPr marL="377190" lvl="1" indent="-285750">
              <a:lnSpc>
                <a:spcPct val="90000"/>
              </a:lnSpc>
              <a:spcBef>
                <a:spcPts val="300"/>
              </a:spcBef>
              <a:spcAft>
                <a:spcPts val="300"/>
              </a:spcAft>
              <a:buClr>
                <a:srgbClr val="D34817"/>
              </a:buClr>
              <a:buFont typeface="Wingdings" panose="05000000000000000000" pitchFamily="2" charset="2"/>
              <a:buChar char="§"/>
            </a:pPr>
            <a:r>
              <a:rPr lang="tr-TR" sz="1400" dirty="0">
                <a:latin typeface="Calibri" panose="020F0502020204030204" pitchFamily="34" charset="0"/>
                <a:ea typeface="Times New Roman" panose="02020603050405020304" pitchFamily="18" charset="0"/>
              </a:rPr>
              <a:t>Bu süre içerisinde ödenmeyen bu vergiler 6183 sayılı Kanun hükümlerine göre gecikme zammıyla birlikte takip edilecektir</a:t>
            </a:r>
            <a:r>
              <a:rPr lang="tr-TR" sz="1400" dirty="0" smtClean="0">
                <a:latin typeface="Calibri" panose="020F0502020204030204" pitchFamily="34" charset="0"/>
                <a:ea typeface="Times New Roman" panose="02020603050405020304" pitchFamily="18" charset="0"/>
              </a:rPr>
              <a:t>.</a:t>
            </a:r>
          </a:p>
          <a:p>
            <a:pPr marL="377190" lvl="1" indent="-285750">
              <a:lnSpc>
                <a:spcPct val="90000"/>
              </a:lnSpc>
              <a:spcBef>
                <a:spcPts val="300"/>
              </a:spcBef>
              <a:spcAft>
                <a:spcPts val="300"/>
              </a:spcAft>
              <a:buClr>
                <a:srgbClr val="D34817"/>
              </a:buClr>
              <a:buFont typeface="Wingdings" panose="05000000000000000000" pitchFamily="2" charset="2"/>
              <a:buChar char="§"/>
            </a:pPr>
            <a:endParaRPr lang="tr-TR" sz="1400" dirty="0" err="1">
              <a:latin typeface="Calibri" panose="020F0502020204030204" pitchFamily="34" charset="0"/>
              <a:ea typeface="Times New Roman" panose="02020603050405020304" pitchFamily="18" charset="0"/>
            </a:endParaRPr>
          </a:p>
        </p:txBody>
      </p:sp>
      <p:sp>
        <p:nvSpPr>
          <p:cNvPr id="21" name="Yuvarlatılmış Dikdörtgen 20"/>
          <p:cNvSpPr/>
          <p:nvPr/>
        </p:nvSpPr>
        <p:spPr>
          <a:xfrm>
            <a:off x="3617050" y="1225669"/>
            <a:ext cx="5952554" cy="720000"/>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a:latin typeface="Arial" panose="020B0604020202020204" pitchFamily="34" charset="0"/>
                <a:cs typeface="Arial" panose="020B0604020202020204" pitchFamily="34" charset="0"/>
              </a:rPr>
              <a:t>Vergisel Yükümlülükler ve Muhasebe Kayıtları</a:t>
            </a:r>
          </a:p>
        </p:txBody>
      </p:sp>
      <p:sp>
        <p:nvSpPr>
          <p:cNvPr id="22" name="Dikdörtgen 21"/>
          <p:cNvSpPr/>
          <p:nvPr/>
        </p:nvSpPr>
        <p:spPr>
          <a:xfrm>
            <a:off x="2941563" y="1441688"/>
            <a:ext cx="5254951" cy="720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scene3d>
              <a:camera prst="orthographicFront"/>
              <a:lightRig rig="threePt" dir="t"/>
            </a:scene3d>
            <a:sp3d extrusionH="57150">
              <a:bevelT w="82550" h="38100" prst="coolSlant"/>
            </a:sp3d>
          </a:bodyPr>
          <a:lstStyle/>
          <a:p>
            <a:pPr lvl="0" algn="ctr" defTabSz="1422400">
              <a:lnSpc>
                <a:spcPct val="90000"/>
              </a:lnSpc>
              <a:spcBef>
                <a:spcPct val="0"/>
              </a:spcBef>
              <a:spcAft>
                <a:spcPct val="35000"/>
              </a:spcAft>
            </a:pPr>
            <a:endParaRPr lang="tr-TR" sz="3200" b="1" dirty="0">
              <a:solidFill>
                <a:schemeClr val="tx1"/>
              </a:solidFill>
              <a:latin typeface="SimSun" panose="02010600030101010101" pitchFamily="2" charset="-122"/>
              <a:ea typeface="SimSun" panose="02010600030101010101" pitchFamily="2" charset="-122"/>
              <a:cs typeface="Times New Roman" panose="02020603050405020304" pitchFamily="18" charset="0"/>
            </a:endParaRPr>
          </a:p>
        </p:txBody>
      </p:sp>
      <p:sp>
        <p:nvSpPr>
          <p:cNvPr id="11" name="TextShape 2"/>
          <p:cNvSpPr txBox="1"/>
          <p:nvPr/>
        </p:nvSpPr>
        <p:spPr>
          <a:xfrm>
            <a:off x="1108075" y="82018"/>
            <a:ext cx="10920495" cy="791640"/>
          </a:xfrm>
          <a:prstGeom prst="rect">
            <a:avLst/>
          </a:prstGeom>
          <a:noFill/>
          <a:ln>
            <a:noFill/>
          </a:ln>
        </p:spPr>
        <p:txBody>
          <a:bodyPr anchor="ctr"/>
          <a:lstStyle/>
          <a:p>
            <a:pPr algn="ctr">
              <a:lnSpc>
                <a:spcPct val="100000"/>
              </a:lnSpc>
            </a:pPr>
            <a:r>
              <a:rPr lang="tr-TR" sz="2500" b="1" spc="-1" dirty="0" smtClean="0">
                <a:solidFill>
                  <a:srgbClr val="FF0000"/>
                </a:solidFill>
                <a:uFill>
                  <a:solidFill>
                    <a:srgbClr val="FFFFFF"/>
                  </a:solidFill>
                </a:uFill>
                <a:latin typeface="Calibri"/>
              </a:rPr>
              <a:t>İŞLETME KAYITLARININ DÜZELTİLMESİ</a:t>
            </a:r>
          </a:p>
          <a:p>
            <a:pPr algn="ctr">
              <a:lnSpc>
                <a:spcPct val="100000"/>
              </a:lnSpc>
            </a:pPr>
            <a:r>
              <a:rPr lang="tr-TR" b="1" spc="-1" dirty="0" smtClean="0">
                <a:solidFill>
                  <a:srgbClr val="FF0000"/>
                </a:solidFill>
                <a:uFill>
                  <a:solidFill>
                    <a:srgbClr val="FFFFFF"/>
                  </a:solidFill>
                </a:uFill>
              </a:rPr>
              <a:t>-Kayıtlarda Yer Aldığı Hâlde İşletmede Mevcut Olmayan Kasa Mevcudu ve Ortaklardan Alacaklar</a:t>
            </a:r>
            <a:r>
              <a:rPr lang="tr-TR" b="1" strike="noStrike" spc="-1" dirty="0" smtClean="0">
                <a:solidFill>
                  <a:srgbClr val="FF0000"/>
                </a:solidFill>
                <a:uFill>
                  <a:solidFill>
                    <a:srgbClr val="FFFFFF"/>
                  </a:solidFill>
                </a:uFill>
                <a:latin typeface="Calibri"/>
              </a:rPr>
              <a:t>-</a:t>
            </a:r>
            <a:endParaRPr lang="tr-TR" b="0" strike="noStrike" spc="-1" dirty="0">
              <a:solidFill>
                <a:srgbClr val="000000"/>
              </a:solidFill>
              <a:uFill>
                <a:solidFill>
                  <a:srgbClr val="FFFFFF"/>
                </a:solidFill>
              </a:uFill>
              <a:latin typeface="Calibri"/>
            </a:endParaRPr>
          </a:p>
        </p:txBody>
      </p:sp>
      <p:sp>
        <p:nvSpPr>
          <p:cNvPr id="13" name="5 Dikdörtgen"/>
          <p:cNvSpPr/>
          <p:nvPr/>
        </p:nvSpPr>
        <p:spPr>
          <a:xfrm rot="16200000">
            <a:off x="-2875869" y="3145126"/>
            <a:ext cx="6851740" cy="561489"/>
          </a:xfrm>
          <a:prstGeom prst="rect">
            <a:avLst/>
          </a:prstGeom>
          <a:solidFill>
            <a:srgbClr val="FD0005"/>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b="1">
              <a:solidFill>
                <a:prstClr val="white"/>
              </a:solidFill>
            </a:endParaRPr>
          </a:p>
        </p:txBody>
      </p:sp>
      <p:sp>
        <p:nvSpPr>
          <p:cNvPr id="14" name="36 Başlık"/>
          <p:cNvSpPr txBox="1">
            <a:spLocks/>
          </p:cNvSpPr>
          <p:nvPr/>
        </p:nvSpPr>
        <p:spPr>
          <a:xfrm rot="16200000">
            <a:off x="-2247497" y="3571445"/>
            <a:ext cx="5584971" cy="571504"/>
          </a:xfrm>
          <a:prstGeom prst="rect">
            <a:avLst/>
          </a:prstGeom>
        </p:spPr>
        <p:txBody>
          <a:bodyPr vert="horz" lIns="91440" tIns="45720" rIns="91440" bIns="45720" rtlCol="0" anchor="ctr">
            <a:noAutofit/>
          </a:bodyPr>
          <a:lstStyle/>
          <a:p>
            <a:pPr algn="ctr">
              <a:spcBef>
                <a:spcPct val="0"/>
              </a:spcBef>
              <a:defRPr/>
            </a:pPr>
            <a:r>
              <a:rPr lang="tr-TR" b="1" dirty="0">
                <a:solidFill>
                  <a:prstClr val="white"/>
                </a:solidFill>
                <a:effectLst>
                  <a:outerShdw blurRad="38100" dist="38100" dir="2700000" algn="tl">
                    <a:srgbClr val="000000">
                      <a:alpha val="43137"/>
                    </a:srgbClr>
                  </a:outerShdw>
                </a:effectLst>
              </a:rPr>
              <a:t>VERGİ DENETİM KURULU BAŞKANLIĞI</a:t>
            </a:r>
          </a:p>
        </p:txBody>
      </p:sp>
      <p:pic>
        <p:nvPicPr>
          <p:cNvPr id="15" name="Resim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46" y="235646"/>
            <a:ext cx="965683" cy="964739"/>
          </a:xfrm>
          <a:prstGeom prst="rect">
            <a:avLst/>
          </a:prstGeom>
        </p:spPr>
      </p:pic>
      <p:sp>
        <p:nvSpPr>
          <p:cNvPr id="16" name="Metin kutusu 15"/>
          <p:cNvSpPr txBox="1"/>
          <p:nvPr/>
        </p:nvSpPr>
        <p:spPr>
          <a:xfrm>
            <a:off x="889490" y="3536108"/>
            <a:ext cx="11244943" cy="3200876"/>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100" b="1">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a:defRPr>
                <a:solidFill>
                  <a:schemeClr val="tx1"/>
                </a:solidFill>
              </a:defRPr>
            </a:lvl2pPr>
            <a:lvl3pPr marL="834390" lvl="2" indent="-285750">
              <a:lnSpc>
                <a:spcPct val="90000"/>
              </a:lnSpc>
              <a:spcBef>
                <a:spcPts val="300"/>
              </a:spcBef>
              <a:spcAft>
                <a:spcPts val="300"/>
              </a:spcAft>
              <a:buClr>
                <a:srgbClr val="D34817"/>
              </a:buClr>
              <a:buFont typeface="Wingdings" panose="05000000000000000000" pitchFamily="2" charset="2"/>
              <a:buChar char="§"/>
              <a:defRPr sz="1400">
                <a:solidFill>
                  <a:prstClr val="black">
                    <a:lumMod val="85000"/>
                    <a:lumOff val="15000"/>
                  </a:prstClr>
                </a:solidFill>
                <a:latin typeface="Segoe UI" panose="020B0502040204020203" pitchFamily="34" charset="0"/>
                <a:ea typeface="Segoe UI" panose="020B0502040204020203" pitchFamily="34" charset="0"/>
                <a:cs typeface="Segoe UI" panose="020B0502040204020203" pitchFamily="34" charset="0"/>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4">
              <a:spcAft>
                <a:spcPts val="600"/>
              </a:spcAft>
            </a:pPr>
            <a:r>
              <a:rPr lang="tr-TR" sz="1400" dirty="0" smtClean="0">
                <a:latin typeface="Calibri" panose="020F0502020204030204" pitchFamily="34" charset="0"/>
                <a:ea typeface="Times New Roman" panose="02020603050405020304" pitchFamily="18" charset="0"/>
              </a:rPr>
              <a:t>___________________________ </a:t>
            </a:r>
            <a:r>
              <a:rPr lang="tr-TR" sz="1400" dirty="0">
                <a:latin typeface="Calibri" panose="020F0502020204030204" pitchFamily="34" charset="0"/>
                <a:ea typeface="Times New Roman" panose="02020603050405020304" pitchFamily="18" charset="0"/>
              </a:rPr>
              <a:t>27/7/2021 __________________________</a:t>
            </a:r>
          </a:p>
          <a:p>
            <a:pPr lvl="4"/>
            <a:r>
              <a:rPr lang="tr-TR" sz="1400" dirty="0">
                <a:latin typeface="Calibri" panose="020F0502020204030204" pitchFamily="34" charset="0"/>
                <a:ea typeface="Times New Roman" panose="02020603050405020304" pitchFamily="18" charset="0"/>
              </a:rPr>
              <a:t> 689 DİĞER OLAĞANDIŞI GİD. VE  ZAR.            580.000 TL</a:t>
            </a:r>
          </a:p>
          <a:p>
            <a:pPr lvl="4"/>
            <a:r>
              <a:rPr lang="tr-TR" sz="1400" dirty="0">
                <a:latin typeface="Calibri" panose="020F0502020204030204" pitchFamily="34" charset="0"/>
                <a:ea typeface="Times New Roman" panose="02020603050405020304" pitchFamily="18" charset="0"/>
              </a:rPr>
              <a:t>       (7326 sayılı Kanun 6/3 </a:t>
            </a:r>
            <a:r>
              <a:rPr lang="tr-TR" sz="1400" dirty="0" err="1">
                <a:latin typeface="Calibri" panose="020F0502020204030204" pitchFamily="34" charset="0"/>
                <a:ea typeface="Times New Roman" panose="02020603050405020304" pitchFamily="18" charset="0"/>
              </a:rPr>
              <a:t>md.</a:t>
            </a:r>
            <a:r>
              <a:rPr lang="tr-TR" sz="1400" dirty="0">
                <a:latin typeface="Calibri" panose="020F0502020204030204" pitchFamily="34" charset="0"/>
                <a:ea typeface="Times New Roman" panose="02020603050405020304" pitchFamily="18" charset="0"/>
              </a:rPr>
              <a:t>)</a:t>
            </a:r>
          </a:p>
          <a:p>
            <a:pPr lvl="4"/>
            <a:r>
              <a:rPr lang="tr-TR" sz="1400" dirty="0">
                <a:latin typeface="Calibri" panose="020F0502020204030204" pitchFamily="34" charset="0"/>
                <a:ea typeface="Times New Roman" panose="02020603050405020304" pitchFamily="18" charset="0"/>
              </a:rPr>
              <a:t>       (Kanunen Kabul Edilmeyen Gider)</a:t>
            </a:r>
          </a:p>
          <a:p>
            <a:pPr lvl="4"/>
            <a:r>
              <a:rPr lang="tr-TR" sz="1400" dirty="0">
                <a:latin typeface="Calibri" panose="020F0502020204030204" pitchFamily="34" charset="0"/>
                <a:ea typeface="Times New Roman" panose="02020603050405020304" pitchFamily="18" charset="0"/>
              </a:rPr>
              <a:t>                                100 KASA                                                       580.000 TL</a:t>
            </a:r>
          </a:p>
          <a:p>
            <a:pPr lvl="4">
              <a:spcAft>
                <a:spcPts val="600"/>
              </a:spcAft>
            </a:pPr>
            <a:r>
              <a:rPr lang="tr-TR" sz="1400" dirty="0">
                <a:latin typeface="Calibri" panose="020F0502020204030204" pitchFamily="34" charset="0"/>
                <a:ea typeface="Times New Roman" panose="02020603050405020304" pitchFamily="18" charset="0"/>
              </a:rPr>
              <a:t>______________________________ / </a:t>
            </a:r>
            <a:r>
              <a:rPr lang="tr-TR" sz="1400" dirty="0" smtClean="0">
                <a:latin typeface="Calibri" panose="020F0502020204030204" pitchFamily="34" charset="0"/>
                <a:ea typeface="Times New Roman" panose="02020603050405020304" pitchFamily="18" charset="0"/>
              </a:rPr>
              <a:t>_______________________________</a:t>
            </a:r>
            <a:endParaRPr lang="tr-TR" sz="1400" dirty="0">
              <a:latin typeface="Calibri" panose="020F0502020204030204" pitchFamily="34" charset="0"/>
              <a:ea typeface="Times New Roman" panose="02020603050405020304" pitchFamily="18" charset="0"/>
            </a:endParaRPr>
          </a:p>
          <a:p>
            <a:pPr lvl="4">
              <a:spcAft>
                <a:spcPts val="600"/>
              </a:spcAft>
            </a:pPr>
            <a:r>
              <a:rPr lang="tr-TR" sz="1400" dirty="0">
                <a:latin typeface="Calibri" panose="020F0502020204030204" pitchFamily="34" charset="0"/>
                <a:ea typeface="Times New Roman" panose="02020603050405020304" pitchFamily="18" charset="0"/>
              </a:rPr>
              <a:t>- Verginin hesaplanması:</a:t>
            </a:r>
          </a:p>
          <a:p>
            <a:pPr lvl="4">
              <a:spcAft>
                <a:spcPts val="600"/>
              </a:spcAft>
            </a:pPr>
            <a:r>
              <a:rPr lang="tr-TR" sz="1400" dirty="0">
                <a:latin typeface="Calibri" panose="020F0502020204030204" pitchFamily="34" charset="0"/>
                <a:ea typeface="Times New Roman" panose="02020603050405020304" pitchFamily="18" charset="0"/>
              </a:rPr>
              <a:t> __________________________ 27/7/2021 __________________________</a:t>
            </a:r>
          </a:p>
          <a:p>
            <a:pPr lvl="4"/>
            <a:r>
              <a:rPr lang="tr-TR" sz="1400" dirty="0">
                <a:latin typeface="Calibri" panose="020F0502020204030204" pitchFamily="34" charset="0"/>
                <a:ea typeface="Times New Roman" panose="02020603050405020304" pitchFamily="18" charset="0"/>
              </a:rPr>
              <a:t> 689 DİĞER OLAĞANDIŞI GİD. VE  ZAR.                 17.400 TL</a:t>
            </a:r>
          </a:p>
          <a:p>
            <a:pPr lvl="4"/>
            <a:r>
              <a:rPr lang="tr-TR" sz="1400" dirty="0">
                <a:latin typeface="Calibri" panose="020F0502020204030204" pitchFamily="34" charset="0"/>
                <a:ea typeface="Times New Roman" panose="02020603050405020304" pitchFamily="18" charset="0"/>
              </a:rPr>
              <a:t>        (7326 sayılı Kanun 6/3 </a:t>
            </a:r>
            <a:r>
              <a:rPr lang="tr-TR" sz="1400" dirty="0" err="1">
                <a:latin typeface="Calibri" panose="020F0502020204030204" pitchFamily="34" charset="0"/>
                <a:ea typeface="Times New Roman" panose="02020603050405020304" pitchFamily="18" charset="0"/>
              </a:rPr>
              <a:t>md.</a:t>
            </a:r>
            <a:r>
              <a:rPr lang="tr-TR" sz="1400" dirty="0">
                <a:latin typeface="Calibri" panose="020F0502020204030204" pitchFamily="34" charset="0"/>
                <a:ea typeface="Times New Roman" panose="02020603050405020304" pitchFamily="18" charset="0"/>
              </a:rPr>
              <a:t>)     </a:t>
            </a:r>
          </a:p>
          <a:p>
            <a:pPr lvl="4"/>
            <a:r>
              <a:rPr lang="tr-TR" sz="1400" dirty="0">
                <a:latin typeface="Calibri" panose="020F0502020204030204" pitchFamily="34" charset="0"/>
                <a:ea typeface="Times New Roman" panose="02020603050405020304" pitchFamily="18" charset="0"/>
              </a:rPr>
              <a:t>        (Kanunen Kabul Edilmeyen Gider)</a:t>
            </a:r>
          </a:p>
          <a:p>
            <a:pPr lvl="4"/>
            <a:r>
              <a:rPr lang="tr-TR" sz="1400" dirty="0">
                <a:latin typeface="Calibri" panose="020F0502020204030204" pitchFamily="34" charset="0"/>
                <a:ea typeface="Times New Roman" panose="02020603050405020304" pitchFamily="18" charset="0"/>
              </a:rPr>
              <a:t>                                360 ÖDENECEK VERGİ VE FONLAR       17.400 TL</a:t>
            </a:r>
          </a:p>
          <a:p>
            <a:pPr lvl="4">
              <a:spcAft>
                <a:spcPts val="600"/>
              </a:spcAft>
            </a:pPr>
            <a:r>
              <a:rPr lang="tr-TR" sz="1400" dirty="0">
                <a:latin typeface="Calibri" panose="020F0502020204030204" pitchFamily="34" charset="0"/>
                <a:ea typeface="Times New Roman" panose="02020603050405020304" pitchFamily="18" charset="0"/>
              </a:rPr>
              <a:t>_____________________________ / </a:t>
            </a:r>
            <a:r>
              <a:rPr lang="tr-TR" sz="1400" dirty="0" smtClean="0">
                <a:latin typeface="Calibri" panose="020F0502020204030204" pitchFamily="34" charset="0"/>
                <a:ea typeface="Times New Roman" panose="02020603050405020304" pitchFamily="18" charset="0"/>
              </a:rPr>
              <a:t>________________________________</a:t>
            </a:r>
            <a:endParaRPr lang="tr-TR" sz="1400" dirty="0">
              <a:latin typeface="Calibri" panose="020F0502020204030204" pitchFamily="34" charset="0"/>
              <a:ea typeface="Times New Roman" panose="02020603050405020304" pitchFamily="18" charset="0"/>
            </a:endParaRPr>
          </a:p>
        </p:txBody>
      </p:sp>
      <p:sp>
        <p:nvSpPr>
          <p:cNvPr id="17" name="Metin kutusu 16"/>
          <p:cNvSpPr txBox="1"/>
          <p:nvPr/>
        </p:nvSpPr>
        <p:spPr>
          <a:xfrm>
            <a:off x="889490" y="3511221"/>
            <a:ext cx="11244943" cy="2785378"/>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100" b="1">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a:defRPr>
                <a:solidFill>
                  <a:schemeClr val="tx1"/>
                </a:solidFill>
              </a:defRPr>
            </a:lvl2pPr>
            <a:lvl3pPr marL="834390" lvl="2" indent="-285750">
              <a:lnSpc>
                <a:spcPct val="90000"/>
              </a:lnSpc>
              <a:spcBef>
                <a:spcPts val="300"/>
              </a:spcBef>
              <a:spcAft>
                <a:spcPts val="300"/>
              </a:spcAft>
              <a:buClr>
                <a:srgbClr val="D34817"/>
              </a:buClr>
              <a:buFont typeface="Wingdings" panose="05000000000000000000" pitchFamily="2" charset="2"/>
              <a:buChar char="§"/>
              <a:defRPr sz="1400">
                <a:solidFill>
                  <a:prstClr val="black">
                    <a:lumMod val="85000"/>
                    <a:lumOff val="15000"/>
                  </a:prstClr>
                </a:solidFill>
                <a:latin typeface="Segoe UI" panose="020B0502040204020203" pitchFamily="34" charset="0"/>
                <a:ea typeface="Segoe UI" panose="020B0502040204020203" pitchFamily="34" charset="0"/>
                <a:cs typeface="Segoe UI" panose="020B0502040204020203" pitchFamily="34" charset="0"/>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1">
              <a:spcAft>
                <a:spcPts val="600"/>
              </a:spcAft>
            </a:pPr>
            <a:r>
              <a:rPr lang="tr-TR" sz="1400" dirty="0" smtClean="0">
                <a:latin typeface="Calibri" panose="020F0502020204030204" pitchFamily="34" charset="0"/>
                <a:ea typeface="Times New Roman" panose="02020603050405020304" pitchFamily="18" charset="0"/>
              </a:rPr>
              <a:t>Örnek: (C</a:t>
            </a:r>
            <a:r>
              <a:rPr lang="tr-TR" sz="1400" dirty="0">
                <a:latin typeface="Calibri" panose="020F0502020204030204" pitchFamily="34" charset="0"/>
                <a:ea typeface="Times New Roman" panose="02020603050405020304" pitchFamily="18" charset="0"/>
              </a:rPr>
              <a:t>) A.Ş.’</a:t>
            </a:r>
            <a:r>
              <a:rPr lang="tr-TR" sz="1400" dirty="0" err="1">
                <a:latin typeface="Calibri" panose="020F0502020204030204" pitchFamily="34" charset="0"/>
                <a:ea typeface="Times New Roman" panose="02020603050405020304" pitchFamily="18" charset="0"/>
              </a:rPr>
              <a:t>nin</a:t>
            </a:r>
            <a:r>
              <a:rPr lang="tr-TR" sz="1400" dirty="0">
                <a:latin typeface="Calibri" panose="020F0502020204030204" pitchFamily="34" charset="0"/>
                <a:ea typeface="Times New Roman" panose="02020603050405020304" pitchFamily="18" charset="0"/>
              </a:rPr>
              <a:t>, 31/12/2020 tarihli bilançosunda ortaklardan alacak ve ortaklara borç tutarları, bilanço hesapları itibarıyla aşağıdaki gibi olup, beyan tarihi olan 20/6/2021 tarihi itibarıyla bu tutarların değişmediği varsayılmıştır. Ayrıca, mükellef kurumun </a:t>
            </a:r>
            <a:r>
              <a:rPr lang="tr-TR" sz="1400" b="1" dirty="0">
                <a:solidFill>
                  <a:srgbClr val="C00000"/>
                </a:solidFill>
                <a:latin typeface="Calibri" panose="020F0502020204030204" pitchFamily="34" charset="0"/>
                <a:ea typeface="Times New Roman" panose="02020603050405020304" pitchFamily="18" charset="0"/>
              </a:rPr>
              <a:t>ortaklardan alacaklar hesabında izlenmesi gerekirken</a:t>
            </a:r>
            <a:r>
              <a:rPr lang="tr-TR" sz="1400" dirty="0">
                <a:latin typeface="Calibri" panose="020F0502020204030204" pitchFamily="34" charset="0"/>
                <a:ea typeface="Times New Roman" panose="02020603050405020304" pitchFamily="18" charset="0"/>
              </a:rPr>
              <a:t> “</a:t>
            </a:r>
            <a:r>
              <a:rPr lang="tr-TR" sz="1400" b="1" u="sng" dirty="0">
                <a:latin typeface="Calibri" panose="020F0502020204030204" pitchFamily="34" charset="0"/>
                <a:ea typeface="Times New Roman" panose="02020603050405020304" pitchFamily="18" charset="0"/>
              </a:rPr>
              <a:t>136. Diğer Çeşitli Alacaklar</a:t>
            </a:r>
            <a:r>
              <a:rPr lang="tr-TR" sz="1400" dirty="0">
                <a:latin typeface="Calibri" panose="020F0502020204030204" pitchFamily="34" charset="0"/>
                <a:ea typeface="Times New Roman" panose="02020603050405020304" pitchFamily="18" charset="0"/>
              </a:rPr>
              <a:t>” hesabında izlediği 200.000 TL bulunmaktadır</a:t>
            </a:r>
            <a:r>
              <a:rPr lang="tr-TR" sz="1400" dirty="0" smtClean="0">
                <a:latin typeface="Calibri" panose="020F0502020204030204" pitchFamily="34" charset="0"/>
                <a:ea typeface="Times New Roman" panose="02020603050405020304" pitchFamily="18" charset="0"/>
              </a:rPr>
              <a:t>.</a:t>
            </a:r>
          </a:p>
          <a:p>
            <a:pPr lvl="1">
              <a:spcAft>
                <a:spcPts val="600"/>
              </a:spcAft>
            </a:pPr>
            <a:endParaRPr lang="tr-TR" sz="1400" dirty="0">
              <a:latin typeface="Calibri" panose="020F0502020204030204" pitchFamily="34" charset="0"/>
              <a:ea typeface="Times New Roman" panose="02020603050405020304" pitchFamily="18" charset="0"/>
            </a:endParaRPr>
          </a:p>
          <a:p>
            <a:pPr lvl="1">
              <a:spcAft>
                <a:spcPts val="600"/>
              </a:spcAft>
            </a:pPr>
            <a:r>
              <a:rPr lang="tr-TR" sz="1400" dirty="0">
                <a:latin typeface="Calibri" panose="020F0502020204030204" pitchFamily="34" charset="0"/>
                <a:ea typeface="Times New Roman" panose="02020603050405020304" pitchFamily="18" charset="0"/>
              </a:rPr>
              <a:t>- 136. Diğer Çeşitli Alacaklar hesabı......................... </a:t>
            </a:r>
            <a:r>
              <a:rPr lang="tr-TR" sz="1400" dirty="0" smtClean="0">
                <a:latin typeface="Calibri" panose="020F0502020204030204" pitchFamily="34" charset="0"/>
                <a:ea typeface="Times New Roman" panose="02020603050405020304" pitchFamily="18" charset="0"/>
              </a:rPr>
              <a:t>  </a:t>
            </a:r>
            <a:r>
              <a:rPr lang="tr-TR" sz="1400" b="1" dirty="0" smtClean="0">
                <a:solidFill>
                  <a:schemeClr val="accent1">
                    <a:lumMod val="75000"/>
                  </a:schemeClr>
                </a:solidFill>
                <a:latin typeface="Calibri" panose="020F0502020204030204" pitchFamily="34" charset="0"/>
                <a:ea typeface="Times New Roman" panose="02020603050405020304" pitchFamily="18" charset="0"/>
              </a:rPr>
              <a:t>200.000 </a:t>
            </a:r>
            <a:r>
              <a:rPr lang="tr-TR" sz="1400" b="1" dirty="0">
                <a:solidFill>
                  <a:schemeClr val="accent1">
                    <a:lumMod val="75000"/>
                  </a:schemeClr>
                </a:solidFill>
                <a:latin typeface="Calibri" panose="020F0502020204030204" pitchFamily="34" charset="0"/>
                <a:ea typeface="Times New Roman" panose="02020603050405020304" pitchFamily="18" charset="0"/>
              </a:rPr>
              <a:t>TL</a:t>
            </a:r>
          </a:p>
          <a:p>
            <a:pPr lvl="1">
              <a:spcAft>
                <a:spcPts val="600"/>
              </a:spcAft>
            </a:pPr>
            <a:r>
              <a:rPr lang="tr-TR" sz="1400" dirty="0">
                <a:latin typeface="Calibri" panose="020F0502020204030204" pitchFamily="34" charset="0"/>
                <a:ea typeface="Times New Roman" panose="02020603050405020304" pitchFamily="18" charset="0"/>
              </a:rPr>
              <a:t>- 131. Ortaklardan Alacaklar hesabı........................... </a:t>
            </a:r>
            <a:r>
              <a:rPr lang="tr-TR" sz="1400" b="1" dirty="0">
                <a:solidFill>
                  <a:schemeClr val="accent1">
                    <a:lumMod val="75000"/>
                  </a:schemeClr>
                </a:solidFill>
                <a:latin typeface="Calibri" panose="020F0502020204030204" pitchFamily="34" charset="0"/>
                <a:ea typeface="Times New Roman" panose="02020603050405020304" pitchFamily="18" charset="0"/>
              </a:rPr>
              <a:t>400.000 TL</a:t>
            </a:r>
          </a:p>
          <a:p>
            <a:pPr lvl="1">
              <a:spcAft>
                <a:spcPts val="600"/>
              </a:spcAft>
            </a:pPr>
            <a:r>
              <a:rPr lang="tr-TR" sz="1400" dirty="0">
                <a:latin typeface="Calibri" panose="020F0502020204030204" pitchFamily="34" charset="0"/>
                <a:ea typeface="Times New Roman" panose="02020603050405020304" pitchFamily="18" charset="0"/>
              </a:rPr>
              <a:t>- 231. Ortaklardan Alacaklar hesabı........................... </a:t>
            </a:r>
            <a:r>
              <a:rPr lang="tr-TR" sz="1400" b="1" dirty="0">
                <a:solidFill>
                  <a:schemeClr val="accent1">
                    <a:lumMod val="75000"/>
                  </a:schemeClr>
                </a:solidFill>
                <a:latin typeface="Calibri" panose="020F0502020204030204" pitchFamily="34" charset="0"/>
                <a:ea typeface="Times New Roman" panose="02020603050405020304" pitchFamily="18" charset="0"/>
              </a:rPr>
              <a:t>300.000 TL</a:t>
            </a:r>
          </a:p>
          <a:p>
            <a:pPr lvl="1">
              <a:spcAft>
                <a:spcPts val="600"/>
              </a:spcAft>
            </a:pPr>
            <a:r>
              <a:rPr lang="tr-TR" sz="1400" dirty="0">
                <a:latin typeface="Calibri" panose="020F0502020204030204" pitchFamily="34" charset="0"/>
                <a:ea typeface="Times New Roman" panose="02020603050405020304" pitchFamily="18" charset="0"/>
              </a:rPr>
              <a:t>- 331. Ortaklara Borçlar hesabı................................. </a:t>
            </a:r>
            <a:r>
              <a:rPr lang="tr-TR" sz="1400" dirty="0" smtClean="0">
                <a:latin typeface="Calibri" panose="020F0502020204030204" pitchFamily="34" charset="0"/>
                <a:ea typeface="Times New Roman" panose="02020603050405020304" pitchFamily="18" charset="0"/>
              </a:rPr>
              <a:t> </a:t>
            </a:r>
            <a:r>
              <a:rPr lang="tr-TR" sz="1400" b="1" dirty="0" smtClean="0">
                <a:solidFill>
                  <a:srgbClr val="C00000"/>
                </a:solidFill>
                <a:latin typeface="Calibri" panose="020F0502020204030204" pitchFamily="34" charset="0"/>
                <a:ea typeface="Times New Roman" panose="02020603050405020304" pitchFamily="18" charset="0"/>
              </a:rPr>
              <a:t>(</a:t>
            </a:r>
            <a:r>
              <a:rPr lang="tr-TR" sz="1400" b="1" dirty="0">
                <a:solidFill>
                  <a:srgbClr val="C00000"/>
                </a:solidFill>
                <a:latin typeface="Calibri" panose="020F0502020204030204" pitchFamily="34" charset="0"/>
                <a:ea typeface="Times New Roman" panose="02020603050405020304" pitchFamily="18" charset="0"/>
              </a:rPr>
              <a:t>340.000)TL</a:t>
            </a:r>
          </a:p>
          <a:p>
            <a:pPr lvl="1">
              <a:spcAft>
                <a:spcPts val="600"/>
              </a:spcAft>
            </a:pPr>
            <a:r>
              <a:rPr lang="tr-TR" sz="1400" dirty="0">
                <a:latin typeface="Calibri" panose="020F0502020204030204" pitchFamily="34" charset="0"/>
                <a:ea typeface="Times New Roman" panose="02020603050405020304" pitchFamily="18" charset="0"/>
              </a:rPr>
              <a:t>- 431. Ortaklara Borçlar hesabı................................ </a:t>
            </a:r>
            <a:r>
              <a:rPr lang="tr-TR" sz="1400" dirty="0" smtClean="0">
                <a:latin typeface="Calibri" panose="020F0502020204030204" pitchFamily="34" charset="0"/>
                <a:ea typeface="Times New Roman" panose="02020603050405020304" pitchFamily="18" charset="0"/>
              </a:rPr>
              <a:t>   </a:t>
            </a:r>
            <a:r>
              <a:rPr lang="tr-TR" sz="1400" b="1" dirty="0">
                <a:solidFill>
                  <a:srgbClr val="C00000"/>
                </a:solidFill>
                <a:latin typeface="Calibri" panose="020F0502020204030204" pitchFamily="34" charset="0"/>
                <a:ea typeface="Times New Roman" panose="02020603050405020304" pitchFamily="18" charset="0"/>
              </a:rPr>
              <a:t>(240.000)TL</a:t>
            </a:r>
          </a:p>
          <a:p>
            <a:pPr lvl="1">
              <a:spcAft>
                <a:spcPts val="600"/>
              </a:spcAft>
            </a:pPr>
            <a:endParaRPr lang="tr-TR" sz="1400" dirty="0">
              <a:latin typeface="Calibri" panose="020F0502020204030204" pitchFamily="34" charset="0"/>
              <a:ea typeface="Times New Roman" panose="02020603050405020304" pitchFamily="18" charset="0"/>
            </a:endParaRPr>
          </a:p>
        </p:txBody>
      </p:sp>
      <p:sp>
        <p:nvSpPr>
          <p:cNvPr id="18" name="Metin kutusu 17"/>
          <p:cNvSpPr txBox="1"/>
          <p:nvPr/>
        </p:nvSpPr>
        <p:spPr>
          <a:xfrm>
            <a:off x="6400800" y="4396943"/>
            <a:ext cx="5434730" cy="1692771"/>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100" b="1">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a:defRPr>
                <a:solidFill>
                  <a:schemeClr val="tx1"/>
                </a:solidFill>
              </a:defRPr>
            </a:lvl2pPr>
            <a:lvl3pPr marL="834390" lvl="2" indent="-285750">
              <a:lnSpc>
                <a:spcPct val="90000"/>
              </a:lnSpc>
              <a:spcBef>
                <a:spcPts val="300"/>
              </a:spcBef>
              <a:spcAft>
                <a:spcPts val="300"/>
              </a:spcAft>
              <a:buClr>
                <a:srgbClr val="D34817"/>
              </a:buClr>
              <a:buFont typeface="Wingdings" panose="05000000000000000000" pitchFamily="2" charset="2"/>
              <a:buChar char="§"/>
              <a:defRPr sz="1400">
                <a:solidFill>
                  <a:prstClr val="black">
                    <a:lumMod val="85000"/>
                    <a:lumOff val="15000"/>
                  </a:prstClr>
                </a:solidFill>
                <a:latin typeface="Segoe UI" panose="020B0502040204020203" pitchFamily="34" charset="0"/>
                <a:ea typeface="Segoe UI" panose="020B0502040204020203" pitchFamily="34" charset="0"/>
                <a:cs typeface="Segoe UI" panose="020B0502040204020203" pitchFamily="34" charset="0"/>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1" algn="just">
              <a:spcAft>
                <a:spcPts val="600"/>
              </a:spcAft>
            </a:pPr>
            <a:r>
              <a:rPr lang="es-ES" sz="1400" dirty="0">
                <a:latin typeface="Calibri" panose="020F0502020204030204" pitchFamily="34" charset="0"/>
                <a:ea typeface="Times New Roman" panose="02020603050405020304" pitchFamily="18" charset="0"/>
              </a:rPr>
              <a:t>Bu çerçevede;</a:t>
            </a:r>
          </a:p>
          <a:p>
            <a:pPr lvl="1" algn="just">
              <a:spcAft>
                <a:spcPts val="600"/>
              </a:spcAft>
            </a:pPr>
            <a:r>
              <a:rPr lang="es-ES" sz="1400" dirty="0">
                <a:latin typeface="Calibri" panose="020F0502020204030204" pitchFamily="34" charset="0"/>
                <a:ea typeface="Times New Roman" panose="02020603050405020304" pitchFamily="18" charset="0"/>
              </a:rPr>
              <a:t> </a:t>
            </a:r>
          </a:p>
          <a:p>
            <a:pPr lvl="1" algn="just">
              <a:spcAft>
                <a:spcPts val="600"/>
              </a:spcAft>
            </a:pPr>
            <a:r>
              <a:rPr lang="es-ES" sz="1400" dirty="0">
                <a:latin typeface="Calibri" panose="020F0502020204030204" pitchFamily="34" charset="0"/>
                <a:ea typeface="Times New Roman" panose="02020603050405020304" pitchFamily="18" charset="0"/>
              </a:rPr>
              <a:t>Beyan tutarı       </a:t>
            </a:r>
            <a:r>
              <a:rPr lang="es-ES" sz="1400" dirty="0" smtClean="0">
                <a:latin typeface="Calibri" panose="020F0502020204030204" pitchFamily="34" charset="0"/>
                <a:ea typeface="Times New Roman" panose="02020603050405020304" pitchFamily="18" charset="0"/>
              </a:rPr>
              <a:t>: </a:t>
            </a:r>
            <a:r>
              <a:rPr lang="es-ES" sz="1400" dirty="0">
                <a:latin typeface="Calibri" panose="020F0502020204030204" pitchFamily="34" charset="0"/>
                <a:ea typeface="Times New Roman" panose="02020603050405020304" pitchFamily="18" charset="0"/>
              </a:rPr>
              <a:t>[</a:t>
            </a:r>
            <a:r>
              <a:rPr lang="es-ES" sz="1400" b="1" dirty="0">
                <a:solidFill>
                  <a:schemeClr val="accent1">
                    <a:lumMod val="75000"/>
                  </a:schemeClr>
                </a:solidFill>
                <a:latin typeface="Calibri" panose="020F0502020204030204" pitchFamily="34" charset="0"/>
                <a:ea typeface="Times New Roman" panose="02020603050405020304" pitchFamily="18" charset="0"/>
              </a:rPr>
              <a:t>200.000</a:t>
            </a:r>
            <a:r>
              <a:rPr lang="es-ES" sz="1400" dirty="0">
                <a:latin typeface="Calibri" panose="020F0502020204030204" pitchFamily="34" charset="0"/>
                <a:ea typeface="Times New Roman" panose="02020603050405020304" pitchFamily="18" charset="0"/>
              </a:rPr>
              <a:t>+(</a:t>
            </a:r>
            <a:r>
              <a:rPr lang="es-ES" sz="1400" b="1" dirty="0">
                <a:solidFill>
                  <a:schemeClr val="accent1">
                    <a:lumMod val="75000"/>
                  </a:schemeClr>
                </a:solidFill>
                <a:latin typeface="Calibri" panose="020F0502020204030204" pitchFamily="34" charset="0"/>
                <a:ea typeface="Times New Roman" panose="02020603050405020304" pitchFamily="18" charset="0"/>
              </a:rPr>
              <a:t>400.000</a:t>
            </a:r>
            <a:r>
              <a:rPr lang="es-ES" sz="1400" dirty="0">
                <a:latin typeface="Calibri" panose="020F0502020204030204" pitchFamily="34" charset="0"/>
                <a:ea typeface="Times New Roman" panose="02020603050405020304" pitchFamily="18" charset="0"/>
              </a:rPr>
              <a:t>+</a:t>
            </a:r>
            <a:r>
              <a:rPr lang="es-ES" sz="1400" b="1" dirty="0">
                <a:solidFill>
                  <a:schemeClr val="accent1">
                    <a:lumMod val="75000"/>
                  </a:schemeClr>
                </a:solidFill>
                <a:latin typeface="Calibri" panose="020F0502020204030204" pitchFamily="34" charset="0"/>
                <a:ea typeface="Times New Roman" panose="02020603050405020304" pitchFamily="18" charset="0"/>
              </a:rPr>
              <a:t>300.000</a:t>
            </a:r>
            <a:r>
              <a:rPr lang="es-ES" sz="1400" dirty="0">
                <a:latin typeface="Calibri" panose="020F0502020204030204" pitchFamily="34" charset="0"/>
                <a:ea typeface="Times New Roman" panose="02020603050405020304" pitchFamily="18" charset="0"/>
              </a:rPr>
              <a:t>)-(</a:t>
            </a:r>
            <a:r>
              <a:rPr lang="es-ES" sz="1400" b="1" dirty="0">
                <a:solidFill>
                  <a:srgbClr val="C00000"/>
                </a:solidFill>
                <a:latin typeface="Calibri" panose="020F0502020204030204" pitchFamily="34" charset="0"/>
                <a:ea typeface="Times New Roman" panose="02020603050405020304" pitchFamily="18" charset="0"/>
              </a:rPr>
              <a:t>340.000</a:t>
            </a:r>
            <a:r>
              <a:rPr lang="es-ES" sz="1400" dirty="0">
                <a:latin typeface="Calibri" panose="020F0502020204030204" pitchFamily="34" charset="0"/>
                <a:ea typeface="Times New Roman" panose="02020603050405020304" pitchFamily="18" charset="0"/>
              </a:rPr>
              <a:t>+</a:t>
            </a:r>
            <a:r>
              <a:rPr lang="es-ES" sz="1400" b="1" dirty="0">
                <a:solidFill>
                  <a:srgbClr val="C00000"/>
                </a:solidFill>
                <a:latin typeface="Calibri" panose="020F0502020204030204" pitchFamily="34" charset="0"/>
                <a:ea typeface="Times New Roman" panose="02020603050405020304" pitchFamily="18" charset="0"/>
              </a:rPr>
              <a:t>240.000</a:t>
            </a:r>
            <a:r>
              <a:rPr lang="es-ES" sz="1400" dirty="0">
                <a:latin typeface="Calibri" panose="020F0502020204030204" pitchFamily="34" charset="0"/>
                <a:ea typeface="Times New Roman" panose="02020603050405020304" pitchFamily="18" charset="0"/>
              </a:rPr>
              <a:t>) =] 320.000 TL</a:t>
            </a:r>
          </a:p>
          <a:p>
            <a:pPr lvl="1" algn="just">
              <a:spcAft>
                <a:spcPts val="600"/>
              </a:spcAft>
            </a:pPr>
            <a:r>
              <a:rPr lang="es-ES" sz="1400" dirty="0">
                <a:latin typeface="Calibri" panose="020F0502020204030204" pitchFamily="34" charset="0"/>
                <a:ea typeface="Times New Roman" panose="02020603050405020304" pitchFamily="18" charset="0"/>
              </a:rPr>
              <a:t>Hesaplanan vergi: </a:t>
            </a:r>
            <a:r>
              <a:rPr lang="es-ES" sz="1400" dirty="0" smtClean="0">
                <a:latin typeface="Calibri" panose="020F0502020204030204" pitchFamily="34" charset="0"/>
                <a:ea typeface="Times New Roman" panose="02020603050405020304" pitchFamily="18" charset="0"/>
              </a:rPr>
              <a:t>.................................(</a:t>
            </a:r>
            <a:r>
              <a:rPr lang="es-ES" sz="1400" dirty="0">
                <a:latin typeface="Calibri" panose="020F0502020204030204" pitchFamily="34" charset="0"/>
                <a:ea typeface="Times New Roman" panose="02020603050405020304" pitchFamily="18" charset="0"/>
              </a:rPr>
              <a:t>320.000 x %3=) 9.600 TL</a:t>
            </a:r>
          </a:p>
          <a:p>
            <a:pPr lvl="1" algn="just">
              <a:spcAft>
                <a:spcPts val="600"/>
              </a:spcAft>
            </a:pPr>
            <a:endParaRPr lang="tr-TR" sz="1400" dirty="0" smtClean="0">
              <a:latin typeface="Calibri" panose="020F0502020204030204" pitchFamily="34" charset="0"/>
              <a:ea typeface="Times New Roman" panose="02020603050405020304" pitchFamily="18" charset="0"/>
            </a:endParaRPr>
          </a:p>
        </p:txBody>
      </p:sp>
      <p:sp>
        <p:nvSpPr>
          <p:cNvPr id="19" name="Metin kutusu 18"/>
          <p:cNvSpPr txBox="1"/>
          <p:nvPr/>
        </p:nvSpPr>
        <p:spPr>
          <a:xfrm>
            <a:off x="899089" y="3511221"/>
            <a:ext cx="11244943" cy="3400931"/>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100" b="1">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a:defRPr>
                <a:solidFill>
                  <a:schemeClr val="tx1"/>
                </a:solidFill>
              </a:defRPr>
            </a:lvl2pPr>
            <a:lvl3pPr marL="834390" lvl="2" indent="-285750">
              <a:lnSpc>
                <a:spcPct val="90000"/>
              </a:lnSpc>
              <a:spcBef>
                <a:spcPts val="300"/>
              </a:spcBef>
              <a:spcAft>
                <a:spcPts val="300"/>
              </a:spcAft>
              <a:buClr>
                <a:srgbClr val="D34817"/>
              </a:buClr>
              <a:buFont typeface="Wingdings" panose="05000000000000000000" pitchFamily="2" charset="2"/>
              <a:buChar char="§"/>
              <a:defRPr sz="1400">
                <a:solidFill>
                  <a:prstClr val="black">
                    <a:lumMod val="85000"/>
                    <a:lumOff val="15000"/>
                  </a:prstClr>
                </a:solidFill>
                <a:latin typeface="Segoe UI" panose="020B0502040204020203" pitchFamily="34" charset="0"/>
                <a:ea typeface="Segoe UI" panose="020B0502040204020203" pitchFamily="34" charset="0"/>
                <a:cs typeface="Segoe UI" panose="020B0502040204020203" pitchFamily="34" charset="0"/>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1">
              <a:spcAft>
                <a:spcPts val="600"/>
              </a:spcAft>
            </a:pPr>
            <a:r>
              <a:rPr lang="tr-TR" sz="1400" dirty="0">
                <a:latin typeface="Calibri" panose="020F0502020204030204" pitchFamily="34" charset="0"/>
                <a:ea typeface="Times New Roman" panose="02020603050405020304" pitchFamily="18" charset="0"/>
              </a:rPr>
              <a:t> ___________________________ 20/6/2021 __________________________</a:t>
            </a:r>
          </a:p>
          <a:p>
            <a:pPr lvl="1"/>
            <a:r>
              <a:rPr lang="tr-TR" sz="1400" dirty="0">
                <a:latin typeface="Calibri" panose="020F0502020204030204" pitchFamily="34" charset="0"/>
                <a:ea typeface="Times New Roman" panose="02020603050405020304" pitchFamily="18" charset="0"/>
              </a:rPr>
              <a:t> </a:t>
            </a:r>
            <a:r>
              <a:rPr lang="tr-TR" sz="1400" dirty="0" smtClean="0">
                <a:latin typeface="Calibri" panose="020F0502020204030204" pitchFamily="34" charset="0"/>
                <a:ea typeface="Times New Roman" panose="02020603050405020304" pitchFamily="18" charset="0"/>
              </a:rPr>
              <a:t>689</a:t>
            </a:r>
            <a:r>
              <a:rPr lang="tr-TR" b="1" dirty="0" smtClean="0">
                <a:solidFill>
                  <a:srgbClr val="C00000"/>
                </a:solidFill>
                <a:latin typeface="Calibri" panose="020F0502020204030204" pitchFamily="34" charset="0"/>
                <a:ea typeface="Times New Roman" panose="02020603050405020304" pitchFamily="18" charset="0"/>
              </a:rPr>
              <a:t>*</a:t>
            </a:r>
            <a:r>
              <a:rPr lang="tr-TR" sz="1400" dirty="0" smtClean="0">
                <a:latin typeface="Calibri" panose="020F0502020204030204" pitchFamily="34" charset="0"/>
                <a:ea typeface="Times New Roman" panose="02020603050405020304" pitchFamily="18" charset="0"/>
              </a:rPr>
              <a:t> </a:t>
            </a:r>
            <a:r>
              <a:rPr lang="tr-TR" sz="1400" dirty="0">
                <a:latin typeface="Calibri" panose="020F0502020204030204" pitchFamily="34" charset="0"/>
                <a:ea typeface="Times New Roman" panose="02020603050405020304" pitchFamily="18" charset="0"/>
              </a:rPr>
              <a:t>DİĞER OLAĞANDIŞI GİD. VE  ZAR.                 320.000 TL</a:t>
            </a:r>
          </a:p>
          <a:p>
            <a:pPr lvl="1"/>
            <a:r>
              <a:rPr lang="tr-TR" sz="1400" dirty="0">
                <a:latin typeface="Calibri" panose="020F0502020204030204" pitchFamily="34" charset="0"/>
                <a:ea typeface="Times New Roman" panose="02020603050405020304" pitchFamily="18" charset="0"/>
              </a:rPr>
              <a:t>      (7326 sayılı Kanun 6/3 </a:t>
            </a:r>
            <a:r>
              <a:rPr lang="tr-TR" sz="1400" dirty="0" err="1">
                <a:latin typeface="Calibri" panose="020F0502020204030204" pitchFamily="34" charset="0"/>
                <a:ea typeface="Times New Roman" panose="02020603050405020304" pitchFamily="18" charset="0"/>
              </a:rPr>
              <a:t>md.</a:t>
            </a:r>
            <a:r>
              <a:rPr lang="tr-TR" sz="1400" dirty="0">
                <a:latin typeface="Calibri" panose="020F0502020204030204" pitchFamily="34" charset="0"/>
                <a:ea typeface="Times New Roman" panose="02020603050405020304" pitchFamily="18" charset="0"/>
              </a:rPr>
              <a:t>)</a:t>
            </a:r>
          </a:p>
          <a:p>
            <a:pPr lvl="1"/>
            <a:r>
              <a:rPr lang="tr-TR" sz="1400" dirty="0">
                <a:latin typeface="Calibri" panose="020F0502020204030204" pitchFamily="34" charset="0"/>
                <a:ea typeface="Times New Roman" panose="02020603050405020304" pitchFamily="18" charset="0"/>
              </a:rPr>
              <a:t>      (</a:t>
            </a:r>
            <a:r>
              <a:rPr lang="tr-TR" sz="1400" b="1" dirty="0">
                <a:solidFill>
                  <a:srgbClr val="C00000"/>
                </a:solidFill>
                <a:latin typeface="Calibri" panose="020F0502020204030204" pitchFamily="34" charset="0"/>
                <a:ea typeface="Times New Roman" panose="02020603050405020304" pitchFamily="18" charset="0"/>
              </a:rPr>
              <a:t>Kanunen Kabul Edilmeyen Gider</a:t>
            </a:r>
            <a:r>
              <a:rPr lang="tr-TR" sz="1400" dirty="0">
                <a:latin typeface="Calibri" panose="020F0502020204030204" pitchFamily="34" charset="0"/>
                <a:ea typeface="Times New Roman" panose="02020603050405020304" pitchFamily="18" charset="0"/>
              </a:rPr>
              <a:t>)</a:t>
            </a:r>
          </a:p>
          <a:p>
            <a:pPr lvl="1"/>
            <a:r>
              <a:rPr lang="tr-TR" sz="1400" dirty="0">
                <a:latin typeface="Calibri" panose="020F0502020204030204" pitchFamily="34" charset="0"/>
                <a:ea typeface="Times New Roman" panose="02020603050405020304" pitchFamily="18" charset="0"/>
              </a:rPr>
              <a:t>                             136 DİĞER ÇEŞİTLİ ALACAKLAR                 200.000 TL</a:t>
            </a:r>
          </a:p>
          <a:p>
            <a:pPr lvl="1"/>
            <a:r>
              <a:rPr lang="tr-TR" sz="1400" dirty="0">
                <a:latin typeface="Calibri" panose="020F0502020204030204" pitchFamily="34" charset="0"/>
                <a:ea typeface="Times New Roman" panose="02020603050405020304" pitchFamily="18" charset="0"/>
              </a:rPr>
              <a:t>                             131 ORTAKLARDAN ALACAKLAR               60.000 TL</a:t>
            </a:r>
          </a:p>
          <a:p>
            <a:pPr lvl="1"/>
            <a:r>
              <a:rPr lang="tr-TR" sz="1400" dirty="0">
                <a:latin typeface="Calibri" panose="020F0502020204030204" pitchFamily="34" charset="0"/>
                <a:ea typeface="Times New Roman" panose="02020603050405020304" pitchFamily="18" charset="0"/>
              </a:rPr>
              <a:t>                             231 ORTAKLARDAN ALACAKLAR               60.000 TL</a:t>
            </a:r>
          </a:p>
          <a:p>
            <a:pPr lvl="1">
              <a:spcAft>
                <a:spcPts val="600"/>
              </a:spcAft>
            </a:pPr>
            <a:r>
              <a:rPr lang="tr-TR" sz="1400" dirty="0">
                <a:latin typeface="Calibri" panose="020F0502020204030204" pitchFamily="34" charset="0"/>
                <a:ea typeface="Times New Roman" panose="02020603050405020304" pitchFamily="18" charset="0"/>
              </a:rPr>
              <a:t>____________________________ / ________________________________</a:t>
            </a:r>
          </a:p>
          <a:p>
            <a:pPr lvl="1">
              <a:spcAft>
                <a:spcPts val="600"/>
              </a:spcAft>
            </a:pPr>
            <a:r>
              <a:rPr lang="tr-TR" sz="1400" dirty="0" smtClean="0">
                <a:latin typeface="Calibri" panose="020F0502020204030204" pitchFamily="34" charset="0"/>
                <a:ea typeface="Times New Roman" panose="02020603050405020304" pitchFamily="18" charset="0"/>
              </a:rPr>
              <a:t>___________________________ </a:t>
            </a:r>
            <a:r>
              <a:rPr lang="tr-TR" sz="1400" dirty="0">
                <a:latin typeface="Calibri" panose="020F0502020204030204" pitchFamily="34" charset="0"/>
                <a:ea typeface="Times New Roman" panose="02020603050405020304" pitchFamily="18" charset="0"/>
              </a:rPr>
              <a:t>20/6/2021 __________________________</a:t>
            </a:r>
          </a:p>
          <a:p>
            <a:pPr lvl="1"/>
            <a:r>
              <a:rPr lang="tr-TR" sz="1400" dirty="0">
                <a:latin typeface="Calibri" panose="020F0502020204030204" pitchFamily="34" charset="0"/>
                <a:ea typeface="Times New Roman" panose="02020603050405020304" pitchFamily="18" charset="0"/>
              </a:rPr>
              <a:t> 689 DİĞER OLAĞANDIŞI GİD. VE  ZAR.                     9.600 TL</a:t>
            </a:r>
          </a:p>
          <a:p>
            <a:pPr lvl="1"/>
            <a:r>
              <a:rPr lang="tr-TR" sz="1400" dirty="0">
                <a:latin typeface="Calibri" panose="020F0502020204030204" pitchFamily="34" charset="0"/>
                <a:ea typeface="Times New Roman" panose="02020603050405020304" pitchFamily="18" charset="0"/>
              </a:rPr>
              <a:t>        (7326 sayılı Kanun 6/3 </a:t>
            </a:r>
            <a:r>
              <a:rPr lang="tr-TR" sz="1400" dirty="0" err="1">
                <a:latin typeface="Calibri" panose="020F0502020204030204" pitchFamily="34" charset="0"/>
                <a:ea typeface="Times New Roman" panose="02020603050405020304" pitchFamily="18" charset="0"/>
              </a:rPr>
              <a:t>md.</a:t>
            </a:r>
            <a:r>
              <a:rPr lang="tr-TR" sz="1400" dirty="0">
                <a:latin typeface="Calibri" panose="020F0502020204030204" pitchFamily="34" charset="0"/>
                <a:ea typeface="Times New Roman" panose="02020603050405020304" pitchFamily="18" charset="0"/>
              </a:rPr>
              <a:t>)</a:t>
            </a:r>
          </a:p>
          <a:p>
            <a:pPr lvl="1"/>
            <a:r>
              <a:rPr lang="tr-TR" sz="1400" dirty="0">
                <a:latin typeface="Calibri" panose="020F0502020204030204" pitchFamily="34" charset="0"/>
                <a:ea typeface="Times New Roman" panose="02020603050405020304" pitchFamily="18" charset="0"/>
              </a:rPr>
              <a:t>        (</a:t>
            </a:r>
            <a:r>
              <a:rPr lang="tr-TR" sz="1400" b="1" dirty="0">
                <a:solidFill>
                  <a:srgbClr val="C00000"/>
                </a:solidFill>
                <a:latin typeface="Calibri" panose="020F0502020204030204" pitchFamily="34" charset="0"/>
                <a:ea typeface="Times New Roman" panose="02020603050405020304" pitchFamily="18" charset="0"/>
              </a:rPr>
              <a:t>Kanunen Kabul Edilmeyen Gider</a:t>
            </a:r>
            <a:r>
              <a:rPr lang="tr-TR" sz="1400" dirty="0">
                <a:latin typeface="Calibri" panose="020F0502020204030204" pitchFamily="34" charset="0"/>
                <a:ea typeface="Times New Roman" panose="02020603050405020304" pitchFamily="18" charset="0"/>
              </a:rPr>
              <a:t>)</a:t>
            </a:r>
          </a:p>
          <a:p>
            <a:pPr lvl="1"/>
            <a:r>
              <a:rPr lang="tr-TR" sz="1400" dirty="0">
                <a:latin typeface="Calibri" panose="020F0502020204030204" pitchFamily="34" charset="0"/>
                <a:ea typeface="Times New Roman" panose="02020603050405020304" pitchFamily="18" charset="0"/>
              </a:rPr>
              <a:t>                                    360 ÖDENECEK VERGİ VE FONLAR           9.600 TL</a:t>
            </a:r>
          </a:p>
          <a:p>
            <a:pPr lvl="1">
              <a:spcAft>
                <a:spcPts val="600"/>
              </a:spcAft>
            </a:pPr>
            <a:r>
              <a:rPr lang="tr-TR" sz="1400" dirty="0">
                <a:latin typeface="Calibri" panose="020F0502020204030204" pitchFamily="34" charset="0"/>
                <a:ea typeface="Times New Roman" panose="02020603050405020304" pitchFamily="18" charset="0"/>
              </a:rPr>
              <a:t>_____________________________ / ________________________________</a:t>
            </a:r>
          </a:p>
        </p:txBody>
      </p:sp>
      <p:sp>
        <p:nvSpPr>
          <p:cNvPr id="23" name="Metin kutusu 22"/>
          <p:cNvSpPr txBox="1"/>
          <p:nvPr/>
        </p:nvSpPr>
        <p:spPr>
          <a:xfrm>
            <a:off x="7488462" y="4258026"/>
            <a:ext cx="4405812" cy="2215991"/>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100" b="1">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a:defRPr>
                <a:solidFill>
                  <a:schemeClr val="tx1"/>
                </a:solidFill>
              </a:defRPr>
            </a:lvl2pPr>
            <a:lvl3pPr marL="834390" lvl="2" indent="-285750">
              <a:lnSpc>
                <a:spcPct val="90000"/>
              </a:lnSpc>
              <a:spcBef>
                <a:spcPts val="300"/>
              </a:spcBef>
              <a:spcAft>
                <a:spcPts val="300"/>
              </a:spcAft>
              <a:buClr>
                <a:srgbClr val="D34817"/>
              </a:buClr>
              <a:buFont typeface="Wingdings" panose="05000000000000000000" pitchFamily="2" charset="2"/>
              <a:buChar char="§"/>
              <a:defRPr sz="1400">
                <a:solidFill>
                  <a:prstClr val="black">
                    <a:lumMod val="85000"/>
                    <a:lumOff val="15000"/>
                  </a:prstClr>
                </a:solidFill>
                <a:latin typeface="Segoe UI" panose="020B0502040204020203" pitchFamily="34" charset="0"/>
                <a:ea typeface="Segoe UI" panose="020B0502040204020203" pitchFamily="34" charset="0"/>
                <a:cs typeface="Segoe UI" panose="020B0502040204020203" pitchFamily="34" charset="0"/>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1" algn="just">
              <a:spcAft>
                <a:spcPts val="600"/>
              </a:spcAft>
            </a:pPr>
            <a:r>
              <a:rPr lang="tr-TR" sz="1600" b="1" dirty="0" smtClean="0">
                <a:solidFill>
                  <a:srgbClr val="C00000"/>
                </a:solidFill>
                <a:latin typeface="Calibri" panose="020F0502020204030204" pitchFamily="34" charset="0"/>
                <a:ea typeface="Times New Roman" panose="02020603050405020304" pitchFamily="18" charset="0"/>
              </a:rPr>
              <a:t>*</a:t>
            </a:r>
            <a:r>
              <a:rPr lang="tr-TR" sz="1400" b="1" dirty="0" smtClean="0">
                <a:latin typeface="Calibri" panose="020F0502020204030204" pitchFamily="34" charset="0"/>
                <a:ea typeface="Times New Roman" panose="02020603050405020304" pitchFamily="18" charset="0"/>
              </a:rPr>
              <a:t>296</a:t>
            </a:r>
            <a:r>
              <a:rPr lang="tr-TR" sz="1400" dirty="0">
                <a:latin typeface="Calibri" panose="020F0502020204030204" pitchFamily="34" charset="0"/>
                <a:ea typeface="Times New Roman" panose="02020603050405020304" pitchFamily="18" charset="0"/>
              </a:rPr>
              <a:t> GEÇİCİ </a:t>
            </a:r>
            <a:r>
              <a:rPr lang="tr-TR" sz="1400" dirty="0" smtClean="0">
                <a:latin typeface="Calibri" panose="020F0502020204030204" pitchFamily="34" charset="0"/>
                <a:ea typeface="Times New Roman" panose="02020603050405020304" pitchFamily="18" charset="0"/>
              </a:rPr>
              <a:t>HESAP</a:t>
            </a:r>
            <a:r>
              <a:rPr lang="tr-TR" sz="1400" dirty="0">
                <a:latin typeface="Calibri" panose="020F0502020204030204" pitchFamily="34" charset="0"/>
                <a:ea typeface="Times New Roman" panose="02020603050405020304" pitchFamily="18" charset="0"/>
              </a:rPr>
              <a:t>(7326 sayılı Kanun 6/3 </a:t>
            </a:r>
            <a:r>
              <a:rPr lang="tr-TR" sz="1400" dirty="0" err="1">
                <a:latin typeface="Calibri" panose="020F0502020204030204" pitchFamily="34" charset="0"/>
                <a:ea typeface="Times New Roman" panose="02020603050405020304" pitchFamily="18" charset="0"/>
              </a:rPr>
              <a:t>md.</a:t>
            </a:r>
            <a:r>
              <a:rPr lang="tr-TR" sz="1400" dirty="0">
                <a:latin typeface="Calibri" panose="020F0502020204030204" pitchFamily="34" charset="0"/>
                <a:ea typeface="Times New Roman" panose="02020603050405020304" pitchFamily="18" charset="0"/>
              </a:rPr>
              <a:t> uyarınca düzeltme hesabı</a:t>
            </a:r>
            <a:r>
              <a:rPr lang="tr-TR" sz="1400" dirty="0" smtClean="0">
                <a:latin typeface="Calibri" panose="020F0502020204030204" pitchFamily="34" charset="0"/>
                <a:ea typeface="Times New Roman" panose="02020603050405020304" pitchFamily="18" charset="0"/>
              </a:rPr>
              <a:t>) da kullanılabilir.</a:t>
            </a:r>
          </a:p>
          <a:p>
            <a:pPr lvl="1" algn="just">
              <a:spcAft>
                <a:spcPts val="600"/>
              </a:spcAft>
            </a:pPr>
            <a:endParaRPr lang="tr-TR" sz="1400" dirty="0">
              <a:latin typeface="Calibri" panose="020F0502020204030204" pitchFamily="34" charset="0"/>
              <a:ea typeface="Times New Roman" panose="02020603050405020304" pitchFamily="18" charset="0"/>
            </a:endParaRPr>
          </a:p>
          <a:p>
            <a:pPr lvl="1" algn="just">
              <a:spcAft>
                <a:spcPts val="600"/>
              </a:spcAft>
            </a:pPr>
            <a:r>
              <a:rPr lang="tr-TR" sz="1400" dirty="0" smtClean="0">
                <a:latin typeface="Calibri" panose="020F0502020204030204" pitchFamily="34" charset="0"/>
                <a:ea typeface="Times New Roman" panose="02020603050405020304" pitchFamily="18" charset="0"/>
              </a:rPr>
              <a:t>Bu </a:t>
            </a:r>
            <a:r>
              <a:rPr lang="tr-TR" sz="1400" dirty="0">
                <a:latin typeface="Calibri" panose="020F0502020204030204" pitchFamily="34" charset="0"/>
                <a:ea typeface="Times New Roman" panose="02020603050405020304" pitchFamily="18" charset="0"/>
              </a:rPr>
              <a:t>madde kapsamında beyan edilen kasa mevcutları ve ortaklardan net alacak tutarları ile bunlarla ilgili diğer hesaplarda yer alan işlemlerin, </a:t>
            </a:r>
            <a:r>
              <a:rPr lang="tr-TR" sz="1400" b="1" dirty="0">
                <a:solidFill>
                  <a:srgbClr val="C00000"/>
                </a:solidFill>
                <a:latin typeface="Calibri" panose="020F0502020204030204" pitchFamily="34" charset="0"/>
                <a:ea typeface="Times New Roman" panose="02020603050405020304" pitchFamily="18" charset="0"/>
              </a:rPr>
              <a:t>dileyen mükelleflerce</a:t>
            </a:r>
            <a:r>
              <a:rPr lang="tr-TR" sz="1400" dirty="0">
                <a:solidFill>
                  <a:srgbClr val="C00000"/>
                </a:solidFill>
                <a:latin typeface="Calibri" panose="020F0502020204030204" pitchFamily="34" charset="0"/>
                <a:ea typeface="Times New Roman" panose="02020603050405020304" pitchFamily="18" charset="0"/>
              </a:rPr>
              <a:t> </a:t>
            </a:r>
            <a:r>
              <a:rPr lang="tr-TR" sz="1400" b="1" u="sng" dirty="0">
                <a:latin typeface="Calibri" panose="020F0502020204030204" pitchFamily="34" charset="0"/>
                <a:ea typeface="Times New Roman" panose="02020603050405020304" pitchFamily="18" charset="0"/>
              </a:rPr>
              <a:t>“689. Diğer Olağandışı Gider ve Zararlar”</a:t>
            </a:r>
            <a:r>
              <a:rPr lang="tr-TR" sz="1400" dirty="0">
                <a:latin typeface="Calibri" panose="020F0502020204030204" pitchFamily="34" charset="0"/>
                <a:ea typeface="Times New Roman" panose="02020603050405020304" pitchFamily="18" charset="0"/>
              </a:rPr>
              <a:t> hesabı </a:t>
            </a:r>
            <a:r>
              <a:rPr lang="tr-TR" sz="1400" b="1" dirty="0">
                <a:solidFill>
                  <a:srgbClr val="C00000"/>
                </a:solidFill>
                <a:latin typeface="Calibri" panose="020F0502020204030204" pitchFamily="34" charset="0"/>
                <a:ea typeface="Times New Roman" panose="02020603050405020304" pitchFamily="18" charset="0"/>
              </a:rPr>
              <a:t>yerine</a:t>
            </a:r>
            <a:r>
              <a:rPr lang="tr-TR" sz="1400" dirty="0">
                <a:solidFill>
                  <a:srgbClr val="C00000"/>
                </a:solidFill>
                <a:latin typeface="Calibri" panose="020F0502020204030204" pitchFamily="34" charset="0"/>
                <a:ea typeface="Times New Roman" panose="02020603050405020304" pitchFamily="18" charset="0"/>
              </a:rPr>
              <a:t> </a:t>
            </a:r>
            <a:r>
              <a:rPr lang="tr-TR" sz="1400" dirty="0">
                <a:latin typeface="Calibri" panose="020F0502020204030204" pitchFamily="34" charset="0"/>
                <a:ea typeface="Times New Roman" panose="02020603050405020304" pitchFamily="18" charset="0"/>
              </a:rPr>
              <a:t>bilançonun aktifinde </a:t>
            </a:r>
            <a:r>
              <a:rPr lang="tr-TR" sz="1400" b="1" u="sng" dirty="0">
                <a:latin typeface="Calibri" panose="020F0502020204030204" pitchFamily="34" charset="0"/>
                <a:ea typeface="Times New Roman" panose="02020603050405020304" pitchFamily="18" charset="0"/>
              </a:rPr>
              <a:t>herhangi geçici bir hesapta</a:t>
            </a:r>
            <a:r>
              <a:rPr lang="tr-TR" sz="1400" dirty="0">
                <a:latin typeface="Calibri" panose="020F0502020204030204" pitchFamily="34" charset="0"/>
                <a:ea typeface="Times New Roman" panose="02020603050405020304" pitchFamily="18" charset="0"/>
              </a:rPr>
              <a:t> </a:t>
            </a:r>
            <a:r>
              <a:rPr lang="tr-TR" sz="1400" b="1" dirty="0">
                <a:solidFill>
                  <a:srgbClr val="C00000"/>
                </a:solidFill>
                <a:latin typeface="Calibri" panose="020F0502020204030204" pitchFamily="34" charset="0"/>
                <a:ea typeface="Times New Roman" panose="02020603050405020304" pitchFamily="18" charset="0"/>
              </a:rPr>
              <a:t>izlenmesi mümkündür</a:t>
            </a:r>
            <a:r>
              <a:rPr lang="tr-TR" sz="1400" dirty="0">
                <a:latin typeface="Calibri" panose="020F0502020204030204" pitchFamily="34" charset="0"/>
                <a:ea typeface="Times New Roman" panose="02020603050405020304" pitchFamily="18" charset="0"/>
              </a:rPr>
              <a:t>.</a:t>
            </a:r>
            <a:endParaRPr lang="tr-TR" sz="1400" dirty="0" smtClean="0">
              <a:latin typeface="Calibri" panose="020F0502020204030204" pitchFamily="34" charset="0"/>
              <a:ea typeface="Times New Roman" panose="02020603050405020304" pitchFamily="18" charset="0"/>
            </a:endParaRPr>
          </a:p>
        </p:txBody>
      </p:sp>
      <p:sp>
        <p:nvSpPr>
          <p:cNvPr id="2" name="Slayt Numarası Yer Tutucusu 1"/>
          <p:cNvSpPr>
            <a:spLocks noGrp="1"/>
          </p:cNvSpPr>
          <p:nvPr>
            <p:ph type="sldNum" sz="quarter" idx="12"/>
          </p:nvPr>
        </p:nvSpPr>
        <p:spPr/>
        <p:txBody>
          <a:bodyPr/>
          <a:lstStyle/>
          <a:p>
            <a:fld id="{F28A0EBE-9E73-41B7-8F1B-104D7A2F7EFB}" type="slidenum">
              <a:rPr lang="tr-TR" smtClean="0"/>
              <a:t>35</a:t>
            </a:fld>
            <a:endParaRPr lang="tr-TR"/>
          </a:p>
        </p:txBody>
      </p:sp>
    </p:spTree>
    <p:extLst>
      <p:ext uri="{BB962C8B-B14F-4D97-AF65-F5344CB8AC3E}">
        <p14:creationId xmlns:p14="http://schemas.microsoft.com/office/powerpoint/2010/main" val="4264558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up)">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xit" presetSubtype="0" fill="hold" grpId="1" nodeType="clickEffect">
                                  <p:stCondLst>
                                    <p:cond delay="0"/>
                                  </p:stCondLst>
                                  <p:childTnLst>
                                    <p:animEffect transition="out" filter="fade">
                                      <p:cBhvr>
                                        <p:cTn id="23" dur="1000"/>
                                        <p:tgtEl>
                                          <p:spTgt spid="26"/>
                                        </p:tgtEl>
                                      </p:cBhvr>
                                    </p:animEffect>
                                    <p:anim calcmode="lin" valueType="num">
                                      <p:cBhvr>
                                        <p:cTn id="24" dur="1000"/>
                                        <p:tgtEl>
                                          <p:spTgt spid="26"/>
                                        </p:tgtEl>
                                        <p:attrNameLst>
                                          <p:attrName>ppt_x</p:attrName>
                                        </p:attrNameLst>
                                      </p:cBhvr>
                                      <p:tavLst>
                                        <p:tav tm="0">
                                          <p:val>
                                            <p:strVal val="ppt_x"/>
                                          </p:val>
                                        </p:tav>
                                        <p:tav tm="100000">
                                          <p:val>
                                            <p:strVal val="ppt_x"/>
                                          </p:val>
                                        </p:tav>
                                      </p:tavLst>
                                    </p:anim>
                                    <p:anim calcmode="lin" valueType="num">
                                      <p:cBhvr>
                                        <p:cTn id="25" dur="100" decel="100000"/>
                                        <p:tgtEl>
                                          <p:spTgt spid="26"/>
                                        </p:tgtEl>
                                        <p:attrNameLst>
                                          <p:attrName>ppt_y</p:attrName>
                                        </p:attrNameLst>
                                      </p:cBhvr>
                                      <p:tavLst>
                                        <p:tav tm="0">
                                          <p:val>
                                            <p:strVal val="ppt_y"/>
                                          </p:val>
                                        </p:tav>
                                        <p:tav tm="100000">
                                          <p:val>
                                            <p:strVal val="ppt_y-.03"/>
                                          </p:val>
                                        </p:tav>
                                      </p:tavLst>
                                    </p:anim>
                                    <p:anim calcmode="lin" valueType="num">
                                      <p:cBhvr>
                                        <p:cTn id="26" dur="900" accel="100000">
                                          <p:stCondLst>
                                            <p:cond delay="100"/>
                                          </p:stCondLst>
                                        </p:cTn>
                                        <p:tgtEl>
                                          <p:spTgt spid="26"/>
                                        </p:tgtEl>
                                        <p:attrNameLst>
                                          <p:attrName>ppt_y</p:attrName>
                                        </p:attrNameLst>
                                      </p:cBhvr>
                                      <p:tavLst>
                                        <p:tav tm="0">
                                          <p:val>
                                            <p:strVal val="ppt_y"/>
                                          </p:val>
                                        </p:tav>
                                        <p:tav tm="100000">
                                          <p:val>
                                            <p:strVal val="ppt_y+1"/>
                                          </p:val>
                                        </p:tav>
                                      </p:tavLst>
                                    </p:anim>
                                    <p:set>
                                      <p:cBhvr>
                                        <p:cTn id="27" dur="1" fill="hold">
                                          <p:stCondLst>
                                            <p:cond delay="999"/>
                                          </p:stCondLst>
                                        </p:cTn>
                                        <p:tgtEl>
                                          <p:spTgt spid="26"/>
                                        </p:tgtEl>
                                        <p:attrNameLst>
                                          <p:attrName>style.visibility</p:attrName>
                                        </p:attrNameLst>
                                      </p:cBhvr>
                                      <p:to>
                                        <p:strVal val="hidden"/>
                                      </p:to>
                                    </p:se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37" presetClass="exit" presetSubtype="0" fill="hold" grpId="1" nodeType="clickEffect">
                                  <p:stCondLst>
                                    <p:cond delay="0"/>
                                  </p:stCondLst>
                                  <p:childTnLst>
                                    <p:animEffect transition="out" filter="fade">
                                      <p:cBhvr>
                                        <p:cTn id="35" dur="1000"/>
                                        <p:tgtEl>
                                          <p:spTgt spid="16"/>
                                        </p:tgtEl>
                                      </p:cBhvr>
                                    </p:animEffect>
                                    <p:anim calcmode="lin" valueType="num">
                                      <p:cBhvr>
                                        <p:cTn id="36" dur="1000"/>
                                        <p:tgtEl>
                                          <p:spTgt spid="16"/>
                                        </p:tgtEl>
                                        <p:attrNameLst>
                                          <p:attrName>ppt_x</p:attrName>
                                        </p:attrNameLst>
                                      </p:cBhvr>
                                      <p:tavLst>
                                        <p:tav tm="0">
                                          <p:val>
                                            <p:strVal val="ppt_x"/>
                                          </p:val>
                                        </p:tav>
                                        <p:tav tm="100000">
                                          <p:val>
                                            <p:strVal val="ppt_x"/>
                                          </p:val>
                                        </p:tav>
                                      </p:tavLst>
                                    </p:anim>
                                    <p:anim calcmode="lin" valueType="num">
                                      <p:cBhvr>
                                        <p:cTn id="37" dur="100" decel="100000"/>
                                        <p:tgtEl>
                                          <p:spTgt spid="16"/>
                                        </p:tgtEl>
                                        <p:attrNameLst>
                                          <p:attrName>ppt_y</p:attrName>
                                        </p:attrNameLst>
                                      </p:cBhvr>
                                      <p:tavLst>
                                        <p:tav tm="0">
                                          <p:val>
                                            <p:strVal val="ppt_y"/>
                                          </p:val>
                                        </p:tav>
                                        <p:tav tm="100000">
                                          <p:val>
                                            <p:strVal val="ppt_y-.03"/>
                                          </p:val>
                                        </p:tav>
                                      </p:tavLst>
                                    </p:anim>
                                    <p:anim calcmode="lin" valueType="num">
                                      <p:cBhvr>
                                        <p:cTn id="38" dur="900" accel="100000">
                                          <p:stCondLst>
                                            <p:cond delay="100"/>
                                          </p:stCondLst>
                                        </p:cTn>
                                        <p:tgtEl>
                                          <p:spTgt spid="16"/>
                                        </p:tgtEl>
                                        <p:attrNameLst>
                                          <p:attrName>ppt_y</p:attrName>
                                        </p:attrNameLst>
                                      </p:cBhvr>
                                      <p:tavLst>
                                        <p:tav tm="0">
                                          <p:val>
                                            <p:strVal val="ppt_y"/>
                                          </p:val>
                                        </p:tav>
                                        <p:tav tm="100000">
                                          <p:val>
                                            <p:strVal val="ppt_y+1"/>
                                          </p:val>
                                        </p:tav>
                                      </p:tavLst>
                                    </p:anim>
                                    <p:set>
                                      <p:cBhvr>
                                        <p:cTn id="39" dur="1" fill="hold">
                                          <p:stCondLst>
                                            <p:cond delay="999"/>
                                          </p:stCondLst>
                                        </p:cTn>
                                        <p:tgtEl>
                                          <p:spTgt spid="16"/>
                                        </p:tgtEl>
                                        <p:attrNameLst>
                                          <p:attrName>style.visibility</p:attrName>
                                        </p:attrNameLst>
                                      </p:cBhvr>
                                      <p:to>
                                        <p:strVal val="hidden"/>
                                      </p:to>
                                    </p:se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left)">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left)">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37" presetClass="exit" presetSubtype="0" fill="hold" grpId="1" nodeType="clickEffect">
                                  <p:stCondLst>
                                    <p:cond delay="0"/>
                                  </p:stCondLst>
                                  <p:childTnLst>
                                    <p:animEffect transition="out" filter="fade">
                                      <p:cBhvr>
                                        <p:cTn id="52" dur="1000"/>
                                        <p:tgtEl>
                                          <p:spTgt spid="17"/>
                                        </p:tgtEl>
                                      </p:cBhvr>
                                    </p:animEffect>
                                    <p:anim calcmode="lin" valueType="num">
                                      <p:cBhvr>
                                        <p:cTn id="53" dur="1000"/>
                                        <p:tgtEl>
                                          <p:spTgt spid="17"/>
                                        </p:tgtEl>
                                        <p:attrNameLst>
                                          <p:attrName>ppt_x</p:attrName>
                                        </p:attrNameLst>
                                      </p:cBhvr>
                                      <p:tavLst>
                                        <p:tav tm="0">
                                          <p:val>
                                            <p:strVal val="ppt_x"/>
                                          </p:val>
                                        </p:tav>
                                        <p:tav tm="100000">
                                          <p:val>
                                            <p:strVal val="ppt_x"/>
                                          </p:val>
                                        </p:tav>
                                      </p:tavLst>
                                    </p:anim>
                                    <p:anim calcmode="lin" valueType="num">
                                      <p:cBhvr>
                                        <p:cTn id="54" dur="100" decel="100000"/>
                                        <p:tgtEl>
                                          <p:spTgt spid="17"/>
                                        </p:tgtEl>
                                        <p:attrNameLst>
                                          <p:attrName>ppt_y</p:attrName>
                                        </p:attrNameLst>
                                      </p:cBhvr>
                                      <p:tavLst>
                                        <p:tav tm="0">
                                          <p:val>
                                            <p:strVal val="ppt_y"/>
                                          </p:val>
                                        </p:tav>
                                        <p:tav tm="100000">
                                          <p:val>
                                            <p:strVal val="ppt_y-.03"/>
                                          </p:val>
                                        </p:tav>
                                      </p:tavLst>
                                    </p:anim>
                                    <p:anim calcmode="lin" valueType="num">
                                      <p:cBhvr>
                                        <p:cTn id="55" dur="900" accel="100000">
                                          <p:stCondLst>
                                            <p:cond delay="100"/>
                                          </p:stCondLst>
                                        </p:cTn>
                                        <p:tgtEl>
                                          <p:spTgt spid="17"/>
                                        </p:tgtEl>
                                        <p:attrNameLst>
                                          <p:attrName>ppt_y</p:attrName>
                                        </p:attrNameLst>
                                      </p:cBhvr>
                                      <p:tavLst>
                                        <p:tav tm="0">
                                          <p:val>
                                            <p:strVal val="ppt_y"/>
                                          </p:val>
                                        </p:tav>
                                        <p:tav tm="100000">
                                          <p:val>
                                            <p:strVal val="ppt_y+1"/>
                                          </p:val>
                                        </p:tav>
                                      </p:tavLst>
                                    </p:anim>
                                    <p:set>
                                      <p:cBhvr>
                                        <p:cTn id="56" dur="1" fill="hold">
                                          <p:stCondLst>
                                            <p:cond delay="999"/>
                                          </p:stCondLst>
                                        </p:cTn>
                                        <p:tgtEl>
                                          <p:spTgt spid="17"/>
                                        </p:tgtEl>
                                        <p:attrNameLst>
                                          <p:attrName>style.visibility</p:attrName>
                                        </p:attrNameLst>
                                      </p:cBhvr>
                                      <p:to>
                                        <p:strVal val="hidden"/>
                                      </p:to>
                                    </p:set>
                                  </p:childTnLst>
                                </p:cTn>
                              </p:par>
                              <p:par>
                                <p:cTn id="57" presetID="37" presetClass="exit" presetSubtype="0" fill="hold" grpId="1" nodeType="withEffect">
                                  <p:stCondLst>
                                    <p:cond delay="0"/>
                                  </p:stCondLst>
                                  <p:childTnLst>
                                    <p:animEffect transition="out" filter="fade">
                                      <p:cBhvr>
                                        <p:cTn id="58" dur="1000"/>
                                        <p:tgtEl>
                                          <p:spTgt spid="18"/>
                                        </p:tgtEl>
                                      </p:cBhvr>
                                    </p:animEffect>
                                    <p:anim calcmode="lin" valueType="num">
                                      <p:cBhvr>
                                        <p:cTn id="59" dur="1000"/>
                                        <p:tgtEl>
                                          <p:spTgt spid="18"/>
                                        </p:tgtEl>
                                        <p:attrNameLst>
                                          <p:attrName>ppt_x</p:attrName>
                                        </p:attrNameLst>
                                      </p:cBhvr>
                                      <p:tavLst>
                                        <p:tav tm="0">
                                          <p:val>
                                            <p:strVal val="ppt_x"/>
                                          </p:val>
                                        </p:tav>
                                        <p:tav tm="100000">
                                          <p:val>
                                            <p:strVal val="ppt_x"/>
                                          </p:val>
                                        </p:tav>
                                      </p:tavLst>
                                    </p:anim>
                                    <p:anim calcmode="lin" valueType="num">
                                      <p:cBhvr>
                                        <p:cTn id="60" dur="100" decel="100000"/>
                                        <p:tgtEl>
                                          <p:spTgt spid="18"/>
                                        </p:tgtEl>
                                        <p:attrNameLst>
                                          <p:attrName>ppt_y</p:attrName>
                                        </p:attrNameLst>
                                      </p:cBhvr>
                                      <p:tavLst>
                                        <p:tav tm="0">
                                          <p:val>
                                            <p:strVal val="ppt_y"/>
                                          </p:val>
                                        </p:tav>
                                        <p:tav tm="100000">
                                          <p:val>
                                            <p:strVal val="ppt_y-.03"/>
                                          </p:val>
                                        </p:tav>
                                      </p:tavLst>
                                    </p:anim>
                                    <p:anim calcmode="lin" valueType="num">
                                      <p:cBhvr>
                                        <p:cTn id="61" dur="900" accel="100000">
                                          <p:stCondLst>
                                            <p:cond delay="100"/>
                                          </p:stCondLst>
                                        </p:cTn>
                                        <p:tgtEl>
                                          <p:spTgt spid="18"/>
                                        </p:tgtEl>
                                        <p:attrNameLst>
                                          <p:attrName>ppt_y</p:attrName>
                                        </p:attrNameLst>
                                      </p:cBhvr>
                                      <p:tavLst>
                                        <p:tav tm="0">
                                          <p:val>
                                            <p:strVal val="ppt_y"/>
                                          </p:val>
                                        </p:tav>
                                        <p:tav tm="100000">
                                          <p:val>
                                            <p:strVal val="ppt_y+1"/>
                                          </p:val>
                                        </p:tav>
                                      </p:tavLst>
                                    </p:anim>
                                    <p:set>
                                      <p:cBhvr>
                                        <p:cTn id="62" dur="1" fill="hold">
                                          <p:stCondLst>
                                            <p:cond delay="999"/>
                                          </p:stCondLst>
                                        </p:cTn>
                                        <p:tgtEl>
                                          <p:spTgt spid="18"/>
                                        </p:tgtEl>
                                        <p:attrNameLst>
                                          <p:attrName>style.visibility</p:attrName>
                                        </p:attrNameLst>
                                      </p:cBhvr>
                                      <p:to>
                                        <p:strVal val="hidden"/>
                                      </p:to>
                                    </p:set>
                                  </p:childTnLst>
                                </p:cTn>
                              </p:par>
                            </p:childTnLst>
                          </p:cTn>
                        </p:par>
                        <p:par>
                          <p:cTn id="63" fill="hold">
                            <p:stCondLst>
                              <p:cond delay="1000"/>
                            </p:stCondLst>
                            <p:childTnLst>
                              <p:par>
                                <p:cTn id="64" presetID="22" presetClass="entr" presetSubtype="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left)">
                                      <p:cBhvr>
                                        <p:cTn id="66" dur="500"/>
                                        <p:tgtEl>
                                          <p:spTgt spid="19"/>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left)">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0" grpId="0" animBg="1"/>
      <p:bldP spid="21" grpId="0" animBg="1"/>
      <p:bldP spid="22" grpId="0"/>
      <p:bldP spid="16" grpId="0" animBg="1"/>
      <p:bldP spid="16" grpId="1" animBg="1"/>
      <p:bldP spid="17" grpId="0" animBg="1"/>
      <p:bldP spid="17" grpId="1" animBg="1"/>
      <p:bldP spid="18" grpId="0" animBg="1"/>
      <p:bldP spid="18" grpId="1" animBg="1"/>
      <p:bldP spid="19" grpId="0" animBg="1"/>
      <p:bldP spid="2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çerik Yer Tutucusu 2"/>
          <p:cNvSpPr txBox="1">
            <a:spLocks/>
          </p:cNvSpPr>
          <p:nvPr/>
        </p:nvSpPr>
        <p:spPr>
          <a:xfrm>
            <a:off x="2143476" y="4647294"/>
            <a:ext cx="8736973" cy="10897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Font typeface="Wingdings" panose="05000000000000000000" pitchFamily="2" charset="2"/>
              <a:buChar char="q"/>
            </a:pPr>
            <a:endParaRPr lang="tr-TR" dirty="0"/>
          </a:p>
        </p:txBody>
      </p:sp>
      <p:sp>
        <p:nvSpPr>
          <p:cNvPr id="12" name="İçerik Yer Tutucusu 2"/>
          <p:cNvSpPr txBox="1">
            <a:spLocks/>
          </p:cNvSpPr>
          <p:nvPr/>
        </p:nvSpPr>
        <p:spPr>
          <a:xfrm>
            <a:off x="-374871" y="5737074"/>
            <a:ext cx="8736973" cy="10897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Font typeface="Wingdings" panose="05000000000000000000" pitchFamily="2" charset="2"/>
              <a:buChar char="q"/>
            </a:pPr>
            <a:endParaRPr lang="tr-TR" dirty="0"/>
          </a:p>
        </p:txBody>
      </p:sp>
      <p:sp>
        <p:nvSpPr>
          <p:cNvPr id="20" name="Metin kutusu 19"/>
          <p:cNvSpPr txBox="1"/>
          <p:nvPr/>
        </p:nvSpPr>
        <p:spPr>
          <a:xfrm>
            <a:off x="3602676" y="1396532"/>
            <a:ext cx="5965371" cy="1629677"/>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pPr marL="377190" lvl="1" indent="-285750">
              <a:lnSpc>
                <a:spcPct val="90000"/>
              </a:lnSpc>
              <a:spcBef>
                <a:spcPts val="300"/>
              </a:spcBef>
              <a:spcAft>
                <a:spcPts val="300"/>
              </a:spcAft>
              <a:buClr>
                <a:srgbClr val="D34817"/>
              </a:buClr>
              <a:buFont typeface="Wingdings" panose="05000000000000000000" pitchFamily="2" charset="2"/>
              <a:buChar char="§"/>
            </a:pPr>
            <a:endParaRPr lang="tr-TR" sz="1400" dirty="0" smtClean="0">
              <a:latin typeface="Calibri" panose="020F0502020204030204" pitchFamily="34" charset="0"/>
              <a:ea typeface="Times New Roman" panose="02020603050405020304" pitchFamily="18" charset="0"/>
            </a:endParaRPr>
          </a:p>
          <a:p>
            <a:pPr marL="377190" lvl="1" indent="-285750">
              <a:lnSpc>
                <a:spcPct val="90000"/>
              </a:lnSpc>
              <a:spcBef>
                <a:spcPts val="300"/>
              </a:spcBef>
              <a:spcAft>
                <a:spcPts val="300"/>
              </a:spcAft>
              <a:buClr>
                <a:srgbClr val="D34817"/>
              </a:buClr>
              <a:buFont typeface="Wingdings" panose="05000000000000000000" pitchFamily="2" charset="2"/>
              <a:buChar char="§"/>
            </a:pPr>
            <a:r>
              <a:rPr lang="tr-TR" sz="1400" dirty="0" smtClean="0">
                <a:latin typeface="Calibri" panose="020F0502020204030204" pitchFamily="34" charset="0"/>
                <a:ea typeface="Times New Roman" panose="02020603050405020304" pitchFamily="18" charset="0"/>
              </a:rPr>
              <a:t>Kurumlar vergisi </a:t>
            </a:r>
            <a:r>
              <a:rPr lang="tr-TR" sz="1400" dirty="0">
                <a:latin typeface="Calibri" panose="020F0502020204030204" pitchFamily="34" charset="0"/>
                <a:ea typeface="Times New Roman" panose="02020603050405020304" pitchFamily="18" charset="0"/>
              </a:rPr>
              <a:t>beyannamesi ekinde vermiş oldukları 31/12/2020 tarihli bilançolarını dikkate almaları gerekmektedir</a:t>
            </a:r>
            <a:r>
              <a:rPr lang="tr-TR" sz="1400" dirty="0" smtClean="0">
                <a:latin typeface="Calibri" panose="020F0502020204030204" pitchFamily="34" charset="0"/>
                <a:ea typeface="Times New Roman" panose="02020603050405020304" pitchFamily="18" charset="0"/>
              </a:rPr>
              <a:t>.</a:t>
            </a:r>
          </a:p>
          <a:p>
            <a:pPr marL="377190" lvl="1" indent="-285750">
              <a:lnSpc>
                <a:spcPct val="90000"/>
              </a:lnSpc>
              <a:spcBef>
                <a:spcPts val="300"/>
              </a:spcBef>
              <a:spcAft>
                <a:spcPts val="300"/>
              </a:spcAft>
              <a:buClr>
                <a:srgbClr val="D34817"/>
              </a:buClr>
              <a:buFont typeface="Wingdings" panose="05000000000000000000" pitchFamily="2" charset="2"/>
              <a:buChar char="§"/>
            </a:pPr>
            <a:endParaRPr lang="tr-TR" sz="1400" dirty="0" err="1">
              <a:latin typeface="Calibri" panose="020F0502020204030204" pitchFamily="34" charset="0"/>
              <a:ea typeface="Times New Roman" panose="02020603050405020304" pitchFamily="18" charset="0"/>
            </a:endParaRPr>
          </a:p>
        </p:txBody>
      </p:sp>
      <p:sp>
        <p:nvSpPr>
          <p:cNvPr id="21" name="Yuvarlatılmış Dikdörtgen 20"/>
          <p:cNvSpPr/>
          <p:nvPr/>
        </p:nvSpPr>
        <p:spPr>
          <a:xfrm>
            <a:off x="3617050" y="1225669"/>
            <a:ext cx="5952554" cy="720000"/>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a:latin typeface="Arial" panose="020B0604020202020204" pitchFamily="34" charset="0"/>
                <a:cs typeface="Arial" panose="020B0604020202020204" pitchFamily="34" charset="0"/>
              </a:rPr>
              <a:t>Esas Alınacak Bilanço</a:t>
            </a:r>
          </a:p>
        </p:txBody>
      </p:sp>
      <p:sp>
        <p:nvSpPr>
          <p:cNvPr id="22" name="Dikdörtgen 21"/>
          <p:cNvSpPr/>
          <p:nvPr/>
        </p:nvSpPr>
        <p:spPr>
          <a:xfrm>
            <a:off x="2941563" y="1441688"/>
            <a:ext cx="5254951" cy="720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scene3d>
              <a:camera prst="orthographicFront"/>
              <a:lightRig rig="threePt" dir="t"/>
            </a:scene3d>
            <a:sp3d extrusionH="57150">
              <a:bevelT w="82550" h="38100" prst="coolSlant"/>
            </a:sp3d>
          </a:bodyPr>
          <a:lstStyle/>
          <a:p>
            <a:pPr lvl="0" algn="ctr" defTabSz="1422400">
              <a:lnSpc>
                <a:spcPct val="90000"/>
              </a:lnSpc>
              <a:spcBef>
                <a:spcPct val="0"/>
              </a:spcBef>
              <a:spcAft>
                <a:spcPct val="35000"/>
              </a:spcAft>
            </a:pPr>
            <a:endParaRPr lang="tr-TR" sz="3200" b="1" dirty="0">
              <a:solidFill>
                <a:schemeClr val="tx1"/>
              </a:solidFill>
              <a:latin typeface="SimSun" panose="02010600030101010101" pitchFamily="2" charset="-122"/>
              <a:ea typeface="SimSun" panose="02010600030101010101" pitchFamily="2" charset="-122"/>
              <a:cs typeface="Times New Roman" panose="02020603050405020304" pitchFamily="18" charset="0"/>
            </a:endParaRPr>
          </a:p>
        </p:txBody>
      </p:sp>
      <p:sp>
        <p:nvSpPr>
          <p:cNvPr id="11" name="TextShape 2"/>
          <p:cNvSpPr txBox="1"/>
          <p:nvPr/>
        </p:nvSpPr>
        <p:spPr>
          <a:xfrm>
            <a:off x="1108075" y="82018"/>
            <a:ext cx="10920495" cy="791640"/>
          </a:xfrm>
          <a:prstGeom prst="rect">
            <a:avLst/>
          </a:prstGeom>
          <a:noFill/>
          <a:ln>
            <a:noFill/>
          </a:ln>
        </p:spPr>
        <p:txBody>
          <a:bodyPr anchor="ctr"/>
          <a:lstStyle/>
          <a:p>
            <a:pPr algn="ctr">
              <a:lnSpc>
                <a:spcPct val="100000"/>
              </a:lnSpc>
            </a:pPr>
            <a:r>
              <a:rPr lang="tr-TR" sz="2500" b="1" spc="-1" dirty="0" smtClean="0">
                <a:solidFill>
                  <a:srgbClr val="FF0000"/>
                </a:solidFill>
                <a:uFill>
                  <a:solidFill>
                    <a:srgbClr val="FFFFFF"/>
                  </a:solidFill>
                </a:uFill>
                <a:latin typeface="Calibri"/>
              </a:rPr>
              <a:t>İŞLETME KAYITLARININ DÜZELTİLMESİ</a:t>
            </a:r>
          </a:p>
          <a:p>
            <a:pPr algn="ctr">
              <a:lnSpc>
                <a:spcPct val="100000"/>
              </a:lnSpc>
            </a:pPr>
            <a:r>
              <a:rPr lang="tr-TR" b="1" spc="-1" dirty="0" smtClean="0">
                <a:solidFill>
                  <a:srgbClr val="FF0000"/>
                </a:solidFill>
                <a:uFill>
                  <a:solidFill>
                    <a:srgbClr val="FFFFFF"/>
                  </a:solidFill>
                </a:uFill>
              </a:rPr>
              <a:t>-Kayıtlarda Yer Aldığı Hâlde İşletmede Mevcut Olmayan Kasa Mevcudu ve Ortaklardan Alacaklar</a:t>
            </a:r>
            <a:r>
              <a:rPr lang="tr-TR" b="1" strike="noStrike" spc="-1" dirty="0" smtClean="0">
                <a:solidFill>
                  <a:srgbClr val="FF0000"/>
                </a:solidFill>
                <a:uFill>
                  <a:solidFill>
                    <a:srgbClr val="FFFFFF"/>
                  </a:solidFill>
                </a:uFill>
                <a:latin typeface="Calibri"/>
              </a:rPr>
              <a:t>-</a:t>
            </a:r>
            <a:endParaRPr lang="tr-TR" b="0" strike="noStrike" spc="-1" dirty="0">
              <a:solidFill>
                <a:srgbClr val="000000"/>
              </a:solidFill>
              <a:uFill>
                <a:solidFill>
                  <a:srgbClr val="FFFFFF"/>
                </a:solidFill>
              </a:uFill>
              <a:latin typeface="Calibri"/>
            </a:endParaRPr>
          </a:p>
        </p:txBody>
      </p:sp>
      <p:sp>
        <p:nvSpPr>
          <p:cNvPr id="13" name="5 Dikdörtgen"/>
          <p:cNvSpPr/>
          <p:nvPr/>
        </p:nvSpPr>
        <p:spPr>
          <a:xfrm rot="16200000">
            <a:off x="-2875869" y="3145126"/>
            <a:ext cx="6851740" cy="561489"/>
          </a:xfrm>
          <a:prstGeom prst="rect">
            <a:avLst/>
          </a:prstGeom>
          <a:solidFill>
            <a:srgbClr val="FD0005"/>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b="1">
              <a:solidFill>
                <a:prstClr val="white"/>
              </a:solidFill>
            </a:endParaRPr>
          </a:p>
        </p:txBody>
      </p:sp>
      <p:sp>
        <p:nvSpPr>
          <p:cNvPr id="14" name="36 Başlık"/>
          <p:cNvSpPr txBox="1">
            <a:spLocks/>
          </p:cNvSpPr>
          <p:nvPr/>
        </p:nvSpPr>
        <p:spPr>
          <a:xfrm rot="16200000">
            <a:off x="-2247497" y="3571445"/>
            <a:ext cx="5584971" cy="571504"/>
          </a:xfrm>
          <a:prstGeom prst="rect">
            <a:avLst/>
          </a:prstGeom>
        </p:spPr>
        <p:txBody>
          <a:bodyPr vert="horz" lIns="91440" tIns="45720" rIns="91440" bIns="45720" rtlCol="0" anchor="ctr">
            <a:noAutofit/>
          </a:bodyPr>
          <a:lstStyle/>
          <a:p>
            <a:pPr algn="ctr">
              <a:spcBef>
                <a:spcPct val="0"/>
              </a:spcBef>
              <a:defRPr/>
            </a:pPr>
            <a:r>
              <a:rPr lang="tr-TR" b="1" dirty="0">
                <a:solidFill>
                  <a:prstClr val="white"/>
                </a:solidFill>
                <a:effectLst>
                  <a:outerShdw blurRad="38100" dist="38100" dir="2700000" algn="tl">
                    <a:srgbClr val="000000">
                      <a:alpha val="43137"/>
                    </a:srgbClr>
                  </a:outerShdw>
                </a:effectLst>
              </a:rPr>
              <a:t>VERGİ DENETİM KURULU BAŞKANLIĞI</a:t>
            </a:r>
          </a:p>
        </p:txBody>
      </p:sp>
      <p:pic>
        <p:nvPicPr>
          <p:cNvPr id="15" name="Resim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46" y="235646"/>
            <a:ext cx="965683" cy="964739"/>
          </a:xfrm>
          <a:prstGeom prst="rect">
            <a:avLst/>
          </a:prstGeom>
        </p:spPr>
      </p:pic>
      <p:sp>
        <p:nvSpPr>
          <p:cNvPr id="24" name="Metin kutusu 23"/>
          <p:cNvSpPr txBox="1"/>
          <p:nvPr/>
        </p:nvSpPr>
        <p:spPr>
          <a:xfrm>
            <a:off x="889490" y="3071365"/>
            <a:ext cx="11244943" cy="1400383"/>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100" b="1">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a:defRPr>
                <a:solidFill>
                  <a:schemeClr val="tx1"/>
                </a:solidFill>
              </a:defRPr>
            </a:lvl2pPr>
            <a:lvl3pPr marL="834390" lvl="2" indent="-285750">
              <a:lnSpc>
                <a:spcPct val="90000"/>
              </a:lnSpc>
              <a:spcBef>
                <a:spcPts val="300"/>
              </a:spcBef>
              <a:spcAft>
                <a:spcPts val="300"/>
              </a:spcAft>
              <a:buClr>
                <a:srgbClr val="D34817"/>
              </a:buClr>
              <a:buFont typeface="Wingdings" panose="05000000000000000000" pitchFamily="2" charset="2"/>
              <a:buChar char="§"/>
              <a:defRPr sz="1400">
                <a:solidFill>
                  <a:prstClr val="black">
                    <a:lumMod val="85000"/>
                    <a:lumOff val="15000"/>
                  </a:prstClr>
                </a:solidFill>
                <a:latin typeface="Segoe UI" panose="020B0502040204020203" pitchFamily="34" charset="0"/>
                <a:ea typeface="Segoe UI" panose="020B0502040204020203" pitchFamily="34" charset="0"/>
                <a:cs typeface="Segoe UI" panose="020B0502040204020203" pitchFamily="34" charset="0"/>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742950" lvl="1" indent="-285750">
              <a:spcAft>
                <a:spcPts val="600"/>
              </a:spcAft>
              <a:buFont typeface="Wingdings" panose="05000000000000000000" pitchFamily="2" charset="2"/>
              <a:buChar char="ü"/>
            </a:pPr>
            <a:endParaRPr lang="tr-TR" sz="1400" dirty="0" smtClean="0">
              <a:latin typeface="Calibri" panose="020F0502020204030204" pitchFamily="34" charset="0"/>
              <a:ea typeface="Times New Roman" panose="02020603050405020304" pitchFamily="18" charset="0"/>
            </a:endParaRPr>
          </a:p>
          <a:p>
            <a:pPr marL="742950" lvl="1" indent="-285750">
              <a:spcAft>
                <a:spcPts val="600"/>
              </a:spcAft>
              <a:buFont typeface="Wingdings" panose="05000000000000000000" pitchFamily="2" charset="2"/>
              <a:buChar char="ü"/>
            </a:pPr>
            <a:r>
              <a:rPr lang="tr-TR" sz="1400" b="1" dirty="0">
                <a:solidFill>
                  <a:srgbClr val="C00000"/>
                </a:solidFill>
                <a:latin typeface="Calibri" panose="020F0502020204030204" pitchFamily="34" charset="0"/>
                <a:ea typeface="Times New Roman" panose="02020603050405020304" pitchFamily="18" charset="0"/>
              </a:rPr>
              <a:t>Özel hesap dönemi </a:t>
            </a:r>
            <a:r>
              <a:rPr lang="tr-TR" sz="1400" dirty="0">
                <a:latin typeface="Calibri" panose="020F0502020204030204" pitchFamily="34" charset="0"/>
                <a:ea typeface="Times New Roman" panose="02020603050405020304" pitchFamily="18" charset="0"/>
              </a:rPr>
              <a:t>kullanan mükellefler ise </a:t>
            </a:r>
            <a:r>
              <a:rPr lang="tr-TR" sz="1400" b="1" u="sng" dirty="0">
                <a:latin typeface="Calibri" panose="020F0502020204030204" pitchFamily="34" charset="0"/>
                <a:ea typeface="Times New Roman" panose="02020603050405020304" pitchFamily="18" charset="0"/>
              </a:rPr>
              <a:t>2020 yılı içerisinde sona eren</a:t>
            </a:r>
            <a:r>
              <a:rPr lang="tr-TR" sz="1400" dirty="0">
                <a:latin typeface="Calibri" panose="020F0502020204030204" pitchFamily="34" charset="0"/>
                <a:ea typeface="Times New Roman" panose="02020603050405020304" pitchFamily="18" charset="0"/>
              </a:rPr>
              <a:t> hesap dönemlerine ilişkin olarak vermiş oldukları kurumlar vergisi beyannamesi ekinde yer alan bilançolarını esas alacaklardır</a:t>
            </a:r>
            <a:r>
              <a:rPr lang="tr-TR" sz="1400" dirty="0" smtClean="0">
                <a:latin typeface="Calibri" panose="020F0502020204030204" pitchFamily="34" charset="0"/>
                <a:ea typeface="Times New Roman" panose="02020603050405020304" pitchFamily="18" charset="0"/>
              </a:rPr>
              <a:t>.</a:t>
            </a:r>
          </a:p>
          <a:p>
            <a:pPr marL="742950" lvl="1" indent="-285750">
              <a:spcAft>
                <a:spcPts val="600"/>
              </a:spcAft>
              <a:buFont typeface="Wingdings" panose="05000000000000000000" pitchFamily="2" charset="2"/>
              <a:buChar char="ü"/>
            </a:pPr>
            <a:r>
              <a:rPr lang="tr-TR" sz="1400" dirty="0">
                <a:latin typeface="Calibri" panose="020F0502020204030204" pitchFamily="34" charset="0"/>
                <a:ea typeface="Times New Roman" panose="02020603050405020304" pitchFamily="18" charset="0"/>
              </a:rPr>
              <a:t>Dolayısıyla, mükelleflerin kanuni süresinden sonra verdikleri düzeltme beyannamelerinin ekinde yer alan bilançoları dikkate alınmayacaktır</a:t>
            </a:r>
            <a:r>
              <a:rPr lang="tr-TR" sz="1400" dirty="0" smtClean="0">
                <a:latin typeface="Calibri" panose="020F0502020204030204" pitchFamily="34" charset="0"/>
                <a:ea typeface="Times New Roman" panose="02020603050405020304" pitchFamily="18" charset="0"/>
              </a:rPr>
              <a:t>.</a:t>
            </a:r>
          </a:p>
          <a:p>
            <a:pPr marL="742950" lvl="1" indent="-285750">
              <a:spcAft>
                <a:spcPts val="600"/>
              </a:spcAft>
              <a:buFont typeface="Wingdings" panose="05000000000000000000" pitchFamily="2" charset="2"/>
              <a:buChar char="ü"/>
            </a:pPr>
            <a:endParaRPr lang="tr-TR" sz="1400" dirty="0" smtClean="0">
              <a:latin typeface="Calibri" panose="020F0502020204030204" pitchFamily="34" charset="0"/>
              <a:ea typeface="Times New Roman" panose="02020603050405020304" pitchFamily="18" charset="0"/>
            </a:endParaRPr>
          </a:p>
        </p:txBody>
      </p:sp>
      <p:sp>
        <p:nvSpPr>
          <p:cNvPr id="2" name="Slayt Numarası Yer Tutucusu 1"/>
          <p:cNvSpPr>
            <a:spLocks noGrp="1"/>
          </p:cNvSpPr>
          <p:nvPr>
            <p:ph type="sldNum" sz="quarter" idx="12"/>
          </p:nvPr>
        </p:nvSpPr>
        <p:spPr/>
        <p:txBody>
          <a:bodyPr/>
          <a:lstStyle/>
          <a:p>
            <a:fld id="{F28A0EBE-9E73-41B7-8F1B-104D7A2F7EFB}" type="slidenum">
              <a:rPr lang="tr-TR" smtClean="0"/>
              <a:t>36</a:t>
            </a:fld>
            <a:endParaRPr lang="tr-TR"/>
          </a:p>
        </p:txBody>
      </p:sp>
    </p:spTree>
    <p:extLst>
      <p:ext uri="{BB962C8B-B14F-4D97-AF65-F5344CB8AC3E}">
        <p14:creationId xmlns:p14="http://schemas.microsoft.com/office/powerpoint/2010/main" val="3893422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up)">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left)">
                                      <p:cBhvr>
                                        <p:cTn id="1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p:bldP spid="2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çerik Yer Tutucusu 2"/>
          <p:cNvSpPr txBox="1">
            <a:spLocks/>
          </p:cNvSpPr>
          <p:nvPr/>
        </p:nvSpPr>
        <p:spPr>
          <a:xfrm>
            <a:off x="2143476" y="4647294"/>
            <a:ext cx="8736973" cy="10897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Font typeface="Wingdings" panose="05000000000000000000" pitchFamily="2" charset="2"/>
              <a:buChar char="q"/>
            </a:pPr>
            <a:endParaRPr lang="tr-TR" dirty="0"/>
          </a:p>
        </p:txBody>
      </p:sp>
      <p:sp>
        <p:nvSpPr>
          <p:cNvPr id="12" name="İçerik Yer Tutucusu 2"/>
          <p:cNvSpPr txBox="1">
            <a:spLocks/>
          </p:cNvSpPr>
          <p:nvPr/>
        </p:nvSpPr>
        <p:spPr>
          <a:xfrm>
            <a:off x="-374871" y="5737074"/>
            <a:ext cx="8736973" cy="10897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Font typeface="Wingdings" panose="05000000000000000000" pitchFamily="2" charset="2"/>
              <a:buChar char="q"/>
            </a:pPr>
            <a:endParaRPr lang="tr-TR" dirty="0"/>
          </a:p>
        </p:txBody>
      </p:sp>
      <p:sp>
        <p:nvSpPr>
          <p:cNvPr id="20" name="Metin kutusu 19"/>
          <p:cNvSpPr txBox="1"/>
          <p:nvPr/>
        </p:nvSpPr>
        <p:spPr>
          <a:xfrm>
            <a:off x="3602676" y="1396532"/>
            <a:ext cx="5965371" cy="2676117"/>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pPr algn="just"/>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pPr algn="just"/>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1400" dirty="0" smtClean="0">
                <a:latin typeface="Calibri" panose="020F0502020204030204" pitchFamily="34" charset="0"/>
                <a:ea typeface="Times New Roman" panose="02020603050405020304" pitchFamily="18" charset="0"/>
              </a:rPr>
              <a:t>Ödenen vergiler</a:t>
            </a:r>
            <a:r>
              <a:rPr lang="tr-TR" sz="1400" dirty="0">
                <a:latin typeface="Calibri" panose="020F0502020204030204" pitchFamily="34" charset="0"/>
                <a:ea typeface="Times New Roman" panose="02020603050405020304" pitchFamily="18" charset="0"/>
              </a:rPr>
              <a:t>, gelir veya kurumlar vergisinden </a:t>
            </a:r>
            <a:r>
              <a:rPr lang="tr-TR" sz="1400" b="1" dirty="0">
                <a:solidFill>
                  <a:srgbClr val="C00000"/>
                </a:solidFill>
                <a:latin typeface="Calibri" panose="020F0502020204030204" pitchFamily="34" charset="0"/>
                <a:ea typeface="Times New Roman" panose="02020603050405020304" pitchFamily="18" charset="0"/>
              </a:rPr>
              <a:t>mahsup edilmeyecektir</a:t>
            </a:r>
            <a:r>
              <a:rPr lang="tr-TR" sz="1400" dirty="0" smtClean="0">
                <a:latin typeface="Calibri" panose="020F0502020204030204" pitchFamily="34" charset="0"/>
                <a:ea typeface="Times New Roman" panose="02020603050405020304" pitchFamily="18" charset="0"/>
              </a:rPr>
              <a:t>.</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1400" dirty="0">
                <a:latin typeface="Calibri" panose="020F0502020204030204" pitchFamily="34" charset="0"/>
                <a:ea typeface="Times New Roman" panose="02020603050405020304" pitchFamily="18" charset="0"/>
              </a:rPr>
              <a:t>Bu kapsamda beyan edilen tutarlar ile ödenen vergiler, kurumlar vergisi matrahının tespitinde </a:t>
            </a:r>
            <a:r>
              <a:rPr lang="tr-TR" sz="1400" b="1" dirty="0">
                <a:solidFill>
                  <a:srgbClr val="C00000"/>
                </a:solidFill>
                <a:latin typeface="Calibri" panose="020F0502020204030204" pitchFamily="34" charset="0"/>
                <a:ea typeface="Times New Roman" panose="02020603050405020304" pitchFamily="18" charset="0"/>
              </a:rPr>
              <a:t>gider olarak kabul edilmeyecektir</a:t>
            </a:r>
            <a:r>
              <a:rPr lang="tr-TR" sz="1400" dirty="0" smtClean="0">
                <a:latin typeface="Calibri" panose="020F0502020204030204" pitchFamily="34" charset="0"/>
                <a:ea typeface="Times New Roman" panose="02020603050405020304" pitchFamily="18" charset="0"/>
              </a:rPr>
              <a:t>.</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1400" dirty="0" smtClean="0">
                <a:latin typeface="Calibri" panose="020F0502020204030204" pitchFamily="34" charset="0"/>
                <a:ea typeface="Times New Roman" panose="02020603050405020304" pitchFamily="18" charset="0"/>
              </a:rPr>
              <a:t>Yapılan beyanla </a:t>
            </a:r>
            <a:r>
              <a:rPr lang="tr-TR" sz="1400" dirty="0">
                <a:latin typeface="Calibri" panose="020F0502020204030204" pitchFamily="34" charset="0"/>
                <a:ea typeface="Times New Roman" panose="02020603050405020304" pitchFamily="18" charset="0"/>
              </a:rPr>
              <a:t>ilgili olarak, söz konusu tutarların </a:t>
            </a:r>
            <a:r>
              <a:rPr lang="tr-TR" sz="1400" b="1" dirty="0">
                <a:solidFill>
                  <a:srgbClr val="C00000"/>
                </a:solidFill>
                <a:latin typeface="Calibri" panose="020F0502020204030204" pitchFamily="34" charset="0"/>
                <a:ea typeface="Times New Roman" panose="02020603050405020304" pitchFamily="18" charset="0"/>
              </a:rPr>
              <a:t>ortaklara dağıtılıp dağıtılmadığına bakılmaksızın</a:t>
            </a:r>
            <a:r>
              <a:rPr lang="tr-TR" sz="1400" dirty="0">
                <a:solidFill>
                  <a:srgbClr val="C00000"/>
                </a:solidFill>
                <a:latin typeface="Calibri" panose="020F0502020204030204" pitchFamily="34" charset="0"/>
                <a:ea typeface="Times New Roman" panose="02020603050405020304" pitchFamily="18" charset="0"/>
              </a:rPr>
              <a:t> </a:t>
            </a:r>
            <a:r>
              <a:rPr lang="tr-TR" sz="1400" b="1" u="sng" dirty="0">
                <a:latin typeface="Calibri" panose="020F0502020204030204" pitchFamily="34" charset="0"/>
                <a:ea typeface="Times New Roman" panose="02020603050405020304" pitchFamily="18" charset="0"/>
              </a:rPr>
              <a:t>kâr dağıtımına bağlı vergi </a:t>
            </a:r>
            <a:r>
              <a:rPr lang="tr-TR" sz="1400" b="1" u="sng" dirty="0" err="1">
                <a:latin typeface="Calibri" panose="020F0502020204030204" pitchFamily="34" charset="0"/>
                <a:ea typeface="Times New Roman" panose="02020603050405020304" pitchFamily="18" charset="0"/>
              </a:rPr>
              <a:t>tevkifatına</a:t>
            </a:r>
            <a:r>
              <a:rPr lang="tr-TR" sz="1400" b="1" u="sng" dirty="0">
                <a:latin typeface="Calibri" panose="020F0502020204030204" pitchFamily="34" charset="0"/>
                <a:ea typeface="Times New Roman" panose="02020603050405020304" pitchFamily="18" charset="0"/>
              </a:rPr>
              <a:t> yönelik</a:t>
            </a:r>
            <a:r>
              <a:rPr lang="tr-TR" sz="1400" dirty="0">
                <a:latin typeface="Calibri" panose="020F0502020204030204" pitchFamily="34" charset="0"/>
                <a:ea typeface="Times New Roman" panose="02020603050405020304" pitchFamily="18" charset="0"/>
              </a:rPr>
              <a:t> </a:t>
            </a:r>
            <a:r>
              <a:rPr lang="tr-TR" sz="1400" b="1" dirty="0">
                <a:solidFill>
                  <a:srgbClr val="C00000"/>
                </a:solidFill>
                <a:latin typeface="Calibri" panose="020F0502020204030204" pitchFamily="34" charset="0"/>
                <a:ea typeface="Times New Roman" panose="02020603050405020304" pitchFamily="18" charset="0"/>
              </a:rPr>
              <a:t>ilave bir tarhiyat yapılmayacaktır</a:t>
            </a:r>
            <a:r>
              <a:rPr lang="tr-TR" sz="1400" dirty="0" smtClean="0">
                <a:latin typeface="Calibri" panose="020F0502020204030204" pitchFamily="34" charset="0"/>
                <a:ea typeface="Times New Roman" panose="02020603050405020304" pitchFamily="18" charset="0"/>
              </a:rPr>
              <a:t>.</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1400" dirty="0" smtClean="0">
                <a:latin typeface="Calibri" panose="020F0502020204030204" pitchFamily="34" charset="0"/>
                <a:ea typeface="Times New Roman" panose="02020603050405020304" pitchFamily="18" charset="0"/>
              </a:rPr>
              <a:t>Bu beyanları </a:t>
            </a:r>
            <a:r>
              <a:rPr lang="tr-TR" sz="1400" dirty="0">
                <a:latin typeface="Calibri" panose="020F0502020204030204" pitchFamily="34" charset="0"/>
                <a:ea typeface="Times New Roman" panose="02020603050405020304" pitchFamily="18" charset="0"/>
              </a:rPr>
              <a:t>nedeniyle </a:t>
            </a:r>
            <a:r>
              <a:rPr lang="tr-TR" sz="1400" b="1" u="sng" dirty="0">
                <a:latin typeface="Calibri" panose="020F0502020204030204" pitchFamily="34" charset="0"/>
                <a:ea typeface="Times New Roman" panose="02020603050405020304" pitchFamily="18" charset="0"/>
              </a:rPr>
              <a:t>2021 yılı geçici vergi beyannamelerinde</a:t>
            </a:r>
            <a:r>
              <a:rPr lang="tr-TR" sz="1400" dirty="0">
                <a:latin typeface="Calibri" panose="020F0502020204030204" pitchFamily="34" charset="0"/>
                <a:ea typeface="Times New Roman" panose="02020603050405020304" pitchFamily="18" charset="0"/>
              </a:rPr>
              <a:t> </a:t>
            </a:r>
            <a:r>
              <a:rPr lang="tr-TR" sz="1400" b="1" dirty="0">
                <a:solidFill>
                  <a:srgbClr val="C00000"/>
                </a:solidFill>
                <a:latin typeface="Calibri" panose="020F0502020204030204" pitchFamily="34" charset="0"/>
                <a:ea typeface="Times New Roman" panose="02020603050405020304" pitchFamily="18" charset="0"/>
              </a:rPr>
              <a:t>düzeltme gerektiği takdirde</a:t>
            </a:r>
            <a:r>
              <a:rPr lang="tr-TR" sz="1400" dirty="0">
                <a:solidFill>
                  <a:srgbClr val="C00000"/>
                </a:solidFill>
                <a:latin typeface="Calibri" panose="020F0502020204030204" pitchFamily="34" charset="0"/>
                <a:ea typeface="Times New Roman" panose="02020603050405020304" pitchFamily="18" charset="0"/>
              </a:rPr>
              <a:t> </a:t>
            </a:r>
            <a:r>
              <a:rPr lang="tr-TR" sz="1400" dirty="0">
                <a:latin typeface="Calibri" panose="020F0502020204030204" pitchFamily="34" charset="0"/>
                <a:ea typeface="Times New Roman" panose="02020603050405020304" pitchFamily="18" charset="0"/>
              </a:rPr>
              <a:t>beyanname verme süresi içinde gerekli düzeltme işlemlerinin yapılması mümkün</a:t>
            </a:r>
          </a:p>
        </p:txBody>
      </p:sp>
      <p:sp>
        <p:nvSpPr>
          <p:cNvPr id="21" name="Yuvarlatılmış Dikdörtgen 20"/>
          <p:cNvSpPr/>
          <p:nvPr/>
        </p:nvSpPr>
        <p:spPr>
          <a:xfrm>
            <a:off x="3617050" y="1225669"/>
            <a:ext cx="5952554" cy="720000"/>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a:latin typeface="Arial" panose="020B0604020202020204" pitchFamily="34" charset="0"/>
                <a:cs typeface="Arial" panose="020B0604020202020204" pitchFamily="34" charset="0"/>
              </a:rPr>
              <a:t>Diğer Hususlar</a:t>
            </a:r>
          </a:p>
        </p:txBody>
      </p:sp>
      <p:sp>
        <p:nvSpPr>
          <p:cNvPr id="22" name="Dikdörtgen 21"/>
          <p:cNvSpPr/>
          <p:nvPr/>
        </p:nvSpPr>
        <p:spPr>
          <a:xfrm>
            <a:off x="2941563" y="1441688"/>
            <a:ext cx="5254951" cy="720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scene3d>
              <a:camera prst="orthographicFront"/>
              <a:lightRig rig="threePt" dir="t"/>
            </a:scene3d>
            <a:sp3d extrusionH="57150">
              <a:bevelT w="82550" h="38100" prst="coolSlant"/>
            </a:sp3d>
          </a:bodyPr>
          <a:lstStyle/>
          <a:p>
            <a:pPr lvl="0" algn="ctr" defTabSz="1422400">
              <a:lnSpc>
                <a:spcPct val="90000"/>
              </a:lnSpc>
              <a:spcBef>
                <a:spcPct val="0"/>
              </a:spcBef>
              <a:spcAft>
                <a:spcPct val="35000"/>
              </a:spcAft>
            </a:pPr>
            <a:endParaRPr lang="tr-TR" sz="3200" b="1" dirty="0">
              <a:solidFill>
                <a:schemeClr val="tx1"/>
              </a:solidFill>
              <a:latin typeface="SimSun" panose="02010600030101010101" pitchFamily="2" charset="-122"/>
              <a:ea typeface="SimSun" panose="02010600030101010101" pitchFamily="2" charset="-122"/>
              <a:cs typeface="Times New Roman" panose="02020603050405020304" pitchFamily="18" charset="0"/>
            </a:endParaRPr>
          </a:p>
        </p:txBody>
      </p:sp>
      <p:sp>
        <p:nvSpPr>
          <p:cNvPr id="11" name="TextShape 2"/>
          <p:cNvSpPr txBox="1"/>
          <p:nvPr/>
        </p:nvSpPr>
        <p:spPr>
          <a:xfrm>
            <a:off x="1108075" y="82018"/>
            <a:ext cx="10920495" cy="791640"/>
          </a:xfrm>
          <a:prstGeom prst="rect">
            <a:avLst/>
          </a:prstGeom>
          <a:noFill/>
          <a:ln>
            <a:noFill/>
          </a:ln>
        </p:spPr>
        <p:txBody>
          <a:bodyPr anchor="ctr"/>
          <a:lstStyle/>
          <a:p>
            <a:pPr algn="ctr">
              <a:lnSpc>
                <a:spcPct val="100000"/>
              </a:lnSpc>
            </a:pPr>
            <a:r>
              <a:rPr lang="tr-TR" sz="2500" b="1" spc="-1" dirty="0" smtClean="0">
                <a:solidFill>
                  <a:srgbClr val="FF0000"/>
                </a:solidFill>
                <a:uFill>
                  <a:solidFill>
                    <a:srgbClr val="FFFFFF"/>
                  </a:solidFill>
                </a:uFill>
                <a:latin typeface="Calibri"/>
              </a:rPr>
              <a:t>İŞLETME KAYITLARININ DÜZELTİLMESİ</a:t>
            </a:r>
          </a:p>
          <a:p>
            <a:pPr algn="ctr">
              <a:lnSpc>
                <a:spcPct val="100000"/>
              </a:lnSpc>
            </a:pPr>
            <a:r>
              <a:rPr lang="tr-TR" b="1" spc="-1" dirty="0" smtClean="0">
                <a:solidFill>
                  <a:srgbClr val="FF0000"/>
                </a:solidFill>
                <a:uFill>
                  <a:solidFill>
                    <a:srgbClr val="FFFFFF"/>
                  </a:solidFill>
                </a:uFill>
              </a:rPr>
              <a:t>-Kayıtlarda Yer Aldığı Hâlde İşletmede Mevcut Olmayan Kasa Mevcudu ve Ortaklardan Alacaklar</a:t>
            </a:r>
            <a:r>
              <a:rPr lang="tr-TR" b="1" strike="noStrike" spc="-1" dirty="0" smtClean="0">
                <a:solidFill>
                  <a:srgbClr val="FF0000"/>
                </a:solidFill>
                <a:uFill>
                  <a:solidFill>
                    <a:srgbClr val="FFFFFF"/>
                  </a:solidFill>
                </a:uFill>
                <a:latin typeface="Calibri"/>
              </a:rPr>
              <a:t>-</a:t>
            </a:r>
            <a:endParaRPr lang="tr-TR" b="0" strike="noStrike" spc="-1" dirty="0">
              <a:solidFill>
                <a:srgbClr val="000000"/>
              </a:solidFill>
              <a:uFill>
                <a:solidFill>
                  <a:srgbClr val="FFFFFF"/>
                </a:solidFill>
              </a:uFill>
              <a:latin typeface="Calibri"/>
            </a:endParaRPr>
          </a:p>
        </p:txBody>
      </p:sp>
      <p:sp>
        <p:nvSpPr>
          <p:cNvPr id="13" name="5 Dikdörtgen"/>
          <p:cNvSpPr/>
          <p:nvPr/>
        </p:nvSpPr>
        <p:spPr>
          <a:xfrm rot="16200000">
            <a:off x="-2875869" y="3145126"/>
            <a:ext cx="6851740" cy="561489"/>
          </a:xfrm>
          <a:prstGeom prst="rect">
            <a:avLst/>
          </a:prstGeom>
          <a:solidFill>
            <a:srgbClr val="FD0005"/>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b="1">
              <a:solidFill>
                <a:prstClr val="white"/>
              </a:solidFill>
            </a:endParaRPr>
          </a:p>
        </p:txBody>
      </p:sp>
      <p:sp>
        <p:nvSpPr>
          <p:cNvPr id="14" name="36 Başlık"/>
          <p:cNvSpPr txBox="1">
            <a:spLocks/>
          </p:cNvSpPr>
          <p:nvPr/>
        </p:nvSpPr>
        <p:spPr>
          <a:xfrm rot="16200000">
            <a:off x="-2247497" y="3571445"/>
            <a:ext cx="5584971" cy="571504"/>
          </a:xfrm>
          <a:prstGeom prst="rect">
            <a:avLst/>
          </a:prstGeom>
        </p:spPr>
        <p:txBody>
          <a:bodyPr vert="horz" lIns="91440" tIns="45720" rIns="91440" bIns="45720" rtlCol="0" anchor="ctr">
            <a:noAutofit/>
          </a:bodyPr>
          <a:lstStyle/>
          <a:p>
            <a:pPr algn="ctr">
              <a:spcBef>
                <a:spcPct val="0"/>
              </a:spcBef>
              <a:defRPr/>
            </a:pPr>
            <a:r>
              <a:rPr lang="tr-TR" b="1" dirty="0">
                <a:solidFill>
                  <a:prstClr val="white"/>
                </a:solidFill>
                <a:effectLst>
                  <a:outerShdw blurRad="38100" dist="38100" dir="2700000" algn="tl">
                    <a:srgbClr val="000000">
                      <a:alpha val="43137"/>
                    </a:srgbClr>
                  </a:outerShdw>
                </a:effectLst>
              </a:rPr>
              <a:t>VERGİ DENETİM KURULU BAŞKANLIĞI</a:t>
            </a:r>
          </a:p>
        </p:txBody>
      </p:sp>
      <p:pic>
        <p:nvPicPr>
          <p:cNvPr id="15" name="Resim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46" y="235646"/>
            <a:ext cx="965683" cy="964739"/>
          </a:xfrm>
          <a:prstGeom prst="rect">
            <a:avLst/>
          </a:prstGeom>
        </p:spPr>
      </p:pic>
      <p:sp>
        <p:nvSpPr>
          <p:cNvPr id="24" name="Metin kutusu 23"/>
          <p:cNvSpPr txBox="1"/>
          <p:nvPr/>
        </p:nvSpPr>
        <p:spPr>
          <a:xfrm>
            <a:off x="889490" y="4126582"/>
            <a:ext cx="11244943" cy="2123658"/>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100" b="1">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a:defRPr>
                <a:solidFill>
                  <a:schemeClr val="tx1"/>
                </a:solidFill>
              </a:defRPr>
            </a:lvl2pPr>
            <a:lvl3pPr marL="834390" lvl="2" indent="-285750">
              <a:lnSpc>
                <a:spcPct val="90000"/>
              </a:lnSpc>
              <a:spcBef>
                <a:spcPts val="300"/>
              </a:spcBef>
              <a:spcAft>
                <a:spcPts val="300"/>
              </a:spcAft>
              <a:buClr>
                <a:srgbClr val="D34817"/>
              </a:buClr>
              <a:buFont typeface="Wingdings" panose="05000000000000000000" pitchFamily="2" charset="2"/>
              <a:buChar char="§"/>
              <a:defRPr sz="1400">
                <a:solidFill>
                  <a:prstClr val="black">
                    <a:lumMod val="85000"/>
                    <a:lumOff val="15000"/>
                  </a:prstClr>
                </a:solidFill>
                <a:latin typeface="Segoe UI" panose="020B0502040204020203" pitchFamily="34" charset="0"/>
                <a:ea typeface="Segoe UI" panose="020B0502040204020203" pitchFamily="34" charset="0"/>
                <a:cs typeface="Segoe UI" panose="020B0502040204020203" pitchFamily="34" charset="0"/>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742950" lvl="1" indent="-285750">
              <a:spcAft>
                <a:spcPts val="600"/>
              </a:spcAft>
              <a:buFont typeface="Wingdings" panose="05000000000000000000" pitchFamily="2" charset="2"/>
              <a:buChar char="ü"/>
            </a:pPr>
            <a:endParaRPr lang="tr-TR" sz="1400" dirty="0" smtClean="0">
              <a:latin typeface="Calibri" panose="020F0502020204030204" pitchFamily="34" charset="0"/>
              <a:ea typeface="Times New Roman" panose="02020603050405020304" pitchFamily="18" charset="0"/>
            </a:endParaRPr>
          </a:p>
          <a:p>
            <a:pPr marL="742950" lvl="1" indent="-285750">
              <a:spcAft>
                <a:spcPts val="600"/>
              </a:spcAft>
              <a:buFont typeface="Wingdings" panose="05000000000000000000" pitchFamily="2" charset="2"/>
              <a:buChar char="ü"/>
            </a:pPr>
            <a:r>
              <a:rPr lang="tr-TR" sz="1400" dirty="0" smtClean="0">
                <a:latin typeface="Calibri" panose="020F0502020204030204" pitchFamily="34" charset="0"/>
                <a:ea typeface="Times New Roman" panose="02020603050405020304" pitchFamily="18" charset="0"/>
              </a:rPr>
              <a:t>İlgili dönem </a:t>
            </a:r>
            <a:r>
              <a:rPr lang="tr-TR" sz="1400" dirty="0">
                <a:latin typeface="Calibri" panose="020F0502020204030204" pitchFamily="34" charset="0"/>
                <a:ea typeface="Times New Roman" panose="02020603050405020304" pitchFamily="18" charset="0"/>
              </a:rPr>
              <a:t>matrahlarında bir </a:t>
            </a:r>
            <a:r>
              <a:rPr lang="tr-TR" sz="1400" b="1" dirty="0">
                <a:solidFill>
                  <a:srgbClr val="C00000"/>
                </a:solidFill>
                <a:latin typeface="Calibri" panose="020F0502020204030204" pitchFamily="34" charset="0"/>
                <a:ea typeface="Times New Roman" panose="02020603050405020304" pitchFamily="18" charset="0"/>
              </a:rPr>
              <a:t>düzeltme ihtiyacı doğması hâlinde</a:t>
            </a:r>
            <a:r>
              <a:rPr lang="tr-TR" sz="1400" dirty="0">
                <a:latin typeface="Calibri" panose="020F0502020204030204" pitchFamily="34" charset="0"/>
                <a:ea typeface="Times New Roman" panose="02020603050405020304" pitchFamily="18" charset="0"/>
              </a:rPr>
              <a:t>, beyan tarihi itibarıyla 2021 hesap döneminin </a:t>
            </a:r>
            <a:r>
              <a:rPr lang="tr-TR" sz="1400" b="1" u="sng" dirty="0">
                <a:latin typeface="Calibri" panose="020F0502020204030204" pitchFamily="34" charset="0"/>
                <a:ea typeface="Times New Roman" panose="02020603050405020304" pitchFamily="18" charset="0"/>
              </a:rPr>
              <a:t>sona ermiş bulunan</a:t>
            </a:r>
            <a:r>
              <a:rPr lang="tr-TR" sz="1400" dirty="0">
                <a:latin typeface="Calibri" panose="020F0502020204030204" pitchFamily="34" charset="0"/>
                <a:ea typeface="Times New Roman" panose="02020603050405020304" pitchFamily="18" charset="0"/>
              </a:rPr>
              <a:t> geçici vergilendirme dönemlerine ait </a:t>
            </a:r>
            <a:r>
              <a:rPr lang="tr-TR" sz="1400" b="1" dirty="0">
                <a:solidFill>
                  <a:srgbClr val="C00000"/>
                </a:solidFill>
                <a:latin typeface="Calibri" panose="020F0502020204030204" pitchFamily="34" charset="0"/>
                <a:ea typeface="Times New Roman" panose="02020603050405020304" pitchFamily="18" charset="0"/>
              </a:rPr>
              <a:t>geçici vergi beyanlarını</a:t>
            </a:r>
            <a:r>
              <a:rPr lang="tr-TR" sz="1400" dirty="0">
                <a:solidFill>
                  <a:srgbClr val="C00000"/>
                </a:solidFill>
                <a:latin typeface="Calibri" panose="020F0502020204030204" pitchFamily="34" charset="0"/>
                <a:ea typeface="Times New Roman" panose="02020603050405020304" pitchFamily="18" charset="0"/>
              </a:rPr>
              <a:t> </a:t>
            </a:r>
            <a:r>
              <a:rPr lang="tr-TR" sz="1400" b="1" dirty="0">
                <a:latin typeface="Calibri" panose="020F0502020204030204" pitchFamily="34" charset="0"/>
                <a:ea typeface="Times New Roman" panose="02020603050405020304" pitchFamily="18" charset="0"/>
              </a:rPr>
              <a:t>31 Ağustos 2021</a:t>
            </a:r>
            <a:r>
              <a:rPr lang="tr-TR" sz="1400" dirty="0">
                <a:latin typeface="Calibri" panose="020F0502020204030204" pitchFamily="34" charset="0"/>
                <a:ea typeface="Times New Roman" panose="02020603050405020304" pitchFamily="18" charset="0"/>
              </a:rPr>
              <a:t> tarihine (bu tarih dâhil) kadar düzeltebilmeleri </a:t>
            </a:r>
            <a:r>
              <a:rPr lang="tr-TR" sz="1400" b="1" dirty="0">
                <a:solidFill>
                  <a:srgbClr val="C00000"/>
                </a:solidFill>
                <a:latin typeface="Calibri" panose="020F0502020204030204" pitchFamily="34" charset="0"/>
                <a:ea typeface="Times New Roman" panose="02020603050405020304" pitchFamily="18" charset="0"/>
              </a:rPr>
              <a:t>mümkün bulunmaktadır</a:t>
            </a:r>
            <a:r>
              <a:rPr lang="tr-TR" sz="1400" dirty="0" smtClean="0">
                <a:latin typeface="Calibri" panose="020F0502020204030204" pitchFamily="34" charset="0"/>
                <a:ea typeface="Times New Roman" panose="02020603050405020304" pitchFamily="18" charset="0"/>
              </a:rPr>
              <a:t>.</a:t>
            </a:r>
          </a:p>
          <a:p>
            <a:pPr marL="742950" lvl="1" indent="-285750">
              <a:spcAft>
                <a:spcPts val="600"/>
              </a:spcAft>
              <a:buFont typeface="Wingdings" panose="05000000000000000000" pitchFamily="2" charset="2"/>
              <a:buChar char="ü"/>
            </a:pPr>
            <a:r>
              <a:rPr lang="tr-TR" sz="1400" dirty="0">
                <a:latin typeface="Calibri" panose="020F0502020204030204" pitchFamily="34" charset="0"/>
                <a:ea typeface="Times New Roman" panose="02020603050405020304" pitchFamily="18" charset="0"/>
              </a:rPr>
              <a:t>Özel hesap dönemi kullanan mükelleflerin ise anılan madde kapsamında yapacakları beyanları nedeniyle düzeltme gerekmesi hâlinde, </a:t>
            </a:r>
            <a:r>
              <a:rPr lang="tr-TR" sz="1400" b="1" u="sng" dirty="0">
                <a:latin typeface="Calibri" panose="020F0502020204030204" pitchFamily="34" charset="0"/>
                <a:ea typeface="Times New Roman" panose="02020603050405020304" pitchFamily="18" charset="0"/>
              </a:rPr>
              <a:t>beyan tarihi itibarıyla</a:t>
            </a:r>
            <a:r>
              <a:rPr lang="tr-TR" sz="1400" dirty="0">
                <a:latin typeface="Calibri" panose="020F0502020204030204" pitchFamily="34" charset="0"/>
                <a:ea typeface="Times New Roman" panose="02020603050405020304" pitchFamily="18" charset="0"/>
              </a:rPr>
              <a:t> </a:t>
            </a:r>
            <a:r>
              <a:rPr lang="tr-TR" sz="1400" b="1" dirty="0">
                <a:solidFill>
                  <a:srgbClr val="C00000"/>
                </a:solidFill>
                <a:latin typeface="Calibri" panose="020F0502020204030204" pitchFamily="34" charset="0"/>
                <a:ea typeface="Times New Roman" panose="02020603050405020304" pitchFamily="18" charset="0"/>
              </a:rPr>
              <a:t>cari hesap döneminin sona ermiş bulunan</a:t>
            </a:r>
            <a:r>
              <a:rPr lang="tr-TR" sz="1400" dirty="0">
                <a:solidFill>
                  <a:srgbClr val="C00000"/>
                </a:solidFill>
                <a:latin typeface="Calibri" panose="020F0502020204030204" pitchFamily="34" charset="0"/>
                <a:ea typeface="Times New Roman" panose="02020603050405020304" pitchFamily="18" charset="0"/>
              </a:rPr>
              <a:t> </a:t>
            </a:r>
            <a:r>
              <a:rPr lang="tr-TR" sz="1400" b="1" u="sng" dirty="0">
                <a:latin typeface="Calibri" panose="020F0502020204030204" pitchFamily="34" charset="0"/>
                <a:ea typeface="Times New Roman" panose="02020603050405020304" pitchFamily="18" charset="0"/>
              </a:rPr>
              <a:t>geçici vergi beyanlarını</a:t>
            </a:r>
            <a:r>
              <a:rPr lang="tr-TR" sz="1400" dirty="0">
                <a:latin typeface="Calibri" panose="020F0502020204030204" pitchFamily="34" charset="0"/>
                <a:ea typeface="Times New Roman" panose="02020603050405020304" pitchFamily="18" charset="0"/>
              </a:rPr>
              <a:t> aynı tarihe kadar </a:t>
            </a:r>
            <a:r>
              <a:rPr lang="tr-TR" sz="1400" b="1" u="sng" dirty="0">
                <a:latin typeface="Calibri" panose="020F0502020204030204" pitchFamily="34" charset="0"/>
                <a:ea typeface="Times New Roman" panose="02020603050405020304" pitchFamily="18" charset="0"/>
              </a:rPr>
              <a:t>düzeltebilmeleri mümkündür</a:t>
            </a:r>
            <a:r>
              <a:rPr lang="tr-TR" sz="1400" dirty="0" smtClean="0">
                <a:latin typeface="Calibri" panose="020F0502020204030204" pitchFamily="34" charset="0"/>
                <a:ea typeface="Times New Roman" panose="02020603050405020304" pitchFamily="18" charset="0"/>
              </a:rPr>
              <a:t>.</a:t>
            </a:r>
          </a:p>
          <a:p>
            <a:pPr marL="742950" lvl="1" indent="-285750">
              <a:spcAft>
                <a:spcPts val="600"/>
              </a:spcAft>
              <a:buFont typeface="Wingdings" panose="05000000000000000000" pitchFamily="2" charset="2"/>
              <a:buChar char="ü"/>
            </a:pPr>
            <a:r>
              <a:rPr lang="tr-TR" sz="1400" dirty="0">
                <a:latin typeface="Calibri" panose="020F0502020204030204" pitchFamily="34" charset="0"/>
                <a:ea typeface="Times New Roman" panose="02020603050405020304" pitchFamily="18" charset="0"/>
              </a:rPr>
              <a:t>Bu kapsama giren </a:t>
            </a:r>
            <a:r>
              <a:rPr lang="tr-TR" sz="1400" b="1" u="sng" dirty="0">
                <a:latin typeface="Calibri" panose="020F0502020204030204" pitchFamily="34" charset="0"/>
                <a:ea typeface="Times New Roman" panose="02020603050405020304" pitchFamily="18" charset="0"/>
              </a:rPr>
              <a:t>düzeltme</a:t>
            </a:r>
            <a:r>
              <a:rPr lang="tr-TR" sz="1400" dirty="0">
                <a:latin typeface="Calibri" panose="020F0502020204030204" pitchFamily="34" charset="0"/>
                <a:ea typeface="Times New Roman" panose="02020603050405020304" pitchFamily="18" charset="0"/>
              </a:rPr>
              <a:t> işlemleri nedeniyle vergi dairelerince yapılacak </a:t>
            </a:r>
            <a:r>
              <a:rPr lang="tr-TR" sz="1400" b="1" dirty="0">
                <a:solidFill>
                  <a:srgbClr val="C00000"/>
                </a:solidFill>
                <a:latin typeface="Calibri" panose="020F0502020204030204" pitchFamily="34" charset="0"/>
                <a:ea typeface="Times New Roman" panose="02020603050405020304" pitchFamily="18" charset="0"/>
              </a:rPr>
              <a:t>ek tarhiyatlar</a:t>
            </a:r>
            <a:r>
              <a:rPr lang="tr-TR" sz="1400" dirty="0">
                <a:solidFill>
                  <a:srgbClr val="C00000"/>
                </a:solidFill>
                <a:latin typeface="Calibri" panose="020F0502020204030204" pitchFamily="34" charset="0"/>
                <a:ea typeface="Times New Roman" panose="02020603050405020304" pitchFamily="18" charset="0"/>
              </a:rPr>
              <a:t> </a:t>
            </a:r>
            <a:r>
              <a:rPr lang="tr-TR" sz="1400" dirty="0">
                <a:latin typeface="Calibri" panose="020F0502020204030204" pitchFamily="34" charset="0"/>
                <a:ea typeface="Times New Roman" panose="02020603050405020304" pitchFamily="18" charset="0"/>
              </a:rPr>
              <a:t>için herhangi bir </a:t>
            </a:r>
            <a:r>
              <a:rPr lang="tr-TR" sz="1400" b="1" dirty="0">
                <a:solidFill>
                  <a:srgbClr val="C00000"/>
                </a:solidFill>
                <a:latin typeface="Calibri" panose="020F0502020204030204" pitchFamily="34" charset="0"/>
                <a:ea typeface="Times New Roman" panose="02020603050405020304" pitchFamily="18" charset="0"/>
              </a:rPr>
              <a:t>ceza veya faiz</a:t>
            </a:r>
            <a:r>
              <a:rPr lang="tr-TR" sz="1400" dirty="0">
                <a:solidFill>
                  <a:srgbClr val="C00000"/>
                </a:solidFill>
                <a:latin typeface="Calibri" panose="020F0502020204030204" pitchFamily="34" charset="0"/>
                <a:ea typeface="Times New Roman" panose="02020603050405020304" pitchFamily="18" charset="0"/>
              </a:rPr>
              <a:t> </a:t>
            </a:r>
            <a:r>
              <a:rPr lang="tr-TR" sz="1400" b="1" u="sng" dirty="0">
                <a:latin typeface="Calibri" panose="020F0502020204030204" pitchFamily="34" charset="0"/>
                <a:ea typeface="Times New Roman" panose="02020603050405020304" pitchFamily="18" charset="0"/>
              </a:rPr>
              <a:t>aranmayacaktır</a:t>
            </a:r>
            <a:r>
              <a:rPr lang="tr-TR" sz="1400" dirty="0" smtClean="0">
                <a:latin typeface="Calibri" panose="020F0502020204030204" pitchFamily="34" charset="0"/>
                <a:ea typeface="Times New Roman" panose="02020603050405020304" pitchFamily="18" charset="0"/>
              </a:rPr>
              <a:t>.</a:t>
            </a:r>
          </a:p>
          <a:p>
            <a:pPr marL="742950" lvl="1" indent="-285750">
              <a:spcAft>
                <a:spcPts val="600"/>
              </a:spcAft>
              <a:buFont typeface="Wingdings" panose="05000000000000000000" pitchFamily="2" charset="2"/>
              <a:buChar char="ü"/>
            </a:pPr>
            <a:endParaRPr lang="tr-TR" sz="1400" dirty="0" smtClean="0">
              <a:latin typeface="Calibri" panose="020F0502020204030204" pitchFamily="34" charset="0"/>
              <a:ea typeface="Times New Roman" panose="02020603050405020304" pitchFamily="18" charset="0"/>
            </a:endParaRPr>
          </a:p>
        </p:txBody>
      </p:sp>
      <p:sp>
        <p:nvSpPr>
          <p:cNvPr id="16" name="Metin kutusu 15"/>
          <p:cNvSpPr txBox="1"/>
          <p:nvPr/>
        </p:nvSpPr>
        <p:spPr>
          <a:xfrm>
            <a:off x="889490" y="4126582"/>
            <a:ext cx="11244943" cy="1323439"/>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100" b="1">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a:defRPr>
                <a:solidFill>
                  <a:schemeClr val="tx1"/>
                </a:solidFill>
              </a:defRPr>
            </a:lvl2pPr>
            <a:lvl3pPr marL="834390" lvl="2" indent="-285750">
              <a:lnSpc>
                <a:spcPct val="90000"/>
              </a:lnSpc>
              <a:spcBef>
                <a:spcPts val="300"/>
              </a:spcBef>
              <a:spcAft>
                <a:spcPts val="300"/>
              </a:spcAft>
              <a:buClr>
                <a:srgbClr val="D34817"/>
              </a:buClr>
              <a:buFont typeface="Wingdings" panose="05000000000000000000" pitchFamily="2" charset="2"/>
              <a:buChar char="§"/>
              <a:defRPr sz="1400">
                <a:solidFill>
                  <a:prstClr val="black">
                    <a:lumMod val="85000"/>
                    <a:lumOff val="15000"/>
                  </a:prstClr>
                </a:solidFill>
                <a:latin typeface="Segoe UI" panose="020B0502040204020203" pitchFamily="34" charset="0"/>
                <a:ea typeface="Segoe UI" panose="020B0502040204020203" pitchFamily="34" charset="0"/>
                <a:cs typeface="Segoe UI" panose="020B0502040204020203" pitchFamily="34" charset="0"/>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742950" lvl="1" indent="-285750">
              <a:spcAft>
                <a:spcPts val="600"/>
              </a:spcAft>
              <a:buFont typeface="Wingdings" panose="05000000000000000000" pitchFamily="2" charset="2"/>
              <a:buChar char="ü"/>
            </a:pPr>
            <a:endParaRPr lang="tr-TR" sz="1400" dirty="0" smtClean="0">
              <a:latin typeface="Calibri" panose="020F0502020204030204" pitchFamily="34" charset="0"/>
              <a:ea typeface="Times New Roman" panose="02020603050405020304" pitchFamily="18" charset="0"/>
            </a:endParaRPr>
          </a:p>
          <a:p>
            <a:pPr marL="742950" lvl="1" indent="-285750">
              <a:spcAft>
                <a:spcPts val="600"/>
              </a:spcAft>
              <a:buFont typeface="Wingdings" panose="05000000000000000000" pitchFamily="2" charset="2"/>
              <a:buChar char="ü"/>
            </a:pPr>
            <a:r>
              <a:rPr lang="tr-TR" sz="1400" b="1" u="sng" dirty="0">
                <a:latin typeface="Calibri" panose="020F0502020204030204" pitchFamily="34" charset="0"/>
                <a:ea typeface="Times New Roman" panose="02020603050405020304" pitchFamily="18" charset="0"/>
              </a:rPr>
              <a:t>Tam tasdik</a:t>
            </a:r>
            <a:r>
              <a:rPr lang="tr-TR" sz="1400" dirty="0">
                <a:latin typeface="Calibri" panose="020F0502020204030204" pitchFamily="34" charset="0"/>
                <a:ea typeface="Times New Roman" panose="02020603050405020304" pitchFamily="18" charset="0"/>
              </a:rPr>
              <a:t> sözleşmesi çerçevesinde daha önceki dönemlerine ilişkin </a:t>
            </a:r>
            <a:r>
              <a:rPr lang="tr-TR" sz="1400" b="1" dirty="0">
                <a:solidFill>
                  <a:srgbClr val="C00000"/>
                </a:solidFill>
                <a:latin typeface="Calibri" panose="020F0502020204030204" pitchFamily="34" charset="0"/>
                <a:ea typeface="Times New Roman" panose="02020603050405020304" pitchFamily="18" charset="0"/>
              </a:rPr>
              <a:t>rapor düzenlenmiş</a:t>
            </a:r>
            <a:r>
              <a:rPr lang="tr-TR" sz="1400" dirty="0">
                <a:solidFill>
                  <a:srgbClr val="C00000"/>
                </a:solidFill>
                <a:latin typeface="Calibri" panose="020F0502020204030204" pitchFamily="34" charset="0"/>
                <a:ea typeface="Times New Roman" panose="02020603050405020304" pitchFamily="18" charset="0"/>
              </a:rPr>
              <a:t> </a:t>
            </a:r>
            <a:r>
              <a:rPr lang="tr-TR" sz="1400" dirty="0">
                <a:latin typeface="Calibri" panose="020F0502020204030204" pitchFamily="34" charset="0"/>
                <a:ea typeface="Times New Roman" panose="02020603050405020304" pitchFamily="18" charset="0"/>
              </a:rPr>
              <a:t>bulunan kurumlar vergisi mükelleflerinin, 7326 sayılı Kanunun 6 </a:t>
            </a:r>
            <a:r>
              <a:rPr lang="tr-TR" sz="1400" dirty="0" err="1">
                <a:latin typeface="Calibri" panose="020F0502020204030204" pitchFamily="34" charset="0"/>
                <a:ea typeface="Times New Roman" panose="02020603050405020304" pitchFamily="18" charset="0"/>
              </a:rPr>
              <a:t>ncı</a:t>
            </a:r>
            <a:r>
              <a:rPr lang="tr-TR" sz="1400" dirty="0">
                <a:latin typeface="Calibri" panose="020F0502020204030204" pitchFamily="34" charset="0"/>
                <a:ea typeface="Times New Roman" panose="02020603050405020304" pitchFamily="18" charset="0"/>
              </a:rPr>
              <a:t> maddesi hükmünden yararlanmaları hâlinde, raporu düzenleyen yeminli mali müşavirlerin </a:t>
            </a:r>
            <a:r>
              <a:rPr lang="tr-TR" sz="1400" b="1" u="sng" dirty="0">
                <a:latin typeface="Calibri" panose="020F0502020204030204" pitchFamily="34" charset="0"/>
                <a:ea typeface="Times New Roman" panose="02020603050405020304" pitchFamily="18" charset="0"/>
              </a:rPr>
              <a:t>bu işlemlerle sınırlı olarak</a:t>
            </a:r>
            <a:r>
              <a:rPr lang="tr-TR" sz="1400" dirty="0">
                <a:latin typeface="Calibri" panose="020F0502020204030204" pitchFamily="34" charset="0"/>
                <a:ea typeface="Times New Roman" panose="02020603050405020304" pitchFamily="18" charset="0"/>
              </a:rPr>
              <a:t> </a:t>
            </a:r>
            <a:r>
              <a:rPr lang="tr-TR" sz="1400" b="1" dirty="0">
                <a:solidFill>
                  <a:srgbClr val="C00000"/>
                </a:solidFill>
                <a:latin typeface="Calibri" panose="020F0502020204030204" pitchFamily="34" charset="0"/>
                <a:ea typeface="Times New Roman" panose="02020603050405020304" pitchFamily="18" charset="0"/>
              </a:rPr>
              <a:t>sorumluluğu aranmayacaktır</a:t>
            </a:r>
            <a:r>
              <a:rPr lang="tr-TR" sz="1400" dirty="0" smtClean="0">
                <a:latin typeface="Calibri" panose="020F0502020204030204" pitchFamily="34" charset="0"/>
                <a:ea typeface="Times New Roman" panose="02020603050405020304" pitchFamily="18" charset="0"/>
              </a:rPr>
              <a:t>.</a:t>
            </a:r>
          </a:p>
          <a:p>
            <a:pPr marL="742950" lvl="1" indent="-285750">
              <a:spcAft>
                <a:spcPts val="600"/>
              </a:spcAft>
              <a:buFont typeface="Wingdings" panose="05000000000000000000" pitchFamily="2" charset="2"/>
              <a:buChar char="ü"/>
            </a:pPr>
            <a:endParaRPr lang="tr-TR" sz="1400" dirty="0" smtClean="0">
              <a:latin typeface="Calibri" panose="020F0502020204030204" pitchFamily="34" charset="0"/>
              <a:ea typeface="Times New Roman" panose="02020603050405020304" pitchFamily="18" charset="0"/>
            </a:endParaRPr>
          </a:p>
        </p:txBody>
      </p:sp>
      <p:sp>
        <p:nvSpPr>
          <p:cNvPr id="2" name="Slayt Numarası Yer Tutucusu 1"/>
          <p:cNvSpPr>
            <a:spLocks noGrp="1"/>
          </p:cNvSpPr>
          <p:nvPr>
            <p:ph type="sldNum" sz="quarter" idx="12"/>
          </p:nvPr>
        </p:nvSpPr>
        <p:spPr/>
        <p:txBody>
          <a:bodyPr/>
          <a:lstStyle/>
          <a:p>
            <a:fld id="{F28A0EBE-9E73-41B7-8F1B-104D7A2F7EFB}" type="slidenum">
              <a:rPr lang="tr-TR" smtClean="0"/>
              <a:t>37</a:t>
            </a:fld>
            <a:endParaRPr lang="tr-TR"/>
          </a:p>
        </p:txBody>
      </p:sp>
    </p:spTree>
    <p:extLst>
      <p:ext uri="{BB962C8B-B14F-4D97-AF65-F5344CB8AC3E}">
        <p14:creationId xmlns:p14="http://schemas.microsoft.com/office/powerpoint/2010/main" val="2725982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up)">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left)">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xit" presetSubtype="0" fill="hold" grpId="1" nodeType="clickEffect">
                                  <p:stCondLst>
                                    <p:cond delay="0"/>
                                  </p:stCondLst>
                                  <p:childTnLst>
                                    <p:animEffect transition="out" filter="fade">
                                      <p:cBhvr>
                                        <p:cTn id="23" dur="1000"/>
                                        <p:tgtEl>
                                          <p:spTgt spid="24"/>
                                        </p:tgtEl>
                                      </p:cBhvr>
                                    </p:animEffect>
                                    <p:anim calcmode="lin" valueType="num">
                                      <p:cBhvr>
                                        <p:cTn id="24" dur="1000"/>
                                        <p:tgtEl>
                                          <p:spTgt spid="24"/>
                                        </p:tgtEl>
                                        <p:attrNameLst>
                                          <p:attrName>ppt_x</p:attrName>
                                        </p:attrNameLst>
                                      </p:cBhvr>
                                      <p:tavLst>
                                        <p:tav tm="0">
                                          <p:val>
                                            <p:strVal val="ppt_x"/>
                                          </p:val>
                                        </p:tav>
                                        <p:tav tm="100000">
                                          <p:val>
                                            <p:strVal val="ppt_x"/>
                                          </p:val>
                                        </p:tav>
                                      </p:tavLst>
                                    </p:anim>
                                    <p:anim calcmode="lin" valueType="num">
                                      <p:cBhvr>
                                        <p:cTn id="25" dur="100" decel="100000"/>
                                        <p:tgtEl>
                                          <p:spTgt spid="24"/>
                                        </p:tgtEl>
                                        <p:attrNameLst>
                                          <p:attrName>ppt_y</p:attrName>
                                        </p:attrNameLst>
                                      </p:cBhvr>
                                      <p:tavLst>
                                        <p:tav tm="0">
                                          <p:val>
                                            <p:strVal val="ppt_y"/>
                                          </p:val>
                                        </p:tav>
                                        <p:tav tm="100000">
                                          <p:val>
                                            <p:strVal val="ppt_y-.03"/>
                                          </p:val>
                                        </p:tav>
                                      </p:tavLst>
                                    </p:anim>
                                    <p:anim calcmode="lin" valueType="num">
                                      <p:cBhvr>
                                        <p:cTn id="26" dur="900" accel="100000">
                                          <p:stCondLst>
                                            <p:cond delay="100"/>
                                          </p:stCondLst>
                                        </p:cTn>
                                        <p:tgtEl>
                                          <p:spTgt spid="24"/>
                                        </p:tgtEl>
                                        <p:attrNameLst>
                                          <p:attrName>ppt_y</p:attrName>
                                        </p:attrNameLst>
                                      </p:cBhvr>
                                      <p:tavLst>
                                        <p:tav tm="0">
                                          <p:val>
                                            <p:strVal val="ppt_y"/>
                                          </p:val>
                                        </p:tav>
                                        <p:tav tm="100000">
                                          <p:val>
                                            <p:strVal val="ppt_y+1"/>
                                          </p:val>
                                        </p:tav>
                                      </p:tavLst>
                                    </p:anim>
                                    <p:set>
                                      <p:cBhvr>
                                        <p:cTn id="27" dur="1" fill="hold">
                                          <p:stCondLst>
                                            <p:cond delay="999"/>
                                          </p:stCondLst>
                                        </p:cTn>
                                        <p:tgtEl>
                                          <p:spTgt spid="2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p:bldP spid="24" grpId="0" animBg="1"/>
      <p:bldP spid="24" grpId="1" animBg="1"/>
      <p:bldP spid="1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çerik Yer Tutucusu 2"/>
          <p:cNvSpPr txBox="1">
            <a:spLocks/>
          </p:cNvSpPr>
          <p:nvPr/>
        </p:nvSpPr>
        <p:spPr>
          <a:xfrm>
            <a:off x="2143476" y="4647294"/>
            <a:ext cx="8736973" cy="10897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Font typeface="Wingdings" panose="05000000000000000000" pitchFamily="2" charset="2"/>
              <a:buChar char="q"/>
            </a:pPr>
            <a:endParaRPr lang="tr-TR" dirty="0"/>
          </a:p>
        </p:txBody>
      </p:sp>
      <p:sp>
        <p:nvSpPr>
          <p:cNvPr id="20" name="Metin kutusu 19"/>
          <p:cNvSpPr txBox="1"/>
          <p:nvPr/>
        </p:nvSpPr>
        <p:spPr>
          <a:xfrm>
            <a:off x="3602676" y="1396532"/>
            <a:ext cx="5965371" cy="3488647"/>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pPr algn="just"/>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pPr algn="just"/>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1400" dirty="0">
                <a:latin typeface="Calibri" panose="020F0502020204030204" pitchFamily="34" charset="0"/>
                <a:ea typeface="Times New Roman" panose="02020603050405020304" pitchFamily="18" charset="0"/>
              </a:rPr>
              <a:t>Kasa ya da cari hesaplarda yer alan tutar  emsal faiz oranı ile </a:t>
            </a:r>
            <a:r>
              <a:rPr lang="tr-TR" sz="1400" dirty="0" err="1">
                <a:latin typeface="Calibri" panose="020F0502020204030204" pitchFamily="34" charset="0"/>
                <a:ea typeface="Times New Roman" panose="02020603050405020304" pitchFamily="18" charset="0"/>
              </a:rPr>
              <a:t>adatlandırılacağı</a:t>
            </a:r>
            <a:r>
              <a:rPr lang="tr-TR" sz="1400" dirty="0">
                <a:latin typeface="Calibri" panose="020F0502020204030204" pitchFamily="34" charset="0"/>
                <a:ea typeface="Times New Roman" panose="02020603050405020304" pitchFamily="18" charset="0"/>
              </a:rPr>
              <a:t> için; günümüz itibariyle faiz oranı ortalama  %20 varsayıldığında</a:t>
            </a:r>
            <a:r>
              <a:rPr lang="tr-TR" sz="1400" dirty="0" smtClean="0">
                <a:latin typeface="Calibri" panose="020F0502020204030204" pitchFamily="34" charset="0"/>
                <a:ea typeface="Times New Roman" panose="02020603050405020304" pitchFamily="18" charset="0"/>
              </a:rPr>
              <a:t>,</a:t>
            </a:r>
          </a:p>
          <a:p>
            <a:pPr marL="834390" lvl="2" indent="-285750" algn="just">
              <a:lnSpc>
                <a:spcPct val="90000"/>
              </a:lnSpc>
              <a:spcBef>
                <a:spcPts val="300"/>
              </a:spcBef>
              <a:spcAft>
                <a:spcPts val="300"/>
              </a:spcAft>
              <a:buClr>
                <a:srgbClr val="D34817"/>
              </a:buClr>
              <a:buFont typeface="Wingdings" panose="05000000000000000000" pitchFamily="2" charset="2"/>
              <a:buChar char="§"/>
            </a:pPr>
            <a:r>
              <a:rPr lang="tr-TR" sz="1400" dirty="0">
                <a:latin typeface="Calibri" panose="020F0502020204030204" pitchFamily="34" charset="0"/>
                <a:ea typeface="Times New Roman" panose="02020603050405020304" pitchFamily="18" charset="0"/>
              </a:rPr>
              <a:t>%20 x %25 = %5 kurumlar vergisi </a:t>
            </a:r>
            <a:r>
              <a:rPr lang="tr-TR" sz="1400" dirty="0" smtClean="0">
                <a:latin typeface="Calibri" panose="020F0502020204030204" pitchFamily="34" charset="0"/>
                <a:ea typeface="Times New Roman" panose="02020603050405020304" pitchFamily="18" charset="0"/>
              </a:rPr>
              <a:t>+</a:t>
            </a:r>
          </a:p>
          <a:p>
            <a:pPr marL="834390" lvl="2" indent="-285750" algn="just">
              <a:lnSpc>
                <a:spcPct val="90000"/>
              </a:lnSpc>
              <a:spcBef>
                <a:spcPts val="300"/>
              </a:spcBef>
              <a:spcAft>
                <a:spcPts val="300"/>
              </a:spcAft>
              <a:buClr>
                <a:srgbClr val="D34817"/>
              </a:buClr>
              <a:buFont typeface="Wingdings" panose="05000000000000000000" pitchFamily="2" charset="2"/>
              <a:buChar char="§"/>
            </a:pPr>
            <a:r>
              <a:rPr lang="tr-TR" sz="1400" dirty="0">
                <a:latin typeface="Calibri" panose="020F0502020204030204" pitchFamily="34" charset="0"/>
                <a:ea typeface="Times New Roman" panose="02020603050405020304" pitchFamily="18" charset="0"/>
              </a:rPr>
              <a:t>%20 x %18 = %3,6 </a:t>
            </a:r>
            <a:r>
              <a:rPr lang="tr-TR" sz="1400" dirty="0" smtClean="0">
                <a:latin typeface="Calibri" panose="020F0502020204030204" pitchFamily="34" charset="0"/>
                <a:ea typeface="Times New Roman" panose="02020603050405020304" pitchFamily="18" charset="0"/>
              </a:rPr>
              <a:t>KDV</a:t>
            </a:r>
          </a:p>
          <a:p>
            <a:pPr marL="834390" lvl="2" indent="-285750" algn="just">
              <a:lnSpc>
                <a:spcPct val="90000"/>
              </a:lnSpc>
              <a:spcBef>
                <a:spcPts val="300"/>
              </a:spcBef>
              <a:spcAft>
                <a:spcPts val="300"/>
              </a:spcAft>
              <a:buClr>
                <a:srgbClr val="D34817"/>
              </a:buClr>
              <a:buFont typeface="Wingdings" panose="05000000000000000000" pitchFamily="2" charset="2"/>
              <a:buChar char="§"/>
            </a:pPr>
            <a:r>
              <a:rPr lang="tr-TR" sz="1400" dirty="0">
                <a:latin typeface="Calibri" panose="020F0502020204030204" pitchFamily="34" charset="0"/>
                <a:ea typeface="Times New Roman" panose="02020603050405020304" pitchFamily="18" charset="0"/>
              </a:rPr>
              <a:t>olmak üzere yıllık toplam %8,6 vergi maliyetine sebep </a:t>
            </a:r>
            <a:r>
              <a:rPr lang="tr-TR" sz="1400" dirty="0" smtClean="0">
                <a:latin typeface="Calibri" panose="020F0502020204030204" pitchFamily="34" charset="0"/>
                <a:ea typeface="Times New Roman" panose="02020603050405020304" pitchFamily="18" charset="0"/>
              </a:rPr>
              <a:t>oluyor</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1400" dirty="0">
                <a:latin typeface="Calibri" panose="020F0502020204030204" pitchFamily="34" charset="0"/>
                <a:ea typeface="Times New Roman" panose="02020603050405020304" pitchFamily="18" charset="0"/>
              </a:rPr>
              <a:t>Cari hesabı yok etmenin temel yolu kar dağıtımı, veya ortağın cari hesap bakiye tutarı işletmeye getirmesi</a:t>
            </a:r>
            <a:r>
              <a:rPr lang="tr-TR" sz="1400" dirty="0" smtClean="0">
                <a:latin typeface="Calibri" panose="020F0502020204030204" pitchFamily="34" charset="0"/>
                <a:ea typeface="Times New Roman" panose="02020603050405020304" pitchFamily="18" charset="0"/>
              </a:rPr>
              <a:t>.</a:t>
            </a:r>
          </a:p>
          <a:p>
            <a:pPr marL="834390" lvl="2" indent="-285750" algn="just">
              <a:lnSpc>
                <a:spcPct val="90000"/>
              </a:lnSpc>
              <a:spcBef>
                <a:spcPts val="300"/>
              </a:spcBef>
              <a:spcAft>
                <a:spcPts val="300"/>
              </a:spcAft>
              <a:buClr>
                <a:srgbClr val="D34817"/>
              </a:buClr>
              <a:buFont typeface="Wingdings" panose="05000000000000000000" pitchFamily="2" charset="2"/>
              <a:buChar char="§"/>
            </a:pPr>
            <a:r>
              <a:rPr lang="tr-TR" sz="1400" dirty="0">
                <a:latin typeface="Calibri" panose="020F0502020204030204" pitchFamily="34" charset="0"/>
                <a:ea typeface="Times New Roman" panose="02020603050405020304" pitchFamily="18" charset="0"/>
              </a:rPr>
              <a:t>İlk seçenekte %15 stopaj vergi maliyeti, ikinci seçenekte ortaya %20 alternatif finansman maliyeti doğuyor</a:t>
            </a:r>
            <a:r>
              <a:rPr lang="tr-TR" sz="1400" dirty="0" smtClean="0">
                <a:latin typeface="Calibri" panose="020F0502020204030204" pitchFamily="34" charset="0"/>
                <a:ea typeface="Times New Roman" panose="02020603050405020304" pitchFamily="18" charset="0"/>
              </a:rPr>
              <a:t>.</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1400" dirty="0" smtClean="0">
                <a:latin typeface="Calibri" panose="020F0502020204030204" pitchFamily="34" charset="0"/>
                <a:ea typeface="Times New Roman" panose="02020603050405020304" pitchFamily="18" charset="0"/>
              </a:rPr>
              <a:t>Vergi incelemesi riski, </a:t>
            </a:r>
            <a:r>
              <a:rPr lang="tr-TR" sz="1400" dirty="0">
                <a:latin typeface="Calibri" panose="020F0502020204030204" pitchFamily="34" charset="0"/>
                <a:ea typeface="Times New Roman" panose="02020603050405020304" pitchFamily="18" charset="0"/>
              </a:rPr>
              <a:t>VDKRAS </a:t>
            </a:r>
            <a:r>
              <a:rPr lang="tr-TR" sz="1400" dirty="0" smtClean="0">
                <a:latin typeface="Calibri" panose="020F0502020204030204" pitchFamily="34" charset="0"/>
                <a:ea typeface="Times New Roman" panose="02020603050405020304" pitchFamily="18" charset="0"/>
              </a:rPr>
              <a:t>sistemi üzerinde risk grubundaki mükellefler arasına dahil olma ihtimali </a:t>
            </a:r>
            <a:endParaRPr lang="tr-TR" sz="1400" dirty="0">
              <a:latin typeface="Calibri" panose="020F0502020204030204" pitchFamily="34" charset="0"/>
              <a:ea typeface="Times New Roman" panose="02020603050405020304" pitchFamily="18" charset="0"/>
            </a:endParaRPr>
          </a:p>
        </p:txBody>
      </p:sp>
      <p:sp>
        <p:nvSpPr>
          <p:cNvPr id="21" name="Yuvarlatılmış Dikdörtgen 20"/>
          <p:cNvSpPr/>
          <p:nvPr/>
        </p:nvSpPr>
        <p:spPr>
          <a:xfrm>
            <a:off x="3617050" y="1225669"/>
            <a:ext cx="5952554" cy="720000"/>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a:latin typeface="Arial" panose="020B0604020202020204" pitchFamily="34" charset="0"/>
                <a:cs typeface="Arial" panose="020B0604020202020204" pitchFamily="34" charset="0"/>
              </a:rPr>
              <a:t>Avantajları &amp; Dezavantajları</a:t>
            </a:r>
          </a:p>
        </p:txBody>
      </p:sp>
      <p:sp>
        <p:nvSpPr>
          <p:cNvPr id="22" name="Dikdörtgen 21"/>
          <p:cNvSpPr/>
          <p:nvPr/>
        </p:nvSpPr>
        <p:spPr>
          <a:xfrm>
            <a:off x="2941563" y="1441688"/>
            <a:ext cx="5254951" cy="720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scene3d>
              <a:camera prst="orthographicFront"/>
              <a:lightRig rig="threePt" dir="t"/>
            </a:scene3d>
            <a:sp3d extrusionH="57150">
              <a:bevelT w="82550" h="38100" prst="coolSlant"/>
            </a:sp3d>
          </a:bodyPr>
          <a:lstStyle/>
          <a:p>
            <a:pPr lvl="0" algn="ctr" defTabSz="1422400">
              <a:lnSpc>
                <a:spcPct val="90000"/>
              </a:lnSpc>
              <a:spcBef>
                <a:spcPct val="0"/>
              </a:spcBef>
              <a:spcAft>
                <a:spcPct val="35000"/>
              </a:spcAft>
            </a:pPr>
            <a:endParaRPr lang="tr-TR" sz="3200" b="1" dirty="0">
              <a:solidFill>
                <a:schemeClr val="tx1"/>
              </a:solidFill>
              <a:latin typeface="SimSun" panose="02010600030101010101" pitchFamily="2" charset="-122"/>
              <a:ea typeface="SimSun" panose="02010600030101010101" pitchFamily="2" charset="-122"/>
              <a:cs typeface="Times New Roman" panose="02020603050405020304" pitchFamily="18" charset="0"/>
            </a:endParaRPr>
          </a:p>
        </p:txBody>
      </p:sp>
      <p:sp>
        <p:nvSpPr>
          <p:cNvPr id="11" name="TextShape 2"/>
          <p:cNvSpPr txBox="1"/>
          <p:nvPr/>
        </p:nvSpPr>
        <p:spPr>
          <a:xfrm>
            <a:off x="1108075" y="82018"/>
            <a:ext cx="10920495" cy="791640"/>
          </a:xfrm>
          <a:prstGeom prst="rect">
            <a:avLst/>
          </a:prstGeom>
          <a:noFill/>
          <a:ln>
            <a:noFill/>
          </a:ln>
        </p:spPr>
        <p:txBody>
          <a:bodyPr anchor="ctr"/>
          <a:lstStyle/>
          <a:p>
            <a:pPr algn="ctr">
              <a:lnSpc>
                <a:spcPct val="100000"/>
              </a:lnSpc>
            </a:pPr>
            <a:r>
              <a:rPr lang="tr-TR" sz="2500" b="1" spc="-1" dirty="0" smtClean="0">
                <a:solidFill>
                  <a:srgbClr val="FF0000"/>
                </a:solidFill>
                <a:uFill>
                  <a:solidFill>
                    <a:srgbClr val="FFFFFF"/>
                  </a:solidFill>
                </a:uFill>
                <a:latin typeface="Calibri"/>
              </a:rPr>
              <a:t>İŞLETME KAYITLARININ DÜZELTİLMESİ</a:t>
            </a:r>
          </a:p>
          <a:p>
            <a:pPr algn="ctr">
              <a:lnSpc>
                <a:spcPct val="100000"/>
              </a:lnSpc>
            </a:pPr>
            <a:r>
              <a:rPr lang="tr-TR" b="1" spc="-1" dirty="0" smtClean="0">
                <a:solidFill>
                  <a:srgbClr val="FF0000"/>
                </a:solidFill>
                <a:uFill>
                  <a:solidFill>
                    <a:srgbClr val="FFFFFF"/>
                  </a:solidFill>
                </a:uFill>
              </a:rPr>
              <a:t>-Kayıtlarda Yer Aldığı Hâlde İşletmede Mevcut Olmayan Kasa Mevcudu ve Ortaklardan Alacaklar</a:t>
            </a:r>
            <a:r>
              <a:rPr lang="tr-TR" b="1" strike="noStrike" spc="-1" dirty="0" smtClean="0">
                <a:solidFill>
                  <a:srgbClr val="FF0000"/>
                </a:solidFill>
                <a:uFill>
                  <a:solidFill>
                    <a:srgbClr val="FFFFFF"/>
                  </a:solidFill>
                </a:uFill>
                <a:latin typeface="Calibri"/>
              </a:rPr>
              <a:t>-</a:t>
            </a:r>
            <a:endParaRPr lang="tr-TR" b="0" strike="noStrike" spc="-1" dirty="0">
              <a:solidFill>
                <a:srgbClr val="000000"/>
              </a:solidFill>
              <a:uFill>
                <a:solidFill>
                  <a:srgbClr val="FFFFFF"/>
                </a:solidFill>
              </a:uFill>
              <a:latin typeface="Calibri"/>
            </a:endParaRPr>
          </a:p>
        </p:txBody>
      </p:sp>
      <p:sp>
        <p:nvSpPr>
          <p:cNvPr id="13" name="5 Dikdörtgen"/>
          <p:cNvSpPr/>
          <p:nvPr/>
        </p:nvSpPr>
        <p:spPr>
          <a:xfrm rot="16200000">
            <a:off x="-2875869" y="3145126"/>
            <a:ext cx="6851740" cy="561489"/>
          </a:xfrm>
          <a:prstGeom prst="rect">
            <a:avLst/>
          </a:prstGeom>
          <a:solidFill>
            <a:srgbClr val="FD0005"/>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b="1">
              <a:solidFill>
                <a:prstClr val="white"/>
              </a:solidFill>
            </a:endParaRPr>
          </a:p>
        </p:txBody>
      </p:sp>
      <p:sp>
        <p:nvSpPr>
          <p:cNvPr id="14" name="36 Başlık"/>
          <p:cNvSpPr txBox="1">
            <a:spLocks/>
          </p:cNvSpPr>
          <p:nvPr/>
        </p:nvSpPr>
        <p:spPr>
          <a:xfrm rot="16200000">
            <a:off x="-2247497" y="3571445"/>
            <a:ext cx="5584971" cy="571504"/>
          </a:xfrm>
          <a:prstGeom prst="rect">
            <a:avLst/>
          </a:prstGeom>
        </p:spPr>
        <p:txBody>
          <a:bodyPr vert="horz" lIns="91440" tIns="45720" rIns="91440" bIns="45720" rtlCol="0" anchor="ctr">
            <a:noAutofit/>
          </a:bodyPr>
          <a:lstStyle/>
          <a:p>
            <a:pPr algn="ctr">
              <a:spcBef>
                <a:spcPct val="0"/>
              </a:spcBef>
              <a:defRPr/>
            </a:pPr>
            <a:r>
              <a:rPr lang="tr-TR" b="1" dirty="0">
                <a:solidFill>
                  <a:prstClr val="white"/>
                </a:solidFill>
                <a:effectLst>
                  <a:outerShdw blurRad="38100" dist="38100" dir="2700000" algn="tl">
                    <a:srgbClr val="000000">
                      <a:alpha val="43137"/>
                    </a:srgbClr>
                  </a:outerShdw>
                </a:effectLst>
              </a:rPr>
              <a:t>VERGİ DENETİM KURULU BAŞKANLIĞI</a:t>
            </a:r>
          </a:p>
        </p:txBody>
      </p:sp>
      <p:pic>
        <p:nvPicPr>
          <p:cNvPr id="15" name="Resim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46" y="235646"/>
            <a:ext cx="965683" cy="964739"/>
          </a:xfrm>
          <a:prstGeom prst="rect">
            <a:avLst/>
          </a:prstGeom>
        </p:spPr>
      </p:pic>
      <p:pic>
        <p:nvPicPr>
          <p:cNvPr id="17" name="Resim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392" y="4647294"/>
            <a:ext cx="3162979" cy="2245715"/>
          </a:xfrm>
          <a:prstGeom prst="rect">
            <a:avLst/>
          </a:prstGeom>
          <a:scene3d>
            <a:camera prst="perspectiveRight"/>
            <a:lightRig rig="threePt" dir="t"/>
          </a:scene3d>
        </p:spPr>
      </p:pic>
      <p:sp>
        <p:nvSpPr>
          <p:cNvPr id="2" name="Slayt Numarası Yer Tutucusu 1"/>
          <p:cNvSpPr>
            <a:spLocks noGrp="1"/>
          </p:cNvSpPr>
          <p:nvPr>
            <p:ph type="sldNum" sz="quarter" idx="12"/>
          </p:nvPr>
        </p:nvSpPr>
        <p:spPr/>
        <p:txBody>
          <a:bodyPr/>
          <a:lstStyle/>
          <a:p>
            <a:fld id="{F28A0EBE-9E73-41B7-8F1B-104D7A2F7EFB}" type="slidenum">
              <a:rPr lang="tr-TR" smtClean="0"/>
              <a:t>38</a:t>
            </a:fld>
            <a:endParaRPr lang="tr-TR"/>
          </a:p>
        </p:txBody>
      </p:sp>
    </p:spTree>
    <p:extLst>
      <p:ext uri="{BB962C8B-B14F-4D97-AF65-F5344CB8AC3E}">
        <p14:creationId xmlns:p14="http://schemas.microsoft.com/office/powerpoint/2010/main" val="1313681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37"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900" decel="100000" fill="hold"/>
                                        <p:tgtEl>
                                          <p:spTgt spid="1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5 Dikdörtgen"/>
          <p:cNvSpPr/>
          <p:nvPr/>
        </p:nvSpPr>
        <p:spPr>
          <a:xfrm>
            <a:off x="0" y="344776"/>
            <a:ext cx="12192000" cy="561489"/>
          </a:xfrm>
          <a:prstGeom prst="rect">
            <a:avLst/>
          </a:prstGeom>
          <a:solidFill>
            <a:srgbClr val="FD0005"/>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b="1">
              <a:solidFill>
                <a:prstClr val="white"/>
              </a:solidFill>
            </a:endParaRPr>
          </a:p>
        </p:txBody>
      </p:sp>
      <p:sp>
        <p:nvSpPr>
          <p:cNvPr id="18" name="36 Başlık"/>
          <p:cNvSpPr txBox="1">
            <a:spLocks/>
          </p:cNvSpPr>
          <p:nvPr/>
        </p:nvSpPr>
        <p:spPr>
          <a:xfrm>
            <a:off x="1127046" y="344776"/>
            <a:ext cx="9937908" cy="571504"/>
          </a:xfrm>
          <a:prstGeom prst="rect">
            <a:avLst/>
          </a:prstGeom>
        </p:spPr>
        <p:txBody>
          <a:bodyPr vert="horz" lIns="91440" tIns="45720" rIns="91440" bIns="45720" rtlCol="0" anchor="ctr">
            <a:noAutofit/>
          </a:bodyPr>
          <a:lstStyle/>
          <a:p>
            <a:pPr algn="ctr">
              <a:spcBef>
                <a:spcPct val="0"/>
              </a:spcBef>
              <a:defRPr/>
            </a:pPr>
            <a:r>
              <a:rPr lang="tr-TR" b="1" dirty="0">
                <a:solidFill>
                  <a:prstClr val="white"/>
                </a:solidFill>
                <a:effectLst>
                  <a:outerShdw blurRad="38100" dist="38100" dir="2700000" algn="tl">
                    <a:srgbClr val="000000">
                      <a:alpha val="43137"/>
                    </a:srgbClr>
                  </a:outerShdw>
                </a:effectLst>
              </a:rPr>
              <a:t>VERGİ DENETİM KURULU BAŞKANLIĞI</a:t>
            </a:r>
          </a:p>
        </p:txBody>
      </p:sp>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49196" y="33285"/>
            <a:ext cx="1185629" cy="1184470"/>
          </a:xfrm>
          <a:prstGeom prst="rect">
            <a:avLst/>
          </a:prstGeom>
        </p:spPr>
      </p:pic>
      <p:sp>
        <p:nvSpPr>
          <p:cNvPr id="5" name="TextShape 1"/>
          <p:cNvSpPr txBox="1"/>
          <p:nvPr/>
        </p:nvSpPr>
        <p:spPr>
          <a:xfrm>
            <a:off x="1913291" y="2171717"/>
            <a:ext cx="8640720" cy="3129488"/>
          </a:xfrm>
          <a:prstGeom prst="rect">
            <a:avLst/>
          </a:prstGeom>
          <a:solidFill>
            <a:schemeClr val="accent3">
              <a:lumMod val="20000"/>
              <a:lumOff val="80000"/>
            </a:schemeClr>
          </a:solidFill>
          <a:ln w="63360">
            <a:solidFill>
              <a:srgbClr val="C1D1EC"/>
            </a:solidFill>
            <a:custDash>
              <a:ds d="100000" sp="100000"/>
            </a:custDash>
            <a:bevel/>
          </a:ln>
        </p:spPr>
        <p:txBody>
          <a:bodyPr/>
          <a:lstStyle/>
          <a:p>
            <a:pPr algn="ctr">
              <a:lnSpc>
                <a:spcPct val="100000"/>
              </a:lnSpc>
            </a:pPr>
            <a:endParaRPr lang="tr-TR" sz="3200" b="1" i="1" cap="all" spc="-1" dirty="0" smtClean="0">
              <a:solidFill>
                <a:srgbClr val="002060"/>
              </a:solidFill>
              <a:uFill>
                <a:solidFill>
                  <a:srgbClr val="FFFFFF"/>
                </a:solidFill>
              </a:uFill>
              <a:latin typeface="Calibri"/>
            </a:endParaRPr>
          </a:p>
          <a:p>
            <a:pPr algn="ctr">
              <a:lnSpc>
                <a:spcPct val="100000"/>
              </a:lnSpc>
            </a:pPr>
            <a:endParaRPr lang="tr-TR" sz="3200" b="1" i="1" cap="all" spc="-1" dirty="0" smtClean="0">
              <a:solidFill>
                <a:srgbClr val="002060"/>
              </a:solidFill>
              <a:uFill>
                <a:solidFill>
                  <a:srgbClr val="FFFFFF"/>
                </a:solidFill>
              </a:uFill>
              <a:latin typeface="Calibri"/>
            </a:endParaRPr>
          </a:p>
          <a:p>
            <a:pPr algn="ctr">
              <a:lnSpc>
                <a:spcPct val="100000"/>
              </a:lnSpc>
            </a:pPr>
            <a:r>
              <a:rPr lang="tr-TR" sz="3600" b="1" i="1" cap="all" spc="-1" dirty="0" smtClean="0">
                <a:solidFill>
                  <a:srgbClr val="002060"/>
                </a:solidFill>
                <a:uFill>
                  <a:solidFill>
                    <a:srgbClr val="FFFFFF"/>
                  </a:solidFill>
                </a:uFill>
                <a:latin typeface="Calibri"/>
              </a:rPr>
              <a:t>Yeniden değerleme</a:t>
            </a:r>
          </a:p>
          <a:p>
            <a:pPr algn="ctr">
              <a:lnSpc>
                <a:spcPct val="100000"/>
              </a:lnSpc>
            </a:pPr>
            <a:endParaRPr lang="tr-TR" sz="3200" b="1" i="1" strike="noStrike" cap="all" spc="-1" dirty="0" smtClean="0">
              <a:solidFill>
                <a:srgbClr val="002060"/>
              </a:solidFill>
              <a:uFill>
                <a:solidFill>
                  <a:srgbClr val="FFFFFF"/>
                </a:solidFill>
              </a:uFill>
              <a:latin typeface="Calibri"/>
            </a:endParaRPr>
          </a:p>
          <a:p>
            <a:pPr algn="ctr">
              <a:lnSpc>
                <a:spcPct val="100000"/>
              </a:lnSpc>
            </a:pPr>
            <a:endParaRPr lang="tr-TR" sz="3200" b="1" i="1" cap="all" spc="-1" dirty="0">
              <a:solidFill>
                <a:srgbClr val="002060"/>
              </a:solidFill>
              <a:uFill>
                <a:solidFill>
                  <a:srgbClr val="FFFFFF"/>
                </a:solidFill>
              </a:uFill>
              <a:latin typeface="Calibri"/>
            </a:endParaRPr>
          </a:p>
        </p:txBody>
      </p:sp>
      <p:sp>
        <p:nvSpPr>
          <p:cNvPr id="2" name="Metin kutusu 1"/>
          <p:cNvSpPr txBox="1"/>
          <p:nvPr/>
        </p:nvSpPr>
        <p:spPr>
          <a:xfrm>
            <a:off x="4710897" y="4281436"/>
            <a:ext cx="5843114" cy="923330"/>
          </a:xfrm>
          <a:prstGeom prst="rect">
            <a:avLst/>
          </a:prstGeom>
          <a:noFill/>
        </p:spPr>
        <p:txBody>
          <a:bodyPr wrap="square" rtlCol="0">
            <a:spAutoFit/>
          </a:bodyPr>
          <a:lstStyle/>
          <a:p>
            <a:pPr algn="just"/>
            <a:r>
              <a:rPr lang="tr-TR" b="1" dirty="0" smtClean="0">
                <a:solidFill>
                  <a:schemeClr val="accent1"/>
                </a:solidFill>
              </a:rPr>
              <a:t>-7326 Sayılı Kanun-Madde 11 ile </a:t>
            </a:r>
            <a:r>
              <a:rPr lang="tr-TR" b="1" dirty="0" err="1" smtClean="0">
                <a:solidFill>
                  <a:schemeClr val="accent1"/>
                </a:solidFill>
              </a:rPr>
              <a:t>VUK’un</a:t>
            </a:r>
            <a:r>
              <a:rPr lang="tr-TR" b="1" dirty="0" smtClean="0">
                <a:solidFill>
                  <a:schemeClr val="accent1"/>
                </a:solidFill>
              </a:rPr>
              <a:t> Geçici 31’inci maddesine eklenen 7’nci fıkra</a:t>
            </a:r>
          </a:p>
          <a:p>
            <a:pPr algn="just"/>
            <a:r>
              <a:rPr lang="tr-TR" b="1" dirty="0" smtClean="0">
                <a:solidFill>
                  <a:schemeClr val="accent1"/>
                </a:solidFill>
              </a:rPr>
              <a:t>-530 Sıra No.lu Vergi Usul Kanunu Genel Tebliği</a:t>
            </a:r>
            <a:endParaRPr lang="tr-TR" b="1" dirty="0">
              <a:solidFill>
                <a:schemeClr val="accent1"/>
              </a:solidFill>
            </a:endParaRPr>
          </a:p>
        </p:txBody>
      </p:sp>
      <p:sp>
        <p:nvSpPr>
          <p:cNvPr id="3" name="Slayt Numarası Yer Tutucusu 2"/>
          <p:cNvSpPr>
            <a:spLocks noGrp="1"/>
          </p:cNvSpPr>
          <p:nvPr>
            <p:ph type="sldNum" sz="quarter" idx="12"/>
          </p:nvPr>
        </p:nvSpPr>
        <p:spPr/>
        <p:txBody>
          <a:bodyPr/>
          <a:lstStyle/>
          <a:p>
            <a:fld id="{F28A0EBE-9E73-41B7-8F1B-104D7A2F7EFB}" type="slidenum">
              <a:rPr lang="tr-TR" smtClean="0"/>
              <a:t>39</a:t>
            </a:fld>
            <a:endParaRPr lang="tr-TR"/>
          </a:p>
        </p:txBody>
      </p:sp>
    </p:spTree>
    <p:extLst>
      <p:ext uri="{BB962C8B-B14F-4D97-AF65-F5344CB8AC3E}">
        <p14:creationId xmlns:p14="http://schemas.microsoft.com/office/powerpoint/2010/main" val="412192371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717922" y="3857197"/>
            <a:ext cx="6299838" cy="1846659"/>
          </a:xfrm>
          <a:prstGeom prst="rect">
            <a:avLst/>
          </a:prstGeom>
        </p:spPr>
        <p:txBody>
          <a:bodyPr wrap="square">
            <a:spAutoFit/>
          </a:bodyPr>
          <a:lstStyle/>
          <a:p>
            <a:pPr algn="just">
              <a:spcAft>
                <a:spcPts val="0"/>
              </a:spcAft>
            </a:pPr>
            <a:r>
              <a:rPr lang="tr-TR" sz="1600" b="1" dirty="0" smtClean="0">
                <a:solidFill>
                  <a:schemeClr val="accent1">
                    <a:lumMod val="75000"/>
                  </a:schemeClr>
                </a:solidFill>
                <a:latin typeface="Calibri" panose="020F0502020204030204" pitchFamily="34" charset="0"/>
                <a:ea typeface="Times New Roman" panose="02020603050405020304" pitchFamily="18" charset="0"/>
              </a:rPr>
              <a:t>* </a:t>
            </a:r>
            <a:r>
              <a:rPr lang="tr-TR" sz="1400" dirty="0" smtClean="0">
                <a:latin typeface="Calibri" panose="020F0502020204030204" pitchFamily="34" charset="0"/>
                <a:ea typeface="Times New Roman" panose="02020603050405020304" pitchFamily="18" charset="0"/>
              </a:rPr>
              <a:t>- </a:t>
            </a:r>
            <a:r>
              <a:rPr lang="tr-TR" sz="1400" b="1" dirty="0">
                <a:solidFill>
                  <a:srgbClr val="C00000"/>
                </a:solidFill>
                <a:latin typeface="Calibri" panose="020F0502020204030204" pitchFamily="34" charset="0"/>
                <a:ea typeface="Times New Roman" panose="02020603050405020304" pitchFamily="18" charset="0"/>
              </a:rPr>
              <a:t>Hizmet erbabına ödenen ücretler</a:t>
            </a:r>
            <a:r>
              <a:rPr lang="tr-TR" sz="1400" dirty="0">
                <a:latin typeface="Calibri" panose="020F0502020204030204" pitchFamily="34" charset="0"/>
                <a:ea typeface="Times New Roman" panose="02020603050405020304" pitchFamily="18" charset="0"/>
              </a:rPr>
              <a:t>den,</a:t>
            </a:r>
            <a:endParaRPr lang="tr-TR" sz="1600" dirty="0">
              <a:latin typeface="Times New Roman" panose="02020603050405020304" pitchFamily="18" charset="0"/>
              <a:ea typeface="Times New Roman" panose="02020603050405020304" pitchFamily="18" charset="0"/>
            </a:endParaRPr>
          </a:p>
          <a:p>
            <a:pPr algn="just">
              <a:spcAft>
                <a:spcPts val="0"/>
              </a:spcAft>
            </a:pPr>
            <a:r>
              <a:rPr lang="tr-TR" sz="1400" dirty="0" smtClean="0">
                <a:latin typeface="Calibri" panose="020F0502020204030204" pitchFamily="34" charset="0"/>
                <a:ea typeface="Times New Roman" panose="02020603050405020304" pitchFamily="18" charset="0"/>
              </a:rPr>
              <a:t>    - </a:t>
            </a:r>
            <a:r>
              <a:rPr lang="tr-TR" sz="1400" b="1" u="sng" dirty="0">
                <a:latin typeface="Calibri" panose="020F0502020204030204" pitchFamily="34" charset="0"/>
                <a:ea typeface="Times New Roman" panose="02020603050405020304" pitchFamily="18" charset="0"/>
              </a:rPr>
              <a:t>Serbest meslek ödemeleri</a:t>
            </a:r>
            <a:r>
              <a:rPr lang="tr-TR" sz="1400" dirty="0">
                <a:latin typeface="Calibri" panose="020F0502020204030204" pitchFamily="34" charset="0"/>
                <a:ea typeface="Times New Roman" panose="02020603050405020304" pitchFamily="18" charset="0"/>
              </a:rPr>
              <a:t>nden,</a:t>
            </a:r>
            <a:endParaRPr lang="tr-TR" sz="1600" dirty="0">
              <a:latin typeface="Times New Roman" panose="02020603050405020304" pitchFamily="18" charset="0"/>
              <a:ea typeface="Times New Roman" panose="02020603050405020304" pitchFamily="18" charset="0"/>
            </a:endParaRPr>
          </a:p>
          <a:p>
            <a:pPr algn="just">
              <a:spcAft>
                <a:spcPts val="0"/>
              </a:spcAft>
            </a:pPr>
            <a:r>
              <a:rPr lang="tr-TR" sz="1400" dirty="0" smtClean="0">
                <a:latin typeface="Calibri" panose="020F0502020204030204" pitchFamily="34" charset="0"/>
                <a:ea typeface="Times New Roman" panose="02020603050405020304" pitchFamily="18" charset="0"/>
              </a:rPr>
              <a:t>    - </a:t>
            </a:r>
            <a:r>
              <a:rPr lang="tr-TR" sz="1400" b="1" dirty="0">
                <a:solidFill>
                  <a:srgbClr val="C00000"/>
                </a:solidFill>
                <a:latin typeface="Calibri" panose="020F0502020204030204" pitchFamily="34" charset="0"/>
                <a:ea typeface="Times New Roman" panose="02020603050405020304" pitchFamily="18" charset="0"/>
              </a:rPr>
              <a:t>Yıllara sari inşaat ve onarım</a:t>
            </a:r>
            <a:r>
              <a:rPr lang="tr-TR" sz="1400" dirty="0">
                <a:solidFill>
                  <a:srgbClr val="C00000"/>
                </a:solidFill>
                <a:latin typeface="Calibri" panose="020F0502020204030204" pitchFamily="34" charset="0"/>
                <a:ea typeface="Times New Roman" panose="02020603050405020304" pitchFamily="18" charset="0"/>
              </a:rPr>
              <a:t> </a:t>
            </a:r>
            <a:r>
              <a:rPr lang="tr-TR" sz="1400" dirty="0">
                <a:latin typeface="Calibri" panose="020F0502020204030204" pitchFamily="34" charset="0"/>
                <a:ea typeface="Times New Roman" panose="02020603050405020304" pitchFamily="18" charset="0"/>
              </a:rPr>
              <a:t>işlerine ait </a:t>
            </a:r>
            <a:r>
              <a:rPr lang="tr-TR" sz="1400" dirty="0" smtClean="0">
                <a:latin typeface="Calibri" panose="020F0502020204030204" pitchFamily="34" charset="0"/>
                <a:ea typeface="Times New Roman" panose="02020603050405020304" pitchFamily="18" charset="0"/>
              </a:rPr>
              <a:t>ödemelerden</a:t>
            </a:r>
            <a:r>
              <a:rPr lang="tr-TR" sz="1400" dirty="0">
                <a:latin typeface="Calibri" panose="020F0502020204030204" pitchFamily="34" charset="0"/>
                <a:ea typeface="Times New Roman" panose="02020603050405020304" pitchFamily="18" charset="0"/>
              </a:rPr>
              <a:t>,</a:t>
            </a:r>
            <a:endParaRPr lang="tr-TR" sz="1600" dirty="0">
              <a:latin typeface="Times New Roman" panose="02020603050405020304" pitchFamily="18" charset="0"/>
              <a:ea typeface="Times New Roman" panose="02020603050405020304" pitchFamily="18" charset="0"/>
            </a:endParaRPr>
          </a:p>
          <a:p>
            <a:pPr algn="just">
              <a:spcAft>
                <a:spcPts val="0"/>
              </a:spcAft>
            </a:pPr>
            <a:r>
              <a:rPr lang="tr-TR" sz="1400" dirty="0" smtClean="0">
                <a:latin typeface="Calibri" panose="020F0502020204030204" pitchFamily="34" charset="0"/>
                <a:ea typeface="Times New Roman" panose="02020603050405020304" pitchFamily="18" charset="0"/>
              </a:rPr>
              <a:t>    - </a:t>
            </a:r>
            <a:r>
              <a:rPr lang="tr-TR" sz="1400" b="1" u="sng" dirty="0">
                <a:latin typeface="Calibri" panose="020F0502020204030204" pitchFamily="34" charset="0"/>
                <a:ea typeface="Times New Roman" panose="02020603050405020304" pitchFamily="18" charset="0"/>
              </a:rPr>
              <a:t>Kira</a:t>
            </a:r>
            <a:r>
              <a:rPr lang="tr-TR" sz="1400" dirty="0">
                <a:latin typeface="Calibri" panose="020F0502020204030204" pitchFamily="34" charset="0"/>
                <a:ea typeface="Times New Roman" panose="02020603050405020304" pitchFamily="18" charset="0"/>
              </a:rPr>
              <a:t> ödemelerinden,</a:t>
            </a:r>
            <a:endParaRPr lang="tr-TR" sz="1600" dirty="0">
              <a:latin typeface="Times New Roman" panose="02020603050405020304" pitchFamily="18" charset="0"/>
              <a:ea typeface="Times New Roman" panose="02020603050405020304" pitchFamily="18" charset="0"/>
            </a:endParaRPr>
          </a:p>
          <a:p>
            <a:pPr algn="just">
              <a:spcAft>
                <a:spcPts val="0"/>
              </a:spcAft>
            </a:pPr>
            <a:r>
              <a:rPr lang="tr-TR" sz="1400" dirty="0" smtClean="0">
                <a:latin typeface="Calibri" panose="020F0502020204030204" pitchFamily="34" charset="0"/>
                <a:ea typeface="Times New Roman" panose="02020603050405020304" pitchFamily="18" charset="0"/>
              </a:rPr>
              <a:t>    - </a:t>
            </a:r>
            <a:r>
              <a:rPr lang="tr-TR" sz="1400" b="1" dirty="0">
                <a:solidFill>
                  <a:srgbClr val="C00000"/>
                </a:solidFill>
                <a:latin typeface="Calibri" panose="020F0502020204030204" pitchFamily="34" charset="0"/>
                <a:ea typeface="Times New Roman" panose="02020603050405020304" pitchFamily="18" charset="0"/>
              </a:rPr>
              <a:t>Çiftçilerden satın alınan</a:t>
            </a:r>
            <a:r>
              <a:rPr lang="tr-TR" sz="1400" dirty="0">
                <a:solidFill>
                  <a:srgbClr val="C00000"/>
                </a:solidFill>
                <a:latin typeface="Calibri" panose="020F0502020204030204" pitchFamily="34" charset="0"/>
                <a:ea typeface="Times New Roman" panose="02020603050405020304" pitchFamily="18" charset="0"/>
              </a:rPr>
              <a:t> </a:t>
            </a:r>
            <a:r>
              <a:rPr lang="tr-TR" sz="1400" dirty="0">
                <a:latin typeface="Calibri" panose="020F0502020204030204" pitchFamily="34" charset="0"/>
                <a:ea typeface="Times New Roman" panose="02020603050405020304" pitchFamily="18" charset="0"/>
              </a:rPr>
              <a:t>zirai mahsuller ve hizmetler için yapılan ödemelerden,</a:t>
            </a:r>
            <a:endParaRPr lang="tr-TR" sz="1600" dirty="0">
              <a:latin typeface="Times New Roman" panose="02020603050405020304" pitchFamily="18" charset="0"/>
              <a:ea typeface="Times New Roman" panose="02020603050405020304" pitchFamily="18" charset="0"/>
            </a:endParaRPr>
          </a:p>
          <a:p>
            <a:pPr algn="just">
              <a:spcAft>
                <a:spcPts val="0"/>
              </a:spcAft>
            </a:pPr>
            <a:r>
              <a:rPr lang="tr-TR" sz="1400" dirty="0" smtClean="0">
                <a:latin typeface="Calibri" panose="020F0502020204030204" pitchFamily="34" charset="0"/>
                <a:ea typeface="Times New Roman" panose="02020603050405020304" pitchFamily="18" charset="0"/>
              </a:rPr>
              <a:t>    - </a:t>
            </a:r>
            <a:r>
              <a:rPr lang="tr-TR" sz="1400" b="1" u="sng" dirty="0">
                <a:latin typeface="Calibri" panose="020F0502020204030204" pitchFamily="34" charset="0"/>
                <a:ea typeface="Times New Roman" panose="02020603050405020304" pitchFamily="18" charset="0"/>
              </a:rPr>
              <a:t>Esnaf muaflığından</a:t>
            </a:r>
            <a:r>
              <a:rPr lang="tr-TR" sz="1400" dirty="0">
                <a:latin typeface="Calibri" panose="020F0502020204030204" pitchFamily="34" charset="0"/>
                <a:ea typeface="Times New Roman" panose="02020603050405020304" pitchFamily="18" charset="0"/>
              </a:rPr>
              <a:t> yararlananlara yapılan ödemelerden</a:t>
            </a:r>
            <a:endParaRPr lang="tr-TR" sz="1600" dirty="0">
              <a:latin typeface="Times New Roman" panose="02020603050405020304" pitchFamily="18" charset="0"/>
              <a:ea typeface="Times New Roman" panose="02020603050405020304" pitchFamily="18" charset="0"/>
            </a:endParaRPr>
          </a:p>
          <a:p>
            <a:pPr algn="just">
              <a:spcAft>
                <a:spcPts val="0"/>
              </a:spcAft>
            </a:pPr>
            <a:r>
              <a:rPr lang="tr-TR" sz="1400" dirty="0">
                <a:latin typeface="Calibri" panose="020F0502020204030204" pitchFamily="34" charset="0"/>
                <a:ea typeface="Times New Roman" panose="02020603050405020304" pitchFamily="18" charset="0"/>
              </a:rPr>
              <a:t> </a:t>
            </a:r>
            <a:endParaRPr lang="tr-TR" sz="1600" dirty="0">
              <a:latin typeface="Times New Roman" panose="02020603050405020304" pitchFamily="18" charset="0"/>
              <a:ea typeface="Times New Roman" panose="02020603050405020304" pitchFamily="18" charset="0"/>
            </a:endParaRPr>
          </a:p>
          <a:p>
            <a:pPr algn="just"/>
            <a:r>
              <a:rPr lang="tr-TR" sz="1400" dirty="0" smtClean="0">
                <a:latin typeface="Calibri" panose="020F0502020204030204" pitchFamily="34" charset="0"/>
                <a:ea typeface="Times New Roman" panose="02020603050405020304" pitchFamily="18" charset="0"/>
              </a:rPr>
              <a:t>        gelir</a:t>
            </a:r>
            <a:r>
              <a:rPr lang="tr-TR" sz="1400" dirty="0">
                <a:latin typeface="Calibri" panose="020F0502020204030204" pitchFamily="34" charset="0"/>
                <a:ea typeface="Times New Roman" panose="02020603050405020304" pitchFamily="18" charset="0"/>
              </a:rPr>
              <a:t> veya kurumlar vergisi </a:t>
            </a:r>
            <a:r>
              <a:rPr lang="tr-TR" sz="1400" b="1" dirty="0" err="1">
                <a:solidFill>
                  <a:srgbClr val="C00000"/>
                </a:solidFill>
                <a:latin typeface="Calibri" panose="020F0502020204030204" pitchFamily="34" charset="0"/>
                <a:ea typeface="Times New Roman" panose="02020603050405020304" pitchFamily="18" charset="0"/>
              </a:rPr>
              <a:t>tevkifatı</a:t>
            </a:r>
            <a:r>
              <a:rPr lang="tr-TR" sz="1400" b="1" dirty="0">
                <a:solidFill>
                  <a:srgbClr val="C00000"/>
                </a:solidFill>
                <a:latin typeface="Calibri" panose="020F0502020204030204" pitchFamily="34" charset="0"/>
                <a:ea typeface="Times New Roman" panose="02020603050405020304" pitchFamily="18" charset="0"/>
              </a:rPr>
              <a:t> yapmakla sorumlu</a:t>
            </a:r>
            <a:r>
              <a:rPr lang="tr-TR" sz="1400" dirty="0">
                <a:solidFill>
                  <a:srgbClr val="C00000"/>
                </a:solidFill>
                <a:latin typeface="Calibri" panose="020F0502020204030204" pitchFamily="34" charset="0"/>
                <a:ea typeface="Times New Roman" panose="02020603050405020304" pitchFamily="18" charset="0"/>
              </a:rPr>
              <a:t> </a:t>
            </a:r>
            <a:r>
              <a:rPr lang="tr-TR" sz="1400" dirty="0">
                <a:latin typeface="Calibri" panose="020F0502020204030204" pitchFamily="34" charset="0"/>
                <a:ea typeface="Times New Roman" panose="02020603050405020304" pitchFamily="18" charset="0"/>
              </a:rPr>
              <a:t>olanlar </a:t>
            </a:r>
            <a:endParaRPr lang="tr-TR" sz="1400" dirty="0"/>
          </a:p>
        </p:txBody>
      </p:sp>
      <p:sp>
        <p:nvSpPr>
          <p:cNvPr id="26" name="Metin kutusu 25"/>
          <p:cNvSpPr txBox="1"/>
          <p:nvPr/>
        </p:nvSpPr>
        <p:spPr>
          <a:xfrm>
            <a:off x="889490" y="3418396"/>
            <a:ext cx="11244943" cy="1323439"/>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100" b="1">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a:defRPr>
                <a:solidFill>
                  <a:schemeClr val="tx1"/>
                </a:solidFill>
              </a:defRPr>
            </a:lvl2pPr>
            <a:lvl3pPr marL="834390" lvl="2" indent="-285750">
              <a:lnSpc>
                <a:spcPct val="90000"/>
              </a:lnSpc>
              <a:spcBef>
                <a:spcPts val="300"/>
              </a:spcBef>
              <a:spcAft>
                <a:spcPts val="300"/>
              </a:spcAft>
              <a:buClr>
                <a:srgbClr val="D34817"/>
              </a:buClr>
              <a:buFont typeface="Wingdings" panose="05000000000000000000" pitchFamily="2" charset="2"/>
              <a:buChar char="§"/>
              <a:defRPr sz="1400">
                <a:solidFill>
                  <a:prstClr val="black">
                    <a:lumMod val="85000"/>
                    <a:lumOff val="15000"/>
                  </a:prstClr>
                </a:solidFill>
                <a:latin typeface="Segoe UI" panose="020B0502040204020203" pitchFamily="34" charset="0"/>
                <a:ea typeface="Segoe UI" panose="020B0502040204020203" pitchFamily="34" charset="0"/>
                <a:cs typeface="Segoe UI" panose="020B0502040204020203" pitchFamily="34" charset="0"/>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742950" lvl="1" indent="-285750">
              <a:spcAft>
                <a:spcPts val="600"/>
              </a:spcAft>
              <a:buFont typeface="Wingdings" panose="05000000000000000000" pitchFamily="2" charset="2"/>
              <a:buChar char="ü"/>
            </a:pPr>
            <a:r>
              <a:rPr lang="tr-TR" sz="1400" b="1" dirty="0">
                <a:solidFill>
                  <a:srgbClr val="C00000"/>
                </a:solidFill>
                <a:latin typeface="Calibri" panose="020F0502020204030204" pitchFamily="34" charset="0"/>
                <a:ea typeface="Times New Roman" panose="02020603050405020304" pitchFamily="18" charset="0"/>
              </a:rPr>
              <a:t>Adi ortaklıklar</a:t>
            </a:r>
            <a:r>
              <a:rPr lang="tr-TR" sz="1400" dirty="0">
                <a:solidFill>
                  <a:srgbClr val="C00000"/>
                </a:solidFill>
                <a:latin typeface="Calibri" panose="020F0502020204030204" pitchFamily="34" charset="0"/>
                <a:ea typeface="Times New Roman" panose="02020603050405020304" pitchFamily="18" charset="0"/>
              </a:rPr>
              <a:t> </a:t>
            </a:r>
            <a:r>
              <a:rPr lang="tr-TR" sz="1400" dirty="0">
                <a:latin typeface="Calibri" panose="020F0502020204030204" pitchFamily="34" charset="0"/>
                <a:ea typeface="Times New Roman" panose="02020603050405020304" pitchFamily="18" charset="0"/>
              </a:rPr>
              <a:t>ve </a:t>
            </a:r>
            <a:r>
              <a:rPr lang="tr-TR" sz="1400" b="1" dirty="0" err="1">
                <a:solidFill>
                  <a:srgbClr val="C00000"/>
                </a:solidFill>
                <a:latin typeface="Calibri" panose="020F0502020204030204" pitchFamily="34" charset="0"/>
                <a:ea typeface="Times New Roman" panose="02020603050405020304" pitchFamily="18" charset="0"/>
              </a:rPr>
              <a:t>kollektif</a:t>
            </a:r>
            <a:r>
              <a:rPr lang="tr-TR" sz="1400" b="1" dirty="0">
                <a:solidFill>
                  <a:srgbClr val="C00000"/>
                </a:solidFill>
                <a:latin typeface="Calibri" panose="020F0502020204030204" pitchFamily="34" charset="0"/>
                <a:ea typeface="Times New Roman" panose="02020603050405020304" pitchFamily="18" charset="0"/>
              </a:rPr>
              <a:t> şirketlerde</a:t>
            </a:r>
            <a:r>
              <a:rPr lang="tr-TR" sz="1400" dirty="0">
                <a:solidFill>
                  <a:srgbClr val="C00000"/>
                </a:solidFill>
                <a:latin typeface="Calibri" panose="020F0502020204030204" pitchFamily="34" charset="0"/>
                <a:ea typeface="Times New Roman" panose="02020603050405020304" pitchFamily="18" charset="0"/>
              </a:rPr>
              <a:t> </a:t>
            </a:r>
            <a:r>
              <a:rPr lang="tr-TR" sz="1400" b="1" u="sng" dirty="0">
                <a:latin typeface="Calibri" panose="020F0502020204030204" pitchFamily="34" charset="0"/>
                <a:ea typeface="Times New Roman" panose="02020603050405020304" pitchFamily="18" charset="0"/>
              </a:rPr>
              <a:t>ortaklar</a:t>
            </a:r>
            <a:r>
              <a:rPr lang="tr-TR" sz="1400" dirty="0">
                <a:latin typeface="Calibri" panose="020F0502020204030204" pitchFamily="34" charset="0"/>
                <a:ea typeface="Times New Roman" panose="02020603050405020304" pitchFamily="18" charset="0"/>
              </a:rPr>
              <a:t>, </a:t>
            </a:r>
            <a:r>
              <a:rPr lang="tr-TR" sz="1400" b="1" dirty="0">
                <a:solidFill>
                  <a:srgbClr val="C00000"/>
                </a:solidFill>
                <a:latin typeface="Calibri" panose="020F0502020204030204" pitchFamily="34" charset="0"/>
                <a:ea typeface="Times New Roman" panose="02020603050405020304" pitchFamily="18" charset="0"/>
              </a:rPr>
              <a:t>komandit şirketlerde</a:t>
            </a:r>
            <a:r>
              <a:rPr lang="tr-TR" sz="1400" dirty="0">
                <a:solidFill>
                  <a:srgbClr val="C00000"/>
                </a:solidFill>
                <a:latin typeface="Calibri" panose="020F0502020204030204" pitchFamily="34" charset="0"/>
                <a:ea typeface="Times New Roman" panose="02020603050405020304" pitchFamily="18" charset="0"/>
              </a:rPr>
              <a:t> </a:t>
            </a:r>
            <a:r>
              <a:rPr lang="tr-TR" sz="1400" b="1" u="sng" dirty="0">
                <a:latin typeface="Calibri" panose="020F0502020204030204" pitchFamily="34" charset="0"/>
                <a:ea typeface="Times New Roman" panose="02020603050405020304" pitchFamily="18" charset="0"/>
              </a:rPr>
              <a:t>komandite ortaklar</a:t>
            </a:r>
            <a:r>
              <a:rPr lang="tr-TR" sz="1400" dirty="0">
                <a:latin typeface="Calibri" panose="020F0502020204030204" pitchFamily="34" charset="0"/>
                <a:ea typeface="Times New Roman" panose="02020603050405020304" pitchFamily="18" charset="0"/>
              </a:rPr>
              <a:t> ile </a:t>
            </a:r>
            <a:r>
              <a:rPr lang="tr-TR" sz="1400" b="1" dirty="0">
                <a:solidFill>
                  <a:srgbClr val="C00000"/>
                </a:solidFill>
                <a:latin typeface="Calibri" panose="020F0502020204030204" pitchFamily="34" charset="0"/>
                <a:ea typeface="Times New Roman" panose="02020603050405020304" pitchFamily="18" charset="0"/>
              </a:rPr>
              <a:t>adi komandit</a:t>
            </a:r>
            <a:r>
              <a:rPr lang="tr-TR" sz="1400" dirty="0">
                <a:solidFill>
                  <a:srgbClr val="C00000"/>
                </a:solidFill>
                <a:latin typeface="Calibri" panose="020F0502020204030204" pitchFamily="34" charset="0"/>
                <a:ea typeface="Times New Roman" panose="02020603050405020304" pitchFamily="18" charset="0"/>
              </a:rPr>
              <a:t> </a:t>
            </a:r>
            <a:r>
              <a:rPr lang="tr-TR" sz="1400" dirty="0">
                <a:latin typeface="Calibri" panose="020F0502020204030204" pitchFamily="34" charset="0"/>
                <a:ea typeface="Times New Roman" panose="02020603050405020304" pitchFamily="18" charset="0"/>
              </a:rPr>
              <a:t>şirketlerde </a:t>
            </a:r>
            <a:r>
              <a:rPr lang="tr-TR" sz="1400" b="1" u="sng" dirty="0">
                <a:latin typeface="Calibri" panose="020F0502020204030204" pitchFamily="34" charset="0"/>
                <a:ea typeface="Times New Roman" panose="02020603050405020304" pitchFamily="18" charset="0"/>
              </a:rPr>
              <a:t>komanditer ortaklar</a:t>
            </a:r>
            <a:r>
              <a:rPr lang="tr-TR" sz="1400" dirty="0">
                <a:latin typeface="Calibri" panose="020F0502020204030204" pitchFamily="34" charset="0"/>
                <a:ea typeface="Times New Roman" panose="02020603050405020304" pitchFamily="18" charset="0"/>
              </a:rPr>
              <a:t> da anılan yıllar için matrah ve vergi artırımından </a:t>
            </a:r>
            <a:r>
              <a:rPr lang="tr-TR" sz="1400" b="1" u="sng" dirty="0">
                <a:latin typeface="Calibri" panose="020F0502020204030204" pitchFamily="34" charset="0"/>
                <a:ea typeface="Times New Roman" panose="02020603050405020304" pitchFamily="18" charset="0"/>
              </a:rPr>
              <a:t>yararlanabileceklerdir</a:t>
            </a:r>
            <a:r>
              <a:rPr lang="tr-TR" sz="1400" dirty="0" smtClean="0">
                <a:latin typeface="Calibri" panose="020F0502020204030204" pitchFamily="34" charset="0"/>
                <a:ea typeface="Times New Roman" panose="02020603050405020304" pitchFamily="18" charset="0"/>
              </a:rPr>
              <a:t>.</a:t>
            </a:r>
          </a:p>
          <a:p>
            <a:pPr marL="742950" lvl="1" indent="-285750">
              <a:spcAft>
                <a:spcPts val="600"/>
              </a:spcAft>
              <a:buFont typeface="Wingdings" panose="05000000000000000000" pitchFamily="2" charset="2"/>
              <a:buChar char="ü"/>
            </a:pPr>
            <a:r>
              <a:rPr lang="tr-TR" sz="1400" dirty="0">
                <a:latin typeface="Calibri" panose="020F0502020204030204" pitchFamily="34" charset="0"/>
                <a:ea typeface="Times New Roman" panose="02020603050405020304" pitchFamily="18" charset="0"/>
              </a:rPr>
              <a:t>Beyanname vermekle birlikte zarar, indirim ve istisnalar nedeniyle </a:t>
            </a:r>
            <a:r>
              <a:rPr lang="tr-TR" sz="1400" b="1" u="sng" dirty="0">
                <a:latin typeface="Calibri" panose="020F0502020204030204" pitchFamily="34" charset="0"/>
                <a:ea typeface="Times New Roman" panose="02020603050405020304" pitchFamily="18" charset="0"/>
              </a:rPr>
              <a:t>matrah ve vergi beyan </a:t>
            </a:r>
            <a:r>
              <a:rPr lang="tr-TR" sz="1400" b="1" u="sng" dirty="0" smtClean="0">
                <a:latin typeface="Calibri" panose="020F0502020204030204" pitchFamily="34" charset="0"/>
                <a:ea typeface="Times New Roman" panose="02020603050405020304" pitchFamily="18" charset="0"/>
              </a:rPr>
              <a:t>etmeyenler,</a:t>
            </a:r>
          </a:p>
          <a:p>
            <a:pPr marL="742950" lvl="1" indent="-285750">
              <a:spcAft>
                <a:spcPts val="600"/>
              </a:spcAft>
              <a:buFont typeface="Wingdings" panose="05000000000000000000" pitchFamily="2" charset="2"/>
              <a:buChar char="ü"/>
            </a:pPr>
            <a:r>
              <a:rPr lang="tr-TR" sz="1400" b="1" dirty="0" smtClean="0">
                <a:solidFill>
                  <a:srgbClr val="C00000"/>
                </a:solidFill>
                <a:latin typeface="Calibri" panose="020F0502020204030204" pitchFamily="34" charset="0"/>
                <a:ea typeface="Times New Roman" panose="02020603050405020304" pitchFamily="18" charset="0"/>
              </a:rPr>
              <a:t>Hiç beyanname </a:t>
            </a:r>
            <a:r>
              <a:rPr lang="tr-TR" sz="1400" b="1" dirty="0">
                <a:solidFill>
                  <a:srgbClr val="C00000"/>
                </a:solidFill>
                <a:latin typeface="Calibri" panose="020F0502020204030204" pitchFamily="34" charset="0"/>
                <a:ea typeface="Times New Roman" panose="02020603050405020304" pitchFamily="18" charset="0"/>
              </a:rPr>
              <a:t>vermemiş</a:t>
            </a:r>
            <a:r>
              <a:rPr lang="tr-TR" sz="1400" dirty="0">
                <a:solidFill>
                  <a:srgbClr val="C00000"/>
                </a:solidFill>
                <a:latin typeface="Calibri" panose="020F0502020204030204" pitchFamily="34" charset="0"/>
                <a:ea typeface="Times New Roman" panose="02020603050405020304" pitchFamily="18" charset="0"/>
              </a:rPr>
              <a:t> </a:t>
            </a:r>
            <a:r>
              <a:rPr lang="tr-TR" sz="1400" dirty="0">
                <a:latin typeface="Calibri" panose="020F0502020204030204" pitchFamily="34" charset="0"/>
                <a:ea typeface="Times New Roman" panose="02020603050405020304" pitchFamily="18" charset="0"/>
              </a:rPr>
              <a:t>olan gelir ve kurumlar vergisi </a:t>
            </a:r>
            <a:r>
              <a:rPr lang="tr-TR" sz="1400" dirty="0" smtClean="0">
                <a:latin typeface="Calibri" panose="020F0502020204030204" pitchFamily="34" charset="0"/>
                <a:ea typeface="Times New Roman" panose="02020603050405020304" pitchFamily="18" charset="0"/>
              </a:rPr>
              <a:t>mükellefleri(</a:t>
            </a:r>
            <a:r>
              <a:rPr lang="tr-TR" sz="1400" dirty="0">
                <a:latin typeface="Calibri" panose="020F0502020204030204" pitchFamily="34" charset="0"/>
                <a:ea typeface="Times New Roman" panose="02020603050405020304" pitchFamily="18" charset="0"/>
              </a:rPr>
              <a:t>ilgili yıllarda faaliyette bulunmuş veya gelir elde etmiş olup da bu </a:t>
            </a:r>
            <a:r>
              <a:rPr lang="tr-TR" sz="1400" b="1" u="sng" dirty="0">
                <a:latin typeface="Calibri" panose="020F0502020204030204" pitchFamily="34" charset="0"/>
                <a:ea typeface="Times New Roman" panose="02020603050405020304" pitchFamily="18" charset="0"/>
              </a:rPr>
              <a:t>faaliyetlerini ve gelirlerini vergi dairesinin bilgisi dışında </a:t>
            </a:r>
            <a:r>
              <a:rPr lang="tr-TR" sz="1400" b="1" u="sng" dirty="0" smtClean="0">
                <a:latin typeface="Calibri" panose="020F0502020204030204" pitchFamily="34" charset="0"/>
                <a:ea typeface="Times New Roman" panose="02020603050405020304" pitchFamily="18" charset="0"/>
              </a:rPr>
              <a:t>bırakanlar</a:t>
            </a:r>
            <a:r>
              <a:rPr lang="tr-TR" sz="1400" dirty="0">
                <a:latin typeface="Calibri" panose="020F0502020204030204" pitchFamily="34" charset="0"/>
                <a:ea typeface="Times New Roman" panose="02020603050405020304" pitchFamily="18" charset="0"/>
              </a:rPr>
              <a:t> </a:t>
            </a:r>
            <a:r>
              <a:rPr lang="tr-TR" sz="1400" b="1" dirty="0" smtClean="0">
                <a:solidFill>
                  <a:srgbClr val="C00000"/>
                </a:solidFill>
                <a:latin typeface="Calibri" panose="020F0502020204030204" pitchFamily="34" charset="0"/>
                <a:ea typeface="Times New Roman" panose="02020603050405020304" pitchFamily="18" charset="0"/>
              </a:rPr>
              <a:t>dâhil)</a:t>
            </a:r>
          </a:p>
        </p:txBody>
      </p:sp>
      <p:sp>
        <p:nvSpPr>
          <p:cNvPr id="10" name="İçerik Yer Tutucusu 2"/>
          <p:cNvSpPr txBox="1">
            <a:spLocks/>
          </p:cNvSpPr>
          <p:nvPr/>
        </p:nvSpPr>
        <p:spPr>
          <a:xfrm>
            <a:off x="2143476" y="4647294"/>
            <a:ext cx="8736973" cy="10897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Font typeface="Wingdings" panose="05000000000000000000" pitchFamily="2" charset="2"/>
              <a:buChar char="q"/>
            </a:pPr>
            <a:endParaRPr lang="tr-TR" dirty="0"/>
          </a:p>
        </p:txBody>
      </p:sp>
      <p:sp>
        <p:nvSpPr>
          <p:cNvPr id="20" name="Metin kutusu 19"/>
          <p:cNvSpPr txBox="1"/>
          <p:nvPr/>
        </p:nvSpPr>
        <p:spPr>
          <a:xfrm>
            <a:off x="3602676" y="1396532"/>
            <a:ext cx="5965371" cy="1968231"/>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pPr marL="377190" lvl="1" indent="-285750">
              <a:lnSpc>
                <a:spcPct val="90000"/>
              </a:lnSpc>
              <a:spcBef>
                <a:spcPts val="300"/>
              </a:spcBef>
              <a:spcAft>
                <a:spcPts val="300"/>
              </a:spcAft>
              <a:buClr>
                <a:srgbClr val="D34817"/>
              </a:buClr>
              <a:buFont typeface="Wingdings" panose="05000000000000000000" pitchFamily="2" charset="2"/>
              <a:buChar char="§"/>
            </a:pPr>
            <a:r>
              <a:rPr lang="tr-TR" sz="1400" dirty="0">
                <a:latin typeface="Calibri" panose="020F0502020204030204" pitchFamily="34" charset="0"/>
                <a:ea typeface="Times New Roman" panose="02020603050405020304" pitchFamily="18" charset="0"/>
              </a:rPr>
              <a:t>Yıllık </a:t>
            </a:r>
            <a:r>
              <a:rPr lang="tr-TR" sz="1400" b="1" dirty="0">
                <a:solidFill>
                  <a:srgbClr val="C00000"/>
                </a:solidFill>
                <a:latin typeface="Calibri" panose="020F0502020204030204" pitchFamily="34" charset="0"/>
                <a:ea typeface="Times New Roman" panose="02020603050405020304" pitchFamily="18" charset="0"/>
              </a:rPr>
              <a:t>gelir</a:t>
            </a:r>
            <a:r>
              <a:rPr lang="tr-TR" sz="1400" dirty="0">
                <a:solidFill>
                  <a:srgbClr val="C00000"/>
                </a:solidFill>
                <a:latin typeface="Calibri" panose="020F0502020204030204" pitchFamily="34" charset="0"/>
                <a:ea typeface="Times New Roman" panose="02020603050405020304" pitchFamily="18" charset="0"/>
              </a:rPr>
              <a:t> </a:t>
            </a:r>
            <a:r>
              <a:rPr lang="tr-TR" sz="1400" dirty="0">
                <a:latin typeface="Calibri" panose="020F0502020204030204" pitchFamily="34" charset="0"/>
                <a:ea typeface="Times New Roman" panose="02020603050405020304" pitchFamily="18" charset="0"/>
              </a:rPr>
              <a:t>veya </a:t>
            </a:r>
            <a:r>
              <a:rPr lang="tr-TR" sz="1400" b="1" dirty="0">
                <a:solidFill>
                  <a:srgbClr val="C00000"/>
                </a:solidFill>
                <a:latin typeface="Calibri" panose="020F0502020204030204" pitchFamily="34" charset="0"/>
                <a:ea typeface="Times New Roman" panose="02020603050405020304" pitchFamily="18" charset="0"/>
              </a:rPr>
              <a:t>kurumlar</a:t>
            </a:r>
            <a:r>
              <a:rPr lang="tr-TR" sz="1400" dirty="0">
                <a:latin typeface="Calibri" panose="020F0502020204030204" pitchFamily="34" charset="0"/>
                <a:ea typeface="Times New Roman" panose="02020603050405020304" pitchFamily="18" charset="0"/>
              </a:rPr>
              <a:t> vergisi beyannamesi </a:t>
            </a:r>
            <a:r>
              <a:rPr lang="tr-TR" sz="1400" b="1" u="sng" dirty="0">
                <a:latin typeface="Calibri" panose="020F0502020204030204" pitchFamily="34" charset="0"/>
                <a:ea typeface="Times New Roman" panose="02020603050405020304" pitchFamily="18" charset="0"/>
              </a:rPr>
              <a:t>vermek mecburiyetinde</a:t>
            </a:r>
            <a:r>
              <a:rPr lang="tr-TR" sz="1400" dirty="0">
                <a:latin typeface="Calibri" panose="020F0502020204030204" pitchFamily="34" charset="0"/>
                <a:ea typeface="Times New Roman" panose="02020603050405020304" pitchFamily="18" charset="0"/>
              </a:rPr>
              <a:t> olan gelir ve kurumlar vergisi </a:t>
            </a:r>
            <a:r>
              <a:rPr lang="tr-TR" sz="1400" b="1" dirty="0">
                <a:solidFill>
                  <a:srgbClr val="C00000"/>
                </a:solidFill>
                <a:latin typeface="Calibri" panose="020F0502020204030204" pitchFamily="34" charset="0"/>
                <a:ea typeface="Times New Roman" panose="02020603050405020304" pitchFamily="18" charset="0"/>
              </a:rPr>
              <a:t>mükellefler</a:t>
            </a:r>
            <a:r>
              <a:rPr lang="tr-TR" sz="1400" dirty="0">
                <a:latin typeface="Calibri" panose="020F0502020204030204" pitchFamily="34" charset="0"/>
                <a:ea typeface="Times New Roman" panose="02020603050405020304" pitchFamily="18" charset="0"/>
              </a:rPr>
              <a:t>i ile </a:t>
            </a:r>
            <a:r>
              <a:rPr lang="tr-TR" sz="1400" b="1" u="sng" dirty="0">
                <a:latin typeface="Calibri" panose="020F0502020204030204" pitchFamily="34" charset="0"/>
                <a:ea typeface="Times New Roman" panose="02020603050405020304" pitchFamily="18" charset="0"/>
              </a:rPr>
              <a:t>katma değer vergisi</a:t>
            </a:r>
            <a:r>
              <a:rPr lang="tr-TR" sz="1400" dirty="0">
                <a:latin typeface="Calibri" panose="020F0502020204030204" pitchFamily="34" charset="0"/>
                <a:ea typeface="Times New Roman" panose="02020603050405020304" pitchFamily="18" charset="0"/>
              </a:rPr>
              <a:t> </a:t>
            </a:r>
            <a:r>
              <a:rPr lang="tr-TR" sz="1400" dirty="0" smtClean="0">
                <a:latin typeface="Calibri" panose="020F0502020204030204" pitchFamily="34" charset="0"/>
                <a:ea typeface="Times New Roman" panose="02020603050405020304" pitchFamily="18" charset="0"/>
              </a:rPr>
              <a:t>mükellefleri,</a:t>
            </a:r>
            <a:endParaRPr lang="tr-TR" sz="1400" dirty="0">
              <a:latin typeface="Calibri" panose="020F0502020204030204" pitchFamily="34" charset="0"/>
              <a:ea typeface="Times New Roman" panose="02020603050405020304" pitchFamily="18" charset="0"/>
            </a:endParaRPr>
          </a:p>
          <a:p>
            <a:pPr marL="377190" lvl="1" indent="-285750">
              <a:lnSpc>
                <a:spcPct val="90000"/>
              </a:lnSpc>
              <a:spcBef>
                <a:spcPts val="300"/>
              </a:spcBef>
              <a:spcAft>
                <a:spcPts val="300"/>
              </a:spcAft>
              <a:buClr>
                <a:srgbClr val="D34817"/>
              </a:buClr>
              <a:buFont typeface="Wingdings" panose="05000000000000000000" pitchFamily="2" charset="2"/>
              <a:buChar char="§"/>
            </a:pPr>
            <a:r>
              <a:rPr lang="tr-TR" sz="1400" dirty="0" smtClean="0">
                <a:latin typeface="Calibri" panose="020F0502020204030204" pitchFamily="34" charset="0"/>
                <a:ea typeface="Times New Roman" panose="02020603050405020304" pitchFamily="18" charset="0"/>
              </a:rPr>
              <a:t>Gelir</a:t>
            </a:r>
            <a:r>
              <a:rPr lang="tr-TR" sz="1400" dirty="0">
                <a:latin typeface="Calibri" panose="020F0502020204030204" pitchFamily="34" charset="0"/>
                <a:ea typeface="Times New Roman" panose="02020603050405020304" pitchFamily="18" charset="0"/>
              </a:rPr>
              <a:t> veya kurumlar vergisi </a:t>
            </a:r>
            <a:r>
              <a:rPr lang="tr-TR" sz="1400" b="1" dirty="0" err="1">
                <a:solidFill>
                  <a:srgbClr val="C00000"/>
                </a:solidFill>
                <a:latin typeface="Calibri" panose="020F0502020204030204" pitchFamily="34" charset="0"/>
                <a:ea typeface="Times New Roman" panose="02020603050405020304" pitchFamily="18" charset="0"/>
              </a:rPr>
              <a:t>tevkifatı</a:t>
            </a:r>
            <a:r>
              <a:rPr lang="tr-TR" sz="1400" b="1" dirty="0">
                <a:solidFill>
                  <a:srgbClr val="C00000"/>
                </a:solidFill>
                <a:latin typeface="Calibri" panose="020F0502020204030204" pitchFamily="34" charset="0"/>
                <a:ea typeface="Times New Roman" panose="02020603050405020304" pitchFamily="18" charset="0"/>
              </a:rPr>
              <a:t> yapmakla sorumlu</a:t>
            </a:r>
            <a:r>
              <a:rPr lang="tr-TR" sz="1400" dirty="0">
                <a:solidFill>
                  <a:srgbClr val="C00000"/>
                </a:solidFill>
                <a:latin typeface="Calibri" panose="020F0502020204030204" pitchFamily="34" charset="0"/>
                <a:ea typeface="Times New Roman" panose="02020603050405020304" pitchFamily="18" charset="0"/>
              </a:rPr>
              <a:t> </a:t>
            </a:r>
            <a:r>
              <a:rPr lang="tr-TR" sz="1400" dirty="0" smtClean="0">
                <a:latin typeface="Calibri" panose="020F0502020204030204" pitchFamily="34" charset="0"/>
                <a:ea typeface="Times New Roman" panose="02020603050405020304" pitchFamily="18" charset="0"/>
              </a:rPr>
              <a:t>olanlar</a:t>
            </a:r>
            <a:r>
              <a:rPr lang="tr-TR" sz="1600" b="1" dirty="0" smtClean="0">
                <a:solidFill>
                  <a:schemeClr val="accent1">
                    <a:lumMod val="75000"/>
                  </a:schemeClr>
                </a:solidFill>
                <a:latin typeface="Calibri" panose="020F0502020204030204" pitchFamily="34" charset="0"/>
                <a:ea typeface="Times New Roman" panose="02020603050405020304" pitchFamily="18" charset="0"/>
              </a:rPr>
              <a:t>*</a:t>
            </a:r>
            <a:r>
              <a:rPr lang="tr-TR" sz="1400" dirty="0" smtClean="0">
                <a:latin typeface="Calibri" panose="020F0502020204030204" pitchFamily="34" charset="0"/>
                <a:ea typeface="Times New Roman" panose="02020603050405020304" pitchFamily="18" charset="0"/>
              </a:rPr>
              <a:t> </a:t>
            </a:r>
            <a:r>
              <a:rPr lang="tr-TR" sz="1400" dirty="0">
                <a:latin typeface="Calibri" panose="020F0502020204030204" pitchFamily="34" charset="0"/>
                <a:ea typeface="Times New Roman" panose="02020603050405020304" pitchFamily="18" charset="0"/>
              </a:rPr>
              <a:t>da bu </a:t>
            </a:r>
            <a:r>
              <a:rPr lang="tr-TR" sz="1400" b="1" u="sng" dirty="0">
                <a:latin typeface="Calibri" panose="020F0502020204030204" pitchFamily="34" charset="0"/>
                <a:ea typeface="Times New Roman" panose="02020603050405020304" pitchFamily="18" charset="0"/>
              </a:rPr>
              <a:t>ödemelerine ilişkin olarak</a:t>
            </a:r>
            <a:r>
              <a:rPr lang="tr-TR" sz="1400" dirty="0">
                <a:latin typeface="Calibri" panose="020F0502020204030204" pitchFamily="34" charset="0"/>
                <a:ea typeface="Times New Roman" panose="02020603050405020304" pitchFamily="18" charset="0"/>
              </a:rPr>
              <a:t> bu yıllarla ilgili </a:t>
            </a:r>
            <a:r>
              <a:rPr lang="tr-TR" sz="1400" b="1" u="sng" dirty="0">
                <a:latin typeface="Calibri" panose="020F0502020204030204" pitchFamily="34" charset="0"/>
                <a:ea typeface="Times New Roman" panose="02020603050405020304" pitchFamily="18" charset="0"/>
              </a:rPr>
              <a:t>vergi artırımında bulunabileceklerdir</a:t>
            </a:r>
            <a:r>
              <a:rPr lang="tr-TR" sz="1400" dirty="0" smtClean="0">
                <a:latin typeface="Calibri" panose="020F0502020204030204" pitchFamily="34" charset="0"/>
                <a:ea typeface="Times New Roman" panose="02020603050405020304" pitchFamily="18" charset="0"/>
              </a:rPr>
              <a:t>.</a:t>
            </a:r>
          </a:p>
        </p:txBody>
      </p:sp>
      <p:sp>
        <p:nvSpPr>
          <p:cNvPr id="21" name="Yuvarlatılmış Dikdörtgen 20"/>
          <p:cNvSpPr/>
          <p:nvPr/>
        </p:nvSpPr>
        <p:spPr>
          <a:xfrm>
            <a:off x="3617050" y="1225669"/>
            <a:ext cx="5952554" cy="720000"/>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smtClean="0">
                <a:latin typeface="Arial" panose="020B0604020202020204" pitchFamily="34" charset="0"/>
                <a:cs typeface="Arial" panose="020B0604020202020204" pitchFamily="34" charset="0"/>
              </a:rPr>
              <a:t>Matrah Ve Vergi Artırımında Bulunabilecek Mükellefler</a:t>
            </a:r>
            <a:endParaRPr lang="tr-TR" dirty="0">
              <a:latin typeface="Arial" panose="020B0604020202020204" pitchFamily="34" charset="0"/>
              <a:cs typeface="Arial" panose="020B0604020202020204" pitchFamily="34" charset="0"/>
            </a:endParaRPr>
          </a:p>
        </p:txBody>
      </p:sp>
      <p:sp>
        <p:nvSpPr>
          <p:cNvPr id="22" name="Dikdörtgen 21"/>
          <p:cNvSpPr/>
          <p:nvPr/>
        </p:nvSpPr>
        <p:spPr>
          <a:xfrm>
            <a:off x="2941563" y="1441688"/>
            <a:ext cx="5254951" cy="720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scene3d>
              <a:camera prst="orthographicFront"/>
              <a:lightRig rig="threePt" dir="t"/>
            </a:scene3d>
            <a:sp3d extrusionH="57150">
              <a:bevelT w="82550" h="38100" prst="coolSlant"/>
            </a:sp3d>
          </a:bodyPr>
          <a:lstStyle/>
          <a:p>
            <a:pPr lvl="0" algn="ctr" defTabSz="1422400">
              <a:lnSpc>
                <a:spcPct val="90000"/>
              </a:lnSpc>
              <a:spcBef>
                <a:spcPct val="0"/>
              </a:spcBef>
              <a:spcAft>
                <a:spcPct val="35000"/>
              </a:spcAft>
            </a:pPr>
            <a:endParaRPr lang="tr-TR" sz="3200" b="1" dirty="0">
              <a:solidFill>
                <a:schemeClr val="tx1"/>
              </a:solidFill>
              <a:latin typeface="SimSun" panose="02010600030101010101" pitchFamily="2" charset="-122"/>
              <a:ea typeface="SimSun" panose="02010600030101010101" pitchFamily="2" charset="-122"/>
              <a:cs typeface="Times New Roman" panose="02020603050405020304" pitchFamily="18" charset="0"/>
            </a:endParaRPr>
          </a:p>
        </p:txBody>
      </p:sp>
      <p:sp>
        <p:nvSpPr>
          <p:cNvPr id="11" name="TextShape 2"/>
          <p:cNvSpPr txBox="1"/>
          <p:nvPr/>
        </p:nvSpPr>
        <p:spPr>
          <a:xfrm>
            <a:off x="1108075" y="82018"/>
            <a:ext cx="10920495" cy="791640"/>
          </a:xfrm>
          <a:prstGeom prst="rect">
            <a:avLst/>
          </a:prstGeom>
          <a:noFill/>
          <a:ln>
            <a:noFill/>
          </a:ln>
        </p:spPr>
        <p:txBody>
          <a:bodyPr anchor="ctr"/>
          <a:lstStyle/>
          <a:p>
            <a:pPr algn="ctr">
              <a:lnSpc>
                <a:spcPct val="100000"/>
              </a:lnSpc>
            </a:pPr>
            <a:r>
              <a:rPr lang="tr-TR" sz="2500" b="1" spc="-1" dirty="0">
                <a:solidFill>
                  <a:srgbClr val="FF0000"/>
                </a:solidFill>
                <a:uFill>
                  <a:solidFill>
                    <a:srgbClr val="FFFFFF"/>
                  </a:solidFill>
                </a:uFill>
              </a:rPr>
              <a:t>MATRAH VE VERGİ ARTIRIMI</a:t>
            </a:r>
          </a:p>
          <a:p>
            <a:pPr algn="ctr">
              <a:lnSpc>
                <a:spcPct val="100000"/>
              </a:lnSpc>
            </a:pPr>
            <a:r>
              <a:rPr lang="tr-TR" b="1" spc="-1" dirty="0">
                <a:solidFill>
                  <a:srgbClr val="FF0000"/>
                </a:solidFill>
                <a:uFill>
                  <a:solidFill>
                    <a:srgbClr val="FFFFFF"/>
                  </a:solidFill>
                </a:uFill>
              </a:rPr>
              <a:t>-Genel Çerçeve</a:t>
            </a:r>
            <a:r>
              <a:rPr lang="tr-TR" b="1" strike="noStrike" spc="-1" dirty="0" smtClean="0">
                <a:solidFill>
                  <a:srgbClr val="FF0000"/>
                </a:solidFill>
                <a:uFill>
                  <a:solidFill>
                    <a:srgbClr val="FFFFFF"/>
                  </a:solidFill>
                </a:uFill>
                <a:latin typeface="Calibri"/>
              </a:rPr>
              <a:t>-</a:t>
            </a:r>
            <a:endParaRPr lang="tr-TR" b="0" strike="noStrike" spc="-1" dirty="0">
              <a:solidFill>
                <a:srgbClr val="000000"/>
              </a:solidFill>
              <a:uFill>
                <a:solidFill>
                  <a:srgbClr val="FFFFFF"/>
                </a:solidFill>
              </a:uFill>
              <a:latin typeface="Calibri"/>
            </a:endParaRPr>
          </a:p>
        </p:txBody>
      </p:sp>
      <p:sp>
        <p:nvSpPr>
          <p:cNvPr id="13" name="5 Dikdörtgen"/>
          <p:cNvSpPr/>
          <p:nvPr/>
        </p:nvSpPr>
        <p:spPr>
          <a:xfrm rot="16200000">
            <a:off x="-2875869" y="3145126"/>
            <a:ext cx="6851740" cy="561489"/>
          </a:xfrm>
          <a:prstGeom prst="rect">
            <a:avLst/>
          </a:prstGeom>
          <a:solidFill>
            <a:srgbClr val="FD0005"/>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b="1">
              <a:solidFill>
                <a:prstClr val="white"/>
              </a:solidFill>
            </a:endParaRPr>
          </a:p>
        </p:txBody>
      </p:sp>
      <p:sp>
        <p:nvSpPr>
          <p:cNvPr id="14" name="36 Başlık"/>
          <p:cNvSpPr txBox="1">
            <a:spLocks/>
          </p:cNvSpPr>
          <p:nvPr/>
        </p:nvSpPr>
        <p:spPr>
          <a:xfrm rot="16200000">
            <a:off x="-2247497" y="3571445"/>
            <a:ext cx="5584971" cy="571504"/>
          </a:xfrm>
          <a:prstGeom prst="rect">
            <a:avLst/>
          </a:prstGeom>
        </p:spPr>
        <p:txBody>
          <a:bodyPr vert="horz" lIns="91440" tIns="45720" rIns="91440" bIns="45720" rtlCol="0" anchor="ctr">
            <a:noAutofit/>
          </a:bodyPr>
          <a:lstStyle/>
          <a:p>
            <a:pPr algn="ctr">
              <a:spcBef>
                <a:spcPct val="0"/>
              </a:spcBef>
              <a:defRPr/>
            </a:pPr>
            <a:r>
              <a:rPr lang="tr-TR" b="1" dirty="0">
                <a:solidFill>
                  <a:prstClr val="white"/>
                </a:solidFill>
                <a:effectLst>
                  <a:outerShdw blurRad="38100" dist="38100" dir="2700000" algn="tl">
                    <a:srgbClr val="000000">
                      <a:alpha val="43137"/>
                    </a:srgbClr>
                  </a:outerShdw>
                </a:effectLst>
              </a:rPr>
              <a:t>VERGİ DENETİM KURULU BAŞKANLIĞI</a:t>
            </a:r>
          </a:p>
        </p:txBody>
      </p:sp>
      <p:pic>
        <p:nvPicPr>
          <p:cNvPr id="15" name="Resim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46" y="235646"/>
            <a:ext cx="965683" cy="964739"/>
          </a:xfrm>
          <a:prstGeom prst="rect">
            <a:avLst/>
          </a:prstGeom>
        </p:spPr>
      </p:pic>
      <p:sp>
        <p:nvSpPr>
          <p:cNvPr id="3" name="Slayt Numarası Yer Tutucusu 2"/>
          <p:cNvSpPr>
            <a:spLocks noGrp="1"/>
          </p:cNvSpPr>
          <p:nvPr>
            <p:ph type="sldNum" sz="quarter" idx="12"/>
          </p:nvPr>
        </p:nvSpPr>
        <p:spPr/>
        <p:txBody>
          <a:bodyPr/>
          <a:lstStyle/>
          <a:p>
            <a:fld id="{F28A0EBE-9E73-41B7-8F1B-104D7A2F7EFB}" type="slidenum">
              <a:rPr lang="tr-TR" smtClean="0"/>
              <a:t>4</a:t>
            </a:fld>
            <a:endParaRPr lang="tr-TR"/>
          </a:p>
        </p:txBody>
      </p:sp>
    </p:spTree>
    <p:extLst>
      <p:ext uri="{BB962C8B-B14F-4D97-AF65-F5344CB8AC3E}">
        <p14:creationId xmlns:p14="http://schemas.microsoft.com/office/powerpoint/2010/main" val="2499964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up)">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xit" presetSubtype="0" fill="hold" grpId="1" nodeType="clickEffect">
                                  <p:stCondLst>
                                    <p:cond delay="0"/>
                                  </p:stCondLst>
                                  <p:childTnLst>
                                    <p:animEffect transition="out" filter="fade">
                                      <p:cBhvr>
                                        <p:cTn id="23" dur="1000"/>
                                        <p:tgtEl>
                                          <p:spTgt spid="2"/>
                                        </p:tgtEl>
                                      </p:cBhvr>
                                    </p:animEffect>
                                    <p:anim calcmode="lin" valueType="num">
                                      <p:cBhvr>
                                        <p:cTn id="24" dur="1000"/>
                                        <p:tgtEl>
                                          <p:spTgt spid="2"/>
                                        </p:tgtEl>
                                        <p:attrNameLst>
                                          <p:attrName>ppt_x</p:attrName>
                                        </p:attrNameLst>
                                      </p:cBhvr>
                                      <p:tavLst>
                                        <p:tav tm="0">
                                          <p:val>
                                            <p:strVal val="ppt_x"/>
                                          </p:val>
                                        </p:tav>
                                        <p:tav tm="100000">
                                          <p:val>
                                            <p:strVal val="ppt_x"/>
                                          </p:val>
                                        </p:tav>
                                      </p:tavLst>
                                    </p:anim>
                                    <p:anim calcmode="lin" valueType="num">
                                      <p:cBhvr>
                                        <p:cTn id="25" dur="100" decel="100000"/>
                                        <p:tgtEl>
                                          <p:spTgt spid="2"/>
                                        </p:tgtEl>
                                        <p:attrNameLst>
                                          <p:attrName>ppt_y</p:attrName>
                                        </p:attrNameLst>
                                      </p:cBhvr>
                                      <p:tavLst>
                                        <p:tav tm="0">
                                          <p:val>
                                            <p:strVal val="ppt_y"/>
                                          </p:val>
                                        </p:tav>
                                        <p:tav tm="100000">
                                          <p:val>
                                            <p:strVal val="ppt_y-.03"/>
                                          </p:val>
                                        </p:tav>
                                      </p:tavLst>
                                    </p:anim>
                                    <p:anim calcmode="lin" valueType="num">
                                      <p:cBhvr>
                                        <p:cTn id="26" dur="900" accel="100000">
                                          <p:stCondLst>
                                            <p:cond delay="100"/>
                                          </p:stCondLst>
                                        </p:cTn>
                                        <p:tgtEl>
                                          <p:spTgt spid="2"/>
                                        </p:tgtEl>
                                        <p:attrNameLst>
                                          <p:attrName>ppt_y</p:attrName>
                                        </p:attrNameLst>
                                      </p:cBhvr>
                                      <p:tavLst>
                                        <p:tav tm="0">
                                          <p:val>
                                            <p:strVal val="ppt_y"/>
                                          </p:val>
                                        </p:tav>
                                        <p:tav tm="100000">
                                          <p:val>
                                            <p:strVal val="ppt_y+1"/>
                                          </p:val>
                                        </p:tav>
                                      </p:tavLst>
                                    </p:anim>
                                    <p:set>
                                      <p:cBhvr>
                                        <p:cTn id="27" dur="1" fill="hold">
                                          <p:stCondLst>
                                            <p:cond delay="999"/>
                                          </p:stCondLst>
                                        </p:cTn>
                                        <p:tgtEl>
                                          <p:spTgt spid="2"/>
                                        </p:tgtEl>
                                        <p:attrNameLst>
                                          <p:attrName>style.visibility</p:attrName>
                                        </p:attrNameLst>
                                      </p:cBhvr>
                                      <p:to>
                                        <p:strVal val="hidden"/>
                                      </p:to>
                                    </p:se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26">
                                            <p:bg/>
                                          </p:spTgt>
                                        </p:tgtEl>
                                        <p:attrNameLst>
                                          <p:attrName>style.visibility</p:attrName>
                                        </p:attrNameLst>
                                      </p:cBhvr>
                                      <p:to>
                                        <p:strVal val="visible"/>
                                      </p:to>
                                    </p:set>
                                    <p:animEffect transition="in" filter="wipe(left)">
                                      <p:cBhvr>
                                        <p:cTn id="31" dur="500"/>
                                        <p:tgtEl>
                                          <p:spTgt spid="26">
                                            <p:bg/>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6">
                                            <p:txEl>
                                              <p:pRg st="0" end="0"/>
                                            </p:txEl>
                                          </p:spTgt>
                                        </p:tgtEl>
                                        <p:attrNameLst>
                                          <p:attrName>style.visibility</p:attrName>
                                        </p:attrNameLst>
                                      </p:cBhvr>
                                      <p:to>
                                        <p:strVal val="visible"/>
                                      </p:to>
                                    </p:set>
                                    <p:animEffect transition="in" filter="wipe(left)">
                                      <p:cBhvr>
                                        <p:cTn id="34" dur="500"/>
                                        <p:tgtEl>
                                          <p:spTgt spid="26">
                                            <p:txEl>
                                              <p:pRg st="0" end="0"/>
                                            </p:txEl>
                                          </p:spTgt>
                                        </p:tgtEl>
                                      </p:cBhvr>
                                    </p:animEffect>
                                  </p:childTnLst>
                                </p:cTn>
                              </p:par>
                            </p:childTnLst>
                          </p:cTn>
                        </p:par>
                        <p:par>
                          <p:cTn id="35" fill="hold">
                            <p:stCondLst>
                              <p:cond delay="1500"/>
                            </p:stCondLst>
                            <p:childTnLst>
                              <p:par>
                                <p:cTn id="36" presetID="22" presetClass="entr" presetSubtype="8" fill="hold" grpId="0" nodeType="afterEffect">
                                  <p:stCondLst>
                                    <p:cond delay="0"/>
                                  </p:stCondLst>
                                  <p:childTnLst>
                                    <p:set>
                                      <p:cBhvr>
                                        <p:cTn id="37" dur="1" fill="hold">
                                          <p:stCondLst>
                                            <p:cond delay="0"/>
                                          </p:stCondLst>
                                        </p:cTn>
                                        <p:tgtEl>
                                          <p:spTgt spid="26">
                                            <p:txEl>
                                              <p:pRg st="1" end="1"/>
                                            </p:txEl>
                                          </p:spTgt>
                                        </p:tgtEl>
                                        <p:attrNameLst>
                                          <p:attrName>style.visibility</p:attrName>
                                        </p:attrNameLst>
                                      </p:cBhvr>
                                      <p:to>
                                        <p:strVal val="visible"/>
                                      </p:to>
                                    </p:set>
                                    <p:animEffect transition="in" filter="wipe(left)">
                                      <p:cBhvr>
                                        <p:cTn id="38" dur="500"/>
                                        <p:tgtEl>
                                          <p:spTgt spid="26">
                                            <p:txEl>
                                              <p:pRg st="1" end="1"/>
                                            </p:txEl>
                                          </p:spTgt>
                                        </p:tgtEl>
                                      </p:cBhvr>
                                    </p:animEffect>
                                  </p:childTnLst>
                                </p:cTn>
                              </p:par>
                            </p:childTnLst>
                          </p:cTn>
                        </p:par>
                        <p:par>
                          <p:cTn id="39" fill="hold">
                            <p:stCondLst>
                              <p:cond delay="2000"/>
                            </p:stCondLst>
                            <p:childTnLst>
                              <p:par>
                                <p:cTn id="40" presetID="22" presetClass="entr" presetSubtype="8" fill="hold" grpId="0" nodeType="afterEffect">
                                  <p:stCondLst>
                                    <p:cond delay="0"/>
                                  </p:stCondLst>
                                  <p:childTnLst>
                                    <p:set>
                                      <p:cBhvr>
                                        <p:cTn id="41" dur="1" fill="hold">
                                          <p:stCondLst>
                                            <p:cond delay="0"/>
                                          </p:stCondLst>
                                        </p:cTn>
                                        <p:tgtEl>
                                          <p:spTgt spid="26">
                                            <p:txEl>
                                              <p:pRg st="2" end="2"/>
                                            </p:txEl>
                                          </p:spTgt>
                                        </p:tgtEl>
                                        <p:attrNameLst>
                                          <p:attrName>style.visibility</p:attrName>
                                        </p:attrNameLst>
                                      </p:cBhvr>
                                      <p:to>
                                        <p:strVal val="visible"/>
                                      </p:to>
                                    </p:set>
                                    <p:animEffect transition="in" filter="wipe(left)">
                                      <p:cBhvr>
                                        <p:cTn id="42" dur="500"/>
                                        <p:tgtEl>
                                          <p:spTgt spid="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6" grpId="0" uiExpand="1" build="p" bldLvl="2" animBg="1"/>
      <p:bldP spid="20" grpId="0" animBg="1"/>
      <p:bldP spid="21" grpId="0" animBg="1"/>
      <p:bldP spid="2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çerik Yer Tutucusu 2"/>
          <p:cNvSpPr txBox="1">
            <a:spLocks/>
          </p:cNvSpPr>
          <p:nvPr/>
        </p:nvSpPr>
        <p:spPr>
          <a:xfrm>
            <a:off x="2143476" y="4647294"/>
            <a:ext cx="8736973" cy="10897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Font typeface="Wingdings" panose="05000000000000000000" pitchFamily="2" charset="2"/>
              <a:buChar char="q"/>
            </a:pPr>
            <a:endParaRPr lang="tr-TR" dirty="0"/>
          </a:p>
        </p:txBody>
      </p:sp>
      <p:sp>
        <p:nvSpPr>
          <p:cNvPr id="12" name="İçerik Yer Tutucusu 2"/>
          <p:cNvSpPr txBox="1">
            <a:spLocks/>
          </p:cNvSpPr>
          <p:nvPr/>
        </p:nvSpPr>
        <p:spPr>
          <a:xfrm>
            <a:off x="-374871" y="5737074"/>
            <a:ext cx="8736973" cy="10897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Font typeface="Wingdings" panose="05000000000000000000" pitchFamily="2" charset="2"/>
              <a:buChar char="q"/>
            </a:pPr>
            <a:endParaRPr lang="tr-TR" dirty="0"/>
          </a:p>
        </p:txBody>
      </p:sp>
      <p:sp>
        <p:nvSpPr>
          <p:cNvPr id="22" name="Dikdörtgen 21"/>
          <p:cNvSpPr/>
          <p:nvPr/>
        </p:nvSpPr>
        <p:spPr>
          <a:xfrm>
            <a:off x="2941563" y="1441688"/>
            <a:ext cx="5254951" cy="720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scene3d>
              <a:camera prst="orthographicFront"/>
              <a:lightRig rig="threePt" dir="t"/>
            </a:scene3d>
            <a:sp3d extrusionH="57150">
              <a:bevelT w="82550" h="38100" prst="coolSlant"/>
            </a:sp3d>
          </a:bodyPr>
          <a:lstStyle/>
          <a:p>
            <a:pPr lvl="0" algn="ctr" defTabSz="1422400">
              <a:lnSpc>
                <a:spcPct val="90000"/>
              </a:lnSpc>
              <a:spcBef>
                <a:spcPct val="0"/>
              </a:spcBef>
              <a:spcAft>
                <a:spcPct val="35000"/>
              </a:spcAft>
            </a:pPr>
            <a:endParaRPr lang="tr-TR" sz="3200" b="1" dirty="0">
              <a:solidFill>
                <a:schemeClr val="tx1"/>
              </a:solidFill>
              <a:latin typeface="SimSun" panose="02010600030101010101" pitchFamily="2" charset="-122"/>
              <a:ea typeface="SimSun" panose="02010600030101010101" pitchFamily="2" charset="-122"/>
              <a:cs typeface="Times New Roman" panose="02020603050405020304" pitchFamily="18" charset="0"/>
            </a:endParaRPr>
          </a:p>
        </p:txBody>
      </p:sp>
      <p:sp>
        <p:nvSpPr>
          <p:cNvPr id="11" name="TextShape 2"/>
          <p:cNvSpPr txBox="1"/>
          <p:nvPr/>
        </p:nvSpPr>
        <p:spPr>
          <a:xfrm>
            <a:off x="1108075" y="82018"/>
            <a:ext cx="10920495" cy="791640"/>
          </a:xfrm>
          <a:prstGeom prst="rect">
            <a:avLst/>
          </a:prstGeom>
          <a:noFill/>
          <a:ln>
            <a:noFill/>
          </a:ln>
        </p:spPr>
        <p:txBody>
          <a:bodyPr anchor="ctr"/>
          <a:lstStyle/>
          <a:p>
            <a:pPr algn="ctr">
              <a:lnSpc>
                <a:spcPct val="100000"/>
              </a:lnSpc>
            </a:pPr>
            <a:r>
              <a:rPr lang="tr-TR" sz="2500" b="1" spc="-1" dirty="0" smtClean="0">
                <a:solidFill>
                  <a:srgbClr val="FF0000"/>
                </a:solidFill>
                <a:uFill>
                  <a:solidFill>
                    <a:srgbClr val="FFFFFF"/>
                  </a:solidFill>
                </a:uFill>
                <a:latin typeface="Calibri"/>
              </a:rPr>
              <a:t>YENİDEN DEĞERLEME</a:t>
            </a:r>
          </a:p>
          <a:p>
            <a:pPr algn="ctr">
              <a:lnSpc>
                <a:spcPct val="100000"/>
              </a:lnSpc>
            </a:pPr>
            <a:r>
              <a:rPr lang="tr-TR" b="1" spc="-1" dirty="0">
                <a:solidFill>
                  <a:srgbClr val="FF0000"/>
                </a:solidFill>
                <a:uFill>
                  <a:solidFill>
                    <a:srgbClr val="FFFFFF"/>
                  </a:solidFill>
                </a:uFill>
              </a:rPr>
              <a:t>-9/6/2021 </a:t>
            </a:r>
            <a:r>
              <a:rPr lang="tr-TR" b="1" spc="-1" dirty="0" smtClean="0">
                <a:solidFill>
                  <a:srgbClr val="FF0000"/>
                </a:solidFill>
                <a:uFill>
                  <a:solidFill>
                    <a:srgbClr val="FFFFFF"/>
                  </a:solidFill>
                </a:uFill>
              </a:rPr>
              <a:t>Tarihi İtibarıyla Kayıtlı Bulunan İktisadi Kıymetler Bakımından VUK Geçici 31 Uygulaması</a:t>
            </a:r>
            <a:r>
              <a:rPr lang="tr-TR" b="1" strike="noStrike" spc="-1" dirty="0" smtClean="0">
                <a:solidFill>
                  <a:srgbClr val="FF0000"/>
                </a:solidFill>
                <a:uFill>
                  <a:solidFill>
                    <a:srgbClr val="FFFFFF"/>
                  </a:solidFill>
                </a:uFill>
                <a:latin typeface="Calibri"/>
              </a:rPr>
              <a:t>-</a:t>
            </a:r>
            <a:endParaRPr lang="tr-TR" b="0" strike="noStrike" spc="-1" dirty="0">
              <a:solidFill>
                <a:srgbClr val="000000"/>
              </a:solidFill>
              <a:uFill>
                <a:solidFill>
                  <a:srgbClr val="FFFFFF"/>
                </a:solidFill>
              </a:uFill>
              <a:latin typeface="Calibri"/>
            </a:endParaRPr>
          </a:p>
        </p:txBody>
      </p:sp>
      <p:sp>
        <p:nvSpPr>
          <p:cNvPr id="13" name="5 Dikdörtgen"/>
          <p:cNvSpPr/>
          <p:nvPr/>
        </p:nvSpPr>
        <p:spPr>
          <a:xfrm rot="16200000">
            <a:off x="-2875869" y="3145126"/>
            <a:ext cx="6851740" cy="561489"/>
          </a:xfrm>
          <a:prstGeom prst="rect">
            <a:avLst/>
          </a:prstGeom>
          <a:solidFill>
            <a:srgbClr val="FD0005"/>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b="1">
              <a:solidFill>
                <a:prstClr val="white"/>
              </a:solidFill>
            </a:endParaRPr>
          </a:p>
        </p:txBody>
      </p:sp>
      <p:sp>
        <p:nvSpPr>
          <p:cNvPr id="14" name="36 Başlık"/>
          <p:cNvSpPr txBox="1">
            <a:spLocks/>
          </p:cNvSpPr>
          <p:nvPr/>
        </p:nvSpPr>
        <p:spPr>
          <a:xfrm rot="16200000">
            <a:off x="-2247497" y="3571445"/>
            <a:ext cx="5584971" cy="571504"/>
          </a:xfrm>
          <a:prstGeom prst="rect">
            <a:avLst/>
          </a:prstGeom>
        </p:spPr>
        <p:txBody>
          <a:bodyPr vert="horz" lIns="91440" tIns="45720" rIns="91440" bIns="45720" rtlCol="0" anchor="ctr">
            <a:noAutofit/>
          </a:bodyPr>
          <a:lstStyle/>
          <a:p>
            <a:pPr algn="ctr">
              <a:spcBef>
                <a:spcPct val="0"/>
              </a:spcBef>
              <a:defRPr/>
            </a:pPr>
            <a:r>
              <a:rPr lang="tr-TR" b="1" dirty="0">
                <a:solidFill>
                  <a:prstClr val="white"/>
                </a:solidFill>
                <a:effectLst>
                  <a:outerShdw blurRad="38100" dist="38100" dir="2700000" algn="tl">
                    <a:srgbClr val="000000">
                      <a:alpha val="43137"/>
                    </a:srgbClr>
                  </a:outerShdw>
                </a:effectLst>
              </a:rPr>
              <a:t>VERGİ DENETİM KURULU BAŞKANLIĞI</a:t>
            </a:r>
          </a:p>
        </p:txBody>
      </p:sp>
      <p:pic>
        <p:nvPicPr>
          <p:cNvPr id="15" name="Resim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46" y="235646"/>
            <a:ext cx="965683" cy="964739"/>
          </a:xfrm>
          <a:prstGeom prst="rect">
            <a:avLst/>
          </a:prstGeom>
        </p:spPr>
      </p:pic>
      <p:sp>
        <p:nvSpPr>
          <p:cNvPr id="16" name="Metin kutusu 15"/>
          <p:cNvSpPr txBox="1"/>
          <p:nvPr/>
        </p:nvSpPr>
        <p:spPr>
          <a:xfrm>
            <a:off x="889490" y="3176009"/>
            <a:ext cx="11244943" cy="2643801"/>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100" b="1">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a:defRPr>
                <a:solidFill>
                  <a:schemeClr val="tx1"/>
                </a:solidFill>
              </a:defRPr>
            </a:lvl2pPr>
            <a:lvl3pPr marL="834390" lvl="2" indent="-285750">
              <a:lnSpc>
                <a:spcPct val="90000"/>
              </a:lnSpc>
              <a:spcBef>
                <a:spcPts val="300"/>
              </a:spcBef>
              <a:spcAft>
                <a:spcPts val="300"/>
              </a:spcAft>
              <a:buClr>
                <a:srgbClr val="D34817"/>
              </a:buClr>
              <a:buFont typeface="Wingdings" panose="05000000000000000000" pitchFamily="2" charset="2"/>
              <a:buChar char="§"/>
              <a:defRPr sz="1400">
                <a:solidFill>
                  <a:prstClr val="black">
                    <a:lumMod val="85000"/>
                    <a:lumOff val="15000"/>
                  </a:prstClr>
                </a:solidFill>
                <a:latin typeface="Segoe UI" panose="020B0502040204020203" pitchFamily="34" charset="0"/>
                <a:ea typeface="Segoe UI" panose="020B0502040204020203" pitchFamily="34" charset="0"/>
                <a:cs typeface="Segoe UI" panose="020B0502040204020203" pitchFamily="34" charset="0"/>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742950" lvl="1" indent="-285750">
              <a:spcAft>
                <a:spcPts val="600"/>
              </a:spcAft>
              <a:buFont typeface="Wingdings" panose="05000000000000000000" pitchFamily="2" charset="2"/>
              <a:buChar char="ü"/>
            </a:pPr>
            <a:endParaRPr lang="tr-TR" sz="1400" b="1" u="sng" dirty="0" smtClean="0">
              <a:solidFill>
                <a:srgbClr val="000000"/>
              </a:solidFill>
              <a:latin typeface="Calibri" panose="020F0502020204030204" pitchFamily="34" charset="0"/>
              <a:ea typeface="Calibri" panose="020F0502020204030204" pitchFamily="34" charset="0"/>
            </a:endParaRPr>
          </a:p>
          <a:p>
            <a:pPr marL="742950" lvl="1" indent="-285750">
              <a:spcAft>
                <a:spcPts val="600"/>
              </a:spcAft>
              <a:buFont typeface="Wingdings" panose="05000000000000000000" pitchFamily="2" charset="2"/>
              <a:buChar char="ü"/>
            </a:pPr>
            <a:r>
              <a:rPr lang="tr-TR" sz="1400" b="1" u="sng" dirty="0" smtClean="0">
                <a:solidFill>
                  <a:srgbClr val="000000"/>
                </a:solidFill>
                <a:latin typeface="Calibri" panose="020F0502020204030204" pitchFamily="34" charset="0"/>
                <a:ea typeface="Calibri" panose="020F0502020204030204" pitchFamily="34" charset="0"/>
              </a:rPr>
              <a:t>Taşınmaz</a:t>
            </a:r>
            <a:r>
              <a:rPr lang="tr-TR" sz="1400" b="1" u="sng" dirty="0">
                <a:solidFill>
                  <a:srgbClr val="000000"/>
                </a:solidFill>
                <a:latin typeface="Calibri" panose="020F0502020204030204" pitchFamily="34" charset="0"/>
                <a:ea typeface="Calibri" panose="020F0502020204030204" pitchFamily="34" charset="0"/>
              </a:rPr>
              <a:t>:</a:t>
            </a:r>
            <a:r>
              <a:rPr lang="tr-TR" sz="1400" dirty="0">
                <a:solidFill>
                  <a:srgbClr val="000000"/>
                </a:solidFill>
                <a:latin typeface="Calibri" panose="020F0502020204030204" pitchFamily="34" charset="0"/>
                <a:ea typeface="Calibri" panose="020F0502020204030204" pitchFamily="34" charset="0"/>
              </a:rPr>
              <a:t> 22/11/2001 tarihli ve 4721 sayılı </a:t>
            </a:r>
            <a:r>
              <a:rPr lang="tr-TR" sz="1400" b="1" dirty="0">
                <a:solidFill>
                  <a:srgbClr val="C00000"/>
                </a:solidFill>
                <a:latin typeface="Calibri" panose="020F0502020204030204" pitchFamily="34" charset="0"/>
                <a:ea typeface="Calibri" panose="020F0502020204030204" pitchFamily="34" charset="0"/>
              </a:rPr>
              <a:t>Türk Medeni Kanununun 704 üncü</a:t>
            </a:r>
            <a:r>
              <a:rPr lang="tr-TR" sz="1400" dirty="0">
                <a:solidFill>
                  <a:srgbClr val="C00000"/>
                </a:solidFill>
                <a:latin typeface="Calibri" panose="020F0502020204030204" pitchFamily="34" charset="0"/>
                <a:ea typeface="Calibri" panose="020F0502020204030204" pitchFamily="34" charset="0"/>
              </a:rPr>
              <a:t> </a:t>
            </a:r>
            <a:r>
              <a:rPr lang="tr-TR" sz="1400" dirty="0">
                <a:solidFill>
                  <a:srgbClr val="000000"/>
                </a:solidFill>
                <a:latin typeface="Calibri" panose="020F0502020204030204" pitchFamily="34" charset="0"/>
                <a:ea typeface="Calibri" panose="020F0502020204030204" pitchFamily="34" charset="0"/>
              </a:rPr>
              <a:t>maddesi uyarınca </a:t>
            </a:r>
            <a:r>
              <a:rPr lang="tr-TR" sz="1400" b="1" dirty="0">
                <a:solidFill>
                  <a:srgbClr val="C00000"/>
                </a:solidFill>
                <a:latin typeface="Calibri" panose="020F0502020204030204" pitchFamily="34" charset="0"/>
                <a:ea typeface="Calibri" panose="020F0502020204030204" pitchFamily="34" charset="0"/>
              </a:rPr>
              <a:t>arazi</a:t>
            </a:r>
            <a:r>
              <a:rPr lang="tr-TR" sz="1400" dirty="0">
                <a:solidFill>
                  <a:srgbClr val="000000"/>
                </a:solidFill>
                <a:latin typeface="Calibri" panose="020F0502020204030204" pitchFamily="34" charset="0"/>
                <a:ea typeface="Calibri" panose="020F0502020204030204" pitchFamily="34" charset="0"/>
              </a:rPr>
              <a:t>, tapu kütüğünde ayrı sayfaya kaydedilen </a:t>
            </a:r>
            <a:r>
              <a:rPr lang="tr-TR" sz="1400" b="1" u="sng" dirty="0">
                <a:solidFill>
                  <a:srgbClr val="000000"/>
                </a:solidFill>
                <a:latin typeface="Calibri" panose="020F0502020204030204" pitchFamily="34" charset="0"/>
                <a:ea typeface="Calibri" panose="020F0502020204030204" pitchFamily="34" charset="0"/>
              </a:rPr>
              <a:t>bağımsız ve sürekli haklar</a:t>
            </a:r>
            <a:r>
              <a:rPr lang="tr-TR" sz="1400" dirty="0">
                <a:solidFill>
                  <a:srgbClr val="000000"/>
                </a:solidFill>
                <a:latin typeface="Calibri" panose="020F0502020204030204" pitchFamily="34" charset="0"/>
                <a:ea typeface="Calibri" panose="020F0502020204030204" pitchFamily="34" charset="0"/>
              </a:rPr>
              <a:t> ile kat mülkiyeti kütüğüne kayıtlı </a:t>
            </a:r>
            <a:r>
              <a:rPr lang="tr-TR" sz="1400" b="1" dirty="0">
                <a:solidFill>
                  <a:srgbClr val="C00000"/>
                </a:solidFill>
                <a:latin typeface="Calibri" panose="020F0502020204030204" pitchFamily="34" charset="0"/>
                <a:ea typeface="Calibri" panose="020F0502020204030204" pitchFamily="34" charset="0"/>
              </a:rPr>
              <a:t>bağımsız bölümleri</a:t>
            </a:r>
            <a:r>
              <a:rPr lang="tr-TR" sz="1400" dirty="0">
                <a:solidFill>
                  <a:srgbClr val="000000"/>
                </a:solidFill>
                <a:latin typeface="Calibri" panose="020F0502020204030204" pitchFamily="34" charset="0"/>
                <a:ea typeface="Calibri" panose="020F0502020204030204" pitchFamily="34" charset="0"/>
              </a:rPr>
              <a:t>,</a:t>
            </a:r>
            <a:endParaRPr lang="tr-TR" sz="1400" dirty="0" smtClean="0">
              <a:latin typeface="Calibri" panose="020F0502020204030204" pitchFamily="34" charset="0"/>
              <a:ea typeface="Times New Roman" panose="02020603050405020304" pitchFamily="18" charset="0"/>
            </a:endParaRPr>
          </a:p>
          <a:p>
            <a:pPr marL="742950" lvl="1" indent="-285750">
              <a:spcAft>
                <a:spcPts val="600"/>
              </a:spcAft>
              <a:buFont typeface="Wingdings" panose="05000000000000000000" pitchFamily="2" charset="2"/>
              <a:buChar char="ü"/>
            </a:pPr>
            <a:endParaRPr lang="tr-TR" sz="1400" b="1" dirty="0" smtClean="0">
              <a:solidFill>
                <a:schemeClr val="accent1"/>
              </a:solidFill>
              <a:latin typeface="Calibri" panose="020F0502020204030204" pitchFamily="34" charset="0"/>
              <a:ea typeface="Calibri" panose="020F0502020204030204" pitchFamily="34" charset="0"/>
            </a:endParaRPr>
          </a:p>
          <a:p>
            <a:pPr marL="742950" lvl="1" indent="-285750">
              <a:spcAft>
                <a:spcPts val="600"/>
              </a:spcAft>
              <a:buFont typeface="Wingdings" panose="05000000000000000000" pitchFamily="2" charset="2"/>
              <a:buChar char="ü"/>
            </a:pPr>
            <a:r>
              <a:rPr lang="tr-TR" sz="1400" b="1" dirty="0" smtClean="0">
                <a:solidFill>
                  <a:schemeClr val="accent1"/>
                </a:solidFill>
                <a:latin typeface="Calibri" panose="020F0502020204030204" pitchFamily="34" charset="0"/>
                <a:ea typeface="Calibri" panose="020F0502020204030204" pitchFamily="34" charset="0"/>
              </a:rPr>
              <a:t>*</a:t>
            </a:r>
            <a:r>
              <a:rPr lang="tr-TR" sz="1400" b="1" u="sng" dirty="0">
                <a:solidFill>
                  <a:srgbClr val="000000"/>
                </a:solidFill>
                <a:latin typeface="Calibri" panose="020F0502020204030204" pitchFamily="34" charset="0"/>
                <a:ea typeface="Calibri" panose="020F0502020204030204" pitchFamily="34" charset="0"/>
              </a:rPr>
              <a:t> </a:t>
            </a:r>
            <a:r>
              <a:rPr lang="tr-TR" sz="1400" b="1" u="sng" dirty="0" smtClean="0">
                <a:solidFill>
                  <a:srgbClr val="000000"/>
                </a:solidFill>
                <a:latin typeface="Calibri" panose="020F0502020204030204" pitchFamily="34" charset="0"/>
                <a:ea typeface="Calibri" panose="020F0502020204030204" pitchFamily="34" charset="0"/>
              </a:rPr>
              <a:t>Taşınmaz mahiyetinde </a:t>
            </a:r>
            <a:r>
              <a:rPr lang="tr-TR" sz="1400" b="1" u="sng" dirty="0">
                <a:solidFill>
                  <a:srgbClr val="000000"/>
                </a:solidFill>
                <a:latin typeface="Calibri" panose="020F0502020204030204" pitchFamily="34" charset="0"/>
                <a:ea typeface="Calibri" panose="020F0502020204030204" pitchFamily="34" charset="0"/>
              </a:rPr>
              <a:t>olmamakla birlikte</a:t>
            </a:r>
            <a:r>
              <a:rPr lang="tr-TR" sz="1400" dirty="0">
                <a:solidFill>
                  <a:srgbClr val="000000"/>
                </a:solidFill>
                <a:latin typeface="Calibri" panose="020F0502020204030204" pitchFamily="34" charset="0"/>
                <a:ea typeface="Calibri" panose="020F0502020204030204" pitchFamily="34" charset="0"/>
              </a:rPr>
              <a:t> 213 sayılı Kanun uyarınca </a:t>
            </a:r>
            <a:r>
              <a:rPr lang="tr-TR" sz="1400" b="1" dirty="0">
                <a:solidFill>
                  <a:srgbClr val="C00000"/>
                </a:solidFill>
                <a:latin typeface="Calibri" panose="020F0502020204030204" pitchFamily="34" charset="0"/>
                <a:ea typeface="Calibri" panose="020F0502020204030204" pitchFamily="34" charset="0"/>
              </a:rPr>
              <a:t>amortisman yoluyla itfası gereken gayrimenkul gibi değerlenen kıymetler</a:t>
            </a:r>
            <a:r>
              <a:rPr lang="tr-TR" sz="1400" dirty="0">
                <a:solidFill>
                  <a:srgbClr val="C00000"/>
                </a:solidFill>
                <a:latin typeface="Calibri" panose="020F0502020204030204" pitchFamily="34" charset="0"/>
                <a:ea typeface="Calibri" panose="020F0502020204030204" pitchFamily="34" charset="0"/>
              </a:rPr>
              <a:t> </a:t>
            </a:r>
            <a:r>
              <a:rPr lang="tr-TR" sz="1400" dirty="0">
                <a:solidFill>
                  <a:srgbClr val="000000"/>
                </a:solidFill>
                <a:latin typeface="Calibri" panose="020F0502020204030204" pitchFamily="34" charset="0"/>
                <a:ea typeface="Calibri" panose="020F0502020204030204" pitchFamily="34" charset="0"/>
              </a:rPr>
              <a:t>(</a:t>
            </a:r>
            <a:r>
              <a:rPr lang="tr-TR" sz="1400" b="1" u="sng" dirty="0">
                <a:solidFill>
                  <a:srgbClr val="000000"/>
                </a:solidFill>
                <a:latin typeface="Calibri" panose="020F0502020204030204" pitchFamily="34" charset="0"/>
                <a:ea typeface="Calibri" panose="020F0502020204030204" pitchFamily="34" charset="0"/>
              </a:rPr>
              <a:t>gayrimenkullerin mütemmim </a:t>
            </a:r>
            <a:r>
              <a:rPr lang="tr-TR" sz="1400" b="1" u="sng" dirty="0" err="1">
                <a:solidFill>
                  <a:srgbClr val="000000"/>
                </a:solidFill>
                <a:latin typeface="Calibri" panose="020F0502020204030204" pitchFamily="34" charset="0"/>
                <a:ea typeface="Calibri" panose="020F0502020204030204" pitchFamily="34" charset="0"/>
              </a:rPr>
              <a:t>cüzüleri</a:t>
            </a:r>
            <a:r>
              <a:rPr lang="tr-TR" sz="1400" b="1" u="sng" dirty="0">
                <a:solidFill>
                  <a:srgbClr val="000000"/>
                </a:solidFill>
                <a:latin typeface="Calibri" panose="020F0502020204030204" pitchFamily="34" charset="0"/>
                <a:ea typeface="Calibri" panose="020F0502020204030204" pitchFamily="34" charset="0"/>
              </a:rPr>
              <a:t> ve teferruatı(1)</a:t>
            </a:r>
            <a:r>
              <a:rPr lang="tr-TR" sz="1400" dirty="0">
                <a:solidFill>
                  <a:srgbClr val="000000"/>
                </a:solidFill>
                <a:latin typeface="Calibri" panose="020F0502020204030204" pitchFamily="34" charset="0"/>
                <a:ea typeface="Calibri" panose="020F0502020204030204" pitchFamily="34" charset="0"/>
              </a:rPr>
              <a:t>, </a:t>
            </a:r>
            <a:r>
              <a:rPr lang="tr-TR" sz="1400" b="1" u="sng" dirty="0">
                <a:solidFill>
                  <a:srgbClr val="000000"/>
                </a:solidFill>
                <a:latin typeface="Calibri" panose="020F0502020204030204" pitchFamily="34" charset="0"/>
                <a:ea typeface="Calibri" panose="020F0502020204030204" pitchFamily="34" charset="0"/>
              </a:rPr>
              <a:t>tesisat ve makinalar(2)</a:t>
            </a:r>
            <a:r>
              <a:rPr lang="tr-TR" sz="1400" dirty="0">
                <a:solidFill>
                  <a:srgbClr val="000000"/>
                </a:solidFill>
                <a:latin typeface="Calibri" panose="020F0502020204030204" pitchFamily="34" charset="0"/>
                <a:ea typeface="Calibri" panose="020F0502020204030204" pitchFamily="34" charset="0"/>
              </a:rPr>
              <a:t>, </a:t>
            </a:r>
            <a:r>
              <a:rPr lang="tr-TR" sz="1400" b="1" u="sng" dirty="0">
                <a:solidFill>
                  <a:srgbClr val="000000"/>
                </a:solidFill>
                <a:latin typeface="Calibri" panose="020F0502020204030204" pitchFamily="34" charset="0"/>
                <a:ea typeface="Calibri" panose="020F0502020204030204" pitchFamily="34" charset="0"/>
              </a:rPr>
              <a:t>gemiler(3)</a:t>
            </a:r>
            <a:r>
              <a:rPr lang="tr-TR" sz="1400" dirty="0">
                <a:solidFill>
                  <a:srgbClr val="000000"/>
                </a:solidFill>
                <a:latin typeface="Calibri" panose="020F0502020204030204" pitchFamily="34" charset="0"/>
                <a:ea typeface="Calibri" panose="020F0502020204030204" pitchFamily="34" charset="0"/>
              </a:rPr>
              <a:t> ve </a:t>
            </a:r>
            <a:r>
              <a:rPr lang="tr-TR" sz="1400" b="1" u="sng" dirty="0">
                <a:solidFill>
                  <a:srgbClr val="000000"/>
                </a:solidFill>
                <a:latin typeface="Calibri" panose="020F0502020204030204" pitchFamily="34" charset="0"/>
                <a:ea typeface="Calibri" panose="020F0502020204030204" pitchFamily="34" charset="0"/>
              </a:rPr>
              <a:t>diğer taşıtlar(4)</a:t>
            </a:r>
            <a:r>
              <a:rPr lang="tr-TR" sz="1400" dirty="0">
                <a:solidFill>
                  <a:srgbClr val="000000"/>
                </a:solidFill>
                <a:latin typeface="Calibri" panose="020F0502020204030204" pitchFamily="34" charset="0"/>
                <a:ea typeface="Calibri" panose="020F0502020204030204" pitchFamily="34" charset="0"/>
              </a:rPr>
              <a:t>, </a:t>
            </a:r>
            <a:r>
              <a:rPr lang="tr-TR" sz="1400" b="1" u="sng" dirty="0" err="1">
                <a:solidFill>
                  <a:srgbClr val="000000"/>
                </a:solidFill>
                <a:latin typeface="Calibri" panose="020F0502020204030204" pitchFamily="34" charset="0"/>
                <a:ea typeface="Calibri" panose="020F0502020204030204" pitchFamily="34" charset="0"/>
              </a:rPr>
              <a:t>gayrimaddi</a:t>
            </a:r>
            <a:r>
              <a:rPr lang="tr-TR" sz="1400" b="1" u="sng" dirty="0">
                <a:solidFill>
                  <a:srgbClr val="000000"/>
                </a:solidFill>
                <a:latin typeface="Calibri" panose="020F0502020204030204" pitchFamily="34" charset="0"/>
                <a:ea typeface="Calibri" panose="020F0502020204030204" pitchFamily="34" charset="0"/>
              </a:rPr>
              <a:t> haklar(5)</a:t>
            </a:r>
            <a:r>
              <a:rPr lang="tr-TR" sz="1400" dirty="0" smtClean="0">
                <a:solidFill>
                  <a:srgbClr val="000000"/>
                </a:solidFill>
                <a:latin typeface="Calibri" panose="020F0502020204030204" pitchFamily="34" charset="0"/>
                <a:ea typeface="Calibri" panose="020F0502020204030204" pitchFamily="34" charset="0"/>
              </a:rPr>
              <a:t>), </a:t>
            </a:r>
          </a:p>
          <a:p>
            <a:pPr marL="1120140" lvl="2">
              <a:spcAft>
                <a:spcPts val="600"/>
              </a:spcAft>
              <a:buFont typeface="Wingdings" panose="05000000000000000000" pitchFamily="2" charset="2"/>
              <a:buChar char="ü"/>
            </a:pPr>
            <a:r>
              <a:rPr lang="tr-TR" b="1" dirty="0" smtClean="0">
                <a:solidFill>
                  <a:srgbClr val="C00000"/>
                </a:solidFill>
                <a:latin typeface="Calibri" panose="020F0502020204030204" pitchFamily="34" charset="0"/>
                <a:ea typeface="Calibri" panose="020F0502020204030204" pitchFamily="34" charset="0"/>
              </a:rPr>
              <a:t>demirbaşlar</a:t>
            </a:r>
            <a:r>
              <a:rPr lang="tr-TR" dirty="0">
                <a:solidFill>
                  <a:srgbClr val="000000"/>
                </a:solidFill>
                <a:latin typeface="Calibri" panose="020F0502020204030204" pitchFamily="34" charset="0"/>
                <a:ea typeface="Calibri" panose="020F0502020204030204" pitchFamily="34" charset="0"/>
              </a:rPr>
              <a:t>, </a:t>
            </a:r>
            <a:r>
              <a:rPr lang="tr-TR" b="1" dirty="0">
                <a:solidFill>
                  <a:srgbClr val="C00000"/>
                </a:solidFill>
                <a:latin typeface="Calibri" panose="020F0502020204030204" pitchFamily="34" charset="0"/>
                <a:ea typeface="Calibri" panose="020F0502020204030204" pitchFamily="34" charset="0"/>
              </a:rPr>
              <a:t>sinema filmleri</a:t>
            </a:r>
            <a:r>
              <a:rPr lang="tr-TR" dirty="0">
                <a:solidFill>
                  <a:srgbClr val="000000"/>
                </a:solidFill>
                <a:latin typeface="Calibri" panose="020F0502020204030204" pitchFamily="34" charset="0"/>
                <a:ea typeface="Calibri" panose="020F0502020204030204" pitchFamily="34" charset="0"/>
              </a:rPr>
              <a:t>, </a:t>
            </a:r>
            <a:r>
              <a:rPr lang="tr-TR" b="1" dirty="0">
                <a:solidFill>
                  <a:srgbClr val="C00000"/>
                </a:solidFill>
                <a:latin typeface="Calibri" panose="020F0502020204030204" pitchFamily="34" charset="0"/>
                <a:ea typeface="Calibri" panose="020F0502020204030204" pitchFamily="34" charset="0"/>
              </a:rPr>
              <a:t>şerefiyeler</a:t>
            </a:r>
            <a:r>
              <a:rPr lang="tr-TR" dirty="0">
                <a:solidFill>
                  <a:srgbClr val="000000"/>
                </a:solidFill>
                <a:latin typeface="Calibri" panose="020F0502020204030204" pitchFamily="34" charset="0"/>
                <a:ea typeface="Calibri" panose="020F0502020204030204" pitchFamily="34" charset="0"/>
              </a:rPr>
              <a:t>, </a:t>
            </a:r>
            <a:r>
              <a:rPr lang="tr-TR" b="1" dirty="0">
                <a:solidFill>
                  <a:srgbClr val="C00000"/>
                </a:solidFill>
                <a:latin typeface="Calibri" panose="020F0502020204030204" pitchFamily="34" charset="0"/>
                <a:ea typeface="Calibri" panose="020F0502020204030204" pitchFamily="34" charset="0"/>
              </a:rPr>
              <a:t>araştırma-geliştirme harcamaları</a:t>
            </a:r>
            <a:r>
              <a:rPr lang="tr-TR" dirty="0">
                <a:solidFill>
                  <a:srgbClr val="000000"/>
                </a:solidFill>
                <a:latin typeface="Calibri" panose="020F0502020204030204" pitchFamily="34" charset="0"/>
                <a:ea typeface="Calibri" panose="020F0502020204030204" pitchFamily="34" charset="0"/>
              </a:rPr>
              <a:t>, </a:t>
            </a:r>
            <a:r>
              <a:rPr lang="tr-TR" b="1" dirty="0">
                <a:solidFill>
                  <a:srgbClr val="C00000"/>
                </a:solidFill>
                <a:latin typeface="Calibri" panose="020F0502020204030204" pitchFamily="34" charset="0"/>
                <a:ea typeface="Calibri" panose="020F0502020204030204" pitchFamily="34" charset="0"/>
              </a:rPr>
              <a:t>özel maliyet bedelleri</a:t>
            </a:r>
            <a:r>
              <a:rPr lang="tr-TR" dirty="0">
                <a:solidFill>
                  <a:srgbClr val="000000"/>
                </a:solidFill>
                <a:latin typeface="Calibri" panose="020F0502020204030204" pitchFamily="34" charset="0"/>
                <a:ea typeface="Calibri" panose="020F0502020204030204" pitchFamily="34" charset="0"/>
              </a:rPr>
              <a:t>, aktifleştirilen </a:t>
            </a:r>
            <a:r>
              <a:rPr lang="tr-TR" b="1" dirty="0">
                <a:solidFill>
                  <a:srgbClr val="C00000"/>
                </a:solidFill>
                <a:latin typeface="Calibri" panose="020F0502020204030204" pitchFamily="34" charset="0"/>
                <a:ea typeface="Calibri" panose="020F0502020204030204" pitchFamily="34" charset="0"/>
              </a:rPr>
              <a:t>ilk tesis ve </a:t>
            </a:r>
            <a:r>
              <a:rPr lang="tr-TR" b="1" dirty="0" err="1">
                <a:solidFill>
                  <a:srgbClr val="C00000"/>
                </a:solidFill>
                <a:latin typeface="Calibri" panose="020F0502020204030204" pitchFamily="34" charset="0"/>
                <a:ea typeface="Calibri" panose="020F0502020204030204" pitchFamily="34" charset="0"/>
              </a:rPr>
              <a:t>taazzuv</a:t>
            </a:r>
            <a:r>
              <a:rPr lang="tr-TR" b="1" dirty="0">
                <a:solidFill>
                  <a:srgbClr val="C00000"/>
                </a:solidFill>
                <a:latin typeface="Calibri" panose="020F0502020204030204" pitchFamily="34" charset="0"/>
                <a:ea typeface="Calibri" panose="020F0502020204030204" pitchFamily="34" charset="0"/>
              </a:rPr>
              <a:t> giderleri</a:t>
            </a:r>
            <a:r>
              <a:rPr lang="tr-TR" dirty="0">
                <a:solidFill>
                  <a:srgbClr val="000000"/>
                </a:solidFill>
                <a:latin typeface="Calibri" panose="020F0502020204030204" pitchFamily="34" charset="0"/>
                <a:ea typeface="Calibri" panose="020F0502020204030204" pitchFamily="34" charset="0"/>
              </a:rPr>
              <a:t> gibi </a:t>
            </a:r>
            <a:r>
              <a:rPr lang="tr-TR" dirty="0" smtClean="0">
                <a:solidFill>
                  <a:srgbClr val="000000"/>
                </a:solidFill>
                <a:latin typeface="Calibri" panose="020F0502020204030204" pitchFamily="34" charset="0"/>
                <a:ea typeface="Calibri" panose="020F0502020204030204" pitchFamily="34" charset="0"/>
              </a:rPr>
              <a:t>kıymetler</a:t>
            </a:r>
          </a:p>
          <a:p>
            <a:pPr marL="1120140" lvl="2">
              <a:spcAft>
                <a:spcPts val="600"/>
              </a:spcAft>
              <a:buFont typeface="Wingdings" panose="05000000000000000000" pitchFamily="2" charset="2"/>
              <a:buChar char="ü"/>
            </a:pPr>
            <a:endParaRPr lang="tr-TR" dirty="0" smtClean="0">
              <a:latin typeface="Calibri" panose="020F0502020204030204" pitchFamily="34" charset="0"/>
              <a:ea typeface="Times New Roman" panose="02020603050405020304" pitchFamily="18" charset="0"/>
            </a:endParaRPr>
          </a:p>
        </p:txBody>
      </p:sp>
      <p:sp>
        <p:nvSpPr>
          <p:cNvPr id="20" name="Metin kutusu 19"/>
          <p:cNvSpPr txBox="1"/>
          <p:nvPr/>
        </p:nvSpPr>
        <p:spPr>
          <a:xfrm>
            <a:off x="3602676" y="1396532"/>
            <a:ext cx="5965371" cy="1734321"/>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pPr algn="just"/>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pPr algn="just"/>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1400" dirty="0">
                <a:solidFill>
                  <a:srgbClr val="000000"/>
                </a:solidFill>
                <a:latin typeface="Calibri" panose="020F0502020204030204" pitchFamily="34" charset="0"/>
                <a:ea typeface="Calibri" panose="020F0502020204030204" pitchFamily="34" charset="0"/>
              </a:rPr>
              <a:t>İktisadi kıymet: </a:t>
            </a:r>
            <a:endParaRPr lang="tr-TR" sz="1400" dirty="0" smtClean="0">
              <a:solidFill>
                <a:srgbClr val="000000"/>
              </a:solidFill>
              <a:latin typeface="Calibri" panose="020F0502020204030204" pitchFamily="34" charset="0"/>
              <a:ea typeface="Calibri" panose="020F0502020204030204" pitchFamily="34" charset="0"/>
            </a:endParaRPr>
          </a:p>
          <a:p>
            <a:pPr marL="834390" lvl="2" indent="-285750" algn="just">
              <a:lnSpc>
                <a:spcPct val="90000"/>
              </a:lnSpc>
              <a:spcBef>
                <a:spcPts val="300"/>
              </a:spcBef>
              <a:spcAft>
                <a:spcPts val="300"/>
              </a:spcAft>
              <a:buClr>
                <a:srgbClr val="D34817"/>
              </a:buClr>
              <a:buFont typeface="Wingdings" panose="05000000000000000000" pitchFamily="2" charset="2"/>
              <a:buChar char="§"/>
            </a:pPr>
            <a:r>
              <a:rPr lang="tr-TR" sz="1400" dirty="0" smtClean="0">
                <a:solidFill>
                  <a:srgbClr val="000000"/>
                </a:solidFill>
                <a:latin typeface="Calibri" panose="020F0502020204030204" pitchFamily="34" charset="0"/>
                <a:ea typeface="Calibri" panose="020F0502020204030204" pitchFamily="34" charset="0"/>
              </a:rPr>
              <a:t>Bu </a:t>
            </a:r>
            <a:r>
              <a:rPr lang="tr-TR" sz="1400" dirty="0">
                <a:solidFill>
                  <a:srgbClr val="000000"/>
                </a:solidFill>
                <a:latin typeface="Calibri" panose="020F0502020204030204" pitchFamily="34" charset="0"/>
                <a:ea typeface="Calibri" panose="020F0502020204030204" pitchFamily="34" charset="0"/>
              </a:rPr>
              <a:t>maddede tanımlanan </a:t>
            </a:r>
            <a:r>
              <a:rPr lang="tr-TR" sz="1400" b="1" dirty="0">
                <a:solidFill>
                  <a:srgbClr val="C00000"/>
                </a:solidFill>
                <a:latin typeface="Calibri" panose="020F0502020204030204" pitchFamily="34" charset="0"/>
                <a:ea typeface="Calibri" panose="020F0502020204030204" pitchFamily="34" charset="0"/>
              </a:rPr>
              <a:t>taşınmazlar</a:t>
            </a:r>
            <a:r>
              <a:rPr lang="tr-TR" sz="1400" dirty="0">
                <a:solidFill>
                  <a:srgbClr val="C00000"/>
                </a:solidFill>
                <a:latin typeface="Calibri" panose="020F0502020204030204" pitchFamily="34" charset="0"/>
                <a:ea typeface="Calibri" panose="020F0502020204030204" pitchFamily="34" charset="0"/>
              </a:rPr>
              <a:t> </a:t>
            </a:r>
            <a:r>
              <a:rPr lang="tr-TR" sz="1400" dirty="0">
                <a:solidFill>
                  <a:srgbClr val="000000"/>
                </a:solidFill>
                <a:latin typeface="Calibri" panose="020F0502020204030204" pitchFamily="34" charset="0"/>
                <a:ea typeface="Calibri" panose="020F0502020204030204" pitchFamily="34" charset="0"/>
              </a:rPr>
              <a:t>ile </a:t>
            </a:r>
            <a:endParaRPr lang="tr-TR" sz="1400" dirty="0" smtClean="0">
              <a:solidFill>
                <a:srgbClr val="000000"/>
              </a:solidFill>
              <a:latin typeface="Calibri" panose="020F0502020204030204" pitchFamily="34" charset="0"/>
              <a:ea typeface="Calibri" panose="020F0502020204030204" pitchFamily="34" charset="0"/>
            </a:endParaRPr>
          </a:p>
          <a:p>
            <a:pPr marL="834390" lvl="2" indent="-285750" algn="just">
              <a:lnSpc>
                <a:spcPct val="90000"/>
              </a:lnSpc>
              <a:spcBef>
                <a:spcPts val="300"/>
              </a:spcBef>
              <a:spcAft>
                <a:spcPts val="300"/>
              </a:spcAft>
              <a:buClr>
                <a:srgbClr val="D34817"/>
              </a:buClr>
              <a:buFont typeface="Wingdings" panose="05000000000000000000" pitchFamily="2" charset="2"/>
              <a:buChar char="§"/>
            </a:pPr>
            <a:r>
              <a:rPr lang="tr-TR" sz="1400" b="1" u="sng" dirty="0" smtClean="0">
                <a:solidFill>
                  <a:srgbClr val="000000"/>
                </a:solidFill>
                <a:latin typeface="Calibri" panose="020F0502020204030204" pitchFamily="34" charset="0"/>
                <a:ea typeface="Calibri" panose="020F0502020204030204" pitchFamily="34" charset="0"/>
              </a:rPr>
              <a:t>Amortismana tabi</a:t>
            </a:r>
            <a:r>
              <a:rPr lang="tr-TR" sz="1400" dirty="0" smtClean="0">
                <a:solidFill>
                  <a:srgbClr val="000000"/>
                </a:solidFill>
                <a:latin typeface="Calibri" panose="020F0502020204030204" pitchFamily="34" charset="0"/>
                <a:ea typeface="Calibri" panose="020F0502020204030204" pitchFamily="34" charset="0"/>
              </a:rPr>
              <a:t> </a:t>
            </a:r>
            <a:r>
              <a:rPr lang="tr-TR" sz="1400" b="1" dirty="0" smtClean="0">
                <a:solidFill>
                  <a:srgbClr val="C00000"/>
                </a:solidFill>
                <a:latin typeface="Calibri" panose="020F0502020204030204" pitchFamily="34" charset="0"/>
                <a:ea typeface="Calibri" panose="020F0502020204030204" pitchFamily="34" charset="0"/>
              </a:rPr>
              <a:t>diğer iktisadi kıymetler</a:t>
            </a:r>
            <a:r>
              <a:rPr lang="tr-TR" sz="1600" b="1" dirty="0" smtClean="0">
                <a:solidFill>
                  <a:schemeClr val="accent1"/>
                </a:solidFill>
                <a:latin typeface="Calibri" panose="020F0502020204030204" pitchFamily="34" charset="0"/>
                <a:ea typeface="Calibri" panose="020F0502020204030204" pitchFamily="34" charset="0"/>
              </a:rPr>
              <a:t>*</a:t>
            </a:r>
          </a:p>
          <a:p>
            <a:pPr marL="834390" lvl="2" indent="-285750" algn="just">
              <a:lnSpc>
                <a:spcPct val="90000"/>
              </a:lnSpc>
              <a:spcBef>
                <a:spcPts val="300"/>
              </a:spcBef>
              <a:spcAft>
                <a:spcPts val="300"/>
              </a:spcAft>
              <a:buClr>
                <a:srgbClr val="D34817"/>
              </a:buClr>
              <a:buFont typeface="Wingdings" panose="05000000000000000000" pitchFamily="2" charset="2"/>
              <a:buChar char="§"/>
            </a:pPr>
            <a:endParaRPr lang="tr-TR" sz="1400" dirty="0" smtClean="0">
              <a:latin typeface="Calibri" panose="020F0502020204030204" pitchFamily="34" charset="0"/>
              <a:ea typeface="Times New Roman" panose="02020603050405020304" pitchFamily="18" charset="0"/>
            </a:endParaRPr>
          </a:p>
        </p:txBody>
      </p:sp>
      <p:sp>
        <p:nvSpPr>
          <p:cNvPr id="21" name="Yuvarlatılmış Dikdörtgen 20"/>
          <p:cNvSpPr/>
          <p:nvPr/>
        </p:nvSpPr>
        <p:spPr>
          <a:xfrm>
            <a:off x="3617050" y="1225669"/>
            <a:ext cx="5952554" cy="720000"/>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smtClean="0">
                <a:latin typeface="Arial" panose="020B0604020202020204" pitchFamily="34" charset="0"/>
                <a:cs typeface="Arial" panose="020B0604020202020204" pitchFamily="34" charset="0"/>
              </a:rPr>
              <a:t>Tanımlar</a:t>
            </a:r>
            <a:endParaRPr lang="tr-TR" dirty="0">
              <a:latin typeface="Arial" panose="020B0604020202020204" pitchFamily="34" charset="0"/>
              <a:cs typeface="Arial" panose="020B0604020202020204" pitchFamily="34" charset="0"/>
            </a:endParaRPr>
          </a:p>
        </p:txBody>
      </p:sp>
      <p:sp>
        <p:nvSpPr>
          <p:cNvPr id="2" name="Slayt Numarası Yer Tutucusu 1"/>
          <p:cNvSpPr>
            <a:spLocks noGrp="1"/>
          </p:cNvSpPr>
          <p:nvPr>
            <p:ph type="sldNum" sz="quarter" idx="12"/>
          </p:nvPr>
        </p:nvSpPr>
        <p:spPr/>
        <p:txBody>
          <a:bodyPr/>
          <a:lstStyle/>
          <a:p>
            <a:fld id="{F28A0EBE-9E73-41B7-8F1B-104D7A2F7EFB}" type="slidenum">
              <a:rPr lang="tr-TR" smtClean="0"/>
              <a:t>40</a:t>
            </a:fld>
            <a:endParaRPr lang="tr-TR"/>
          </a:p>
        </p:txBody>
      </p:sp>
    </p:spTree>
    <p:extLst>
      <p:ext uri="{BB962C8B-B14F-4D97-AF65-F5344CB8AC3E}">
        <p14:creationId xmlns:p14="http://schemas.microsoft.com/office/powerpoint/2010/main" val="3111986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up)">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6" grpId="0" animBg="1"/>
      <p:bldP spid="20" grpId="0" animBg="1"/>
      <p:bldP spid="2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çerik Yer Tutucusu 2"/>
          <p:cNvSpPr txBox="1">
            <a:spLocks/>
          </p:cNvSpPr>
          <p:nvPr/>
        </p:nvSpPr>
        <p:spPr>
          <a:xfrm>
            <a:off x="2143476" y="4647294"/>
            <a:ext cx="8736973" cy="10897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Font typeface="Wingdings" panose="05000000000000000000" pitchFamily="2" charset="2"/>
              <a:buChar char="q"/>
            </a:pPr>
            <a:endParaRPr lang="tr-TR" dirty="0"/>
          </a:p>
        </p:txBody>
      </p:sp>
      <p:sp>
        <p:nvSpPr>
          <p:cNvPr id="12" name="İçerik Yer Tutucusu 2"/>
          <p:cNvSpPr txBox="1">
            <a:spLocks/>
          </p:cNvSpPr>
          <p:nvPr/>
        </p:nvSpPr>
        <p:spPr>
          <a:xfrm>
            <a:off x="-374871" y="5737074"/>
            <a:ext cx="8736973" cy="10897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Font typeface="Wingdings" panose="05000000000000000000" pitchFamily="2" charset="2"/>
              <a:buChar char="q"/>
            </a:pPr>
            <a:endParaRPr lang="tr-TR" dirty="0"/>
          </a:p>
        </p:txBody>
      </p:sp>
      <p:sp>
        <p:nvSpPr>
          <p:cNvPr id="22" name="Dikdörtgen 21"/>
          <p:cNvSpPr/>
          <p:nvPr/>
        </p:nvSpPr>
        <p:spPr>
          <a:xfrm>
            <a:off x="2941563" y="1441688"/>
            <a:ext cx="5254951" cy="720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scene3d>
              <a:camera prst="orthographicFront"/>
              <a:lightRig rig="threePt" dir="t"/>
            </a:scene3d>
            <a:sp3d extrusionH="57150">
              <a:bevelT w="82550" h="38100" prst="coolSlant"/>
            </a:sp3d>
          </a:bodyPr>
          <a:lstStyle/>
          <a:p>
            <a:pPr lvl="0" algn="ctr" defTabSz="1422400">
              <a:lnSpc>
                <a:spcPct val="90000"/>
              </a:lnSpc>
              <a:spcBef>
                <a:spcPct val="0"/>
              </a:spcBef>
              <a:spcAft>
                <a:spcPct val="35000"/>
              </a:spcAft>
            </a:pPr>
            <a:endParaRPr lang="tr-TR" sz="3200" b="1" dirty="0">
              <a:solidFill>
                <a:schemeClr val="tx1"/>
              </a:solidFill>
              <a:latin typeface="SimSun" panose="02010600030101010101" pitchFamily="2" charset="-122"/>
              <a:ea typeface="SimSun" panose="02010600030101010101" pitchFamily="2" charset="-122"/>
              <a:cs typeface="Times New Roman" panose="02020603050405020304" pitchFamily="18" charset="0"/>
            </a:endParaRPr>
          </a:p>
        </p:txBody>
      </p:sp>
      <p:sp>
        <p:nvSpPr>
          <p:cNvPr id="11" name="TextShape 2"/>
          <p:cNvSpPr txBox="1"/>
          <p:nvPr/>
        </p:nvSpPr>
        <p:spPr>
          <a:xfrm>
            <a:off x="1108075" y="82018"/>
            <a:ext cx="10920495" cy="791640"/>
          </a:xfrm>
          <a:prstGeom prst="rect">
            <a:avLst/>
          </a:prstGeom>
          <a:noFill/>
          <a:ln>
            <a:noFill/>
          </a:ln>
        </p:spPr>
        <p:txBody>
          <a:bodyPr anchor="ctr"/>
          <a:lstStyle/>
          <a:p>
            <a:pPr algn="ctr">
              <a:lnSpc>
                <a:spcPct val="100000"/>
              </a:lnSpc>
            </a:pPr>
            <a:r>
              <a:rPr lang="tr-TR" sz="2500" b="1" spc="-1" dirty="0" smtClean="0">
                <a:solidFill>
                  <a:srgbClr val="FF0000"/>
                </a:solidFill>
                <a:uFill>
                  <a:solidFill>
                    <a:srgbClr val="FFFFFF"/>
                  </a:solidFill>
                </a:uFill>
                <a:latin typeface="Calibri"/>
              </a:rPr>
              <a:t>YENİDEN DEĞERLEME</a:t>
            </a:r>
          </a:p>
          <a:p>
            <a:pPr algn="ctr">
              <a:lnSpc>
                <a:spcPct val="100000"/>
              </a:lnSpc>
            </a:pPr>
            <a:r>
              <a:rPr lang="tr-TR" b="1" spc="-1" dirty="0" smtClean="0">
                <a:solidFill>
                  <a:srgbClr val="FF0000"/>
                </a:solidFill>
                <a:uFill>
                  <a:solidFill>
                    <a:srgbClr val="FFFFFF"/>
                  </a:solidFill>
                </a:uFill>
              </a:rPr>
              <a:t>-</a:t>
            </a:r>
            <a:r>
              <a:rPr lang="tr-TR" b="1" spc="-1" dirty="0">
                <a:solidFill>
                  <a:srgbClr val="FF0000"/>
                </a:solidFill>
                <a:uFill>
                  <a:solidFill>
                    <a:srgbClr val="FFFFFF"/>
                  </a:solidFill>
                </a:uFill>
              </a:rPr>
              <a:t>9/6/2021 Tarihi İtibarıyla Kayıtlı Bulunan İktisadi Kıymetler Bakımından VUK Geçici 31 Uygulaması</a:t>
            </a:r>
            <a:r>
              <a:rPr lang="tr-TR" b="1" strike="noStrike" spc="-1" dirty="0" smtClean="0">
                <a:solidFill>
                  <a:srgbClr val="FF0000"/>
                </a:solidFill>
                <a:uFill>
                  <a:solidFill>
                    <a:srgbClr val="FFFFFF"/>
                  </a:solidFill>
                </a:uFill>
                <a:latin typeface="Calibri"/>
              </a:rPr>
              <a:t>-</a:t>
            </a:r>
            <a:endParaRPr lang="tr-TR" b="0" strike="noStrike" spc="-1" dirty="0">
              <a:solidFill>
                <a:srgbClr val="000000"/>
              </a:solidFill>
              <a:uFill>
                <a:solidFill>
                  <a:srgbClr val="FFFFFF"/>
                </a:solidFill>
              </a:uFill>
              <a:latin typeface="Calibri"/>
            </a:endParaRPr>
          </a:p>
        </p:txBody>
      </p:sp>
      <p:sp>
        <p:nvSpPr>
          <p:cNvPr id="13" name="5 Dikdörtgen"/>
          <p:cNvSpPr/>
          <p:nvPr/>
        </p:nvSpPr>
        <p:spPr>
          <a:xfrm rot="16200000">
            <a:off x="-2875869" y="3145126"/>
            <a:ext cx="6851740" cy="561489"/>
          </a:xfrm>
          <a:prstGeom prst="rect">
            <a:avLst/>
          </a:prstGeom>
          <a:solidFill>
            <a:srgbClr val="FD0005"/>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b="1">
              <a:solidFill>
                <a:prstClr val="white"/>
              </a:solidFill>
            </a:endParaRPr>
          </a:p>
        </p:txBody>
      </p:sp>
      <p:sp>
        <p:nvSpPr>
          <p:cNvPr id="14" name="36 Başlık"/>
          <p:cNvSpPr txBox="1">
            <a:spLocks/>
          </p:cNvSpPr>
          <p:nvPr/>
        </p:nvSpPr>
        <p:spPr>
          <a:xfrm rot="16200000">
            <a:off x="-2247497" y="3571445"/>
            <a:ext cx="5584971" cy="571504"/>
          </a:xfrm>
          <a:prstGeom prst="rect">
            <a:avLst/>
          </a:prstGeom>
        </p:spPr>
        <p:txBody>
          <a:bodyPr vert="horz" lIns="91440" tIns="45720" rIns="91440" bIns="45720" rtlCol="0" anchor="ctr">
            <a:noAutofit/>
          </a:bodyPr>
          <a:lstStyle/>
          <a:p>
            <a:pPr algn="ctr">
              <a:spcBef>
                <a:spcPct val="0"/>
              </a:spcBef>
              <a:defRPr/>
            </a:pPr>
            <a:r>
              <a:rPr lang="tr-TR" b="1" dirty="0">
                <a:solidFill>
                  <a:prstClr val="white"/>
                </a:solidFill>
                <a:effectLst>
                  <a:outerShdw blurRad="38100" dist="38100" dir="2700000" algn="tl">
                    <a:srgbClr val="000000">
                      <a:alpha val="43137"/>
                    </a:srgbClr>
                  </a:outerShdw>
                </a:effectLst>
              </a:rPr>
              <a:t>VERGİ DENETİM KURULU BAŞKANLIĞI</a:t>
            </a:r>
          </a:p>
        </p:txBody>
      </p:sp>
      <p:pic>
        <p:nvPicPr>
          <p:cNvPr id="15" name="Resim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46" y="235646"/>
            <a:ext cx="965683" cy="964739"/>
          </a:xfrm>
          <a:prstGeom prst="rect">
            <a:avLst/>
          </a:prstGeom>
        </p:spPr>
      </p:pic>
      <p:sp>
        <p:nvSpPr>
          <p:cNvPr id="16" name="Metin kutusu 15"/>
          <p:cNvSpPr txBox="1"/>
          <p:nvPr/>
        </p:nvSpPr>
        <p:spPr>
          <a:xfrm>
            <a:off x="889490" y="3292964"/>
            <a:ext cx="11244943" cy="2893100"/>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100" b="1">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a:defRPr>
                <a:solidFill>
                  <a:schemeClr val="tx1"/>
                </a:solidFill>
              </a:defRPr>
            </a:lvl2pPr>
            <a:lvl3pPr marL="834390" lvl="2" indent="-285750">
              <a:lnSpc>
                <a:spcPct val="90000"/>
              </a:lnSpc>
              <a:spcBef>
                <a:spcPts val="300"/>
              </a:spcBef>
              <a:spcAft>
                <a:spcPts val="300"/>
              </a:spcAft>
              <a:buClr>
                <a:srgbClr val="D34817"/>
              </a:buClr>
              <a:buFont typeface="Wingdings" panose="05000000000000000000" pitchFamily="2" charset="2"/>
              <a:buChar char="§"/>
              <a:defRPr sz="1400">
                <a:solidFill>
                  <a:prstClr val="black">
                    <a:lumMod val="85000"/>
                    <a:lumOff val="15000"/>
                  </a:prstClr>
                </a:solidFill>
                <a:latin typeface="Segoe UI" panose="020B0502040204020203" pitchFamily="34" charset="0"/>
                <a:ea typeface="Segoe UI" panose="020B0502040204020203" pitchFamily="34" charset="0"/>
                <a:cs typeface="Segoe UI" panose="020B0502040204020203" pitchFamily="34" charset="0"/>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1">
              <a:spcAft>
                <a:spcPts val="600"/>
              </a:spcAft>
            </a:pPr>
            <a:r>
              <a:rPr lang="tr-TR" sz="1400" b="1" dirty="0" smtClean="0">
                <a:solidFill>
                  <a:schemeClr val="accent1"/>
                </a:solidFill>
                <a:latin typeface="Calibri" panose="020F0502020204030204" pitchFamily="34" charset="0"/>
                <a:ea typeface="Calibri" panose="020F0502020204030204" pitchFamily="34" charset="0"/>
              </a:rPr>
              <a:t>      * </a:t>
            </a:r>
            <a:r>
              <a:rPr lang="tr-TR" sz="1400" dirty="0" smtClean="0">
                <a:solidFill>
                  <a:srgbClr val="000000"/>
                </a:solidFill>
                <a:latin typeface="Calibri" panose="020F0502020204030204" pitchFamily="34" charset="0"/>
                <a:ea typeface="Calibri" panose="020F0502020204030204" pitchFamily="34" charset="0"/>
              </a:rPr>
              <a:t>Bu hükümlerden yararlanamayacak olanlar:</a:t>
            </a:r>
          </a:p>
          <a:p>
            <a:pPr marL="742950" lvl="1" indent="-285750">
              <a:spcAft>
                <a:spcPts val="600"/>
              </a:spcAft>
              <a:buFont typeface="Wingdings" panose="05000000000000000000" pitchFamily="2" charset="2"/>
              <a:buChar char="ü"/>
            </a:pPr>
            <a:r>
              <a:rPr lang="tr-TR" sz="1400" b="1" dirty="0">
                <a:solidFill>
                  <a:srgbClr val="C00000"/>
                </a:solidFill>
                <a:latin typeface="Calibri" panose="020F0502020204030204" pitchFamily="34" charset="0"/>
                <a:ea typeface="Calibri" panose="020F0502020204030204" pitchFamily="34" charset="0"/>
              </a:rPr>
              <a:t>Dar mükellefiyet</a:t>
            </a:r>
            <a:r>
              <a:rPr lang="tr-TR" sz="1400" dirty="0">
                <a:solidFill>
                  <a:srgbClr val="C00000"/>
                </a:solidFill>
                <a:latin typeface="Calibri" panose="020F0502020204030204" pitchFamily="34" charset="0"/>
                <a:ea typeface="Calibri" panose="020F0502020204030204" pitchFamily="34" charset="0"/>
              </a:rPr>
              <a:t> </a:t>
            </a:r>
            <a:r>
              <a:rPr lang="tr-TR" sz="1400" dirty="0">
                <a:solidFill>
                  <a:srgbClr val="000000"/>
                </a:solidFill>
                <a:latin typeface="Calibri" panose="020F0502020204030204" pitchFamily="34" charset="0"/>
                <a:ea typeface="Calibri" panose="020F0502020204030204" pitchFamily="34" charset="0"/>
              </a:rPr>
              <a:t>esasında vergilendirilen </a:t>
            </a:r>
            <a:r>
              <a:rPr lang="tr-TR" sz="1400" dirty="0" smtClean="0">
                <a:solidFill>
                  <a:srgbClr val="000000"/>
                </a:solidFill>
                <a:latin typeface="Calibri" panose="020F0502020204030204" pitchFamily="34" charset="0"/>
                <a:ea typeface="Calibri" panose="020F0502020204030204" pitchFamily="34" charset="0"/>
              </a:rPr>
              <a:t>mükellefler</a:t>
            </a:r>
          </a:p>
          <a:p>
            <a:pPr marL="742950" lvl="1" indent="-285750">
              <a:spcAft>
                <a:spcPts val="600"/>
              </a:spcAft>
              <a:buFont typeface="Wingdings" panose="05000000000000000000" pitchFamily="2" charset="2"/>
              <a:buChar char="ü"/>
            </a:pPr>
            <a:r>
              <a:rPr lang="tr-TR" sz="1400" b="1" dirty="0">
                <a:solidFill>
                  <a:srgbClr val="C00000"/>
                </a:solidFill>
                <a:latin typeface="Calibri" panose="020F0502020204030204" pitchFamily="34" charset="0"/>
                <a:ea typeface="Calibri" panose="020F0502020204030204" pitchFamily="34" charset="0"/>
              </a:rPr>
              <a:t>İşletme hesabı</a:t>
            </a:r>
            <a:r>
              <a:rPr lang="tr-TR" sz="1400" dirty="0">
                <a:solidFill>
                  <a:srgbClr val="C00000"/>
                </a:solidFill>
                <a:latin typeface="Calibri" panose="020F0502020204030204" pitchFamily="34" charset="0"/>
                <a:ea typeface="Calibri" panose="020F0502020204030204" pitchFamily="34" charset="0"/>
              </a:rPr>
              <a:t> </a:t>
            </a:r>
            <a:r>
              <a:rPr lang="tr-TR" sz="1400" dirty="0">
                <a:solidFill>
                  <a:srgbClr val="000000"/>
                </a:solidFill>
                <a:latin typeface="Calibri" panose="020F0502020204030204" pitchFamily="34" charset="0"/>
                <a:ea typeface="Calibri" panose="020F0502020204030204" pitchFamily="34" charset="0"/>
              </a:rPr>
              <a:t>(zirai işletme hesabı dâhil) esasına göre defter tutan </a:t>
            </a:r>
            <a:r>
              <a:rPr lang="tr-TR" sz="1400" dirty="0" smtClean="0">
                <a:solidFill>
                  <a:srgbClr val="000000"/>
                </a:solidFill>
                <a:latin typeface="Calibri" panose="020F0502020204030204" pitchFamily="34" charset="0"/>
                <a:ea typeface="Calibri" panose="020F0502020204030204" pitchFamily="34" charset="0"/>
              </a:rPr>
              <a:t>mükellefler</a:t>
            </a:r>
          </a:p>
          <a:p>
            <a:pPr marL="742950" lvl="1" indent="-285750">
              <a:spcAft>
                <a:spcPts val="600"/>
              </a:spcAft>
              <a:buFont typeface="Wingdings" panose="05000000000000000000" pitchFamily="2" charset="2"/>
              <a:buChar char="ü"/>
            </a:pPr>
            <a:r>
              <a:rPr lang="tr-TR" sz="1400" b="1" dirty="0">
                <a:solidFill>
                  <a:srgbClr val="C00000"/>
                </a:solidFill>
                <a:latin typeface="Calibri" panose="020F0502020204030204" pitchFamily="34" charset="0"/>
                <a:ea typeface="Calibri" panose="020F0502020204030204" pitchFamily="34" charset="0"/>
              </a:rPr>
              <a:t>Serbest meslek</a:t>
            </a:r>
            <a:r>
              <a:rPr lang="tr-TR" sz="1400" dirty="0">
                <a:solidFill>
                  <a:srgbClr val="C00000"/>
                </a:solidFill>
                <a:latin typeface="Calibri" panose="020F0502020204030204" pitchFamily="34" charset="0"/>
                <a:ea typeface="Calibri" panose="020F0502020204030204" pitchFamily="34" charset="0"/>
              </a:rPr>
              <a:t> </a:t>
            </a:r>
            <a:r>
              <a:rPr lang="tr-TR" sz="1400" dirty="0">
                <a:solidFill>
                  <a:srgbClr val="000000"/>
                </a:solidFill>
                <a:latin typeface="Calibri" panose="020F0502020204030204" pitchFamily="34" charset="0"/>
                <a:ea typeface="Calibri" panose="020F0502020204030204" pitchFamily="34" charset="0"/>
              </a:rPr>
              <a:t>kazanç defteri tutan serbest meslek erbabı </a:t>
            </a:r>
            <a:r>
              <a:rPr lang="tr-TR" sz="1400" dirty="0" smtClean="0">
                <a:solidFill>
                  <a:srgbClr val="000000"/>
                </a:solidFill>
                <a:latin typeface="Calibri" panose="020F0502020204030204" pitchFamily="34" charset="0"/>
                <a:ea typeface="Calibri" panose="020F0502020204030204" pitchFamily="34" charset="0"/>
              </a:rPr>
              <a:t>mükellefler</a:t>
            </a:r>
          </a:p>
          <a:p>
            <a:pPr marL="742950" lvl="1" indent="-285750">
              <a:spcAft>
                <a:spcPts val="600"/>
              </a:spcAft>
              <a:buFont typeface="Wingdings" panose="05000000000000000000" pitchFamily="2" charset="2"/>
              <a:buChar char="ü"/>
            </a:pPr>
            <a:r>
              <a:rPr lang="tr-TR" sz="1400" b="1" dirty="0">
                <a:solidFill>
                  <a:srgbClr val="C00000"/>
                </a:solidFill>
                <a:latin typeface="Calibri" panose="020F0502020204030204" pitchFamily="34" charset="0"/>
                <a:ea typeface="Calibri" panose="020F0502020204030204" pitchFamily="34" charset="0"/>
              </a:rPr>
              <a:t>Finans ve bankacılık</a:t>
            </a:r>
            <a:r>
              <a:rPr lang="tr-TR" sz="1400" dirty="0">
                <a:solidFill>
                  <a:srgbClr val="C00000"/>
                </a:solidFill>
                <a:latin typeface="Calibri" panose="020F0502020204030204" pitchFamily="34" charset="0"/>
                <a:ea typeface="Calibri" panose="020F0502020204030204" pitchFamily="34" charset="0"/>
              </a:rPr>
              <a:t> </a:t>
            </a:r>
            <a:r>
              <a:rPr lang="tr-TR" sz="1400" dirty="0">
                <a:solidFill>
                  <a:srgbClr val="000000"/>
                </a:solidFill>
                <a:latin typeface="Calibri" panose="020F0502020204030204" pitchFamily="34" charset="0"/>
                <a:ea typeface="Calibri" panose="020F0502020204030204" pitchFamily="34" charset="0"/>
              </a:rPr>
              <a:t>sektöründe faaliyet gösteren </a:t>
            </a:r>
            <a:r>
              <a:rPr lang="tr-TR" sz="1400" dirty="0" smtClean="0">
                <a:solidFill>
                  <a:srgbClr val="000000"/>
                </a:solidFill>
                <a:latin typeface="Calibri" panose="020F0502020204030204" pitchFamily="34" charset="0"/>
                <a:ea typeface="Calibri" panose="020F0502020204030204" pitchFamily="34" charset="0"/>
              </a:rPr>
              <a:t>mükellefler*</a:t>
            </a:r>
          </a:p>
          <a:p>
            <a:pPr marL="742950" lvl="1" indent="-285750">
              <a:spcAft>
                <a:spcPts val="600"/>
              </a:spcAft>
              <a:buFont typeface="Wingdings" panose="05000000000000000000" pitchFamily="2" charset="2"/>
              <a:buChar char="ü"/>
            </a:pPr>
            <a:r>
              <a:rPr lang="tr-TR" sz="1400" b="1" dirty="0">
                <a:solidFill>
                  <a:srgbClr val="C00000"/>
                </a:solidFill>
                <a:latin typeface="Calibri" panose="020F0502020204030204" pitchFamily="34" charset="0"/>
                <a:ea typeface="Calibri" panose="020F0502020204030204" pitchFamily="34" charset="0"/>
              </a:rPr>
              <a:t>Sigorta ve reasürans</a:t>
            </a:r>
            <a:r>
              <a:rPr lang="tr-TR" sz="1400" dirty="0">
                <a:solidFill>
                  <a:srgbClr val="C00000"/>
                </a:solidFill>
                <a:latin typeface="Calibri" panose="020F0502020204030204" pitchFamily="34" charset="0"/>
                <a:ea typeface="Calibri" panose="020F0502020204030204" pitchFamily="34" charset="0"/>
              </a:rPr>
              <a:t> </a:t>
            </a:r>
            <a:r>
              <a:rPr lang="tr-TR" sz="1400" dirty="0" smtClean="0">
                <a:solidFill>
                  <a:srgbClr val="000000"/>
                </a:solidFill>
                <a:latin typeface="Calibri" panose="020F0502020204030204" pitchFamily="34" charset="0"/>
                <a:ea typeface="Calibri" panose="020F0502020204030204" pitchFamily="34" charset="0"/>
              </a:rPr>
              <a:t>şirketleri*</a:t>
            </a:r>
          </a:p>
          <a:p>
            <a:pPr marL="742950" lvl="1" indent="-285750">
              <a:spcAft>
                <a:spcPts val="600"/>
              </a:spcAft>
              <a:buFont typeface="Wingdings" panose="05000000000000000000" pitchFamily="2" charset="2"/>
              <a:buChar char="ü"/>
            </a:pPr>
            <a:r>
              <a:rPr lang="tr-TR" sz="1400" b="1" dirty="0">
                <a:solidFill>
                  <a:srgbClr val="C00000"/>
                </a:solidFill>
                <a:latin typeface="Calibri" panose="020F0502020204030204" pitchFamily="34" charset="0"/>
                <a:ea typeface="Calibri" panose="020F0502020204030204" pitchFamily="34" charset="0"/>
              </a:rPr>
              <a:t>Emeklilik şirketleri</a:t>
            </a:r>
            <a:r>
              <a:rPr lang="tr-TR" sz="1400" dirty="0">
                <a:solidFill>
                  <a:srgbClr val="C00000"/>
                </a:solidFill>
                <a:latin typeface="Calibri" panose="020F0502020204030204" pitchFamily="34" charset="0"/>
                <a:ea typeface="Calibri" panose="020F0502020204030204" pitchFamily="34" charset="0"/>
              </a:rPr>
              <a:t> </a:t>
            </a:r>
            <a:r>
              <a:rPr lang="tr-TR" sz="1400" dirty="0">
                <a:solidFill>
                  <a:srgbClr val="000000"/>
                </a:solidFill>
                <a:latin typeface="Calibri" panose="020F0502020204030204" pitchFamily="34" charset="0"/>
                <a:ea typeface="Calibri" panose="020F0502020204030204" pitchFamily="34" charset="0"/>
              </a:rPr>
              <a:t>ve emeklilik yatırım </a:t>
            </a:r>
            <a:r>
              <a:rPr lang="tr-TR" sz="1400" dirty="0" smtClean="0">
                <a:solidFill>
                  <a:srgbClr val="000000"/>
                </a:solidFill>
                <a:latin typeface="Calibri" panose="020F0502020204030204" pitchFamily="34" charset="0"/>
                <a:ea typeface="Calibri" panose="020F0502020204030204" pitchFamily="34" charset="0"/>
              </a:rPr>
              <a:t>fonları*</a:t>
            </a:r>
          </a:p>
          <a:p>
            <a:pPr marL="742950" lvl="1" indent="-285750">
              <a:spcAft>
                <a:spcPts val="600"/>
              </a:spcAft>
              <a:buFont typeface="Wingdings" panose="05000000000000000000" pitchFamily="2" charset="2"/>
              <a:buChar char="ü"/>
            </a:pPr>
            <a:r>
              <a:rPr lang="tr-TR" sz="1400" dirty="0">
                <a:solidFill>
                  <a:srgbClr val="000000"/>
                </a:solidFill>
                <a:latin typeface="Calibri" panose="020F0502020204030204" pitchFamily="34" charset="0"/>
                <a:ea typeface="Calibri" panose="020F0502020204030204" pitchFamily="34" charset="0"/>
              </a:rPr>
              <a:t>Münhasıran sürekli olarak </a:t>
            </a:r>
            <a:r>
              <a:rPr lang="tr-TR" sz="1400" b="1" dirty="0">
                <a:solidFill>
                  <a:srgbClr val="C00000"/>
                </a:solidFill>
                <a:latin typeface="Calibri" panose="020F0502020204030204" pitchFamily="34" charset="0"/>
                <a:ea typeface="Calibri" panose="020F0502020204030204" pitchFamily="34" charset="0"/>
              </a:rPr>
              <a:t>işlenmiş altın, gümüş alım-satımı</a:t>
            </a:r>
            <a:r>
              <a:rPr lang="tr-TR" sz="1400" dirty="0">
                <a:solidFill>
                  <a:srgbClr val="C00000"/>
                </a:solidFill>
                <a:latin typeface="Calibri" panose="020F0502020204030204" pitchFamily="34" charset="0"/>
                <a:ea typeface="Calibri" panose="020F0502020204030204" pitchFamily="34" charset="0"/>
              </a:rPr>
              <a:t> </a:t>
            </a:r>
            <a:r>
              <a:rPr lang="tr-TR" sz="1400" dirty="0">
                <a:solidFill>
                  <a:srgbClr val="000000"/>
                </a:solidFill>
                <a:latin typeface="Calibri" panose="020F0502020204030204" pitchFamily="34" charset="0"/>
                <a:ea typeface="Calibri" panose="020F0502020204030204" pitchFamily="34" charset="0"/>
              </a:rPr>
              <a:t>ve imali ile iştigal eden </a:t>
            </a:r>
            <a:r>
              <a:rPr lang="tr-TR" sz="1400" dirty="0" smtClean="0">
                <a:solidFill>
                  <a:srgbClr val="000000"/>
                </a:solidFill>
                <a:latin typeface="Calibri" panose="020F0502020204030204" pitchFamily="34" charset="0"/>
                <a:ea typeface="Calibri" panose="020F0502020204030204" pitchFamily="34" charset="0"/>
              </a:rPr>
              <a:t>mükellefler*</a:t>
            </a:r>
          </a:p>
          <a:p>
            <a:pPr marL="742950" lvl="1" indent="-285750">
              <a:spcAft>
                <a:spcPts val="600"/>
              </a:spcAft>
              <a:buFont typeface="Wingdings" panose="05000000000000000000" pitchFamily="2" charset="2"/>
              <a:buChar char="ü"/>
            </a:pPr>
            <a:r>
              <a:rPr lang="tr-TR" sz="1400" dirty="0">
                <a:solidFill>
                  <a:srgbClr val="000000"/>
                </a:solidFill>
                <a:latin typeface="Calibri" panose="020F0502020204030204" pitchFamily="34" charset="0"/>
                <a:ea typeface="Calibri" panose="020F0502020204030204" pitchFamily="34" charset="0"/>
              </a:rPr>
              <a:t>213 sayılı Kanunun 215 inci maddesi uyarınca kendilerine, kayıtlarını Türk para birimi dışında </a:t>
            </a:r>
            <a:r>
              <a:rPr lang="tr-TR" sz="1400" b="1" dirty="0">
                <a:solidFill>
                  <a:srgbClr val="C00000"/>
                </a:solidFill>
                <a:latin typeface="Calibri" panose="020F0502020204030204" pitchFamily="34" charset="0"/>
                <a:ea typeface="Calibri" panose="020F0502020204030204" pitchFamily="34" charset="0"/>
              </a:rPr>
              <a:t>başka bir para birimiyle tutmalarına izin verilen </a:t>
            </a:r>
            <a:r>
              <a:rPr lang="tr-TR" sz="1400" b="1" dirty="0" smtClean="0">
                <a:solidFill>
                  <a:srgbClr val="C00000"/>
                </a:solidFill>
                <a:latin typeface="Calibri" panose="020F0502020204030204" pitchFamily="34" charset="0"/>
                <a:ea typeface="Calibri" panose="020F0502020204030204" pitchFamily="34" charset="0"/>
              </a:rPr>
              <a:t>mükellefler</a:t>
            </a:r>
            <a:r>
              <a:rPr lang="tr-TR" sz="1400" b="1" dirty="0" smtClean="0">
                <a:latin typeface="Calibri" panose="020F0502020204030204" pitchFamily="34" charset="0"/>
                <a:ea typeface="Calibri" panose="020F0502020204030204" pitchFamily="34" charset="0"/>
              </a:rPr>
              <a:t>*</a:t>
            </a:r>
            <a:endParaRPr lang="tr-TR" sz="1400" dirty="0" smtClean="0">
              <a:latin typeface="Calibri" panose="020F0502020204030204" pitchFamily="34" charset="0"/>
              <a:ea typeface="Calibri" panose="020F0502020204030204" pitchFamily="34" charset="0"/>
            </a:endParaRPr>
          </a:p>
        </p:txBody>
      </p:sp>
      <p:sp>
        <p:nvSpPr>
          <p:cNvPr id="20" name="Metin kutusu 19"/>
          <p:cNvSpPr txBox="1"/>
          <p:nvPr/>
        </p:nvSpPr>
        <p:spPr>
          <a:xfrm>
            <a:off x="3602676" y="1396532"/>
            <a:ext cx="5965371" cy="1851276"/>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pPr algn="just"/>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pPr algn="just"/>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1400" b="1" dirty="0">
                <a:solidFill>
                  <a:srgbClr val="C00000"/>
                </a:solidFill>
                <a:latin typeface="Calibri" panose="020F0502020204030204" pitchFamily="34" charset="0"/>
                <a:ea typeface="Calibri" panose="020F0502020204030204" pitchFamily="34" charset="0"/>
              </a:rPr>
              <a:t>Tam mükellefiyete</a:t>
            </a:r>
            <a:r>
              <a:rPr lang="tr-TR" sz="1400" dirty="0">
                <a:solidFill>
                  <a:srgbClr val="C00000"/>
                </a:solidFill>
                <a:latin typeface="Calibri" panose="020F0502020204030204" pitchFamily="34" charset="0"/>
                <a:ea typeface="Calibri" panose="020F0502020204030204" pitchFamily="34" charset="0"/>
              </a:rPr>
              <a:t> </a:t>
            </a:r>
            <a:r>
              <a:rPr lang="tr-TR" sz="1400" dirty="0">
                <a:solidFill>
                  <a:srgbClr val="000000"/>
                </a:solidFill>
                <a:latin typeface="Calibri" panose="020F0502020204030204" pitchFamily="34" charset="0"/>
                <a:ea typeface="Calibri" panose="020F0502020204030204" pitchFamily="34" charset="0"/>
              </a:rPr>
              <a:t>tabi ve </a:t>
            </a:r>
            <a:r>
              <a:rPr lang="tr-TR" sz="1400" b="1" dirty="0">
                <a:solidFill>
                  <a:srgbClr val="C00000"/>
                </a:solidFill>
                <a:latin typeface="Calibri" panose="020F0502020204030204" pitchFamily="34" charset="0"/>
                <a:ea typeface="Calibri" panose="020F0502020204030204" pitchFamily="34" charset="0"/>
              </a:rPr>
              <a:t>bilanço esasına </a:t>
            </a:r>
            <a:r>
              <a:rPr lang="tr-TR" sz="1400" dirty="0">
                <a:solidFill>
                  <a:srgbClr val="000000"/>
                </a:solidFill>
                <a:latin typeface="Calibri" panose="020F0502020204030204" pitchFamily="34" charset="0"/>
                <a:ea typeface="Calibri" panose="020F0502020204030204" pitchFamily="34" charset="0"/>
              </a:rPr>
              <a:t>göre defter </a:t>
            </a:r>
            <a:r>
              <a:rPr lang="tr-TR" sz="1400" dirty="0" smtClean="0">
                <a:solidFill>
                  <a:srgbClr val="000000"/>
                </a:solidFill>
                <a:latin typeface="Calibri" panose="020F0502020204030204" pitchFamily="34" charset="0"/>
                <a:ea typeface="Calibri" panose="020F0502020204030204" pitchFamily="34" charset="0"/>
              </a:rPr>
              <a:t>tutan;</a:t>
            </a:r>
          </a:p>
          <a:p>
            <a:pPr marL="834390" lvl="2" indent="-285750" algn="just">
              <a:lnSpc>
                <a:spcPct val="90000"/>
              </a:lnSpc>
              <a:spcBef>
                <a:spcPts val="300"/>
              </a:spcBef>
              <a:spcAft>
                <a:spcPts val="300"/>
              </a:spcAft>
              <a:buClr>
                <a:srgbClr val="D34817"/>
              </a:buClr>
              <a:buFont typeface="Wingdings" panose="05000000000000000000" pitchFamily="2" charset="2"/>
              <a:buChar char="§"/>
            </a:pPr>
            <a:r>
              <a:rPr lang="tr-TR" sz="1400" b="1" u="sng" dirty="0" err="1" smtClean="0">
                <a:solidFill>
                  <a:srgbClr val="000000"/>
                </a:solidFill>
                <a:latin typeface="Calibri" panose="020F0502020204030204" pitchFamily="34" charset="0"/>
                <a:ea typeface="Calibri" panose="020F0502020204030204" pitchFamily="34" charset="0"/>
              </a:rPr>
              <a:t>Kollektif</a:t>
            </a:r>
            <a:r>
              <a:rPr lang="tr-TR" sz="1400" dirty="0" smtClean="0">
                <a:solidFill>
                  <a:srgbClr val="000000"/>
                </a:solidFill>
                <a:latin typeface="Calibri" panose="020F0502020204030204" pitchFamily="34" charset="0"/>
                <a:ea typeface="Calibri" panose="020F0502020204030204" pitchFamily="34" charset="0"/>
              </a:rPr>
              <a:t>, </a:t>
            </a:r>
            <a:r>
              <a:rPr lang="tr-TR" sz="1400" b="1" u="sng" dirty="0">
                <a:solidFill>
                  <a:srgbClr val="000000"/>
                </a:solidFill>
                <a:latin typeface="Calibri" panose="020F0502020204030204" pitchFamily="34" charset="0"/>
                <a:ea typeface="Calibri" panose="020F0502020204030204" pitchFamily="34" charset="0"/>
              </a:rPr>
              <a:t>adi komandit</a:t>
            </a:r>
            <a:r>
              <a:rPr lang="tr-TR" sz="1400" dirty="0">
                <a:solidFill>
                  <a:srgbClr val="000000"/>
                </a:solidFill>
                <a:latin typeface="Calibri" panose="020F0502020204030204" pitchFamily="34" charset="0"/>
                <a:ea typeface="Calibri" panose="020F0502020204030204" pitchFamily="34" charset="0"/>
              </a:rPr>
              <a:t> ve </a:t>
            </a:r>
            <a:r>
              <a:rPr lang="tr-TR" sz="1400" b="1" u="sng" dirty="0">
                <a:solidFill>
                  <a:srgbClr val="000000"/>
                </a:solidFill>
                <a:latin typeface="Calibri" panose="020F0502020204030204" pitchFamily="34" charset="0"/>
                <a:ea typeface="Calibri" panose="020F0502020204030204" pitchFamily="34" charset="0"/>
              </a:rPr>
              <a:t>adi şirketler</a:t>
            </a:r>
            <a:r>
              <a:rPr lang="tr-TR" sz="1400" dirty="0">
                <a:solidFill>
                  <a:srgbClr val="000000"/>
                </a:solidFill>
                <a:latin typeface="Calibri" panose="020F0502020204030204" pitchFamily="34" charset="0"/>
                <a:ea typeface="Calibri" panose="020F0502020204030204" pitchFamily="34" charset="0"/>
              </a:rPr>
              <a:t> de dâhil olmak üzere </a:t>
            </a:r>
            <a:r>
              <a:rPr lang="tr-TR" sz="1400" b="1" u="sng" dirty="0">
                <a:solidFill>
                  <a:srgbClr val="000000"/>
                </a:solidFill>
                <a:latin typeface="Calibri" panose="020F0502020204030204" pitchFamily="34" charset="0"/>
                <a:ea typeface="Calibri" panose="020F0502020204030204" pitchFamily="34" charset="0"/>
              </a:rPr>
              <a:t>ferdi işletme sahibi gelir vergisi mükellefleri</a:t>
            </a:r>
            <a:r>
              <a:rPr lang="tr-TR" sz="1400" b="1" u="sng" dirty="0">
                <a:solidFill>
                  <a:srgbClr val="C00000"/>
                </a:solidFill>
                <a:latin typeface="Calibri" panose="020F0502020204030204" pitchFamily="34" charset="0"/>
                <a:ea typeface="Calibri" panose="020F0502020204030204" pitchFamily="34" charset="0"/>
              </a:rPr>
              <a:t>(1)</a:t>
            </a:r>
            <a:r>
              <a:rPr lang="tr-TR" sz="1400" dirty="0">
                <a:solidFill>
                  <a:srgbClr val="000000"/>
                </a:solidFill>
                <a:latin typeface="Calibri" panose="020F0502020204030204" pitchFamily="34" charset="0"/>
                <a:ea typeface="Calibri" panose="020F0502020204030204" pitchFamily="34" charset="0"/>
              </a:rPr>
              <a:t> ile </a:t>
            </a:r>
            <a:r>
              <a:rPr lang="tr-TR" sz="1400" b="1" u="sng" dirty="0">
                <a:solidFill>
                  <a:srgbClr val="000000"/>
                </a:solidFill>
                <a:latin typeface="Calibri" panose="020F0502020204030204" pitchFamily="34" charset="0"/>
                <a:ea typeface="Calibri" panose="020F0502020204030204" pitchFamily="34" charset="0"/>
              </a:rPr>
              <a:t>kurumlar vergisi mükellefleri</a:t>
            </a:r>
            <a:r>
              <a:rPr lang="tr-TR" sz="1400" b="1" u="sng" dirty="0">
                <a:solidFill>
                  <a:srgbClr val="C00000"/>
                </a:solidFill>
                <a:latin typeface="Calibri" panose="020F0502020204030204" pitchFamily="34" charset="0"/>
                <a:ea typeface="Calibri" panose="020F0502020204030204" pitchFamily="34" charset="0"/>
              </a:rPr>
              <a:t>(2)</a:t>
            </a:r>
            <a:r>
              <a:rPr lang="tr-TR" sz="1400" dirty="0" smtClean="0">
                <a:solidFill>
                  <a:srgbClr val="000000"/>
                </a:solidFill>
                <a:latin typeface="Calibri" panose="020F0502020204030204" pitchFamily="34" charset="0"/>
                <a:ea typeface="Calibri" panose="020F0502020204030204" pitchFamily="34" charset="0"/>
              </a:rPr>
              <a:t> </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1400" dirty="0">
                <a:solidFill>
                  <a:srgbClr val="000000"/>
                </a:solidFill>
                <a:latin typeface="Calibri" panose="020F0502020204030204" pitchFamily="34" charset="0"/>
                <a:ea typeface="Calibri" panose="020F0502020204030204" pitchFamily="34" charset="0"/>
              </a:rPr>
              <a:t>Kanunda yazılı </a:t>
            </a:r>
            <a:r>
              <a:rPr lang="tr-TR" sz="1400" b="1" dirty="0">
                <a:solidFill>
                  <a:srgbClr val="C00000"/>
                </a:solidFill>
                <a:latin typeface="Calibri" panose="020F0502020204030204" pitchFamily="34" charset="0"/>
                <a:ea typeface="Calibri" panose="020F0502020204030204" pitchFamily="34" charset="0"/>
              </a:rPr>
              <a:t>istisnalar dışında</a:t>
            </a:r>
            <a:r>
              <a:rPr lang="tr-TR" sz="1600" b="1" dirty="0" smtClean="0">
                <a:solidFill>
                  <a:schemeClr val="accent1"/>
                </a:solidFill>
                <a:latin typeface="Calibri" panose="020F0502020204030204" pitchFamily="34" charset="0"/>
                <a:ea typeface="Calibri" panose="020F0502020204030204" pitchFamily="34" charset="0"/>
              </a:rPr>
              <a:t>*</a:t>
            </a:r>
          </a:p>
        </p:txBody>
      </p:sp>
      <p:sp>
        <p:nvSpPr>
          <p:cNvPr id="21" name="Yuvarlatılmış Dikdörtgen 20"/>
          <p:cNvSpPr/>
          <p:nvPr/>
        </p:nvSpPr>
        <p:spPr>
          <a:xfrm>
            <a:off x="3617050" y="1225669"/>
            <a:ext cx="5952554" cy="720000"/>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a:latin typeface="Arial" panose="020B0604020202020204" pitchFamily="34" charset="0"/>
                <a:cs typeface="Arial" panose="020B0604020202020204" pitchFamily="34" charset="0"/>
              </a:rPr>
              <a:t>Yeniden değerleme yapabilecek mükellefler</a:t>
            </a:r>
          </a:p>
        </p:txBody>
      </p:sp>
      <p:sp>
        <p:nvSpPr>
          <p:cNvPr id="2" name="Slayt Numarası Yer Tutucusu 1"/>
          <p:cNvSpPr>
            <a:spLocks noGrp="1"/>
          </p:cNvSpPr>
          <p:nvPr>
            <p:ph type="sldNum" sz="quarter" idx="12"/>
          </p:nvPr>
        </p:nvSpPr>
        <p:spPr/>
        <p:txBody>
          <a:bodyPr/>
          <a:lstStyle/>
          <a:p>
            <a:fld id="{F28A0EBE-9E73-41B7-8F1B-104D7A2F7EFB}" type="slidenum">
              <a:rPr lang="tr-TR" smtClean="0"/>
              <a:t>41</a:t>
            </a:fld>
            <a:endParaRPr lang="tr-TR"/>
          </a:p>
        </p:txBody>
      </p:sp>
    </p:spTree>
    <p:extLst>
      <p:ext uri="{BB962C8B-B14F-4D97-AF65-F5344CB8AC3E}">
        <p14:creationId xmlns:p14="http://schemas.microsoft.com/office/powerpoint/2010/main" val="680653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up)">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6" grpId="0" animBg="1"/>
      <p:bldP spid="20" grpId="0" animBg="1"/>
      <p:bldP spid="2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çerik Yer Tutucusu 2"/>
          <p:cNvSpPr txBox="1">
            <a:spLocks/>
          </p:cNvSpPr>
          <p:nvPr/>
        </p:nvSpPr>
        <p:spPr>
          <a:xfrm>
            <a:off x="2143476" y="4647294"/>
            <a:ext cx="8736973" cy="10897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Font typeface="Wingdings" panose="05000000000000000000" pitchFamily="2" charset="2"/>
              <a:buChar char="q"/>
            </a:pPr>
            <a:endParaRPr lang="tr-TR" dirty="0"/>
          </a:p>
        </p:txBody>
      </p:sp>
      <p:sp>
        <p:nvSpPr>
          <p:cNvPr id="12" name="İçerik Yer Tutucusu 2"/>
          <p:cNvSpPr txBox="1">
            <a:spLocks/>
          </p:cNvSpPr>
          <p:nvPr/>
        </p:nvSpPr>
        <p:spPr>
          <a:xfrm>
            <a:off x="-374871" y="5737074"/>
            <a:ext cx="8736973" cy="10897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Font typeface="Wingdings" panose="05000000000000000000" pitchFamily="2" charset="2"/>
              <a:buChar char="q"/>
            </a:pPr>
            <a:endParaRPr lang="tr-TR" dirty="0"/>
          </a:p>
        </p:txBody>
      </p:sp>
      <p:sp>
        <p:nvSpPr>
          <p:cNvPr id="22" name="Dikdörtgen 21"/>
          <p:cNvSpPr/>
          <p:nvPr/>
        </p:nvSpPr>
        <p:spPr>
          <a:xfrm>
            <a:off x="2941563" y="1441688"/>
            <a:ext cx="5254951" cy="720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scene3d>
              <a:camera prst="orthographicFront"/>
              <a:lightRig rig="threePt" dir="t"/>
            </a:scene3d>
            <a:sp3d extrusionH="57150">
              <a:bevelT w="82550" h="38100" prst="coolSlant"/>
            </a:sp3d>
          </a:bodyPr>
          <a:lstStyle/>
          <a:p>
            <a:pPr lvl="0" algn="ctr" defTabSz="1422400">
              <a:lnSpc>
                <a:spcPct val="90000"/>
              </a:lnSpc>
              <a:spcBef>
                <a:spcPct val="0"/>
              </a:spcBef>
              <a:spcAft>
                <a:spcPct val="35000"/>
              </a:spcAft>
            </a:pPr>
            <a:endParaRPr lang="tr-TR" sz="3200" b="1" dirty="0">
              <a:solidFill>
                <a:schemeClr val="tx1"/>
              </a:solidFill>
              <a:latin typeface="SimSun" panose="02010600030101010101" pitchFamily="2" charset="-122"/>
              <a:ea typeface="SimSun" panose="02010600030101010101" pitchFamily="2" charset="-122"/>
              <a:cs typeface="Times New Roman" panose="02020603050405020304" pitchFamily="18" charset="0"/>
            </a:endParaRPr>
          </a:p>
        </p:txBody>
      </p:sp>
      <p:sp>
        <p:nvSpPr>
          <p:cNvPr id="11" name="TextShape 2"/>
          <p:cNvSpPr txBox="1"/>
          <p:nvPr/>
        </p:nvSpPr>
        <p:spPr>
          <a:xfrm>
            <a:off x="1108075" y="82018"/>
            <a:ext cx="10920495" cy="791640"/>
          </a:xfrm>
          <a:prstGeom prst="rect">
            <a:avLst/>
          </a:prstGeom>
          <a:noFill/>
          <a:ln>
            <a:noFill/>
          </a:ln>
        </p:spPr>
        <p:txBody>
          <a:bodyPr anchor="ctr"/>
          <a:lstStyle/>
          <a:p>
            <a:pPr algn="ctr">
              <a:lnSpc>
                <a:spcPct val="100000"/>
              </a:lnSpc>
            </a:pPr>
            <a:r>
              <a:rPr lang="tr-TR" sz="2500" b="1" spc="-1" dirty="0" smtClean="0">
                <a:solidFill>
                  <a:srgbClr val="FF0000"/>
                </a:solidFill>
                <a:uFill>
                  <a:solidFill>
                    <a:srgbClr val="FFFFFF"/>
                  </a:solidFill>
                </a:uFill>
                <a:latin typeface="Calibri"/>
              </a:rPr>
              <a:t>YENİDEN DEĞERLEME</a:t>
            </a:r>
          </a:p>
          <a:p>
            <a:pPr algn="ctr">
              <a:lnSpc>
                <a:spcPct val="100000"/>
              </a:lnSpc>
            </a:pPr>
            <a:r>
              <a:rPr lang="tr-TR" b="1" spc="-1" dirty="0" smtClean="0">
                <a:solidFill>
                  <a:srgbClr val="FF0000"/>
                </a:solidFill>
                <a:uFill>
                  <a:solidFill>
                    <a:srgbClr val="FFFFFF"/>
                  </a:solidFill>
                </a:uFill>
              </a:rPr>
              <a:t>-</a:t>
            </a:r>
            <a:r>
              <a:rPr lang="tr-TR" b="1" spc="-1" dirty="0">
                <a:solidFill>
                  <a:srgbClr val="FF0000"/>
                </a:solidFill>
                <a:uFill>
                  <a:solidFill>
                    <a:srgbClr val="FFFFFF"/>
                  </a:solidFill>
                </a:uFill>
              </a:rPr>
              <a:t>9/6/2021 Tarihi İtibarıyla Kayıtlı Bulunan İktisadi Kıymetler Bakımından VUK Geçici 31 Uygulaması</a:t>
            </a:r>
            <a:r>
              <a:rPr lang="tr-TR" b="1" strike="noStrike" spc="-1" dirty="0" smtClean="0">
                <a:solidFill>
                  <a:srgbClr val="FF0000"/>
                </a:solidFill>
                <a:uFill>
                  <a:solidFill>
                    <a:srgbClr val="FFFFFF"/>
                  </a:solidFill>
                </a:uFill>
                <a:latin typeface="Calibri"/>
              </a:rPr>
              <a:t>-</a:t>
            </a:r>
            <a:endParaRPr lang="tr-TR" b="0" strike="noStrike" spc="-1" dirty="0">
              <a:solidFill>
                <a:srgbClr val="000000"/>
              </a:solidFill>
              <a:uFill>
                <a:solidFill>
                  <a:srgbClr val="FFFFFF"/>
                </a:solidFill>
              </a:uFill>
              <a:latin typeface="Calibri"/>
            </a:endParaRPr>
          </a:p>
        </p:txBody>
      </p:sp>
      <p:sp>
        <p:nvSpPr>
          <p:cNvPr id="13" name="5 Dikdörtgen"/>
          <p:cNvSpPr/>
          <p:nvPr/>
        </p:nvSpPr>
        <p:spPr>
          <a:xfrm rot="16200000">
            <a:off x="-2875869" y="3145126"/>
            <a:ext cx="6851740" cy="561489"/>
          </a:xfrm>
          <a:prstGeom prst="rect">
            <a:avLst/>
          </a:prstGeom>
          <a:solidFill>
            <a:srgbClr val="FD0005"/>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b="1">
              <a:solidFill>
                <a:prstClr val="white"/>
              </a:solidFill>
            </a:endParaRPr>
          </a:p>
        </p:txBody>
      </p:sp>
      <p:sp>
        <p:nvSpPr>
          <p:cNvPr id="14" name="36 Başlık"/>
          <p:cNvSpPr txBox="1">
            <a:spLocks/>
          </p:cNvSpPr>
          <p:nvPr/>
        </p:nvSpPr>
        <p:spPr>
          <a:xfrm rot="16200000">
            <a:off x="-2247497" y="3571445"/>
            <a:ext cx="5584971" cy="571504"/>
          </a:xfrm>
          <a:prstGeom prst="rect">
            <a:avLst/>
          </a:prstGeom>
        </p:spPr>
        <p:txBody>
          <a:bodyPr vert="horz" lIns="91440" tIns="45720" rIns="91440" bIns="45720" rtlCol="0" anchor="ctr">
            <a:noAutofit/>
          </a:bodyPr>
          <a:lstStyle/>
          <a:p>
            <a:pPr algn="ctr">
              <a:spcBef>
                <a:spcPct val="0"/>
              </a:spcBef>
              <a:defRPr/>
            </a:pPr>
            <a:r>
              <a:rPr lang="tr-TR" b="1" dirty="0">
                <a:solidFill>
                  <a:prstClr val="white"/>
                </a:solidFill>
                <a:effectLst>
                  <a:outerShdw blurRad="38100" dist="38100" dir="2700000" algn="tl">
                    <a:srgbClr val="000000">
                      <a:alpha val="43137"/>
                    </a:srgbClr>
                  </a:outerShdw>
                </a:effectLst>
              </a:rPr>
              <a:t>VERGİ DENETİM KURULU BAŞKANLIĞI</a:t>
            </a:r>
          </a:p>
        </p:txBody>
      </p:sp>
      <p:pic>
        <p:nvPicPr>
          <p:cNvPr id="15" name="Resim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46" y="235646"/>
            <a:ext cx="965683" cy="964739"/>
          </a:xfrm>
          <a:prstGeom prst="rect">
            <a:avLst/>
          </a:prstGeom>
        </p:spPr>
      </p:pic>
      <p:sp>
        <p:nvSpPr>
          <p:cNvPr id="16" name="Metin kutusu 15"/>
          <p:cNvSpPr txBox="1"/>
          <p:nvPr/>
        </p:nvSpPr>
        <p:spPr>
          <a:xfrm>
            <a:off x="889490" y="3117729"/>
            <a:ext cx="11244943" cy="1611210"/>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100" b="1">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a:defRPr>
                <a:solidFill>
                  <a:schemeClr val="tx1"/>
                </a:solidFill>
              </a:defRPr>
            </a:lvl2pPr>
            <a:lvl3pPr marL="834390" lvl="2" indent="-285750">
              <a:lnSpc>
                <a:spcPct val="90000"/>
              </a:lnSpc>
              <a:spcBef>
                <a:spcPts val="300"/>
              </a:spcBef>
              <a:spcAft>
                <a:spcPts val="300"/>
              </a:spcAft>
              <a:buClr>
                <a:srgbClr val="D34817"/>
              </a:buClr>
              <a:buFont typeface="Wingdings" panose="05000000000000000000" pitchFamily="2" charset="2"/>
              <a:buChar char="§"/>
              <a:defRPr sz="1400">
                <a:solidFill>
                  <a:prstClr val="black">
                    <a:lumMod val="85000"/>
                    <a:lumOff val="15000"/>
                  </a:prstClr>
                </a:solidFill>
                <a:latin typeface="Segoe UI" panose="020B0502040204020203" pitchFamily="34" charset="0"/>
                <a:ea typeface="Segoe UI" panose="020B0502040204020203" pitchFamily="34" charset="0"/>
                <a:cs typeface="Segoe UI" panose="020B0502040204020203" pitchFamily="34" charset="0"/>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1">
              <a:spcAft>
                <a:spcPts val="600"/>
              </a:spcAft>
            </a:pPr>
            <a:r>
              <a:rPr lang="tr-TR" sz="1400" b="1" dirty="0" smtClean="0">
                <a:solidFill>
                  <a:schemeClr val="accent1"/>
                </a:solidFill>
                <a:latin typeface="Calibri" panose="020F0502020204030204" pitchFamily="34" charset="0"/>
                <a:ea typeface="Calibri" panose="020F0502020204030204" pitchFamily="34" charset="0"/>
              </a:rPr>
              <a:t>     	* </a:t>
            </a:r>
            <a:r>
              <a:rPr lang="tr-TR" sz="1400" dirty="0" smtClean="0">
                <a:solidFill>
                  <a:srgbClr val="000000"/>
                </a:solidFill>
                <a:latin typeface="Calibri" panose="020F0502020204030204" pitchFamily="34" charset="0"/>
                <a:ea typeface="Calibri" panose="020F0502020204030204" pitchFamily="34" charset="0"/>
              </a:rPr>
              <a:t>İstisnalar:</a:t>
            </a:r>
          </a:p>
          <a:p>
            <a:pPr marL="742950" lvl="1" indent="-285750">
              <a:spcAft>
                <a:spcPts val="600"/>
              </a:spcAft>
              <a:buFont typeface="Wingdings" panose="05000000000000000000" pitchFamily="2" charset="2"/>
              <a:buChar char="ü"/>
            </a:pPr>
            <a:r>
              <a:rPr lang="tr-TR" sz="1400" b="1" u="sng" dirty="0">
                <a:solidFill>
                  <a:srgbClr val="000000"/>
                </a:solidFill>
                <a:latin typeface="Calibri" panose="020F0502020204030204" pitchFamily="34" charset="0"/>
                <a:ea typeface="Calibri" panose="020F0502020204030204" pitchFamily="34" charset="0"/>
              </a:rPr>
              <a:t>Sat-kirala-geri al(1)</a:t>
            </a:r>
            <a:r>
              <a:rPr lang="tr-TR" sz="1400" dirty="0">
                <a:solidFill>
                  <a:srgbClr val="000000"/>
                </a:solidFill>
                <a:latin typeface="Calibri" panose="020F0502020204030204" pitchFamily="34" charset="0"/>
                <a:ea typeface="Calibri" panose="020F0502020204030204" pitchFamily="34" charset="0"/>
              </a:rPr>
              <a:t> işlemine veya </a:t>
            </a:r>
            <a:r>
              <a:rPr lang="tr-TR" sz="1400" b="1" u="sng" dirty="0">
                <a:solidFill>
                  <a:srgbClr val="000000"/>
                </a:solidFill>
                <a:latin typeface="Calibri" panose="020F0502020204030204" pitchFamily="34" charset="0"/>
                <a:ea typeface="Calibri" panose="020F0502020204030204" pitchFamily="34" charset="0"/>
              </a:rPr>
              <a:t>kira sertifikası ihracına(2)</a:t>
            </a:r>
            <a:r>
              <a:rPr lang="tr-TR" sz="1400" dirty="0">
                <a:solidFill>
                  <a:srgbClr val="000000"/>
                </a:solidFill>
                <a:latin typeface="Calibri" panose="020F0502020204030204" pitchFamily="34" charset="0"/>
                <a:ea typeface="Calibri" panose="020F0502020204030204" pitchFamily="34" charset="0"/>
              </a:rPr>
              <a:t> konu edilen iktisadi kıymetler </a:t>
            </a:r>
            <a:endParaRPr lang="tr-TR" sz="1400" dirty="0" smtClean="0">
              <a:solidFill>
                <a:srgbClr val="000000"/>
              </a:solidFill>
              <a:latin typeface="Calibri" panose="020F0502020204030204" pitchFamily="34" charset="0"/>
              <a:ea typeface="Calibri" panose="020F0502020204030204" pitchFamily="34" charset="0"/>
            </a:endParaRPr>
          </a:p>
          <a:p>
            <a:pPr marL="742950" lvl="1" indent="-285750">
              <a:spcAft>
                <a:spcPts val="600"/>
              </a:spcAft>
              <a:buFont typeface="Wingdings" panose="05000000000000000000" pitchFamily="2" charset="2"/>
              <a:buChar char="ü"/>
            </a:pPr>
            <a:r>
              <a:rPr lang="tr-TR" sz="1400" b="1" u="sng" dirty="0" smtClean="0">
                <a:solidFill>
                  <a:srgbClr val="000000"/>
                </a:solidFill>
                <a:latin typeface="Calibri" panose="020F0502020204030204" pitchFamily="34" charset="0"/>
                <a:ea typeface="Calibri" panose="020F0502020204030204" pitchFamily="34" charset="0"/>
              </a:rPr>
              <a:t>İktisadi kıymetlerin </a:t>
            </a:r>
            <a:r>
              <a:rPr lang="tr-TR" sz="1400" b="1" u="sng" dirty="0">
                <a:solidFill>
                  <a:srgbClr val="000000"/>
                </a:solidFill>
                <a:latin typeface="Calibri" panose="020F0502020204030204" pitchFamily="34" charset="0"/>
                <a:ea typeface="Calibri" panose="020F0502020204030204" pitchFamily="34" charset="0"/>
              </a:rPr>
              <a:t>alım, satım ve inşa işleri ile devamlı olarak uğraşanların</a:t>
            </a:r>
            <a:r>
              <a:rPr lang="tr-TR" sz="1400" dirty="0">
                <a:solidFill>
                  <a:srgbClr val="000000"/>
                </a:solidFill>
                <a:latin typeface="Calibri" panose="020F0502020204030204" pitchFamily="34" charset="0"/>
                <a:ea typeface="Calibri" panose="020F0502020204030204" pitchFamily="34" charset="0"/>
              </a:rPr>
              <a:t> </a:t>
            </a:r>
            <a:r>
              <a:rPr lang="tr-TR" sz="1400" b="1" dirty="0">
                <a:solidFill>
                  <a:srgbClr val="C00000"/>
                </a:solidFill>
                <a:latin typeface="Calibri" panose="020F0502020204030204" pitchFamily="34" charset="0"/>
                <a:ea typeface="Calibri" panose="020F0502020204030204" pitchFamily="34" charset="0"/>
              </a:rPr>
              <a:t>bu amaçla aktiflerinde kayıtlı</a:t>
            </a:r>
            <a:r>
              <a:rPr lang="tr-TR" sz="1400" dirty="0">
                <a:solidFill>
                  <a:srgbClr val="C00000"/>
                </a:solidFill>
                <a:latin typeface="Calibri" panose="020F0502020204030204" pitchFamily="34" charset="0"/>
                <a:ea typeface="Calibri" panose="020F0502020204030204" pitchFamily="34" charset="0"/>
              </a:rPr>
              <a:t> </a:t>
            </a:r>
            <a:r>
              <a:rPr lang="tr-TR" sz="1400" dirty="0">
                <a:solidFill>
                  <a:srgbClr val="000000"/>
                </a:solidFill>
                <a:latin typeface="Calibri" panose="020F0502020204030204" pitchFamily="34" charset="0"/>
                <a:ea typeface="Calibri" panose="020F0502020204030204" pitchFamily="34" charset="0"/>
              </a:rPr>
              <a:t>bulunan </a:t>
            </a:r>
            <a:r>
              <a:rPr lang="tr-TR" sz="1400" b="1" u="sng" dirty="0">
                <a:solidFill>
                  <a:srgbClr val="000000"/>
                </a:solidFill>
                <a:latin typeface="Calibri" panose="020F0502020204030204" pitchFamily="34" charset="0"/>
                <a:ea typeface="Calibri" panose="020F0502020204030204" pitchFamily="34" charset="0"/>
              </a:rPr>
              <a:t>emtia</a:t>
            </a:r>
            <a:r>
              <a:rPr lang="tr-TR" sz="1400" dirty="0">
                <a:solidFill>
                  <a:srgbClr val="000000"/>
                </a:solidFill>
                <a:latin typeface="Calibri" panose="020F0502020204030204" pitchFamily="34" charset="0"/>
                <a:ea typeface="Calibri" panose="020F0502020204030204" pitchFamily="34" charset="0"/>
              </a:rPr>
              <a:t> niteliğindeki </a:t>
            </a:r>
            <a:r>
              <a:rPr lang="tr-TR" sz="1400" dirty="0" smtClean="0">
                <a:solidFill>
                  <a:srgbClr val="000000"/>
                </a:solidFill>
                <a:latin typeface="Calibri" panose="020F0502020204030204" pitchFamily="34" charset="0"/>
                <a:ea typeface="Calibri" panose="020F0502020204030204" pitchFamily="34" charset="0"/>
              </a:rPr>
              <a:t>kıymetler</a:t>
            </a:r>
          </a:p>
          <a:p>
            <a:pPr marL="1120140" lvl="2">
              <a:spcAft>
                <a:spcPts val="600"/>
              </a:spcAft>
              <a:buFont typeface="Wingdings" panose="05000000000000000000" pitchFamily="2" charset="2"/>
              <a:buChar char="ü"/>
            </a:pPr>
            <a:r>
              <a:rPr lang="tr-TR" dirty="0">
                <a:solidFill>
                  <a:srgbClr val="000000"/>
                </a:solidFill>
                <a:latin typeface="Calibri" panose="020F0502020204030204" pitchFamily="34" charset="0"/>
                <a:ea typeface="Calibri" panose="020F0502020204030204" pitchFamily="34" charset="0"/>
              </a:rPr>
              <a:t>Kapsama giren işletmelerin </a:t>
            </a:r>
            <a:r>
              <a:rPr lang="tr-TR" b="1" u="sng" dirty="0">
                <a:solidFill>
                  <a:srgbClr val="000000"/>
                </a:solidFill>
                <a:latin typeface="Calibri" panose="020F0502020204030204" pitchFamily="34" charset="0"/>
                <a:ea typeface="Calibri" panose="020F0502020204030204" pitchFamily="34" charset="0"/>
              </a:rPr>
              <a:t>kiralamaya konu ettikleri iktisadi kıymetler</a:t>
            </a:r>
            <a:r>
              <a:rPr lang="tr-TR" dirty="0">
                <a:solidFill>
                  <a:srgbClr val="000000"/>
                </a:solidFill>
                <a:latin typeface="Calibri" panose="020F0502020204030204" pitchFamily="34" charset="0"/>
                <a:ea typeface="Calibri" panose="020F0502020204030204" pitchFamily="34" charset="0"/>
              </a:rPr>
              <a:t> </a:t>
            </a:r>
            <a:r>
              <a:rPr lang="tr-TR" b="1" dirty="0">
                <a:solidFill>
                  <a:srgbClr val="C00000"/>
                </a:solidFill>
                <a:latin typeface="Calibri" panose="020F0502020204030204" pitchFamily="34" charset="0"/>
                <a:ea typeface="Calibri" panose="020F0502020204030204" pitchFamily="34" charset="0"/>
              </a:rPr>
              <a:t>emtia niteliğinde bulunmadığından</a:t>
            </a:r>
            <a:r>
              <a:rPr lang="tr-TR" dirty="0">
                <a:solidFill>
                  <a:srgbClr val="000000"/>
                </a:solidFill>
                <a:latin typeface="Calibri" panose="020F0502020204030204" pitchFamily="34" charset="0"/>
                <a:ea typeface="Calibri" panose="020F0502020204030204" pitchFamily="34" charset="0"/>
              </a:rPr>
              <a:t>, yeniden değerlemeye tabi </a:t>
            </a:r>
            <a:r>
              <a:rPr lang="tr-TR" b="1" dirty="0">
                <a:solidFill>
                  <a:srgbClr val="C00000"/>
                </a:solidFill>
                <a:latin typeface="Calibri" panose="020F0502020204030204" pitchFamily="34" charset="0"/>
                <a:ea typeface="Calibri" panose="020F0502020204030204" pitchFamily="34" charset="0"/>
              </a:rPr>
              <a:t>tutulabilir</a:t>
            </a:r>
            <a:r>
              <a:rPr lang="tr-TR" dirty="0" smtClean="0">
                <a:solidFill>
                  <a:srgbClr val="000000"/>
                </a:solidFill>
                <a:latin typeface="Calibri" panose="020F0502020204030204" pitchFamily="34" charset="0"/>
                <a:ea typeface="Calibri" panose="020F0502020204030204" pitchFamily="34" charset="0"/>
              </a:rPr>
              <a:t>.</a:t>
            </a:r>
          </a:p>
        </p:txBody>
      </p:sp>
      <p:sp>
        <p:nvSpPr>
          <p:cNvPr id="20" name="Metin kutusu 19"/>
          <p:cNvSpPr txBox="1"/>
          <p:nvPr/>
        </p:nvSpPr>
        <p:spPr>
          <a:xfrm>
            <a:off x="3602676" y="1396532"/>
            <a:ext cx="5965371" cy="1685077"/>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pPr algn="just"/>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pPr algn="just"/>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1400" b="1" dirty="0">
                <a:solidFill>
                  <a:srgbClr val="C00000"/>
                </a:solidFill>
                <a:latin typeface="Calibri" panose="020F0502020204030204" pitchFamily="34" charset="0"/>
                <a:ea typeface="Calibri" panose="020F0502020204030204" pitchFamily="34" charset="0"/>
              </a:rPr>
              <a:t>9/6/2021 tarihi itibarıyla</a:t>
            </a:r>
            <a:r>
              <a:rPr lang="tr-TR" sz="1400" dirty="0">
                <a:solidFill>
                  <a:srgbClr val="C00000"/>
                </a:solidFill>
                <a:latin typeface="Calibri" panose="020F0502020204030204" pitchFamily="34" charset="0"/>
                <a:ea typeface="Calibri" panose="020F0502020204030204" pitchFamily="34" charset="0"/>
              </a:rPr>
              <a:t> </a:t>
            </a:r>
            <a:r>
              <a:rPr lang="tr-TR" sz="1400" b="1" u="sng" dirty="0">
                <a:solidFill>
                  <a:srgbClr val="000000"/>
                </a:solidFill>
                <a:latin typeface="Calibri" panose="020F0502020204030204" pitchFamily="34" charset="0"/>
                <a:ea typeface="Calibri" panose="020F0502020204030204" pitchFamily="34" charset="0"/>
              </a:rPr>
              <a:t>aktife kayıtlı bulunan</a:t>
            </a:r>
            <a:r>
              <a:rPr lang="tr-TR" sz="1400" dirty="0">
                <a:solidFill>
                  <a:srgbClr val="000000"/>
                </a:solidFill>
                <a:latin typeface="Calibri" panose="020F0502020204030204" pitchFamily="34" charset="0"/>
                <a:ea typeface="Calibri" panose="020F0502020204030204" pitchFamily="34" charset="0"/>
              </a:rPr>
              <a:t> iktisadi kıymetler bakımından söz konusu fıkra uygulamasından yararlanılabilir</a:t>
            </a:r>
            <a:r>
              <a:rPr lang="tr-TR" sz="1400" dirty="0" smtClean="0">
                <a:solidFill>
                  <a:srgbClr val="000000"/>
                </a:solidFill>
                <a:latin typeface="Calibri" panose="020F0502020204030204" pitchFamily="34" charset="0"/>
                <a:ea typeface="Calibri" panose="020F0502020204030204" pitchFamily="34" charset="0"/>
              </a:rPr>
              <a:t>.</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1400" dirty="0" smtClean="0">
                <a:solidFill>
                  <a:srgbClr val="000000"/>
                </a:solidFill>
                <a:latin typeface="Calibri" panose="020F0502020204030204" pitchFamily="34" charset="0"/>
                <a:ea typeface="Calibri" panose="020F0502020204030204" pitchFamily="34" charset="0"/>
              </a:rPr>
              <a:t>Kanunda </a:t>
            </a:r>
            <a:r>
              <a:rPr lang="tr-TR" sz="1400" dirty="0">
                <a:solidFill>
                  <a:srgbClr val="000000"/>
                </a:solidFill>
                <a:latin typeface="Calibri" panose="020F0502020204030204" pitchFamily="34" charset="0"/>
                <a:ea typeface="Calibri" panose="020F0502020204030204" pitchFamily="34" charset="0"/>
              </a:rPr>
              <a:t>yazılı </a:t>
            </a:r>
            <a:r>
              <a:rPr lang="tr-TR" sz="1400" b="1" dirty="0">
                <a:solidFill>
                  <a:srgbClr val="C00000"/>
                </a:solidFill>
                <a:latin typeface="Calibri" panose="020F0502020204030204" pitchFamily="34" charset="0"/>
                <a:ea typeface="Calibri" panose="020F0502020204030204" pitchFamily="34" charset="0"/>
              </a:rPr>
              <a:t>istisnalar dışında</a:t>
            </a:r>
            <a:r>
              <a:rPr lang="tr-TR" sz="1600" b="1" dirty="0" smtClean="0">
                <a:solidFill>
                  <a:schemeClr val="accent1"/>
                </a:solidFill>
                <a:latin typeface="Calibri" panose="020F0502020204030204" pitchFamily="34" charset="0"/>
                <a:ea typeface="Calibri" panose="020F0502020204030204" pitchFamily="34" charset="0"/>
              </a:rPr>
              <a:t>*</a:t>
            </a:r>
          </a:p>
          <a:p>
            <a:pPr marL="377190" lvl="1" indent="-285750" algn="just">
              <a:lnSpc>
                <a:spcPct val="90000"/>
              </a:lnSpc>
              <a:spcBef>
                <a:spcPts val="300"/>
              </a:spcBef>
              <a:spcAft>
                <a:spcPts val="300"/>
              </a:spcAft>
              <a:buClr>
                <a:srgbClr val="D34817"/>
              </a:buClr>
              <a:buFont typeface="Wingdings" panose="05000000000000000000" pitchFamily="2" charset="2"/>
              <a:buChar char="§"/>
            </a:pPr>
            <a:endParaRPr lang="tr-TR" sz="1600" b="1" dirty="0" smtClean="0">
              <a:solidFill>
                <a:schemeClr val="accent1"/>
              </a:solidFill>
              <a:latin typeface="Calibri" panose="020F0502020204030204" pitchFamily="34" charset="0"/>
              <a:ea typeface="Calibri" panose="020F0502020204030204" pitchFamily="34" charset="0"/>
            </a:endParaRPr>
          </a:p>
        </p:txBody>
      </p:sp>
      <p:sp>
        <p:nvSpPr>
          <p:cNvPr id="21" name="Yuvarlatılmış Dikdörtgen 20"/>
          <p:cNvSpPr/>
          <p:nvPr/>
        </p:nvSpPr>
        <p:spPr>
          <a:xfrm>
            <a:off x="3617050" y="1225669"/>
            <a:ext cx="5952554" cy="720000"/>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a:latin typeface="Arial" panose="020B0604020202020204" pitchFamily="34" charset="0"/>
                <a:cs typeface="Arial" panose="020B0604020202020204" pitchFamily="34" charset="0"/>
              </a:rPr>
              <a:t>Yeniden değerlemeye tabi tutulabilecek iktisadi kıymetler</a:t>
            </a:r>
          </a:p>
        </p:txBody>
      </p:sp>
      <p:pic>
        <p:nvPicPr>
          <p:cNvPr id="17" name="Resim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5117" y="5174533"/>
            <a:ext cx="766531" cy="1048614"/>
          </a:xfrm>
          <a:prstGeom prst="rect">
            <a:avLst/>
          </a:prstGeom>
        </p:spPr>
      </p:pic>
      <p:sp>
        <p:nvSpPr>
          <p:cNvPr id="18" name="Dikdörtgen 17"/>
          <p:cNvSpPr/>
          <p:nvPr/>
        </p:nvSpPr>
        <p:spPr>
          <a:xfrm>
            <a:off x="3617050" y="5112022"/>
            <a:ext cx="6621304" cy="1200329"/>
          </a:xfrm>
          <a:prstGeom prst="rect">
            <a:avLst/>
          </a:prstGeom>
        </p:spPr>
        <p:txBody>
          <a:bodyPr wrap="square">
            <a:spAutoFit/>
          </a:bodyPr>
          <a:lstStyle/>
          <a:p>
            <a:pPr algn="just"/>
            <a:r>
              <a:rPr lang="tr-TR" dirty="0" smtClean="0">
                <a:solidFill>
                  <a:srgbClr val="000000"/>
                </a:solidFill>
                <a:latin typeface="Calibri" panose="020F0502020204030204" pitchFamily="34" charset="0"/>
                <a:ea typeface="Calibri" panose="020F0502020204030204" pitchFamily="34" charset="0"/>
              </a:rPr>
              <a:t>Taşınmazların, </a:t>
            </a:r>
            <a:r>
              <a:rPr lang="tr-TR" dirty="0">
                <a:solidFill>
                  <a:srgbClr val="000000"/>
                </a:solidFill>
                <a:latin typeface="Calibri" panose="020F0502020204030204" pitchFamily="34" charset="0"/>
                <a:ea typeface="Calibri" panose="020F0502020204030204" pitchFamily="34" charset="0"/>
              </a:rPr>
              <a:t>213 sayılı </a:t>
            </a:r>
            <a:r>
              <a:rPr lang="tr-TR" dirty="0" smtClean="0">
                <a:solidFill>
                  <a:srgbClr val="000000"/>
                </a:solidFill>
                <a:latin typeface="Calibri" panose="020F0502020204030204" pitchFamily="34" charset="0"/>
                <a:ea typeface="Calibri" panose="020F0502020204030204" pitchFamily="34" charset="0"/>
              </a:rPr>
              <a:t>Kanun uygulamasında</a:t>
            </a:r>
            <a:r>
              <a:rPr lang="tr-TR" dirty="0">
                <a:solidFill>
                  <a:srgbClr val="000000"/>
                </a:solidFill>
                <a:latin typeface="Calibri" panose="020F0502020204030204" pitchFamily="34" charset="0"/>
                <a:ea typeface="Calibri" panose="020F0502020204030204" pitchFamily="34" charset="0"/>
              </a:rPr>
              <a:t> </a:t>
            </a:r>
            <a:r>
              <a:rPr lang="tr-TR" b="1" dirty="0">
                <a:solidFill>
                  <a:srgbClr val="C00000"/>
                </a:solidFill>
                <a:latin typeface="Calibri" panose="020F0502020204030204" pitchFamily="34" charset="0"/>
                <a:ea typeface="Calibri" panose="020F0502020204030204" pitchFamily="34" charset="0"/>
              </a:rPr>
              <a:t>amortismana tabi iktisadi kıymet mahiyetinde</a:t>
            </a:r>
            <a:r>
              <a:rPr lang="tr-TR" dirty="0">
                <a:solidFill>
                  <a:srgbClr val="C00000"/>
                </a:solidFill>
                <a:latin typeface="Calibri" panose="020F0502020204030204" pitchFamily="34" charset="0"/>
                <a:ea typeface="Calibri" panose="020F0502020204030204" pitchFamily="34" charset="0"/>
              </a:rPr>
              <a:t> </a:t>
            </a:r>
            <a:r>
              <a:rPr lang="tr-TR" b="1" u="sng" dirty="0">
                <a:solidFill>
                  <a:srgbClr val="000000"/>
                </a:solidFill>
                <a:latin typeface="Calibri" panose="020F0502020204030204" pitchFamily="34" charset="0"/>
                <a:ea typeface="Calibri" panose="020F0502020204030204" pitchFamily="34" charset="0"/>
              </a:rPr>
              <a:t>olması zorunluluğu bulunmadığından</a:t>
            </a:r>
            <a:r>
              <a:rPr lang="tr-TR" dirty="0">
                <a:solidFill>
                  <a:srgbClr val="000000"/>
                </a:solidFill>
                <a:latin typeface="Calibri" panose="020F0502020204030204" pitchFamily="34" charset="0"/>
                <a:ea typeface="Calibri" panose="020F0502020204030204" pitchFamily="34" charset="0"/>
              </a:rPr>
              <a:t>, müessese hükümlerinden faydalanmak isteyen mükelleflerce </a:t>
            </a:r>
            <a:r>
              <a:rPr lang="tr-TR" b="1" dirty="0">
                <a:solidFill>
                  <a:srgbClr val="C00000"/>
                </a:solidFill>
                <a:latin typeface="Calibri" panose="020F0502020204030204" pitchFamily="34" charset="0"/>
                <a:ea typeface="Calibri" panose="020F0502020204030204" pitchFamily="34" charset="0"/>
              </a:rPr>
              <a:t>boş arazi</a:t>
            </a:r>
            <a:r>
              <a:rPr lang="tr-TR" dirty="0">
                <a:solidFill>
                  <a:srgbClr val="C00000"/>
                </a:solidFill>
                <a:latin typeface="Calibri" panose="020F0502020204030204" pitchFamily="34" charset="0"/>
                <a:ea typeface="Calibri" panose="020F0502020204030204" pitchFamily="34" charset="0"/>
              </a:rPr>
              <a:t> </a:t>
            </a:r>
            <a:r>
              <a:rPr lang="tr-TR" dirty="0">
                <a:solidFill>
                  <a:srgbClr val="000000"/>
                </a:solidFill>
                <a:latin typeface="Calibri" panose="020F0502020204030204" pitchFamily="34" charset="0"/>
                <a:ea typeface="Calibri" panose="020F0502020204030204" pitchFamily="34" charset="0"/>
              </a:rPr>
              <a:t>ve </a:t>
            </a:r>
            <a:r>
              <a:rPr lang="tr-TR" b="1" dirty="0">
                <a:solidFill>
                  <a:srgbClr val="C00000"/>
                </a:solidFill>
                <a:latin typeface="Calibri" panose="020F0502020204030204" pitchFamily="34" charset="0"/>
                <a:ea typeface="Calibri" panose="020F0502020204030204" pitchFamily="34" charset="0"/>
              </a:rPr>
              <a:t>arsalar</a:t>
            </a:r>
            <a:r>
              <a:rPr lang="tr-TR" dirty="0">
                <a:solidFill>
                  <a:srgbClr val="C00000"/>
                </a:solidFill>
                <a:latin typeface="Calibri" panose="020F0502020204030204" pitchFamily="34" charset="0"/>
                <a:ea typeface="Calibri" panose="020F0502020204030204" pitchFamily="34" charset="0"/>
              </a:rPr>
              <a:t> </a:t>
            </a:r>
            <a:r>
              <a:rPr lang="tr-TR" dirty="0">
                <a:solidFill>
                  <a:srgbClr val="000000"/>
                </a:solidFill>
                <a:latin typeface="Calibri" panose="020F0502020204030204" pitchFamily="34" charset="0"/>
                <a:ea typeface="Calibri" panose="020F0502020204030204" pitchFamily="34" charset="0"/>
              </a:rPr>
              <a:t>da yeniden değerlemeye tabi tutulabilecektir</a:t>
            </a:r>
            <a:endParaRPr lang="tr-TR" dirty="0"/>
          </a:p>
        </p:txBody>
      </p:sp>
      <p:sp>
        <p:nvSpPr>
          <p:cNvPr id="2" name="Slayt Numarası Yer Tutucusu 1"/>
          <p:cNvSpPr>
            <a:spLocks noGrp="1"/>
          </p:cNvSpPr>
          <p:nvPr>
            <p:ph type="sldNum" sz="quarter" idx="12"/>
          </p:nvPr>
        </p:nvSpPr>
        <p:spPr/>
        <p:txBody>
          <a:bodyPr/>
          <a:lstStyle/>
          <a:p>
            <a:fld id="{F28A0EBE-9E73-41B7-8F1B-104D7A2F7EFB}" type="slidenum">
              <a:rPr lang="tr-TR" smtClean="0"/>
              <a:t>42</a:t>
            </a:fld>
            <a:endParaRPr lang="tr-TR"/>
          </a:p>
        </p:txBody>
      </p:sp>
    </p:spTree>
    <p:extLst>
      <p:ext uri="{BB962C8B-B14F-4D97-AF65-F5344CB8AC3E}">
        <p14:creationId xmlns:p14="http://schemas.microsoft.com/office/powerpoint/2010/main" val="305847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up)">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left)">
                                      <p:cBhvr>
                                        <p:cTn id="24" dur="500"/>
                                        <p:tgtEl>
                                          <p:spTgt spid="17"/>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6" grpId="0" animBg="1"/>
      <p:bldP spid="20" grpId="0" animBg="1"/>
      <p:bldP spid="21" grpId="0" animBg="1"/>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çerik Yer Tutucusu 2"/>
          <p:cNvSpPr txBox="1">
            <a:spLocks/>
          </p:cNvSpPr>
          <p:nvPr/>
        </p:nvSpPr>
        <p:spPr>
          <a:xfrm>
            <a:off x="2143476" y="4647294"/>
            <a:ext cx="8736973" cy="10897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Font typeface="Wingdings" panose="05000000000000000000" pitchFamily="2" charset="2"/>
              <a:buChar char="q"/>
            </a:pPr>
            <a:endParaRPr lang="tr-TR" dirty="0"/>
          </a:p>
        </p:txBody>
      </p:sp>
      <p:sp>
        <p:nvSpPr>
          <p:cNvPr id="12" name="İçerik Yer Tutucusu 2"/>
          <p:cNvSpPr txBox="1">
            <a:spLocks/>
          </p:cNvSpPr>
          <p:nvPr/>
        </p:nvSpPr>
        <p:spPr>
          <a:xfrm>
            <a:off x="-374871" y="5737074"/>
            <a:ext cx="8736973" cy="10897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Font typeface="Wingdings" panose="05000000000000000000" pitchFamily="2" charset="2"/>
              <a:buChar char="q"/>
            </a:pPr>
            <a:endParaRPr lang="tr-TR" dirty="0"/>
          </a:p>
        </p:txBody>
      </p:sp>
      <p:sp>
        <p:nvSpPr>
          <p:cNvPr id="22" name="Dikdörtgen 21"/>
          <p:cNvSpPr/>
          <p:nvPr/>
        </p:nvSpPr>
        <p:spPr>
          <a:xfrm>
            <a:off x="2941563" y="1441688"/>
            <a:ext cx="5254951" cy="720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scene3d>
              <a:camera prst="orthographicFront"/>
              <a:lightRig rig="threePt" dir="t"/>
            </a:scene3d>
            <a:sp3d extrusionH="57150">
              <a:bevelT w="82550" h="38100" prst="coolSlant"/>
            </a:sp3d>
          </a:bodyPr>
          <a:lstStyle/>
          <a:p>
            <a:pPr lvl="0" algn="ctr" defTabSz="1422400">
              <a:lnSpc>
                <a:spcPct val="90000"/>
              </a:lnSpc>
              <a:spcBef>
                <a:spcPct val="0"/>
              </a:spcBef>
              <a:spcAft>
                <a:spcPct val="35000"/>
              </a:spcAft>
            </a:pPr>
            <a:endParaRPr lang="tr-TR" sz="3200" b="1" dirty="0">
              <a:solidFill>
                <a:schemeClr val="tx1"/>
              </a:solidFill>
              <a:latin typeface="SimSun" panose="02010600030101010101" pitchFamily="2" charset="-122"/>
              <a:ea typeface="SimSun" panose="02010600030101010101" pitchFamily="2" charset="-122"/>
              <a:cs typeface="Times New Roman" panose="02020603050405020304" pitchFamily="18" charset="0"/>
            </a:endParaRPr>
          </a:p>
        </p:txBody>
      </p:sp>
      <p:sp>
        <p:nvSpPr>
          <p:cNvPr id="11" name="TextShape 2"/>
          <p:cNvSpPr txBox="1"/>
          <p:nvPr/>
        </p:nvSpPr>
        <p:spPr>
          <a:xfrm>
            <a:off x="1108075" y="82018"/>
            <a:ext cx="10920495" cy="791640"/>
          </a:xfrm>
          <a:prstGeom prst="rect">
            <a:avLst/>
          </a:prstGeom>
          <a:noFill/>
          <a:ln>
            <a:noFill/>
          </a:ln>
        </p:spPr>
        <p:txBody>
          <a:bodyPr anchor="ctr"/>
          <a:lstStyle/>
          <a:p>
            <a:pPr algn="ctr">
              <a:lnSpc>
                <a:spcPct val="100000"/>
              </a:lnSpc>
            </a:pPr>
            <a:r>
              <a:rPr lang="tr-TR" sz="2500" b="1" spc="-1" dirty="0" smtClean="0">
                <a:solidFill>
                  <a:srgbClr val="FF0000"/>
                </a:solidFill>
                <a:uFill>
                  <a:solidFill>
                    <a:srgbClr val="FFFFFF"/>
                  </a:solidFill>
                </a:uFill>
                <a:latin typeface="Calibri"/>
              </a:rPr>
              <a:t>YENİDEN DEĞERLEME</a:t>
            </a:r>
          </a:p>
          <a:p>
            <a:pPr algn="ctr">
              <a:lnSpc>
                <a:spcPct val="100000"/>
              </a:lnSpc>
            </a:pPr>
            <a:r>
              <a:rPr lang="tr-TR" b="1" spc="-1" dirty="0" smtClean="0">
                <a:solidFill>
                  <a:srgbClr val="FF0000"/>
                </a:solidFill>
                <a:uFill>
                  <a:solidFill>
                    <a:srgbClr val="FFFFFF"/>
                  </a:solidFill>
                </a:uFill>
              </a:rPr>
              <a:t>-</a:t>
            </a:r>
            <a:r>
              <a:rPr lang="tr-TR" b="1" spc="-1" dirty="0">
                <a:solidFill>
                  <a:srgbClr val="FF0000"/>
                </a:solidFill>
                <a:uFill>
                  <a:solidFill>
                    <a:srgbClr val="FFFFFF"/>
                  </a:solidFill>
                </a:uFill>
              </a:rPr>
              <a:t>9/6/2021 Tarihi İtibarıyla Kayıtlı Bulunan İktisadi Kıymetler Bakımından VUK Geçici 31 Uygulaması</a:t>
            </a:r>
            <a:r>
              <a:rPr lang="tr-TR" b="1" strike="noStrike" spc="-1" dirty="0" smtClean="0">
                <a:solidFill>
                  <a:srgbClr val="FF0000"/>
                </a:solidFill>
                <a:uFill>
                  <a:solidFill>
                    <a:srgbClr val="FFFFFF"/>
                  </a:solidFill>
                </a:uFill>
                <a:latin typeface="Calibri"/>
              </a:rPr>
              <a:t>-</a:t>
            </a:r>
            <a:endParaRPr lang="tr-TR" b="0" strike="noStrike" spc="-1" dirty="0">
              <a:solidFill>
                <a:srgbClr val="000000"/>
              </a:solidFill>
              <a:uFill>
                <a:solidFill>
                  <a:srgbClr val="FFFFFF"/>
                </a:solidFill>
              </a:uFill>
              <a:latin typeface="Calibri"/>
            </a:endParaRPr>
          </a:p>
        </p:txBody>
      </p:sp>
      <p:sp>
        <p:nvSpPr>
          <p:cNvPr id="13" name="5 Dikdörtgen"/>
          <p:cNvSpPr/>
          <p:nvPr/>
        </p:nvSpPr>
        <p:spPr>
          <a:xfrm rot="16200000">
            <a:off x="-2875869" y="3145126"/>
            <a:ext cx="6851740" cy="561489"/>
          </a:xfrm>
          <a:prstGeom prst="rect">
            <a:avLst/>
          </a:prstGeom>
          <a:solidFill>
            <a:srgbClr val="FD0005"/>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b="1">
              <a:solidFill>
                <a:prstClr val="white"/>
              </a:solidFill>
            </a:endParaRPr>
          </a:p>
        </p:txBody>
      </p:sp>
      <p:sp>
        <p:nvSpPr>
          <p:cNvPr id="14" name="36 Başlık"/>
          <p:cNvSpPr txBox="1">
            <a:spLocks/>
          </p:cNvSpPr>
          <p:nvPr/>
        </p:nvSpPr>
        <p:spPr>
          <a:xfrm rot="16200000">
            <a:off x="-2247497" y="3571445"/>
            <a:ext cx="5584971" cy="571504"/>
          </a:xfrm>
          <a:prstGeom prst="rect">
            <a:avLst/>
          </a:prstGeom>
        </p:spPr>
        <p:txBody>
          <a:bodyPr vert="horz" lIns="91440" tIns="45720" rIns="91440" bIns="45720" rtlCol="0" anchor="ctr">
            <a:noAutofit/>
          </a:bodyPr>
          <a:lstStyle/>
          <a:p>
            <a:pPr algn="ctr">
              <a:spcBef>
                <a:spcPct val="0"/>
              </a:spcBef>
              <a:defRPr/>
            </a:pPr>
            <a:r>
              <a:rPr lang="tr-TR" b="1" dirty="0">
                <a:solidFill>
                  <a:prstClr val="white"/>
                </a:solidFill>
                <a:effectLst>
                  <a:outerShdw blurRad="38100" dist="38100" dir="2700000" algn="tl">
                    <a:srgbClr val="000000">
                      <a:alpha val="43137"/>
                    </a:srgbClr>
                  </a:outerShdw>
                </a:effectLst>
              </a:rPr>
              <a:t>VERGİ DENETİM KURULU BAŞKANLIĞI</a:t>
            </a:r>
          </a:p>
        </p:txBody>
      </p:sp>
      <p:pic>
        <p:nvPicPr>
          <p:cNvPr id="15" name="Resim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46" y="235646"/>
            <a:ext cx="965683" cy="964739"/>
          </a:xfrm>
          <a:prstGeom prst="rect">
            <a:avLst/>
          </a:prstGeom>
        </p:spPr>
      </p:pic>
      <p:sp>
        <p:nvSpPr>
          <p:cNvPr id="20" name="Metin kutusu 19"/>
          <p:cNvSpPr txBox="1"/>
          <p:nvPr/>
        </p:nvSpPr>
        <p:spPr>
          <a:xfrm>
            <a:off x="3602676" y="1396532"/>
            <a:ext cx="5965371" cy="3042371"/>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pPr algn="just"/>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pPr algn="just"/>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1400" dirty="0">
                <a:solidFill>
                  <a:srgbClr val="000000"/>
                </a:solidFill>
                <a:latin typeface="Calibri" panose="020F0502020204030204" pitchFamily="34" charset="0"/>
                <a:ea typeface="Calibri" panose="020F0502020204030204" pitchFamily="34" charset="0"/>
              </a:rPr>
              <a:t>Yeniden değerleme, </a:t>
            </a:r>
            <a:r>
              <a:rPr lang="tr-TR" sz="1400" b="1" u="sng" dirty="0">
                <a:solidFill>
                  <a:srgbClr val="000000"/>
                </a:solidFill>
                <a:latin typeface="Calibri" panose="020F0502020204030204" pitchFamily="34" charset="0"/>
                <a:ea typeface="Calibri" panose="020F0502020204030204" pitchFamily="34" charset="0"/>
              </a:rPr>
              <a:t>iktisadi kıymetlerin</a:t>
            </a:r>
            <a:r>
              <a:rPr lang="tr-TR" sz="1400" dirty="0">
                <a:solidFill>
                  <a:srgbClr val="000000"/>
                </a:solidFill>
                <a:latin typeface="Calibri" panose="020F0502020204030204" pitchFamily="34" charset="0"/>
                <a:ea typeface="Calibri" panose="020F0502020204030204" pitchFamily="34" charset="0"/>
              </a:rPr>
              <a:t> ve </a:t>
            </a:r>
            <a:r>
              <a:rPr lang="tr-TR" sz="1400" b="1" u="sng" dirty="0">
                <a:solidFill>
                  <a:srgbClr val="000000"/>
                </a:solidFill>
                <a:latin typeface="Calibri" panose="020F0502020204030204" pitchFamily="34" charset="0"/>
                <a:ea typeface="Calibri" panose="020F0502020204030204" pitchFamily="34" charset="0"/>
              </a:rPr>
              <a:t>varsa bunlara ait </a:t>
            </a:r>
            <a:r>
              <a:rPr lang="tr-TR" sz="1400" b="1" u="sng" dirty="0" smtClean="0">
                <a:solidFill>
                  <a:srgbClr val="000000"/>
                </a:solidFill>
                <a:latin typeface="Calibri" panose="020F0502020204030204" pitchFamily="34" charset="0"/>
                <a:ea typeface="Calibri" panose="020F0502020204030204" pitchFamily="34" charset="0"/>
              </a:rPr>
              <a:t>amortismanların</a:t>
            </a:r>
            <a:r>
              <a:rPr lang="tr-TR" b="1" u="sng" dirty="0" smtClean="0">
                <a:solidFill>
                  <a:schemeClr val="accent1">
                    <a:lumMod val="75000"/>
                  </a:schemeClr>
                </a:solidFill>
                <a:latin typeface="Calibri" panose="020F0502020204030204" pitchFamily="34" charset="0"/>
                <a:ea typeface="Calibri" panose="020F0502020204030204" pitchFamily="34" charset="0"/>
              </a:rPr>
              <a:t>*</a:t>
            </a:r>
            <a:r>
              <a:rPr lang="tr-TR" sz="1400" dirty="0" smtClean="0">
                <a:solidFill>
                  <a:srgbClr val="000000"/>
                </a:solidFill>
                <a:latin typeface="Calibri" panose="020F0502020204030204" pitchFamily="34" charset="0"/>
                <a:ea typeface="Calibri" panose="020F0502020204030204" pitchFamily="34" charset="0"/>
              </a:rPr>
              <a:t>, </a:t>
            </a:r>
            <a:r>
              <a:rPr lang="tr-TR" sz="1400" b="1" dirty="0" smtClean="0">
                <a:solidFill>
                  <a:srgbClr val="C00000"/>
                </a:solidFill>
                <a:latin typeface="Calibri" panose="020F0502020204030204" pitchFamily="34" charset="0"/>
                <a:ea typeface="Calibri" panose="020F0502020204030204" pitchFamily="34" charset="0"/>
              </a:rPr>
              <a:t>9/6/2021</a:t>
            </a:r>
            <a:r>
              <a:rPr lang="tr-TR" sz="1400" b="1" dirty="0">
                <a:solidFill>
                  <a:srgbClr val="C00000"/>
                </a:solidFill>
                <a:latin typeface="Calibri" panose="020F0502020204030204" pitchFamily="34" charset="0"/>
                <a:ea typeface="Calibri" panose="020F0502020204030204" pitchFamily="34" charset="0"/>
              </a:rPr>
              <a:t> </a:t>
            </a:r>
            <a:r>
              <a:rPr lang="tr-TR" sz="1400" dirty="0">
                <a:latin typeface="Calibri" panose="020F0502020204030204" pitchFamily="34" charset="0"/>
                <a:ea typeface="Calibri" panose="020F0502020204030204" pitchFamily="34" charset="0"/>
              </a:rPr>
              <a:t>tarihi itibarıyla </a:t>
            </a:r>
            <a:r>
              <a:rPr lang="tr-TR" sz="1400" b="1" dirty="0">
                <a:solidFill>
                  <a:srgbClr val="C00000"/>
                </a:solidFill>
                <a:latin typeface="Calibri" panose="020F0502020204030204" pitchFamily="34" charset="0"/>
                <a:ea typeface="Calibri" panose="020F0502020204030204" pitchFamily="34" charset="0"/>
              </a:rPr>
              <a:t>yasal defter kayıtlarında yer alan değerleri üzerinden</a:t>
            </a:r>
            <a:r>
              <a:rPr lang="tr-TR" sz="1400" dirty="0">
                <a:solidFill>
                  <a:srgbClr val="C00000"/>
                </a:solidFill>
                <a:latin typeface="Calibri" panose="020F0502020204030204" pitchFamily="34" charset="0"/>
                <a:ea typeface="Calibri" panose="020F0502020204030204" pitchFamily="34" charset="0"/>
              </a:rPr>
              <a:t> </a:t>
            </a:r>
            <a:r>
              <a:rPr lang="tr-TR" sz="1400" dirty="0">
                <a:solidFill>
                  <a:srgbClr val="000000"/>
                </a:solidFill>
                <a:latin typeface="Calibri" panose="020F0502020204030204" pitchFamily="34" charset="0"/>
                <a:ea typeface="Calibri" panose="020F0502020204030204" pitchFamily="34" charset="0"/>
              </a:rPr>
              <a:t>yapılır.</a:t>
            </a:r>
            <a:endParaRPr lang="tr-TR" sz="1400" dirty="0" smtClean="0">
              <a:solidFill>
                <a:srgbClr val="000000"/>
              </a:solidFill>
              <a:latin typeface="Calibri" panose="020F0502020204030204" pitchFamily="34" charset="0"/>
              <a:ea typeface="Calibri" panose="020F0502020204030204" pitchFamily="34"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1400" dirty="0">
                <a:solidFill>
                  <a:srgbClr val="000000"/>
                </a:solidFill>
                <a:latin typeface="Calibri" panose="020F0502020204030204" pitchFamily="34" charset="0"/>
                <a:ea typeface="Calibri" panose="020F0502020204030204" pitchFamily="34" charset="0"/>
              </a:rPr>
              <a:t>İktisadi kıymetlerden amortismana tabi olanlar için amortismanın herhangi bir yılda </a:t>
            </a:r>
            <a:r>
              <a:rPr lang="tr-TR" sz="1400" b="1" u="sng" dirty="0">
                <a:solidFill>
                  <a:srgbClr val="000000"/>
                </a:solidFill>
                <a:latin typeface="Calibri" panose="020F0502020204030204" pitchFamily="34" charset="0"/>
                <a:ea typeface="Calibri" panose="020F0502020204030204" pitchFamily="34" charset="0"/>
              </a:rPr>
              <a:t>eksik ayrılması</a:t>
            </a:r>
            <a:r>
              <a:rPr lang="tr-TR" sz="1400" dirty="0">
                <a:solidFill>
                  <a:srgbClr val="000000"/>
                </a:solidFill>
                <a:latin typeface="Calibri" panose="020F0502020204030204" pitchFamily="34" charset="0"/>
                <a:ea typeface="Calibri" panose="020F0502020204030204" pitchFamily="34" charset="0"/>
              </a:rPr>
              <a:t> veya </a:t>
            </a:r>
            <a:r>
              <a:rPr lang="tr-TR" sz="1400" b="1" u="sng" dirty="0">
                <a:solidFill>
                  <a:srgbClr val="000000"/>
                </a:solidFill>
                <a:latin typeface="Calibri" panose="020F0502020204030204" pitchFamily="34" charset="0"/>
                <a:ea typeface="Calibri" panose="020F0502020204030204" pitchFamily="34" charset="0"/>
              </a:rPr>
              <a:t>hiç ayrılmamış</a:t>
            </a:r>
            <a:r>
              <a:rPr lang="tr-TR" sz="1400" dirty="0">
                <a:solidFill>
                  <a:srgbClr val="000000"/>
                </a:solidFill>
                <a:latin typeface="Calibri" panose="020F0502020204030204" pitchFamily="34" charset="0"/>
                <a:ea typeface="Calibri" panose="020F0502020204030204" pitchFamily="34" charset="0"/>
              </a:rPr>
              <a:t> olması durumunda, yeniden değerlemeye esas alınacak değer, bu amortismanlar </a:t>
            </a:r>
            <a:r>
              <a:rPr lang="tr-TR" sz="1400" b="1" dirty="0">
                <a:solidFill>
                  <a:srgbClr val="C00000"/>
                </a:solidFill>
                <a:latin typeface="Calibri" panose="020F0502020204030204" pitchFamily="34" charset="0"/>
                <a:ea typeface="Calibri" panose="020F0502020204030204" pitchFamily="34" charset="0"/>
              </a:rPr>
              <a:t>tam olarak ayrılmış varsayılarak</a:t>
            </a:r>
            <a:r>
              <a:rPr lang="tr-TR" sz="1400" dirty="0">
                <a:solidFill>
                  <a:srgbClr val="C00000"/>
                </a:solidFill>
                <a:latin typeface="Calibri" panose="020F0502020204030204" pitchFamily="34" charset="0"/>
                <a:ea typeface="Calibri" panose="020F0502020204030204" pitchFamily="34" charset="0"/>
              </a:rPr>
              <a:t> </a:t>
            </a:r>
            <a:r>
              <a:rPr lang="tr-TR" sz="1400" dirty="0">
                <a:solidFill>
                  <a:srgbClr val="000000"/>
                </a:solidFill>
                <a:latin typeface="Calibri" panose="020F0502020204030204" pitchFamily="34" charset="0"/>
                <a:ea typeface="Calibri" panose="020F0502020204030204" pitchFamily="34" charset="0"/>
              </a:rPr>
              <a:t>belirlenir</a:t>
            </a:r>
            <a:r>
              <a:rPr lang="tr-TR" sz="1400" dirty="0" smtClean="0">
                <a:solidFill>
                  <a:srgbClr val="000000"/>
                </a:solidFill>
                <a:latin typeface="Calibri" panose="020F0502020204030204" pitchFamily="34" charset="0"/>
                <a:ea typeface="Calibri" panose="020F0502020204030204" pitchFamily="34" charset="0"/>
              </a:rPr>
              <a:t>.</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1400" dirty="0">
                <a:solidFill>
                  <a:srgbClr val="000000"/>
                </a:solidFill>
                <a:latin typeface="Calibri" panose="020F0502020204030204" pitchFamily="34" charset="0"/>
                <a:ea typeface="Calibri" panose="020F0502020204030204" pitchFamily="34" charset="0"/>
              </a:rPr>
              <a:t>213 sayılı Kanunun 272 </a:t>
            </a:r>
            <a:r>
              <a:rPr lang="tr-TR" sz="1400" dirty="0" err="1">
                <a:solidFill>
                  <a:srgbClr val="000000"/>
                </a:solidFill>
                <a:latin typeface="Calibri" panose="020F0502020204030204" pitchFamily="34" charset="0"/>
                <a:ea typeface="Calibri" panose="020F0502020204030204" pitchFamily="34" charset="0"/>
              </a:rPr>
              <a:t>nci</a:t>
            </a:r>
            <a:r>
              <a:rPr lang="tr-TR" sz="1400" dirty="0">
                <a:solidFill>
                  <a:srgbClr val="000000"/>
                </a:solidFill>
                <a:latin typeface="Calibri" panose="020F0502020204030204" pitchFamily="34" charset="0"/>
                <a:ea typeface="Calibri" panose="020F0502020204030204" pitchFamily="34" charset="0"/>
              </a:rPr>
              <a:t> ve 273 üncü maddeleri uyarınca </a:t>
            </a:r>
            <a:r>
              <a:rPr lang="tr-TR" sz="1400" b="1" dirty="0">
                <a:solidFill>
                  <a:srgbClr val="C00000"/>
                </a:solidFill>
                <a:latin typeface="Calibri" panose="020F0502020204030204" pitchFamily="34" charset="0"/>
                <a:ea typeface="Calibri" panose="020F0502020204030204" pitchFamily="34" charset="0"/>
              </a:rPr>
              <a:t>maliyet bedeline intikal ettirilen giderler</a:t>
            </a:r>
            <a:r>
              <a:rPr lang="tr-TR" sz="1400" dirty="0">
                <a:solidFill>
                  <a:srgbClr val="C00000"/>
                </a:solidFill>
                <a:latin typeface="Calibri" panose="020F0502020204030204" pitchFamily="34" charset="0"/>
                <a:ea typeface="Calibri" panose="020F0502020204030204" pitchFamily="34" charset="0"/>
              </a:rPr>
              <a:t> </a:t>
            </a:r>
            <a:r>
              <a:rPr lang="tr-TR" sz="1400" dirty="0">
                <a:solidFill>
                  <a:srgbClr val="000000"/>
                </a:solidFill>
                <a:latin typeface="Calibri" panose="020F0502020204030204" pitchFamily="34" charset="0"/>
                <a:ea typeface="Calibri" panose="020F0502020204030204" pitchFamily="34" charset="0"/>
              </a:rPr>
              <a:t>ile 163 ve 334 Sıra No.lu Vergi Usul Kanunu Genel Tebliğleri uyarınca </a:t>
            </a:r>
            <a:r>
              <a:rPr lang="tr-TR" sz="1400" b="1" u="sng" dirty="0">
                <a:solidFill>
                  <a:srgbClr val="000000"/>
                </a:solidFill>
                <a:latin typeface="Calibri" panose="020F0502020204030204" pitchFamily="34" charset="0"/>
                <a:ea typeface="Calibri" panose="020F0502020204030204" pitchFamily="34" charset="0"/>
              </a:rPr>
              <a:t>maliyet bedeline dâhil edilen kredi faizleri ve kur farkları</a:t>
            </a:r>
            <a:r>
              <a:rPr lang="tr-TR" sz="1400" dirty="0">
                <a:solidFill>
                  <a:srgbClr val="000000"/>
                </a:solidFill>
                <a:latin typeface="Calibri" panose="020F0502020204030204" pitchFamily="34" charset="0"/>
                <a:ea typeface="Calibri" panose="020F0502020204030204" pitchFamily="34" charset="0"/>
              </a:rPr>
              <a:t> da yeniden değerleme </a:t>
            </a:r>
            <a:r>
              <a:rPr lang="tr-TR" sz="1400" b="1" dirty="0">
                <a:solidFill>
                  <a:srgbClr val="C00000"/>
                </a:solidFill>
                <a:latin typeface="Calibri" panose="020F0502020204030204" pitchFamily="34" charset="0"/>
                <a:ea typeface="Calibri" panose="020F0502020204030204" pitchFamily="34" charset="0"/>
              </a:rPr>
              <a:t>kapsamına girmektedir</a:t>
            </a:r>
            <a:r>
              <a:rPr lang="tr-TR" sz="1400" dirty="0">
                <a:solidFill>
                  <a:srgbClr val="000000"/>
                </a:solidFill>
                <a:latin typeface="Calibri" panose="020F0502020204030204" pitchFamily="34" charset="0"/>
                <a:ea typeface="Calibri" panose="020F0502020204030204" pitchFamily="34" charset="0"/>
              </a:rPr>
              <a:t>.</a:t>
            </a:r>
            <a:endParaRPr lang="tr-TR" sz="1400" b="1" dirty="0" smtClean="0">
              <a:solidFill>
                <a:schemeClr val="accent1"/>
              </a:solidFill>
              <a:latin typeface="Calibri" panose="020F0502020204030204" pitchFamily="34" charset="0"/>
              <a:ea typeface="Calibri" panose="020F0502020204030204" pitchFamily="34" charset="0"/>
            </a:endParaRPr>
          </a:p>
        </p:txBody>
      </p:sp>
      <p:sp>
        <p:nvSpPr>
          <p:cNvPr id="21" name="Yuvarlatılmış Dikdörtgen 20"/>
          <p:cNvSpPr/>
          <p:nvPr/>
        </p:nvSpPr>
        <p:spPr>
          <a:xfrm>
            <a:off x="3617050" y="1225669"/>
            <a:ext cx="5952554" cy="720000"/>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a:latin typeface="Arial" panose="020B0604020202020204" pitchFamily="34" charset="0"/>
                <a:cs typeface="Arial" panose="020B0604020202020204" pitchFamily="34" charset="0"/>
              </a:rPr>
              <a:t>Yeniden değerlemeye esas değer</a:t>
            </a:r>
          </a:p>
        </p:txBody>
      </p:sp>
      <p:pic>
        <p:nvPicPr>
          <p:cNvPr id="17" name="Resim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99490" y="5142519"/>
            <a:ext cx="880688" cy="1204781"/>
          </a:xfrm>
          <a:prstGeom prst="rect">
            <a:avLst/>
          </a:prstGeom>
        </p:spPr>
      </p:pic>
      <p:sp>
        <p:nvSpPr>
          <p:cNvPr id="18" name="Dikdörtgen 17"/>
          <p:cNvSpPr/>
          <p:nvPr/>
        </p:nvSpPr>
        <p:spPr>
          <a:xfrm>
            <a:off x="3602676" y="4958720"/>
            <a:ext cx="6621304" cy="646331"/>
          </a:xfrm>
          <a:prstGeom prst="rect">
            <a:avLst/>
          </a:prstGeom>
        </p:spPr>
        <p:txBody>
          <a:bodyPr wrap="square">
            <a:spAutoFit/>
          </a:bodyPr>
          <a:lstStyle/>
          <a:p>
            <a:pPr algn="just"/>
            <a:r>
              <a:rPr lang="tr-TR" dirty="0" smtClean="0">
                <a:solidFill>
                  <a:srgbClr val="000000"/>
                </a:solidFill>
                <a:latin typeface="Calibri" panose="020F0502020204030204" pitchFamily="34" charset="0"/>
                <a:ea typeface="Calibri" panose="020F0502020204030204" pitchFamily="34" charset="0"/>
              </a:rPr>
              <a:t>Yeniden değerlemeye </a:t>
            </a:r>
            <a:r>
              <a:rPr lang="tr-TR" dirty="0">
                <a:solidFill>
                  <a:srgbClr val="000000"/>
                </a:solidFill>
                <a:latin typeface="Calibri" panose="020F0502020204030204" pitchFamily="34" charset="0"/>
                <a:ea typeface="Calibri" panose="020F0502020204030204" pitchFamily="34" charset="0"/>
              </a:rPr>
              <a:t>tabi tutulabilecek iktisadi kıymetlerin </a:t>
            </a:r>
            <a:r>
              <a:rPr lang="tr-TR" b="1" dirty="0">
                <a:solidFill>
                  <a:srgbClr val="C00000"/>
                </a:solidFill>
                <a:latin typeface="Calibri" panose="020F0502020204030204" pitchFamily="34" charset="0"/>
                <a:ea typeface="Calibri" panose="020F0502020204030204" pitchFamily="34" charset="0"/>
              </a:rPr>
              <a:t>tamamı veya bir kısmı için</a:t>
            </a:r>
            <a:r>
              <a:rPr lang="tr-TR" dirty="0">
                <a:solidFill>
                  <a:srgbClr val="C00000"/>
                </a:solidFill>
                <a:latin typeface="Calibri" panose="020F0502020204030204" pitchFamily="34" charset="0"/>
                <a:ea typeface="Calibri" panose="020F0502020204030204" pitchFamily="34" charset="0"/>
              </a:rPr>
              <a:t> </a:t>
            </a:r>
            <a:r>
              <a:rPr lang="tr-TR" dirty="0">
                <a:solidFill>
                  <a:srgbClr val="000000"/>
                </a:solidFill>
                <a:latin typeface="Calibri" panose="020F0502020204030204" pitchFamily="34" charset="0"/>
                <a:ea typeface="Calibri" panose="020F0502020204030204" pitchFamily="34" charset="0"/>
              </a:rPr>
              <a:t>bu uygulamadan </a:t>
            </a:r>
            <a:r>
              <a:rPr lang="tr-TR" b="1" u="sng" dirty="0">
                <a:solidFill>
                  <a:srgbClr val="000000"/>
                </a:solidFill>
                <a:latin typeface="Calibri" panose="020F0502020204030204" pitchFamily="34" charset="0"/>
                <a:ea typeface="Calibri" panose="020F0502020204030204" pitchFamily="34" charset="0"/>
              </a:rPr>
              <a:t>yararlanılabilir</a:t>
            </a:r>
            <a:r>
              <a:rPr lang="tr-TR" dirty="0">
                <a:solidFill>
                  <a:srgbClr val="000000"/>
                </a:solidFill>
                <a:latin typeface="Calibri" panose="020F0502020204030204" pitchFamily="34" charset="0"/>
                <a:ea typeface="Calibri" panose="020F0502020204030204" pitchFamily="34" charset="0"/>
              </a:rPr>
              <a:t>.</a:t>
            </a:r>
            <a:endParaRPr lang="tr-TR" dirty="0"/>
          </a:p>
        </p:txBody>
      </p:sp>
      <p:sp>
        <p:nvSpPr>
          <p:cNvPr id="19" name="Dikdörtgen 18"/>
          <p:cNvSpPr/>
          <p:nvPr/>
        </p:nvSpPr>
        <p:spPr>
          <a:xfrm>
            <a:off x="3580183" y="5729238"/>
            <a:ext cx="6643797" cy="861774"/>
          </a:xfrm>
          <a:prstGeom prst="rect">
            <a:avLst/>
          </a:prstGeom>
        </p:spPr>
        <p:txBody>
          <a:bodyPr wrap="square">
            <a:spAutoFit/>
          </a:bodyPr>
          <a:lstStyle/>
          <a:p>
            <a:pPr algn="just"/>
            <a:r>
              <a:rPr lang="tr-TR" b="1" dirty="0">
                <a:solidFill>
                  <a:schemeClr val="accent1">
                    <a:lumMod val="75000"/>
                  </a:schemeClr>
                </a:solidFill>
                <a:latin typeface="Calibri" panose="020F0502020204030204" pitchFamily="34" charset="0"/>
                <a:ea typeface="Calibri" panose="020F0502020204030204" pitchFamily="34" charset="0"/>
              </a:rPr>
              <a:t>*</a:t>
            </a:r>
            <a:r>
              <a:rPr lang="tr-TR" sz="1600" dirty="0" smtClean="0">
                <a:solidFill>
                  <a:srgbClr val="000000"/>
                </a:solidFill>
                <a:latin typeface="Calibri" panose="020F0502020204030204" pitchFamily="34" charset="0"/>
                <a:ea typeface="Calibri" panose="020F0502020204030204" pitchFamily="34" charset="0"/>
              </a:rPr>
              <a:t>Yeniden </a:t>
            </a:r>
            <a:r>
              <a:rPr lang="tr-TR" sz="1600" dirty="0">
                <a:solidFill>
                  <a:srgbClr val="000000"/>
                </a:solidFill>
                <a:latin typeface="Calibri" panose="020F0502020204030204" pitchFamily="34" charset="0"/>
                <a:ea typeface="Calibri" panose="020F0502020204030204" pitchFamily="34" charset="0"/>
              </a:rPr>
              <a:t>değerlemeye tabi tutulan iktisadi kıymetlere ait </a:t>
            </a:r>
            <a:r>
              <a:rPr lang="tr-TR" sz="1600" b="1" dirty="0">
                <a:solidFill>
                  <a:srgbClr val="C00000"/>
                </a:solidFill>
                <a:latin typeface="Calibri" panose="020F0502020204030204" pitchFamily="34" charset="0"/>
                <a:ea typeface="Calibri" panose="020F0502020204030204" pitchFamily="34" charset="0"/>
              </a:rPr>
              <a:t>birikmiş amortismanlar da</a:t>
            </a:r>
            <a:r>
              <a:rPr lang="tr-TR" sz="1600" dirty="0">
                <a:solidFill>
                  <a:srgbClr val="C00000"/>
                </a:solidFill>
                <a:latin typeface="Calibri" panose="020F0502020204030204" pitchFamily="34" charset="0"/>
                <a:ea typeface="Calibri" panose="020F0502020204030204" pitchFamily="34" charset="0"/>
              </a:rPr>
              <a:t> </a:t>
            </a:r>
            <a:r>
              <a:rPr lang="tr-TR" sz="1600" dirty="0">
                <a:solidFill>
                  <a:srgbClr val="000000"/>
                </a:solidFill>
                <a:latin typeface="Calibri" panose="020F0502020204030204" pitchFamily="34" charset="0"/>
                <a:ea typeface="Calibri" panose="020F0502020204030204" pitchFamily="34" charset="0"/>
              </a:rPr>
              <a:t>söz konusu iktisadi kıymetlere uygulanan katsayı ile </a:t>
            </a:r>
            <a:r>
              <a:rPr lang="tr-TR" sz="1600" b="1" u="sng" dirty="0">
                <a:solidFill>
                  <a:srgbClr val="000000"/>
                </a:solidFill>
                <a:latin typeface="Calibri" panose="020F0502020204030204" pitchFamily="34" charset="0"/>
                <a:ea typeface="Calibri" panose="020F0502020204030204" pitchFamily="34" charset="0"/>
              </a:rPr>
              <a:t>yeniden değerlemeye</a:t>
            </a:r>
            <a:r>
              <a:rPr lang="tr-TR" sz="1600" dirty="0">
                <a:solidFill>
                  <a:srgbClr val="000000"/>
                </a:solidFill>
                <a:latin typeface="Calibri" panose="020F0502020204030204" pitchFamily="34" charset="0"/>
                <a:ea typeface="Calibri" panose="020F0502020204030204" pitchFamily="34" charset="0"/>
              </a:rPr>
              <a:t> tabi tutulacaktır. </a:t>
            </a:r>
            <a:endParaRPr lang="tr-TR" sz="1600" dirty="0"/>
          </a:p>
        </p:txBody>
      </p:sp>
      <p:sp>
        <p:nvSpPr>
          <p:cNvPr id="2" name="Slayt Numarası Yer Tutucusu 1"/>
          <p:cNvSpPr>
            <a:spLocks noGrp="1"/>
          </p:cNvSpPr>
          <p:nvPr>
            <p:ph type="sldNum" sz="quarter" idx="12"/>
          </p:nvPr>
        </p:nvSpPr>
        <p:spPr/>
        <p:txBody>
          <a:bodyPr/>
          <a:lstStyle/>
          <a:p>
            <a:fld id="{F28A0EBE-9E73-41B7-8F1B-104D7A2F7EFB}" type="slidenum">
              <a:rPr lang="tr-TR" smtClean="0"/>
              <a:t>43</a:t>
            </a:fld>
            <a:endParaRPr lang="tr-TR"/>
          </a:p>
        </p:txBody>
      </p:sp>
    </p:spTree>
    <p:extLst>
      <p:ext uri="{BB962C8B-B14F-4D97-AF65-F5344CB8AC3E}">
        <p14:creationId xmlns:p14="http://schemas.microsoft.com/office/powerpoint/2010/main" val="2477224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up)">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0" grpId="0" animBg="1"/>
      <p:bldP spid="21" grpId="0" animBg="1"/>
      <p:bldP spid="18" grpId="0"/>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çerik Yer Tutucusu 2"/>
          <p:cNvSpPr txBox="1">
            <a:spLocks/>
          </p:cNvSpPr>
          <p:nvPr/>
        </p:nvSpPr>
        <p:spPr>
          <a:xfrm>
            <a:off x="-374871" y="5737074"/>
            <a:ext cx="8736973" cy="10897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Font typeface="Wingdings" panose="05000000000000000000" pitchFamily="2" charset="2"/>
              <a:buChar char="q"/>
            </a:pPr>
            <a:endParaRPr lang="tr-TR" dirty="0"/>
          </a:p>
        </p:txBody>
      </p:sp>
      <p:sp>
        <p:nvSpPr>
          <p:cNvPr id="22" name="Dikdörtgen 21"/>
          <p:cNvSpPr/>
          <p:nvPr/>
        </p:nvSpPr>
        <p:spPr>
          <a:xfrm>
            <a:off x="2941563" y="1441688"/>
            <a:ext cx="5254951" cy="720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scene3d>
              <a:camera prst="orthographicFront"/>
              <a:lightRig rig="threePt" dir="t"/>
            </a:scene3d>
            <a:sp3d extrusionH="57150">
              <a:bevelT w="82550" h="38100" prst="coolSlant"/>
            </a:sp3d>
          </a:bodyPr>
          <a:lstStyle/>
          <a:p>
            <a:pPr lvl="0" algn="ctr" defTabSz="1422400">
              <a:lnSpc>
                <a:spcPct val="90000"/>
              </a:lnSpc>
              <a:spcBef>
                <a:spcPct val="0"/>
              </a:spcBef>
              <a:spcAft>
                <a:spcPct val="35000"/>
              </a:spcAft>
            </a:pPr>
            <a:endParaRPr lang="tr-TR" sz="3200" b="1" dirty="0">
              <a:solidFill>
                <a:schemeClr val="tx1"/>
              </a:solidFill>
              <a:latin typeface="SimSun" panose="02010600030101010101" pitchFamily="2" charset="-122"/>
              <a:ea typeface="SimSun" panose="02010600030101010101" pitchFamily="2" charset="-122"/>
              <a:cs typeface="Times New Roman" panose="02020603050405020304" pitchFamily="18" charset="0"/>
            </a:endParaRPr>
          </a:p>
        </p:txBody>
      </p:sp>
      <p:sp>
        <p:nvSpPr>
          <p:cNvPr id="11" name="TextShape 2"/>
          <p:cNvSpPr txBox="1"/>
          <p:nvPr/>
        </p:nvSpPr>
        <p:spPr>
          <a:xfrm>
            <a:off x="1108075" y="82018"/>
            <a:ext cx="10920495" cy="791640"/>
          </a:xfrm>
          <a:prstGeom prst="rect">
            <a:avLst/>
          </a:prstGeom>
          <a:noFill/>
          <a:ln>
            <a:noFill/>
          </a:ln>
        </p:spPr>
        <p:txBody>
          <a:bodyPr anchor="ctr"/>
          <a:lstStyle/>
          <a:p>
            <a:pPr algn="ctr">
              <a:lnSpc>
                <a:spcPct val="100000"/>
              </a:lnSpc>
            </a:pPr>
            <a:r>
              <a:rPr lang="tr-TR" sz="2500" b="1" spc="-1" dirty="0" smtClean="0">
                <a:solidFill>
                  <a:srgbClr val="FF0000"/>
                </a:solidFill>
                <a:uFill>
                  <a:solidFill>
                    <a:srgbClr val="FFFFFF"/>
                  </a:solidFill>
                </a:uFill>
                <a:latin typeface="Calibri"/>
              </a:rPr>
              <a:t>YENİDEN DEĞERLEME</a:t>
            </a:r>
          </a:p>
          <a:p>
            <a:pPr algn="ctr">
              <a:lnSpc>
                <a:spcPct val="100000"/>
              </a:lnSpc>
            </a:pPr>
            <a:r>
              <a:rPr lang="tr-TR" b="1" spc="-1" dirty="0" smtClean="0">
                <a:solidFill>
                  <a:srgbClr val="FF0000"/>
                </a:solidFill>
                <a:uFill>
                  <a:solidFill>
                    <a:srgbClr val="FFFFFF"/>
                  </a:solidFill>
                </a:uFill>
              </a:rPr>
              <a:t>-</a:t>
            </a:r>
            <a:r>
              <a:rPr lang="tr-TR" b="1" spc="-1" dirty="0">
                <a:solidFill>
                  <a:srgbClr val="FF0000"/>
                </a:solidFill>
                <a:uFill>
                  <a:solidFill>
                    <a:srgbClr val="FFFFFF"/>
                  </a:solidFill>
                </a:uFill>
              </a:rPr>
              <a:t>9/6/2021 Tarihi İtibarıyla Kayıtlı Bulunan İktisadi Kıymetler Bakımından VUK Geçici 31 Uygulaması</a:t>
            </a:r>
            <a:r>
              <a:rPr lang="tr-TR" b="1" strike="noStrike" spc="-1" dirty="0" smtClean="0">
                <a:solidFill>
                  <a:srgbClr val="FF0000"/>
                </a:solidFill>
                <a:uFill>
                  <a:solidFill>
                    <a:srgbClr val="FFFFFF"/>
                  </a:solidFill>
                </a:uFill>
                <a:latin typeface="Calibri"/>
              </a:rPr>
              <a:t>-</a:t>
            </a:r>
            <a:endParaRPr lang="tr-TR" b="0" strike="noStrike" spc="-1" dirty="0">
              <a:solidFill>
                <a:srgbClr val="000000"/>
              </a:solidFill>
              <a:uFill>
                <a:solidFill>
                  <a:srgbClr val="FFFFFF"/>
                </a:solidFill>
              </a:uFill>
              <a:latin typeface="Calibri"/>
            </a:endParaRPr>
          </a:p>
        </p:txBody>
      </p:sp>
      <p:sp>
        <p:nvSpPr>
          <p:cNvPr id="13" name="5 Dikdörtgen"/>
          <p:cNvSpPr/>
          <p:nvPr/>
        </p:nvSpPr>
        <p:spPr>
          <a:xfrm rot="16200000">
            <a:off x="-2875869" y="3145126"/>
            <a:ext cx="6851740" cy="561489"/>
          </a:xfrm>
          <a:prstGeom prst="rect">
            <a:avLst/>
          </a:prstGeom>
          <a:solidFill>
            <a:srgbClr val="FD0005"/>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b="1">
              <a:solidFill>
                <a:prstClr val="white"/>
              </a:solidFill>
            </a:endParaRPr>
          </a:p>
        </p:txBody>
      </p:sp>
      <p:sp>
        <p:nvSpPr>
          <p:cNvPr id="14" name="36 Başlık"/>
          <p:cNvSpPr txBox="1">
            <a:spLocks/>
          </p:cNvSpPr>
          <p:nvPr/>
        </p:nvSpPr>
        <p:spPr>
          <a:xfrm rot="16200000">
            <a:off x="-2247497" y="3571445"/>
            <a:ext cx="5584971" cy="571504"/>
          </a:xfrm>
          <a:prstGeom prst="rect">
            <a:avLst/>
          </a:prstGeom>
        </p:spPr>
        <p:txBody>
          <a:bodyPr vert="horz" lIns="91440" tIns="45720" rIns="91440" bIns="45720" rtlCol="0" anchor="ctr">
            <a:noAutofit/>
          </a:bodyPr>
          <a:lstStyle/>
          <a:p>
            <a:pPr algn="ctr">
              <a:spcBef>
                <a:spcPct val="0"/>
              </a:spcBef>
              <a:defRPr/>
            </a:pPr>
            <a:r>
              <a:rPr lang="tr-TR" b="1" dirty="0">
                <a:solidFill>
                  <a:prstClr val="white"/>
                </a:solidFill>
                <a:effectLst>
                  <a:outerShdw blurRad="38100" dist="38100" dir="2700000" algn="tl">
                    <a:srgbClr val="000000">
                      <a:alpha val="43137"/>
                    </a:srgbClr>
                  </a:outerShdw>
                </a:effectLst>
              </a:rPr>
              <a:t>VERGİ DENETİM KURULU BAŞKANLIĞI</a:t>
            </a:r>
          </a:p>
        </p:txBody>
      </p:sp>
      <p:pic>
        <p:nvPicPr>
          <p:cNvPr id="15" name="Resim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46" y="235646"/>
            <a:ext cx="965683" cy="964739"/>
          </a:xfrm>
          <a:prstGeom prst="rect">
            <a:avLst/>
          </a:prstGeom>
        </p:spPr>
      </p:pic>
      <p:sp>
        <p:nvSpPr>
          <p:cNvPr id="20" name="Metin kutusu 19"/>
          <p:cNvSpPr txBox="1"/>
          <p:nvPr/>
        </p:nvSpPr>
        <p:spPr>
          <a:xfrm>
            <a:off x="3602676" y="1396532"/>
            <a:ext cx="5965371" cy="2870016"/>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pPr algn="just"/>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pPr algn="just"/>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1400" b="1" dirty="0">
                <a:solidFill>
                  <a:srgbClr val="C00000"/>
                </a:solidFill>
                <a:latin typeface="Calibri" panose="020F0502020204030204" pitchFamily="34" charset="0"/>
                <a:ea typeface="Calibri" panose="020F0502020204030204" pitchFamily="34" charset="0"/>
              </a:rPr>
              <a:t>31/12/2021 tarihine kadar</a:t>
            </a:r>
            <a:r>
              <a:rPr lang="tr-TR" sz="1400" dirty="0">
                <a:solidFill>
                  <a:srgbClr val="C00000"/>
                </a:solidFill>
                <a:latin typeface="Calibri" panose="020F0502020204030204" pitchFamily="34" charset="0"/>
                <a:ea typeface="Calibri" panose="020F0502020204030204" pitchFamily="34" charset="0"/>
              </a:rPr>
              <a:t> </a:t>
            </a:r>
            <a:r>
              <a:rPr lang="tr-TR" sz="1400" dirty="0" smtClean="0">
                <a:solidFill>
                  <a:srgbClr val="000000"/>
                </a:solidFill>
                <a:latin typeface="Calibri" panose="020F0502020204030204" pitchFamily="34" charset="0"/>
                <a:ea typeface="Calibri" panose="020F0502020204030204" pitchFamily="34" charset="0"/>
              </a:rPr>
              <a:t>yapılabilir</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1400" dirty="0" smtClean="0">
                <a:solidFill>
                  <a:srgbClr val="000000"/>
                </a:solidFill>
                <a:latin typeface="Calibri" panose="020F0502020204030204" pitchFamily="34" charset="0"/>
                <a:ea typeface="Calibri" panose="020F0502020204030204" pitchFamily="34" charset="0"/>
              </a:rPr>
              <a:t>Değer artışına </a:t>
            </a:r>
            <a:r>
              <a:rPr lang="tr-TR" sz="1400" dirty="0">
                <a:solidFill>
                  <a:srgbClr val="000000"/>
                </a:solidFill>
                <a:latin typeface="Calibri" panose="020F0502020204030204" pitchFamily="34" charset="0"/>
                <a:ea typeface="Calibri" panose="020F0502020204030204" pitchFamily="34" charset="0"/>
              </a:rPr>
              <a:t>ilişkin verginin de </a:t>
            </a:r>
            <a:r>
              <a:rPr lang="tr-TR" sz="1400" b="1" dirty="0">
                <a:solidFill>
                  <a:srgbClr val="C00000"/>
                </a:solidFill>
                <a:latin typeface="Calibri" panose="020F0502020204030204" pitchFamily="34" charset="0"/>
                <a:ea typeface="Calibri" panose="020F0502020204030204" pitchFamily="34" charset="0"/>
              </a:rPr>
              <a:t>yeniden değerleme işleminin yapıldığı tarihi</a:t>
            </a:r>
            <a:r>
              <a:rPr lang="tr-TR" sz="1400" dirty="0">
                <a:solidFill>
                  <a:srgbClr val="C00000"/>
                </a:solidFill>
                <a:latin typeface="Calibri" panose="020F0502020204030204" pitchFamily="34" charset="0"/>
                <a:ea typeface="Calibri" panose="020F0502020204030204" pitchFamily="34" charset="0"/>
              </a:rPr>
              <a:t> </a:t>
            </a:r>
            <a:r>
              <a:rPr lang="tr-TR" sz="1400" b="1" u="sng" dirty="0">
                <a:solidFill>
                  <a:srgbClr val="000000"/>
                </a:solidFill>
                <a:latin typeface="Calibri" panose="020F0502020204030204" pitchFamily="34" charset="0"/>
                <a:ea typeface="Calibri" panose="020F0502020204030204" pitchFamily="34" charset="0"/>
              </a:rPr>
              <a:t>izleyen ayın son günü</a:t>
            </a:r>
            <a:r>
              <a:rPr lang="tr-TR" sz="1400" dirty="0">
                <a:solidFill>
                  <a:srgbClr val="000000"/>
                </a:solidFill>
                <a:latin typeface="Calibri" panose="020F0502020204030204" pitchFamily="34" charset="0"/>
                <a:ea typeface="Calibri" panose="020F0502020204030204" pitchFamily="34" charset="0"/>
              </a:rPr>
              <a:t> akşamına kadar beyan edilip, üç eşit </a:t>
            </a:r>
            <a:r>
              <a:rPr lang="tr-TR" sz="1400" dirty="0" smtClean="0">
                <a:solidFill>
                  <a:srgbClr val="000000"/>
                </a:solidFill>
                <a:latin typeface="Calibri" panose="020F0502020204030204" pitchFamily="34" charset="0"/>
                <a:ea typeface="Calibri" panose="020F0502020204030204" pitchFamily="34" charset="0"/>
              </a:rPr>
              <a:t>taksitte ödenmesi zorunludur.</a:t>
            </a:r>
          </a:p>
          <a:p>
            <a:pPr marL="834390" lvl="2" indent="-285750" algn="just">
              <a:lnSpc>
                <a:spcPct val="90000"/>
              </a:lnSpc>
              <a:spcBef>
                <a:spcPts val="300"/>
              </a:spcBef>
              <a:spcAft>
                <a:spcPts val="300"/>
              </a:spcAft>
              <a:buClr>
                <a:srgbClr val="D34817"/>
              </a:buClr>
              <a:buFont typeface="Wingdings" panose="05000000000000000000" pitchFamily="2" charset="2"/>
              <a:buChar char="§"/>
            </a:pPr>
            <a:r>
              <a:rPr lang="tr-TR" sz="1400" dirty="0">
                <a:solidFill>
                  <a:srgbClr val="000000"/>
                </a:solidFill>
                <a:latin typeface="Calibri" panose="020F0502020204030204" pitchFamily="34" charset="0"/>
                <a:ea typeface="Calibri" panose="020F0502020204030204" pitchFamily="34" charset="0"/>
              </a:rPr>
              <a:t>ilk taksiti beyanname verme süresi içinde, izleyen taksitler sırasıyla beyanname verme süresini takip eden ikinci ve dördüncü ayda olmak </a:t>
            </a:r>
            <a:r>
              <a:rPr lang="tr-TR" sz="1400" dirty="0" smtClean="0">
                <a:solidFill>
                  <a:srgbClr val="000000"/>
                </a:solidFill>
                <a:latin typeface="Calibri" panose="020F0502020204030204" pitchFamily="34" charset="0"/>
                <a:ea typeface="Calibri" panose="020F0502020204030204" pitchFamily="34" charset="0"/>
              </a:rPr>
              <a:t>üzere</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1400" dirty="0">
                <a:solidFill>
                  <a:srgbClr val="000000"/>
                </a:solidFill>
                <a:latin typeface="Calibri" panose="020F0502020204030204" pitchFamily="34" charset="0"/>
                <a:ea typeface="Calibri" panose="020F0502020204030204" pitchFamily="34" charset="0"/>
              </a:rPr>
              <a:t>Beyanda bulunduktan sonra, anılan madde kapsamında yeniden değerlemeye tabi tutulmak istenen </a:t>
            </a:r>
            <a:r>
              <a:rPr lang="tr-TR" sz="1400" b="1" dirty="0">
                <a:solidFill>
                  <a:srgbClr val="C00000"/>
                </a:solidFill>
                <a:latin typeface="Calibri" panose="020F0502020204030204" pitchFamily="34" charset="0"/>
                <a:ea typeface="Calibri" panose="020F0502020204030204" pitchFamily="34" charset="0"/>
              </a:rPr>
              <a:t>ilave iktisadi kıymetler için</a:t>
            </a:r>
            <a:r>
              <a:rPr lang="tr-TR" sz="1400" dirty="0">
                <a:solidFill>
                  <a:srgbClr val="C00000"/>
                </a:solidFill>
                <a:latin typeface="Calibri" panose="020F0502020204030204" pitchFamily="34" charset="0"/>
                <a:ea typeface="Calibri" panose="020F0502020204030204" pitchFamily="34" charset="0"/>
              </a:rPr>
              <a:t> </a:t>
            </a:r>
            <a:r>
              <a:rPr lang="tr-TR" sz="1400" b="1" u="sng" dirty="0">
                <a:solidFill>
                  <a:srgbClr val="000000"/>
                </a:solidFill>
                <a:latin typeface="Calibri" panose="020F0502020204030204" pitchFamily="34" charset="0"/>
                <a:ea typeface="Calibri" panose="020F0502020204030204" pitchFamily="34" charset="0"/>
              </a:rPr>
              <a:t>ek beyanname verilmesi mümkündür</a:t>
            </a:r>
            <a:r>
              <a:rPr lang="tr-TR" sz="1400" dirty="0">
                <a:solidFill>
                  <a:srgbClr val="000000"/>
                </a:solidFill>
                <a:latin typeface="Calibri" panose="020F0502020204030204" pitchFamily="34" charset="0"/>
                <a:ea typeface="Calibri" panose="020F0502020204030204" pitchFamily="34" charset="0"/>
              </a:rPr>
              <a:t>.</a:t>
            </a:r>
            <a:endParaRPr lang="tr-TR" sz="1400" b="1" dirty="0" smtClean="0">
              <a:solidFill>
                <a:schemeClr val="accent1"/>
              </a:solidFill>
              <a:latin typeface="Calibri" panose="020F0502020204030204" pitchFamily="34" charset="0"/>
              <a:ea typeface="Calibri" panose="020F0502020204030204" pitchFamily="34" charset="0"/>
            </a:endParaRPr>
          </a:p>
        </p:txBody>
      </p:sp>
      <p:sp>
        <p:nvSpPr>
          <p:cNvPr id="21" name="Yuvarlatılmış Dikdörtgen 20"/>
          <p:cNvSpPr/>
          <p:nvPr/>
        </p:nvSpPr>
        <p:spPr>
          <a:xfrm>
            <a:off x="3617050" y="1225669"/>
            <a:ext cx="5952554" cy="720000"/>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a:latin typeface="Arial" panose="020B0604020202020204" pitchFamily="34" charset="0"/>
                <a:cs typeface="Arial" panose="020B0604020202020204" pitchFamily="34" charset="0"/>
              </a:rPr>
              <a:t>Yeniden değerleme yapılabilecek süre</a:t>
            </a:r>
          </a:p>
        </p:txBody>
      </p:sp>
      <p:sp>
        <p:nvSpPr>
          <p:cNvPr id="2" name="Slayt Numarası Yer Tutucusu 1"/>
          <p:cNvSpPr>
            <a:spLocks noGrp="1"/>
          </p:cNvSpPr>
          <p:nvPr>
            <p:ph type="sldNum" sz="quarter" idx="12"/>
          </p:nvPr>
        </p:nvSpPr>
        <p:spPr/>
        <p:txBody>
          <a:bodyPr/>
          <a:lstStyle/>
          <a:p>
            <a:fld id="{F28A0EBE-9E73-41B7-8F1B-104D7A2F7EFB}" type="slidenum">
              <a:rPr lang="tr-TR" smtClean="0"/>
              <a:t>44</a:t>
            </a:fld>
            <a:endParaRPr lang="tr-TR"/>
          </a:p>
        </p:txBody>
      </p:sp>
    </p:spTree>
    <p:extLst>
      <p:ext uri="{BB962C8B-B14F-4D97-AF65-F5344CB8AC3E}">
        <p14:creationId xmlns:p14="http://schemas.microsoft.com/office/powerpoint/2010/main" val="3729589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up)">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0" grpId="0" animBg="1"/>
      <p:bldP spid="2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çerik Yer Tutucusu 2"/>
          <p:cNvSpPr txBox="1">
            <a:spLocks/>
          </p:cNvSpPr>
          <p:nvPr/>
        </p:nvSpPr>
        <p:spPr>
          <a:xfrm>
            <a:off x="-374871" y="5737074"/>
            <a:ext cx="8736973" cy="10897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Font typeface="Wingdings" panose="05000000000000000000" pitchFamily="2" charset="2"/>
              <a:buChar char="q"/>
            </a:pPr>
            <a:endParaRPr lang="tr-TR" dirty="0"/>
          </a:p>
        </p:txBody>
      </p:sp>
      <p:sp>
        <p:nvSpPr>
          <p:cNvPr id="22" name="Dikdörtgen 21"/>
          <p:cNvSpPr/>
          <p:nvPr/>
        </p:nvSpPr>
        <p:spPr>
          <a:xfrm>
            <a:off x="2941563" y="1441688"/>
            <a:ext cx="5254951" cy="720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scene3d>
              <a:camera prst="orthographicFront"/>
              <a:lightRig rig="threePt" dir="t"/>
            </a:scene3d>
            <a:sp3d extrusionH="57150">
              <a:bevelT w="82550" h="38100" prst="coolSlant"/>
            </a:sp3d>
          </a:bodyPr>
          <a:lstStyle/>
          <a:p>
            <a:pPr lvl="0" algn="ctr" defTabSz="1422400">
              <a:lnSpc>
                <a:spcPct val="90000"/>
              </a:lnSpc>
              <a:spcBef>
                <a:spcPct val="0"/>
              </a:spcBef>
              <a:spcAft>
                <a:spcPct val="35000"/>
              </a:spcAft>
            </a:pPr>
            <a:endParaRPr lang="tr-TR" sz="3200" b="1" dirty="0">
              <a:solidFill>
                <a:schemeClr val="tx1"/>
              </a:solidFill>
              <a:latin typeface="SimSun" panose="02010600030101010101" pitchFamily="2" charset="-122"/>
              <a:ea typeface="SimSun" panose="02010600030101010101" pitchFamily="2" charset="-122"/>
              <a:cs typeface="Times New Roman" panose="02020603050405020304" pitchFamily="18" charset="0"/>
            </a:endParaRPr>
          </a:p>
        </p:txBody>
      </p:sp>
      <p:sp>
        <p:nvSpPr>
          <p:cNvPr id="11" name="TextShape 2"/>
          <p:cNvSpPr txBox="1"/>
          <p:nvPr/>
        </p:nvSpPr>
        <p:spPr>
          <a:xfrm>
            <a:off x="1108075" y="82018"/>
            <a:ext cx="10920495" cy="791640"/>
          </a:xfrm>
          <a:prstGeom prst="rect">
            <a:avLst/>
          </a:prstGeom>
          <a:noFill/>
          <a:ln>
            <a:noFill/>
          </a:ln>
        </p:spPr>
        <p:txBody>
          <a:bodyPr anchor="ctr"/>
          <a:lstStyle/>
          <a:p>
            <a:pPr algn="ctr">
              <a:lnSpc>
                <a:spcPct val="100000"/>
              </a:lnSpc>
            </a:pPr>
            <a:r>
              <a:rPr lang="tr-TR" sz="2500" b="1" spc="-1" dirty="0" smtClean="0">
                <a:solidFill>
                  <a:srgbClr val="FF0000"/>
                </a:solidFill>
                <a:uFill>
                  <a:solidFill>
                    <a:srgbClr val="FFFFFF"/>
                  </a:solidFill>
                </a:uFill>
                <a:latin typeface="Calibri"/>
              </a:rPr>
              <a:t>YENİDEN DEĞERLEME</a:t>
            </a:r>
          </a:p>
          <a:p>
            <a:pPr algn="ctr">
              <a:lnSpc>
                <a:spcPct val="100000"/>
              </a:lnSpc>
            </a:pPr>
            <a:r>
              <a:rPr lang="tr-TR" b="1" spc="-1" dirty="0" smtClean="0">
                <a:solidFill>
                  <a:srgbClr val="FF0000"/>
                </a:solidFill>
                <a:uFill>
                  <a:solidFill>
                    <a:srgbClr val="FFFFFF"/>
                  </a:solidFill>
                </a:uFill>
              </a:rPr>
              <a:t>-</a:t>
            </a:r>
            <a:r>
              <a:rPr lang="tr-TR" b="1" spc="-1" dirty="0">
                <a:solidFill>
                  <a:srgbClr val="FF0000"/>
                </a:solidFill>
                <a:uFill>
                  <a:solidFill>
                    <a:srgbClr val="FFFFFF"/>
                  </a:solidFill>
                </a:uFill>
              </a:rPr>
              <a:t>9/6/2021 Tarihi İtibarıyla Kayıtlı Bulunan İktisadi Kıymetler Bakımından VUK Geçici 31 Uygulaması</a:t>
            </a:r>
            <a:r>
              <a:rPr lang="tr-TR" b="1" strike="noStrike" spc="-1" dirty="0" smtClean="0">
                <a:solidFill>
                  <a:srgbClr val="FF0000"/>
                </a:solidFill>
                <a:uFill>
                  <a:solidFill>
                    <a:srgbClr val="FFFFFF"/>
                  </a:solidFill>
                </a:uFill>
                <a:latin typeface="Calibri"/>
              </a:rPr>
              <a:t>-</a:t>
            </a:r>
            <a:endParaRPr lang="tr-TR" b="0" strike="noStrike" spc="-1" dirty="0">
              <a:solidFill>
                <a:srgbClr val="000000"/>
              </a:solidFill>
              <a:uFill>
                <a:solidFill>
                  <a:srgbClr val="FFFFFF"/>
                </a:solidFill>
              </a:uFill>
              <a:latin typeface="Calibri"/>
            </a:endParaRPr>
          </a:p>
        </p:txBody>
      </p:sp>
      <p:sp>
        <p:nvSpPr>
          <p:cNvPr id="13" name="5 Dikdörtgen"/>
          <p:cNvSpPr/>
          <p:nvPr/>
        </p:nvSpPr>
        <p:spPr>
          <a:xfrm rot="16200000">
            <a:off x="-2875869" y="3145126"/>
            <a:ext cx="6851740" cy="561489"/>
          </a:xfrm>
          <a:prstGeom prst="rect">
            <a:avLst/>
          </a:prstGeom>
          <a:solidFill>
            <a:srgbClr val="FD0005"/>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b="1">
              <a:solidFill>
                <a:prstClr val="white"/>
              </a:solidFill>
            </a:endParaRPr>
          </a:p>
        </p:txBody>
      </p:sp>
      <p:sp>
        <p:nvSpPr>
          <p:cNvPr id="14" name="36 Başlık"/>
          <p:cNvSpPr txBox="1">
            <a:spLocks/>
          </p:cNvSpPr>
          <p:nvPr/>
        </p:nvSpPr>
        <p:spPr>
          <a:xfrm rot="16200000">
            <a:off x="-2247497" y="3571445"/>
            <a:ext cx="5584971" cy="571504"/>
          </a:xfrm>
          <a:prstGeom prst="rect">
            <a:avLst/>
          </a:prstGeom>
        </p:spPr>
        <p:txBody>
          <a:bodyPr vert="horz" lIns="91440" tIns="45720" rIns="91440" bIns="45720" rtlCol="0" anchor="ctr">
            <a:noAutofit/>
          </a:bodyPr>
          <a:lstStyle/>
          <a:p>
            <a:pPr algn="ctr">
              <a:spcBef>
                <a:spcPct val="0"/>
              </a:spcBef>
              <a:defRPr/>
            </a:pPr>
            <a:r>
              <a:rPr lang="tr-TR" b="1" dirty="0">
                <a:solidFill>
                  <a:prstClr val="white"/>
                </a:solidFill>
                <a:effectLst>
                  <a:outerShdw blurRad="38100" dist="38100" dir="2700000" algn="tl">
                    <a:srgbClr val="000000">
                      <a:alpha val="43137"/>
                    </a:srgbClr>
                  </a:outerShdw>
                </a:effectLst>
              </a:rPr>
              <a:t>VERGİ DENETİM KURULU BAŞKANLIĞI</a:t>
            </a:r>
          </a:p>
        </p:txBody>
      </p:sp>
      <p:pic>
        <p:nvPicPr>
          <p:cNvPr id="15" name="Resim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46" y="235646"/>
            <a:ext cx="965683" cy="964739"/>
          </a:xfrm>
          <a:prstGeom prst="rect">
            <a:avLst/>
          </a:prstGeom>
        </p:spPr>
      </p:pic>
      <p:sp>
        <p:nvSpPr>
          <p:cNvPr id="20" name="Metin kutusu 19"/>
          <p:cNvSpPr txBox="1"/>
          <p:nvPr/>
        </p:nvSpPr>
        <p:spPr>
          <a:xfrm>
            <a:off x="3602676" y="1396532"/>
            <a:ext cx="5965371" cy="261610"/>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pPr algn="just"/>
            <a:endParaRPr lang="tr-TR" sz="1100" dirty="0" smtClean="0">
              <a:latin typeface="Segoe UI" panose="020B0502040204020203" pitchFamily="34" charset="0"/>
              <a:ea typeface="Segoe UI" panose="020B0502040204020203" pitchFamily="34" charset="0"/>
              <a:cs typeface="Segoe UI" panose="020B0502040204020203" pitchFamily="34" charset="0"/>
            </a:endParaRPr>
          </a:p>
        </p:txBody>
      </p:sp>
      <p:sp>
        <p:nvSpPr>
          <p:cNvPr id="21" name="Yuvarlatılmış Dikdörtgen 20"/>
          <p:cNvSpPr/>
          <p:nvPr/>
        </p:nvSpPr>
        <p:spPr>
          <a:xfrm>
            <a:off x="3617050" y="1225669"/>
            <a:ext cx="5952554" cy="720000"/>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a:latin typeface="Arial" panose="020B0604020202020204" pitchFamily="34" charset="0"/>
                <a:cs typeface="Arial" panose="020B0604020202020204" pitchFamily="34" charset="0"/>
              </a:rPr>
              <a:t>Yeniden değerleme oranı</a:t>
            </a:r>
          </a:p>
        </p:txBody>
      </p:sp>
      <p:graphicFrame>
        <p:nvGraphicFramePr>
          <p:cNvPr id="8" name="Nesne 7"/>
          <p:cNvGraphicFramePr>
            <a:graphicFrameLocks noChangeAspect="1"/>
          </p:cNvGraphicFramePr>
          <p:nvPr>
            <p:extLst>
              <p:ext uri="{D42A27DB-BD31-4B8C-83A1-F6EECF244321}">
                <p14:modId xmlns:p14="http://schemas.microsoft.com/office/powerpoint/2010/main" val="3432992184"/>
              </p:ext>
            </p:extLst>
          </p:nvPr>
        </p:nvGraphicFramePr>
        <p:xfrm>
          <a:off x="2026920" y="2098250"/>
          <a:ext cx="8891588" cy="1905000"/>
        </p:xfrm>
        <a:graphic>
          <a:graphicData uri="http://schemas.openxmlformats.org/presentationml/2006/ole">
            <mc:AlternateContent xmlns:mc="http://schemas.openxmlformats.org/markup-compatibility/2006">
              <mc:Choice xmlns:v="urn:schemas-microsoft-com:vml" Requires="v">
                <p:oleObj spid="_x0000_s8445" name="Çalışma Sayfası" r:id="rId5" imgW="8892348" imgH="1905105" progId="Excel.Sheet.12">
                  <p:embed/>
                </p:oleObj>
              </mc:Choice>
              <mc:Fallback>
                <p:oleObj name="Çalışma Sayfası" r:id="rId5" imgW="8892348" imgH="1905105" progId="Excel.Sheet.12">
                  <p:embed/>
                  <p:pic>
                    <p:nvPicPr>
                      <p:cNvPr id="0" name=""/>
                      <p:cNvPicPr/>
                      <p:nvPr/>
                    </p:nvPicPr>
                    <p:blipFill>
                      <a:blip r:embed="rId6"/>
                      <a:stretch>
                        <a:fillRect/>
                      </a:stretch>
                    </p:blipFill>
                    <p:spPr>
                      <a:xfrm>
                        <a:off x="2026920" y="2098250"/>
                        <a:ext cx="8891588" cy="1905000"/>
                      </a:xfrm>
                      <a:prstGeom prst="rect">
                        <a:avLst/>
                      </a:prstGeom>
                    </p:spPr>
                  </p:pic>
                </p:oleObj>
              </mc:Fallback>
            </mc:AlternateContent>
          </a:graphicData>
        </a:graphic>
      </p:graphicFrame>
      <p:graphicFrame>
        <p:nvGraphicFramePr>
          <p:cNvPr id="19" name="Nesne 18"/>
          <p:cNvGraphicFramePr>
            <a:graphicFrameLocks noChangeAspect="1"/>
          </p:cNvGraphicFramePr>
          <p:nvPr>
            <p:extLst>
              <p:ext uri="{D42A27DB-BD31-4B8C-83A1-F6EECF244321}">
                <p14:modId xmlns:p14="http://schemas.microsoft.com/office/powerpoint/2010/main" val="3064423047"/>
              </p:ext>
            </p:extLst>
          </p:nvPr>
        </p:nvGraphicFramePr>
        <p:xfrm>
          <a:off x="2278380" y="4155831"/>
          <a:ext cx="8391147" cy="2695910"/>
        </p:xfrm>
        <a:graphic>
          <a:graphicData uri="http://schemas.openxmlformats.org/presentationml/2006/ole">
            <mc:AlternateContent xmlns:mc="http://schemas.openxmlformats.org/markup-compatibility/2006">
              <mc:Choice xmlns:v="urn:schemas-microsoft-com:vml" Requires="v">
                <p:oleObj spid="_x0000_s8446" name="Çalışma Sayfası" r:id="rId7" imgW="10317510" imgH="3314542" progId="Excel.Sheet.12">
                  <p:embed/>
                </p:oleObj>
              </mc:Choice>
              <mc:Fallback>
                <p:oleObj name="Çalışma Sayfası" r:id="rId7" imgW="10317510" imgH="3314542" progId="Excel.Sheet.12">
                  <p:embed/>
                  <p:pic>
                    <p:nvPicPr>
                      <p:cNvPr id="0" name=""/>
                      <p:cNvPicPr/>
                      <p:nvPr/>
                    </p:nvPicPr>
                    <p:blipFill>
                      <a:blip r:embed="rId8"/>
                      <a:stretch>
                        <a:fillRect/>
                      </a:stretch>
                    </p:blipFill>
                    <p:spPr>
                      <a:xfrm>
                        <a:off x="2278380" y="4155831"/>
                        <a:ext cx="8391147" cy="2695910"/>
                      </a:xfrm>
                      <a:prstGeom prst="rect">
                        <a:avLst/>
                      </a:prstGeom>
                    </p:spPr>
                  </p:pic>
                </p:oleObj>
              </mc:Fallback>
            </mc:AlternateContent>
          </a:graphicData>
        </a:graphic>
      </p:graphicFrame>
      <p:sp>
        <p:nvSpPr>
          <p:cNvPr id="2" name="Slayt Numarası Yer Tutucusu 1"/>
          <p:cNvSpPr>
            <a:spLocks noGrp="1"/>
          </p:cNvSpPr>
          <p:nvPr>
            <p:ph type="sldNum" sz="quarter" idx="12"/>
          </p:nvPr>
        </p:nvSpPr>
        <p:spPr/>
        <p:txBody>
          <a:bodyPr/>
          <a:lstStyle/>
          <a:p>
            <a:fld id="{F28A0EBE-9E73-41B7-8F1B-104D7A2F7EFB}" type="slidenum">
              <a:rPr lang="tr-TR" smtClean="0"/>
              <a:t>45</a:t>
            </a:fld>
            <a:endParaRPr lang="tr-TR"/>
          </a:p>
        </p:txBody>
      </p:sp>
    </p:spTree>
    <p:extLst>
      <p:ext uri="{BB962C8B-B14F-4D97-AF65-F5344CB8AC3E}">
        <p14:creationId xmlns:p14="http://schemas.microsoft.com/office/powerpoint/2010/main" val="210168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up)">
                                      <p:cBhvr>
                                        <p:cTn id="14" dur="500"/>
                                        <p:tgtEl>
                                          <p:spTgt spid="20"/>
                                        </p:tgtEl>
                                      </p:cBhvr>
                                    </p:animEffect>
                                  </p:childTnLst>
                                </p:cTn>
                              </p:par>
                              <p:par>
                                <p:cTn id="15" presetID="22" presetClass="entr" presetSubtype="8"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0" grpId="0" animBg="1"/>
      <p:bldP spid="2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ikdörtgen 21"/>
          <p:cNvSpPr/>
          <p:nvPr/>
        </p:nvSpPr>
        <p:spPr>
          <a:xfrm>
            <a:off x="2941563" y="1441688"/>
            <a:ext cx="5254951" cy="720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scene3d>
              <a:camera prst="orthographicFront"/>
              <a:lightRig rig="threePt" dir="t"/>
            </a:scene3d>
            <a:sp3d extrusionH="57150">
              <a:bevelT w="82550" h="38100" prst="coolSlant"/>
            </a:sp3d>
          </a:bodyPr>
          <a:lstStyle/>
          <a:p>
            <a:pPr lvl="0" algn="ctr" defTabSz="1422400">
              <a:lnSpc>
                <a:spcPct val="90000"/>
              </a:lnSpc>
              <a:spcBef>
                <a:spcPct val="0"/>
              </a:spcBef>
              <a:spcAft>
                <a:spcPct val="35000"/>
              </a:spcAft>
            </a:pPr>
            <a:endParaRPr lang="tr-TR" sz="3200" b="1" dirty="0">
              <a:solidFill>
                <a:schemeClr val="tx1"/>
              </a:solidFill>
              <a:latin typeface="SimSun" panose="02010600030101010101" pitchFamily="2" charset="-122"/>
              <a:ea typeface="SimSun" panose="02010600030101010101" pitchFamily="2" charset="-122"/>
              <a:cs typeface="Times New Roman" panose="02020603050405020304" pitchFamily="18" charset="0"/>
            </a:endParaRPr>
          </a:p>
        </p:txBody>
      </p:sp>
      <p:sp>
        <p:nvSpPr>
          <p:cNvPr id="11" name="TextShape 2"/>
          <p:cNvSpPr txBox="1"/>
          <p:nvPr/>
        </p:nvSpPr>
        <p:spPr>
          <a:xfrm>
            <a:off x="1108075" y="82018"/>
            <a:ext cx="10920495" cy="791640"/>
          </a:xfrm>
          <a:prstGeom prst="rect">
            <a:avLst/>
          </a:prstGeom>
          <a:noFill/>
          <a:ln>
            <a:noFill/>
          </a:ln>
        </p:spPr>
        <p:txBody>
          <a:bodyPr anchor="ctr"/>
          <a:lstStyle/>
          <a:p>
            <a:pPr algn="ctr">
              <a:lnSpc>
                <a:spcPct val="100000"/>
              </a:lnSpc>
            </a:pPr>
            <a:r>
              <a:rPr lang="tr-TR" sz="2500" b="1" spc="-1" dirty="0" smtClean="0">
                <a:solidFill>
                  <a:srgbClr val="FF0000"/>
                </a:solidFill>
                <a:uFill>
                  <a:solidFill>
                    <a:srgbClr val="FFFFFF"/>
                  </a:solidFill>
                </a:uFill>
                <a:latin typeface="Calibri"/>
              </a:rPr>
              <a:t>YENİDEN DEĞERLEME</a:t>
            </a:r>
          </a:p>
          <a:p>
            <a:pPr algn="ctr">
              <a:lnSpc>
                <a:spcPct val="100000"/>
              </a:lnSpc>
            </a:pPr>
            <a:r>
              <a:rPr lang="tr-TR" b="1" spc="-1" dirty="0" smtClean="0">
                <a:solidFill>
                  <a:srgbClr val="FF0000"/>
                </a:solidFill>
                <a:uFill>
                  <a:solidFill>
                    <a:srgbClr val="FFFFFF"/>
                  </a:solidFill>
                </a:uFill>
              </a:rPr>
              <a:t>-</a:t>
            </a:r>
            <a:r>
              <a:rPr lang="tr-TR" b="1" spc="-1" dirty="0">
                <a:solidFill>
                  <a:srgbClr val="FF0000"/>
                </a:solidFill>
                <a:uFill>
                  <a:solidFill>
                    <a:srgbClr val="FFFFFF"/>
                  </a:solidFill>
                </a:uFill>
              </a:rPr>
              <a:t>9/6/2021 Tarihi İtibarıyla Kayıtlı Bulunan İktisadi Kıymetler Bakımından VUK Geçici 31 Uygulaması</a:t>
            </a:r>
            <a:r>
              <a:rPr lang="tr-TR" b="1" strike="noStrike" spc="-1" dirty="0" smtClean="0">
                <a:solidFill>
                  <a:srgbClr val="FF0000"/>
                </a:solidFill>
                <a:uFill>
                  <a:solidFill>
                    <a:srgbClr val="FFFFFF"/>
                  </a:solidFill>
                </a:uFill>
                <a:latin typeface="Calibri"/>
              </a:rPr>
              <a:t>-</a:t>
            </a:r>
            <a:endParaRPr lang="tr-TR" b="0" strike="noStrike" spc="-1" dirty="0">
              <a:solidFill>
                <a:srgbClr val="000000"/>
              </a:solidFill>
              <a:uFill>
                <a:solidFill>
                  <a:srgbClr val="FFFFFF"/>
                </a:solidFill>
              </a:uFill>
              <a:latin typeface="Calibri"/>
            </a:endParaRPr>
          </a:p>
        </p:txBody>
      </p:sp>
      <p:sp>
        <p:nvSpPr>
          <p:cNvPr id="13" name="5 Dikdörtgen"/>
          <p:cNvSpPr/>
          <p:nvPr/>
        </p:nvSpPr>
        <p:spPr>
          <a:xfrm rot="16200000">
            <a:off x="-2875869" y="3145126"/>
            <a:ext cx="6851740" cy="561489"/>
          </a:xfrm>
          <a:prstGeom prst="rect">
            <a:avLst/>
          </a:prstGeom>
          <a:solidFill>
            <a:srgbClr val="FD0005"/>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b="1">
              <a:solidFill>
                <a:prstClr val="white"/>
              </a:solidFill>
            </a:endParaRPr>
          </a:p>
        </p:txBody>
      </p:sp>
      <p:sp>
        <p:nvSpPr>
          <p:cNvPr id="14" name="36 Başlık"/>
          <p:cNvSpPr txBox="1">
            <a:spLocks/>
          </p:cNvSpPr>
          <p:nvPr/>
        </p:nvSpPr>
        <p:spPr>
          <a:xfrm rot="16200000">
            <a:off x="-2247497" y="3571445"/>
            <a:ext cx="5584971" cy="571504"/>
          </a:xfrm>
          <a:prstGeom prst="rect">
            <a:avLst/>
          </a:prstGeom>
        </p:spPr>
        <p:txBody>
          <a:bodyPr vert="horz" lIns="91440" tIns="45720" rIns="91440" bIns="45720" rtlCol="0" anchor="ctr">
            <a:noAutofit/>
          </a:bodyPr>
          <a:lstStyle/>
          <a:p>
            <a:pPr algn="ctr">
              <a:spcBef>
                <a:spcPct val="0"/>
              </a:spcBef>
              <a:defRPr/>
            </a:pPr>
            <a:r>
              <a:rPr lang="tr-TR" b="1" dirty="0">
                <a:solidFill>
                  <a:prstClr val="white"/>
                </a:solidFill>
                <a:effectLst>
                  <a:outerShdw blurRad="38100" dist="38100" dir="2700000" algn="tl">
                    <a:srgbClr val="000000">
                      <a:alpha val="43137"/>
                    </a:srgbClr>
                  </a:outerShdw>
                </a:effectLst>
              </a:rPr>
              <a:t>VERGİ DENETİM KURULU BAŞKANLIĞI</a:t>
            </a:r>
          </a:p>
        </p:txBody>
      </p:sp>
      <p:pic>
        <p:nvPicPr>
          <p:cNvPr id="15" name="Resim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46" y="235646"/>
            <a:ext cx="965683" cy="964739"/>
          </a:xfrm>
          <a:prstGeom prst="rect">
            <a:avLst/>
          </a:prstGeom>
        </p:spPr>
      </p:pic>
      <p:sp>
        <p:nvSpPr>
          <p:cNvPr id="20" name="Metin kutusu 19"/>
          <p:cNvSpPr txBox="1"/>
          <p:nvPr/>
        </p:nvSpPr>
        <p:spPr>
          <a:xfrm>
            <a:off x="3602676" y="1396532"/>
            <a:ext cx="5965371" cy="2288319"/>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pPr algn="just"/>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pPr algn="just"/>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1400" b="1" dirty="0">
                <a:solidFill>
                  <a:srgbClr val="C00000"/>
                </a:solidFill>
                <a:latin typeface="Calibri" panose="020F0502020204030204" pitchFamily="34" charset="0"/>
                <a:ea typeface="Calibri" panose="020F0502020204030204" pitchFamily="34" charset="0"/>
              </a:rPr>
              <a:t>Finansal kiralama</a:t>
            </a:r>
            <a:r>
              <a:rPr lang="tr-TR" sz="1400" dirty="0">
                <a:solidFill>
                  <a:srgbClr val="C00000"/>
                </a:solidFill>
                <a:latin typeface="Calibri" panose="020F0502020204030204" pitchFamily="34" charset="0"/>
                <a:ea typeface="Calibri" panose="020F0502020204030204" pitchFamily="34" charset="0"/>
              </a:rPr>
              <a:t> </a:t>
            </a:r>
            <a:r>
              <a:rPr lang="tr-TR" sz="1400" dirty="0">
                <a:solidFill>
                  <a:srgbClr val="000000"/>
                </a:solidFill>
                <a:latin typeface="Calibri" panose="020F0502020204030204" pitchFamily="34" charset="0"/>
                <a:ea typeface="Calibri" panose="020F0502020204030204" pitchFamily="34" charset="0"/>
              </a:rPr>
              <a:t>yoluyla iktisap edilen ve </a:t>
            </a:r>
            <a:r>
              <a:rPr lang="tr-TR" sz="1400" b="1" u="sng" dirty="0">
                <a:solidFill>
                  <a:srgbClr val="000000"/>
                </a:solidFill>
                <a:latin typeface="Calibri" panose="020F0502020204030204" pitchFamily="34" charset="0"/>
                <a:ea typeface="Calibri" panose="020F0502020204030204" pitchFamily="34" charset="0"/>
              </a:rPr>
              <a:t>mülkiyeti devredilmiş</a:t>
            </a:r>
            <a:r>
              <a:rPr lang="tr-TR" sz="1400" dirty="0">
                <a:solidFill>
                  <a:srgbClr val="000000"/>
                </a:solidFill>
                <a:latin typeface="Calibri" panose="020F0502020204030204" pitchFamily="34" charset="0"/>
                <a:ea typeface="Calibri" panose="020F0502020204030204" pitchFamily="34" charset="0"/>
              </a:rPr>
              <a:t> olan iktisadi kıymetlere ait yeniden değerleme oranının belirlenmesinde </a:t>
            </a:r>
            <a:r>
              <a:rPr lang="tr-TR" sz="1400" b="1" dirty="0">
                <a:solidFill>
                  <a:srgbClr val="C00000"/>
                </a:solidFill>
                <a:latin typeface="Calibri" panose="020F0502020204030204" pitchFamily="34" charset="0"/>
                <a:ea typeface="Calibri" panose="020F0502020204030204" pitchFamily="34" charset="0"/>
              </a:rPr>
              <a:t>iktisap tarihi</a:t>
            </a:r>
            <a:r>
              <a:rPr lang="tr-TR" sz="1400" dirty="0">
                <a:solidFill>
                  <a:srgbClr val="C00000"/>
                </a:solidFill>
                <a:latin typeface="Calibri" panose="020F0502020204030204" pitchFamily="34" charset="0"/>
                <a:ea typeface="Calibri" panose="020F0502020204030204" pitchFamily="34" charset="0"/>
              </a:rPr>
              <a:t> </a:t>
            </a:r>
            <a:r>
              <a:rPr lang="tr-TR" sz="1400" dirty="0">
                <a:solidFill>
                  <a:srgbClr val="000000"/>
                </a:solidFill>
                <a:latin typeface="Calibri" panose="020F0502020204030204" pitchFamily="34" charset="0"/>
                <a:ea typeface="Calibri" panose="020F0502020204030204" pitchFamily="34" charset="0"/>
              </a:rPr>
              <a:t>olarak, </a:t>
            </a:r>
            <a:r>
              <a:rPr lang="tr-TR" sz="1400" b="1" u="sng" dirty="0">
                <a:solidFill>
                  <a:srgbClr val="000000"/>
                </a:solidFill>
                <a:latin typeface="Calibri" panose="020F0502020204030204" pitchFamily="34" charset="0"/>
                <a:ea typeface="Calibri" panose="020F0502020204030204" pitchFamily="34" charset="0"/>
              </a:rPr>
              <a:t>kiracının kullanma hakkını aktifleştirdiği</a:t>
            </a:r>
            <a:r>
              <a:rPr lang="tr-TR" sz="1400" dirty="0">
                <a:solidFill>
                  <a:srgbClr val="000000"/>
                </a:solidFill>
                <a:latin typeface="Calibri" panose="020F0502020204030204" pitchFamily="34" charset="0"/>
                <a:ea typeface="Calibri" panose="020F0502020204030204" pitchFamily="34" charset="0"/>
              </a:rPr>
              <a:t> tarih esas alınır.</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1400" dirty="0" smtClean="0">
                <a:solidFill>
                  <a:srgbClr val="000000"/>
                </a:solidFill>
                <a:latin typeface="Calibri" panose="020F0502020204030204" pitchFamily="34" charset="0"/>
                <a:ea typeface="Calibri" panose="020F0502020204030204" pitchFamily="34" charset="0"/>
              </a:rPr>
              <a:t>193 </a:t>
            </a:r>
            <a:r>
              <a:rPr lang="tr-TR" sz="1400" dirty="0">
                <a:solidFill>
                  <a:srgbClr val="000000"/>
                </a:solidFill>
                <a:latin typeface="Calibri" panose="020F0502020204030204" pitchFamily="34" charset="0"/>
                <a:ea typeface="Calibri" panose="020F0502020204030204" pitchFamily="34" charset="0"/>
              </a:rPr>
              <a:t>sayılı Kanunun 81 inci maddesinde sayılan </a:t>
            </a:r>
            <a:r>
              <a:rPr lang="tr-TR" sz="1400" b="1" u="sng" dirty="0">
                <a:solidFill>
                  <a:srgbClr val="000000"/>
                </a:solidFill>
                <a:latin typeface="Calibri" panose="020F0502020204030204" pitchFamily="34" charset="0"/>
                <a:ea typeface="Calibri" panose="020F0502020204030204" pitchFamily="34" charset="0"/>
              </a:rPr>
              <a:t>devir(1)</a:t>
            </a:r>
            <a:r>
              <a:rPr lang="tr-TR" sz="1400" dirty="0">
                <a:solidFill>
                  <a:srgbClr val="000000"/>
                </a:solidFill>
                <a:latin typeface="Calibri" panose="020F0502020204030204" pitchFamily="34" charset="0"/>
                <a:ea typeface="Calibri" panose="020F0502020204030204" pitchFamily="34" charset="0"/>
              </a:rPr>
              <a:t> ve </a:t>
            </a:r>
            <a:r>
              <a:rPr lang="tr-TR" sz="1400" b="1" u="sng" dirty="0">
                <a:solidFill>
                  <a:srgbClr val="000000"/>
                </a:solidFill>
                <a:latin typeface="Calibri" panose="020F0502020204030204" pitchFamily="34" charset="0"/>
                <a:ea typeface="Calibri" panose="020F0502020204030204" pitchFamily="34" charset="0"/>
              </a:rPr>
              <a:t>tür değiştirme(2)</a:t>
            </a:r>
            <a:r>
              <a:rPr lang="tr-TR" sz="1400" dirty="0">
                <a:solidFill>
                  <a:srgbClr val="000000"/>
                </a:solidFill>
                <a:latin typeface="Calibri" panose="020F0502020204030204" pitchFamily="34" charset="0"/>
                <a:ea typeface="Calibri" panose="020F0502020204030204" pitchFamily="34" charset="0"/>
              </a:rPr>
              <a:t> </a:t>
            </a:r>
            <a:r>
              <a:rPr lang="tr-TR" sz="1400" dirty="0" smtClean="0">
                <a:solidFill>
                  <a:srgbClr val="000000"/>
                </a:solidFill>
                <a:latin typeface="Calibri" panose="020F0502020204030204" pitchFamily="34" charset="0"/>
                <a:ea typeface="Calibri" panose="020F0502020204030204" pitchFamily="34" charset="0"/>
              </a:rPr>
              <a:t>halleri ile 5520 </a:t>
            </a:r>
            <a:r>
              <a:rPr lang="tr-TR" sz="1400" dirty="0">
                <a:solidFill>
                  <a:srgbClr val="000000"/>
                </a:solidFill>
                <a:latin typeface="Calibri" panose="020F0502020204030204" pitchFamily="34" charset="0"/>
                <a:ea typeface="Calibri" panose="020F0502020204030204" pitchFamily="34" charset="0"/>
              </a:rPr>
              <a:t>sayılı Kanuna göre yapılan </a:t>
            </a:r>
            <a:r>
              <a:rPr lang="tr-TR" sz="1400" b="1" dirty="0">
                <a:solidFill>
                  <a:srgbClr val="C00000"/>
                </a:solidFill>
                <a:latin typeface="Calibri" panose="020F0502020204030204" pitchFamily="34" charset="0"/>
                <a:ea typeface="Calibri" panose="020F0502020204030204" pitchFamily="34" charset="0"/>
              </a:rPr>
              <a:t>devir(3)</a:t>
            </a:r>
            <a:r>
              <a:rPr lang="tr-TR" sz="1400" dirty="0">
                <a:solidFill>
                  <a:srgbClr val="C00000"/>
                </a:solidFill>
                <a:latin typeface="Calibri" panose="020F0502020204030204" pitchFamily="34" charset="0"/>
                <a:ea typeface="Calibri" panose="020F0502020204030204" pitchFamily="34" charset="0"/>
              </a:rPr>
              <a:t> </a:t>
            </a:r>
            <a:r>
              <a:rPr lang="tr-TR" sz="1400" dirty="0">
                <a:solidFill>
                  <a:srgbClr val="000000"/>
                </a:solidFill>
                <a:latin typeface="Calibri" panose="020F0502020204030204" pitchFamily="34" charset="0"/>
                <a:ea typeface="Calibri" panose="020F0502020204030204" pitchFamily="34" charset="0"/>
              </a:rPr>
              <a:t>ve </a:t>
            </a:r>
            <a:r>
              <a:rPr lang="tr-TR" sz="1400" b="1" dirty="0">
                <a:solidFill>
                  <a:srgbClr val="C00000"/>
                </a:solidFill>
                <a:latin typeface="Calibri" panose="020F0502020204030204" pitchFamily="34" charset="0"/>
                <a:ea typeface="Calibri" panose="020F0502020204030204" pitchFamily="34" charset="0"/>
              </a:rPr>
              <a:t>bölünme(4)</a:t>
            </a:r>
            <a:r>
              <a:rPr lang="tr-TR" sz="1400" dirty="0">
                <a:solidFill>
                  <a:srgbClr val="C00000"/>
                </a:solidFill>
                <a:latin typeface="Calibri" panose="020F0502020204030204" pitchFamily="34" charset="0"/>
                <a:ea typeface="Calibri" panose="020F0502020204030204" pitchFamily="34" charset="0"/>
              </a:rPr>
              <a:t> </a:t>
            </a:r>
            <a:r>
              <a:rPr lang="tr-TR" sz="1400" dirty="0" smtClean="0">
                <a:solidFill>
                  <a:srgbClr val="000000"/>
                </a:solidFill>
                <a:latin typeface="Calibri" panose="020F0502020204030204" pitchFamily="34" charset="0"/>
                <a:ea typeface="Calibri" panose="020F0502020204030204" pitchFamily="34" charset="0"/>
              </a:rPr>
              <a:t>halleri,</a:t>
            </a:r>
          </a:p>
          <a:p>
            <a:pPr marL="377190" lvl="1" indent="-285750" algn="just">
              <a:lnSpc>
                <a:spcPct val="90000"/>
              </a:lnSpc>
              <a:spcBef>
                <a:spcPts val="300"/>
              </a:spcBef>
              <a:spcAft>
                <a:spcPts val="300"/>
              </a:spcAft>
              <a:buClr>
                <a:srgbClr val="D34817"/>
              </a:buClr>
              <a:buFont typeface="Wingdings" panose="05000000000000000000" pitchFamily="2" charset="2"/>
              <a:buChar char="§"/>
            </a:pPr>
            <a:endParaRPr lang="tr-TR" sz="1400" dirty="0" smtClean="0">
              <a:solidFill>
                <a:srgbClr val="000000"/>
              </a:solidFill>
              <a:latin typeface="Calibri" panose="020F0502020204030204" pitchFamily="34" charset="0"/>
              <a:ea typeface="Calibri" panose="020F0502020204030204" pitchFamily="34" charset="0"/>
            </a:endParaRPr>
          </a:p>
        </p:txBody>
      </p:sp>
      <p:sp>
        <p:nvSpPr>
          <p:cNvPr id="21" name="Yuvarlatılmış Dikdörtgen 20"/>
          <p:cNvSpPr/>
          <p:nvPr/>
        </p:nvSpPr>
        <p:spPr>
          <a:xfrm>
            <a:off x="3617050" y="1225669"/>
            <a:ext cx="5952554" cy="720000"/>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a:latin typeface="Arial" panose="020B0604020202020204" pitchFamily="34" charset="0"/>
                <a:cs typeface="Arial" panose="020B0604020202020204" pitchFamily="34" charset="0"/>
              </a:rPr>
              <a:t>Yeniden değerleme </a:t>
            </a:r>
            <a:r>
              <a:rPr lang="tr-TR" dirty="0" smtClean="0">
                <a:latin typeface="Arial" panose="020B0604020202020204" pitchFamily="34" charset="0"/>
                <a:cs typeface="Arial" panose="020B0604020202020204" pitchFamily="34" charset="0"/>
              </a:rPr>
              <a:t>oranı-Özellikli hususlar</a:t>
            </a:r>
            <a:endParaRPr lang="tr-TR" dirty="0">
              <a:latin typeface="Arial" panose="020B0604020202020204" pitchFamily="34" charset="0"/>
              <a:cs typeface="Arial" panose="020B0604020202020204" pitchFamily="34" charset="0"/>
            </a:endParaRPr>
          </a:p>
        </p:txBody>
      </p:sp>
      <p:sp>
        <p:nvSpPr>
          <p:cNvPr id="10" name="Metin kutusu 9"/>
          <p:cNvSpPr txBox="1"/>
          <p:nvPr/>
        </p:nvSpPr>
        <p:spPr>
          <a:xfrm>
            <a:off x="945850" y="3730007"/>
            <a:ext cx="11244943" cy="1528111"/>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100" b="1">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a:defRPr>
                <a:solidFill>
                  <a:schemeClr val="tx1"/>
                </a:solidFill>
              </a:defRPr>
            </a:lvl2pPr>
            <a:lvl3pPr marL="834390" lvl="2" indent="-285750">
              <a:lnSpc>
                <a:spcPct val="90000"/>
              </a:lnSpc>
              <a:spcBef>
                <a:spcPts val="300"/>
              </a:spcBef>
              <a:spcAft>
                <a:spcPts val="300"/>
              </a:spcAft>
              <a:buClr>
                <a:srgbClr val="D34817"/>
              </a:buClr>
              <a:buFont typeface="Wingdings" panose="05000000000000000000" pitchFamily="2" charset="2"/>
              <a:buChar char="§"/>
              <a:defRPr sz="1400">
                <a:solidFill>
                  <a:prstClr val="black">
                    <a:lumMod val="85000"/>
                    <a:lumOff val="15000"/>
                  </a:prstClr>
                </a:solidFill>
                <a:latin typeface="Segoe UI" panose="020B0502040204020203" pitchFamily="34" charset="0"/>
                <a:ea typeface="Segoe UI" panose="020B0502040204020203" pitchFamily="34" charset="0"/>
                <a:cs typeface="Segoe UI" panose="020B0502040204020203" pitchFamily="34" charset="0"/>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742950" lvl="1" indent="-285750">
              <a:spcAft>
                <a:spcPts val="600"/>
              </a:spcAft>
              <a:buFont typeface="Wingdings" panose="05000000000000000000" pitchFamily="2" charset="2"/>
              <a:buChar char="ü"/>
            </a:pPr>
            <a:endParaRPr lang="tr-TR" sz="1400" b="1" u="sng" dirty="0" smtClean="0">
              <a:solidFill>
                <a:srgbClr val="000000"/>
              </a:solidFill>
              <a:latin typeface="Calibri" panose="020F0502020204030204" pitchFamily="34" charset="0"/>
              <a:ea typeface="Calibri" panose="020F0502020204030204" pitchFamily="34" charset="0"/>
            </a:endParaRPr>
          </a:p>
          <a:p>
            <a:pPr marL="742950" lvl="1" indent="-285750">
              <a:spcAft>
                <a:spcPts val="600"/>
              </a:spcAft>
              <a:buFont typeface="Wingdings" panose="05000000000000000000" pitchFamily="2" charset="2"/>
              <a:buChar char="ü"/>
            </a:pPr>
            <a:r>
              <a:rPr lang="tr-TR" sz="1400" b="1" u="sng" dirty="0" smtClean="0">
                <a:solidFill>
                  <a:srgbClr val="000000"/>
                </a:solidFill>
                <a:latin typeface="Calibri" panose="020F0502020204030204" pitchFamily="34" charset="0"/>
                <a:ea typeface="Calibri" panose="020F0502020204030204" pitchFamily="34" charset="0"/>
              </a:rPr>
              <a:t>Devrolunan veya </a:t>
            </a:r>
            <a:r>
              <a:rPr lang="tr-TR" sz="1400" b="1" u="sng" dirty="0">
                <a:solidFill>
                  <a:srgbClr val="000000"/>
                </a:solidFill>
                <a:latin typeface="Calibri" panose="020F0502020204030204" pitchFamily="34" charset="0"/>
                <a:ea typeface="Calibri" panose="020F0502020204030204" pitchFamily="34" charset="0"/>
              </a:rPr>
              <a:t>bölünen işletmeler/şirketler</a:t>
            </a:r>
            <a:r>
              <a:rPr lang="tr-TR" sz="1400" dirty="0">
                <a:solidFill>
                  <a:srgbClr val="000000"/>
                </a:solidFill>
                <a:latin typeface="Calibri" panose="020F0502020204030204" pitchFamily="34" charset="0"/>
                <a:ea typeface="Calibri" panose="020F0502020204030204" pitchFamily="34" charset="0"/>
              </a:rPr>
              <a:t> tarafından </a:t>
            </a:r>
            <a:r>
              <a:rPr lang="tr-TR" sz="1400" b="1" u="sng" dirty="0">
                <a:solidFill>
                  <a:srgbClr val="000000"/>
                </a:solidFill>
                <a:latin typeface="Calibri" panose="020F0502020204030204" pitchFamily="34" charset="0"/>
                <a:ea typeface="Calibri" panose="020F0502020204030204" pitchFamily="34" charset="0"/>
              </a:rPr>
              <a:t>iktisap edilen</a:t>
            </a:r>
            <a:r>
              <a:rPr lang="tr-TR" sz="1400" dirty="0">
                <a:solidFill>
                  <a:srgbClr val="000000"/>
                </a:solidFill>
                <a:latin typeface="Calibri" panose="020F0502020204030204" pitchFamily="34" charset="0"/>
                <a:ea typeface="Calibri" panose="020F0502020204030204" pitchFamily="34" charset="0"/>
              </a:rPr>
              <a:t> iktisadi </a:t>
            </a:r>
            <a:r>
              <a:rPr lang="tr-TR" sz="1400" dirty="0" smtClean="0">
                <a:solidFill>
                  <a:srgbClr val="000000"/>
                </a:solidFill>
                <a:latin typeface="Calibri" panose="020F0502020204030204" pitchFamily="34" charset="0"/>
                <a:ea typeface="Calibri" panose="020F0502020204030204" pitchFamily="34" charset="0"/>
              </a:rPr>
              <a:t>kıymetlerin</a:t>
            </a:r>
          </a:p>
          <a:p>
            <a:pPr marL="1120140" lvl="2">
              <a:spcAft>
                <a:spcPts val="600"/>
              </a:spcAft>
              <a:buFont typeface="Wingdings" panose="05000000000000000000" pitchFamily="2" charset="2"/>
              <a:buChar char="ü"/>
            </a:pPr>
            <a:r>
              <a:rPr lang="tr-TR" b="1" dirty="0" smtClean="0">
                <a:solidFill>
                  <a:srgbClr val="C00000"/>
                </a:solidFill>
                <a:latin typeface="Calibri" panose="020F0502020204030204" pitchFamily="34" charset="0"/>
                <a:ea typeface="Calibri" panose="020F0502020204030204" pitchFamily="34" charset="0"/>
              </a:rPr>
              <a:t>Devralanlar </a:t>
            </a:r>
            <a:r>
              <a:rPr lang="tr-TR" b="1" dirty="0">
                <a:solidFill>
                  <a:srgbClr val="C00000"/>
                </a:solidFill>
                <a:latin typeface="Calibri" panose="020F0502020204030204" pitchFamily="34" charset="0"/>
                <a:ea typeface="Calibri" panose="020F0502020204030204" pitchFamily="34" charset="0"/>
              </a:rPr>
              <a:t>tarafından</a:t>
            </a:r>
            <a:r>
              <a:rPr lang="tr-TR" dirty="0">
                <a:solidFill>
                  <a:srgbClr val="C00000"/>
                </a:solidFill>
                <a:latin typeface="Calibri" panose="020F0502020204030204" pitchFamily="34" charset="0"/>
                <a:ea typeface="Calibri" panose="020F0502020204030204" pitchFamily="34" charset="0"/>
              </a:rPr>
              <a:t> </a:t>
            </a:r>
            <a:r>
              <a:rPr lang="tr-TR" dirty="0">
                <a:solidFill>
                  <a:srgbClr val="000000"/>
                </a:solidFill>
                <a:latin typeface="Calibri" panose="020F0502020204030204" pitchFamily="34" charset="0"/>
                <a:ea typeface="Calibri" panose="020F0502020204030204" pitchFamily="34" charset="0"/>
              </a:rPr>
              <a:t>yeniden değerlenmesinde </a:t>
            </a:r>
            <a:r>
              <a:rPr lang="tr-TR" dirty="0" smtClean="0">
                <a:solidFill>
                  <a:srgbClr val="000000"/>
                </a:solidFill>
                <a:latin typeface="Calibri" panose="020F0502020204030204" pitchFamily="34" charset="0"/>
                <a:ea typeface="Calibri" panose="020F0502020204030204" pitchFamily="34" charset="0"/>
              </a:rPr>
              <a:t>bu iktisadi </a:t>
            </a:r>
            <a:r>
              <a:rPr lang="tr-TR" dirty="0">
                <a:solidFill>
                  <a:srgbClr val="000000"/>
                </a:solidFill>
                <a:latin typeface="Calibri" panose="020F0502020204030204" pitchFamily="34" charset="0"/>
                <a:ea typeface="Calibri" panose="020F0502020204030204" pitchFamily="34" charset="0"/>
              </a:rPr>
              <a:t>kıymetlerin </a:t>
            </a:r>
            <a:endParaRPr lang="tr-TR" dirty="0" smtClean="0">
              <a:solidFill>
                <a:srgbClr val="000000"/>
              </a:solidFill>
              <a:latin typeface="Calibri" panose="020F0502020204030204" pitchFamily="34" charset="0"/>
              <a:ea typeface="Calibri" panose="020F0502020204030204" pitchFamily="34" charset="0"/>
            </a:endParaRPr>
          </a:p>
          <a:p>
            <a:pPr marL="1120140" lvl="2">
              <a:spcAft>
                <a:spcPts val="600"/>
              </a:spcAft>
              <a:buFont typeface="Wingdings" panose="05000000000000000000" pitchFamily="2" charset="2"/>
              <a:buChar char="ü"/>
            </a:pPr>
            <a:r>
              <a:rPr lang="tr-TR" b="1" dirty="0" smtClean="0">
                <a:solidFill>
                  <a:srgbClr val="C00000"/>
                </a:solidFill>
                <a:latin typeface="Calibri" panose="020F0502020204030204" pitchFamily="34" charset="0"/>
                <a:ea typeface="Calibri" panose="020F0502020204030204" pitchFamily="34" charset="0"/>
              </a:rPr>
              <a:t>Devir eden</a:t>
            </a:r>
            <a:r>
              <a:rPr lang="tr-TR" b="1" dirty="0">
                <a:solidFill>
                  <a:srgbClr val="C00000"/>
                </a:solidFill>
                <a:latin typeface="Calibri" panose="020F0502020204030204" pitchFamily="34" charset="0"/>
                <a:ea typeface="Calibri" panose="020F0502020204030204" pitchFamily="34" charset="0"/>
              </a:rPr>
              <a:t>, tür değiştiren veya bölünen işletme/şirket tarafından</a:t>
            </a:r>
            <a:r>
              <a:rPr lang="tr-TR" dirty="0">
                <a:solidFill>
                  <a:srgbClr val="C00000"/>
                </a:solidFill>
                <a:latin typeface="Calibri" panose="020F0502020204030204" pitchFamily="34" charset="0"/>
                <a:ea typeface="Calibri" panose="020F0502020204030204" pitchFamily="34" charset="0"/>
              </a:rPr>
              <a:t> </a:t>
            </a:r>
            <a:r>
              <a:rPr lang="tr-TR" b="1" u="sng" dirty="0">
                <a:solidFill>
                  <a:srgbClr val="000000"/>
                </a:solidFill>
                <a:latin typeface="Calibri" panose="020F0502020204030204" pitchFamily="34" charset="0"/>
                <a:ea typeface="Calibri" panose="020F0502020204030204" pitchFamily="34" charset="0"/>
              </a:rPr>
              <a:t>iktisap edildiği tarihin esas alınması gerekmektedir</a:t>
            </a:r>
            <a:r>
              <a:rPr lang="tr-TR" dirty="0" smtClean="0">
                <a:solidFill>
                  <a:srgbClr val="000000"/>
                </a:solidFill>
                <a:latin typeface="Calibri" panose="020F0502020204030204" pitchFamily="34" charset="0"/>
                <a:ea typeface="Calibri" panose="020F0502020204030204" pitchFamily="34" charset="0"/>
              </a:rPr>
              <a:t>.</a:t>
            </a:r>
          </a:p>
          <a:p>
            <a:pPr marL="1120140" lvl="2">
              <a:spcAft>
                <a:spcPts val="600"/>
              </a:spcAft>
              <a:buFont typeface="Wingdings" panose="05000000000000000000" pitchFamily="2" charset="2"/>
              <a:buChar char="ü"/>
            </a:pPr>
            <a:endParaRPr lang="tr-TR" dirty="0" smtClean="0">
              <a:solidFill>
                <a:srgbClr val="000000"/>
              </a:solidFill>
              <a:latin typeface="Calibri" panose="020F0502020204030204" pitchFamily="34" charset="0"/>
              <a:ea typeface="Calibri" panose="020F0502020204030204" pitchFamily="34" charset="0"/>
            </a:endParaRPr>
          </a:p>
        </p:txBody>
      </p:sp>
      <p:sp>
        <p:nvSpPr>
          <p:cNvPr id="2" name="Slayt Numarası Yer Tutucusu 1"/>
          <p:cNvSpPr>
            <a:spLocks noGrp="1"/>
          </p:cNvSpPr>
          <p:nvPr>
            <p:ph type="sldNum" sz="quarter" idx="12"/>
          </p:nvPr>
        </p:nvSpPr>
        <p:spPr/>
        <p:txBody>
          <a:bodyPr/>
          <a:lstStyle/>
          <a:p>
            <a:fld id="{F28A0EBE-9E73-41B7-8F1B-104D7A2F7EFB}" type="slidenum">
              <a:rPr lang="tr-TR" smtClean="0"/>
              <a:t>46</a:t>
            </a:fld>
            <a:endParaRPr lang="tr-TR"/>
          </a:p>
        </p:txBody>
      </p:sp>
    </p:spTree>
    <p:extLst>
      <p:ext uri="{BB962C8B-B14F-4D97-AF65-F5344CB8AC3E}">
        <p14:creationId xmlns:p14="http://schemas.microsoft.com/office/powerpoint/2010/main" val="2837012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up)">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0" grpId="0" animBg="1"/>
      <p:bldP spid="21" grpId="0" animBg="1"/>
      <p:bldP spid="1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çerik Yer Tutucusu 2"/>
          <p:cNvSpPr txBox="1">
            <a:spLocks/>
          </p:cNvSpPr>
          <p:nvPr/>
        </p:nvSpPr>
        <p:spPr>
          <a:xfrm>
            <a:off x="-374871" y="5737074"/>
            <a:ext cx="8736973" cy="10897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Font typeface="Wingdings" panose="05000000000000000000" pitchFamily="2" charset="2"/>
              <a:buChar char="q"/>
            </a:pPr>
            <a:endParaRPr lang="tr-TR" dirty="0"/>
          </a:p>
        </p:txBody>
      </p:sp>
      <p:sp>
        <p:nvSpPr>
          <p:cNvPr id="22" name="Dikdörtgen 21"/>
          <p:cNvSpPr/>
          <p:nvPr/>
        </p:nvSpPr>
        <p:spPr>
          <a:xfrm>
            <a:off x="2941563" y="1441688"/>
            <a:ext cx="5254951" cy="720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scene3d>
              <a:camera prst="orthographicFront"/>
              <a:lightRig rig="threePt" dir="t"/>
            </a:scene3d>
            <a:sp3d extrusionH="57150">
              <a:bevelT w="82550" h="38100" prst="coolSlant"/>
            </a:sp3d>
          </a:bodyPr>
          <a:lstStyle/>
          <a:p>
            <a:pPr lvl="0" algn="ctr" defTabSz="1422400">
              <a:lnSpc>
                <a:spcPct val="90000"/>
              </a:lnSpc>
              <a:spcBef>
                <a:spcPct val="0"/>
              </a:spcBef>
              <a:spcAft>
                <a:spcPct val="35000"/>
              </a:spcAft>
            </a:pPr>
            <a:endParaRPr lang="tr-TR" sz="3200" b="1" dirty="0">
              <a:solidFill>
                <a:schemeClr val="tx1"/>
              </a:solidFill>
              <a:latin typeface="SimSun" panose="02010600030101010101" pitchFamily="2" charset="-122"/>
              <a:ea typeface="SimSun" panose="02010600030101010101" pitchFamily="2" charset="-122"/>
              <a:cs typeface="Times New Roman" panose="02020603050405020304" pitchFamily="18" charset="0"/>
            </a:endParaRPr>
          </a:p>
        </p:txBody>
      </p:sp>
      <p:sp>
        <p:nvSpPr>
          <p:cNvPr id="11" name="TextShape 2"/>
          <p:cNvSpPr txBox="1"/>
          <p:nvPr/>
        </p:nvSpPr>
        <p:spPr>
          <a:xfrm>
            <a:off x="1108075" y="82018"/>
            <a:ext cx="10920495" cy="791640"/>
          </a:xfrm>
          <a:prstGeom prst="rect">
            <a:avLst/>
          </a:prstGeom>
          <a:noFill/>
          <a:ln>
            <a:noFill/>
          </a:ln>
        </p:spPr>
        <p:txBody>
          <a:bodyPr anchor="ctr"/>
          <a:lstStyle/>
          <a:p>
            <a:pPr algn="ctr">
              <a:lnSpc>
                <a:spcPct val="100000"/>
              </a:lnSpc>
            </a:pPr>
            <a:r>
              <a:rPr lang="tr-TR" sz="2500" b="1" spc="-1" dirty="0" smtClean="0">
                <a:solidFill>
                  <a:srgbClr val="FF0000"/>
                </a:solidFill>
                <a:uFill>
                  <a:solidFill>
                    <a:srgbClr val="FFFFFF"/>
                  </a:solidFill>
                </a:uFill>
                <a:latin typeface="Calibri"/>
              </a:rPr>
              <a:t>YENİDEN DEĞERLEME</a:t>
            </a:r>
          </a:p>
          <a:p>
            <a:pPr algn="ctr">
              <a:lnSpc>
                <a:spcPct val="100000"/>
              </a:lnSpc>
            </a:pPr>
            <a:r>
              <a:rPr lang="tr-TR" b="1" spc="-1" dirty="0" smtClean="0">
                <a:solidFill>
                  <a:srgbClr val="FF0000"/>
                </a:solidFill>
                <a:uFill>
                  <a:solidFill>
                    <a:srgbClr val="FFFFFF"/>
                  </a:solidFill>
                </a:uFill>
              </a:rPr>
              <a:t>-</a:t>
            </a:r>
            <a:r>
              <a:rPr lang="tr-TR" b="1" spc="-1" dirty="0">
                <a:solidFill>
                  <a:srgbClr val="FF0000"/>
                </a:solidFill>
                <a:uFill>
                  <a:solidFill>
                    <a:srgbClr val="FFFFFF"/>
                  </a:solidFill>
                </a:uFill>
              </a:rPr>
              <a:t>9/6/2021 Tarihi İtibarıyla Kayıtlı Bulunan İktisadi Kıymetler Bakımından VUK Geçici 31 Uygulaması</a:t>
            </a:r>
            <a:r>
              <a:rPr lang="tr-TR" b="1" strike="noStrike" spc="-1" dirty="0" smtClean="0">
                <a:solidFill>
                  <a:srgbClr val="FF0000"/>
                </a:solidFill>
                <a:uFill>
                  <a:solidFill>
                    <a:srgbClr val="FFFFFF"/>
                  </a:solidFill>
                </a:uFill>
                <a:latin typeface="Calibri"/>
              </a:rPr>
              <a:t>-</a:t>
            </a:r>
            <a:endParaRPr lang="tr-TR" b="0" strike="noStrike" spc="-1" dirty="0">
              <a:solidFill>
                <a:srgbClr val="000000"/>
              </a:solidFill>
              <a:uFill>
                <a:solidFill>
                  <a:srgbClr val="FFFFFF"/>
                </a:solidFill>
              </a:uFill>
              <a:latin typeface="Calibri"/>
            </a:endParaRPr>
          </a:p>
        </p:txBody>
      </p:sp>
      <p:sp>
        <p:nvSpPr>
          <p:cNvPr id="13" name="5 Dikdörtgen"/>
          <p:cNvSpPr/>
          <p:nvPr/>
        </p:nvSpPr>
        <p:spPr>
          <a:xfrm rot="16200000">
            <a:off x="-2875869" y="3145126"/>
            <a:ext cx="6851740" cy="561489"/>
          </a:xfrm>
          <a:prstGeom prst="rect">
            <a:avLst/>
          </a:prstGeom>
          <a:solidFill>
            <a:srgbClr val="FD0005"/>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b="1">
              <a:solidFill>
                <a:prstClr val="white"/>
              </a:solidFill>
            </a:endParaRPr>
          </a:p>
        </p:txBody>
      </p:sp>
      <p:sp>
        <p:nvSpPr>
          <p:cNvPr id="14" name="36 Başlık"/>
          <p:cNvSpPr txBox="1">
            <a:spLocks/>
          </p:cNvSpPr>
          <p:nvPr/>
        </p:nvSpPr>
        <p:spPr>
          <a:xfrm rot="16200000">
            <a:off x="-2247497" y="3571445"/>
            <a:ext cx="5584971" cy="571504"/>
          </a:xfrm>
          <a:prstGeom prst="rect">
            <a:avLst/>
          </a:prstGeom>
        </p:spPr>
        <p:txBody>
          <a:bodyPr vert="horz" lIns="91440" tIns="45720" rIns="91440" bIns="45720" rtlCol="0" anchor="ctr">
            <a:noAutofit/>
          </a:bodyPr>
          <a:lstStyle/>
          <a:p>
            <a:pPr algn="ctr">
              <a:spcBef>
                <a:spcPct val="0"/>
              </a:spcBef>
              <a:defRPr/>
            </a:pPr>
            <a:r>
              <a:rPr lang="tr-TR" b="1" dirty="0">
                <a:solidFill>
                  <a:prstClr val="white"/>
                </a:solidFill>
                <a:effectLst>
                  <a:outerShdw blurRad="38100" dist="38100" dir="2700000" algn="tl">
                    <a:srgbClr val="000000">
                      <a:alpha val="43137"/>
                    </a:srgbClr>
                  </a:outerShdw>
                </a:effectLst>
              </a:rPr>
              <a:t>VERGİ DENETİM KURULU BAŞKANLIĞI</a:t>
            </a:r>
          </a:p>
        </p:txBody>
      </p:sp>
      <p:pic>
        <p:nvPicPr>
          <p:cNvPr id="15" name="Resim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46" y="235646"/>
            <a:ext cx="965683" cy="964739"/>
          </a:xfrm>
          <a:prstGeom prst="rect">
            <a:avLst/>
          </a:prstGeom>
        </p:spPr>
      </p:pic>
      <p:sp>
        <p:nvSpPr>
          <p:cNvPr id="20" name="Metin kutusu 19"/>
          <p:cNvSpPr txBox="1"/>
          <p:nvPr/>
        </p:nvSpPr>
        <p:spPr>
          <a:xfrm>
            <a:off x="3602676" y="1396532"/>
            <a:ext cx="5965371" cy="1940531"/>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pPr algn="just"/>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pPr algn="just"/>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1400" dirty="0">
                <a:solidFill>
                  <a:srgbClr val="000000"/>
                </a:solidFill>
                <a:latin typeface="Calibri" panose="020F0502020204030204" pitchFamily="34" charset="0"/>
                <a:ea typeface="Calibri" panose="020F0502020204030204" pitchFamily="34" charset="0"/>
              </a:rPr>
              <a:t>213 sayılı Kanun uyarınca </a:t>
            </a:r>
            <a:r>
              <a:rPr lang="tr-TR" sz="1400" b="1" u="sng" dirty="0">
                <a:solidFill>
                  <a:srgbClr val="000000"/>
                </a:solidFill>
                <a:latin typeface="Calibri" panose="020F0502020204030204" pitchFamily="34" charset="0"/>
                <a:ea typeface="Calibri" panose="020F0502020204030204" pitchFamily="34" charset="0"/>
              </a:rPr>
              <a:t>maliyet bedeli ile değerlenen</a:t>
            </a:r>
            <a:r>
              <a:rPr lang="tr-TR" sz="1400" dirty="0">
                <a:solidFill>
                  <a:srgbClr val="000000"/>
                </a:solidFill>
                <a:latin typeface="Calibri" panose="020F0502020204030204" pitchFamily="34" charset="0"/>
                <a:ea typeface="Calibri" panose="020F0502020204030204" pitchFamily="34" charset="0"/>
              </a:rPr>
              <a:t> iktisadi kıymetlerin </a:t>
            </a:r>
            <a:r>
              <a:rPr lang="tr-TR" sz="1400" b="1" dirty="0">
                <a:solidFill>
                  <a:srgbClr val="C00000"/>
                </a:solidFill>
                <a:latin typeface="Calibri" panose="020F0502020204030204" pitchFamily="34" charset="0"/>
                <a:ea typeface="Calibri" panose="020F0502020204030204" pitchFamily="34" charset="0"/>
              </a:rPr>
              <a:t>aktifleştirilmesinden sonra</a:t>
            </a:r>
            <a:r>
              <a:rPr lang="tr-TR" sz="1400" dirty="0">
                <a:solidFill>
                  <a:srgbClr val="C00000"/>
                </a:solidFill>
                <a:latin typeface="Calibri" panose="020F0502020204030204" pitchFamily="34" charset="0"/>
                <a:ea typeface="Calibri" panose="020F0502020204030204" pitchFamily="34" charset="0"/>
              </a:rPr>
              <a:t> </a:t>
            </a:r>
            <a:r>
              <a:rPr lang="tr-TR" sz="1400" b="1" u="sng" dirty="0">
                <a:solidFill>
                  <a:srgbClr val="000000"/>
                </a:solidFill>
                <a:latin typeface="Calibri" panose="020F0502020204030204" pitchFamily="34" charset="0"/>
                <a:ea typeface="Calibri" panose="020F0502020204030204" pitchFamily="34" charset="0"/>
              </a:rPr>
              <a:t>maliyet bedeline eklenen</a:t>
            </a:r>
            <a:r>
              <a:rPr lang="tr-TR" sz="1400" dirty="0">
                <a:solidFill>
                  <a:srgbClr val="000000"/>
                </a:solidFill>
                <a:latin typeface="Calibri" panose="020F0502020204030204" pitchFamily="34" charset="0"/>
                <a:ea typeface="Calibri" panose="020F0502020204030204" pitchFamily="34" charset="0"/>
              </a:rPr>
              <a:t> giderler</a:t>
            </a:r>
            <a:r>
              <a:rPr lang="tr-TR" sz="1400" b="1" dirty="0">
                <a:solidFill>
                  <a:srgbClr val="C00000"/>
                </a:solidFill>
                <a:latin typeface="Calibri" panose="020F0502020204030204" pitchFamily="34" charset="0"/>
                <a:ea typeface="Calibri" panose="020F0502020204030204" pitchFamily="34" charset="0"/>
              </a:rPr>
              <a:t>(1)</a:t>
            </a:r>
            <a:r>
              <a:rPr lang="tr-TR" sz="1400" dirty="0">
                <a:solidFill>
                  <a:srgbClr val="000000"/>
                </a:solidFill>
                <a:latin typeface="Calibri" panose="020F0502020204030204" pitchFamily="34" charset="0"/>
                <a:ea typeface="Calibri" panose="020F0502020204030204" pitchFamily="34" charset="0"/>
              </a:rPr>
              <a:t> ile </a:t>
            </a:r>
            <a:endParaRPr lang="tr-TR" sz="1400" dirty="0" smtClean="0">
              <a:solidFill>
                <a:srgbClr val="000000"/>
              </a:solidFill>
              <a:latin typeface="Calibri" panose="020F0502020204030204" pitchFamily="34" charset="0"/>
              <a:ea typeface="Calibri" panose="020F0502020204030204" pitchFamily="34"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1400" dirty="0" smtClean="0">
                <a:solidFill>
                  <a:srgbClr val="000000"/>
                </a:solidFill>
                <a:latin typeface="Calibri" panose="020F0502020204030204" pitchFamily="34" charset="0"/>
                <a:ea typeface="Calibri" panose="020F0502020204030204" pitchFamily="34" charset="0"/>
              </a:rPr>
              <a:t>163 </a:t>
            </a:r>
            <a:r>
              <a:rPr lang="tr-TR" sz="1400" dirty="0">
                <a:solidFill>
                  <a:srgbClr val="000000"/>
                </a:solidFill>
                <a:latin typeface="Calibri" panose="020F0502020204030204" pitchFamily="34" charset="0"/>
                <a:ea typeface="Calibri" panose="020F0502020204030204" pitchFamily="34" charset="0"/>
              </a:rPr>
              <a:t>ve 334 Sıra No.lu Vergi Usul Kanunu Genel Tebliğleri uyarınca </a:t>
            </a:r>
            <a:r>
              <a:rPr lang="tr-TR" sz="1400" b="1" dirty="0">
                <a:solidFill>
                  <a:srgbClr val="C00000"/>
                </a:solidFill>
                <a:latin typeface="Calibri" panose="020F0502020204030204" pitchFamily="34" charset="0"/>
                <a:ea typeface="Calibri" panose="020F0502020204030204" pitchFamily="34" charset="0"/>
              </a:rPr>
              <a:t>maliyet bedeline dâhil edilen kredi faizleri ve kur farkları(2)</a:t>
            </a:r>
            <a:r>
              <a:rPr lang="tr-TR" sz="1400" dirty="0">
                <a:solidFill>
                  <a:srgbClr val="C00000"/>
                </a:solidFill>
                <a:latin typeface="Calibri" panose="020F0502020204030204" pitchFamily="34" charset="0"/>
                <a:ea typeface="Calibri" panose="020F0502020204030204" pitchFamily="34" charset="0"/>
              </a:rPr>
              <a:t> </a:t>
            </a:r>
            <a:r>
              <a:rPr lang="tr-TR" sz="1400" dirty="0">
                <a:solidFill>
                  <a:srgbClr val="000000"/>
                </a:solidFill>
                <a:latin typeface="Calibri" panose="020F0502020204030204" pitchFamily="34" charset="0"/>
                <a:ea typeface="Calibri" panose="020F0502020204030204" pitchFamily="34" charset="0"/>
              </a:rPr>
              <a:t>için </a:t>
            </a:r>
            <a:r>
              <a:rPr lang="tr-TR" sz="1400" b="1" u="sng" dirty="0">
                <a:solidFill>
                  <a:srgbClr val="000000"/>
                </a:solidFill>
                <a:latin typeface="Calibri" panose="020F0502020204030204" pitchFamily="34" charset="0"/>
                <a:ea typeface="Calibri" panose="020F0502020204030204" pitchFamily="34" charset="0"/>
              </a:rPr>
              <a:t>parçalı yeniden değerleme </a:t>
            </a:r>
            <a:r>
              <a:rPr lang="tr-TR" sz="1400" b="1" u="sng" dirty="0" smtClean="0">
                <a:solidFill>
                  <a:srgbClr val="000000"/>
                </a:solidFill>
                <a:latin typeface="Calibri" panose="020F0502020204030204" pitchFamily="34" charset="0"/>
                <a:ea typeface="Calibri" panose="020F0502020204030204" pitchFamily="34" charset="0"/>
              </a:rPr>
              <a:t>yapılacaktır.</a:t>
            </a:r>
            <a:endParaRPr lang="tr-TR" sz="1400" dirty="0" smtClean="0">
              <a:solidFill>
                <a:srgbClr val="000000"/>
              </a:solidFill>
              <a:latin typeface="Calibri" panose="020F0502020204030204" pitchFamily="34" charset="0"/>
              <a:ea typeface="Calibri" panose="020F0502020204030204" pitchFamily="34" charset="0"/>
            </a:endParaRPr>
          </a:p>
        </p:txBody>
      </p:sp>
      <p:sp>
        <p:nvSpPr>
          <p:cNvPr id="21" name="Yuvarlatılmış Dikdörtgen 20"/>
          <p:cNvSpPr/>
          <p:nvPr/>
        </p:nvSpPr>
        <p:spPr>
          <a:xfrm>
            <a:off x="3617050" y="1225669"/>
            <a:ext cx="5952554" cy="720000"/>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a:latin typeface="Arial" panose="020B0604020202020204" pitchFamily="34" charset="0"/>
                <a:cs typeface="Arial" panose="020B0604020202020204" pitchFamily="34" charset="0"/>
              </a:rPr>
              <a:t>Yeniden değerleme </a:t>
            </a:r>
            <a:r>
              <a:rPr lang="tr-TR" dirty="0" smtClean="0">
                <a:latin typeface="Arial" panose="020B0604020202020204" pitchFamily="34" charset="0"/>
                <a:cs typeface="Arial" panose="020B0604020202020204" pitchFamily="34" charset="0"/>
              </a:rPr>
              <a:t>oranı-Özellikli hususlar</a:t>
            </a:r>
            <a:endParaRPr lang="tr-TR" dirty="0">
              <a:latin typeface="Arial" panose="020B0604020202020204" pitchFamily="34" charset="0"/>
              <a:cs typeface="Arial" panose="020B0604020202020204" pitchFamily="34" charset="0"/>
            </a:endParaRPr>
          </a:p>
        </p:txBody>
      </p:sp>
      <p:sp>
        <p:nvSpPr>
          <p:cNvPr id="10" name="Metin kutusu 9"/>
          <p:cNvSpPr txBox="1"/>
          <p:nvPr/>
        </p:nvSpPr>
        <p:spPr>
          <a:xfrm>
            <a:off x="945850" y="3425870"/>
            <a:ext cx="11244943" cy="2191369"/>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100" b="1">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a:defRPr>
                <a:solidFill>
                  <a:schemeClr val="tx1"/>
                </a:solidFill>
              </a:defRPr>
            </a:lvl2pPr>
            <a:lvl3pPr marL="834390" lvl="2" indent="-285750">
              <a:lnSpc>
                <a:spcPct val="90000"/>
              </a:lnSpc>
              <a:spcBef>
                <a:spcPts val="300"/>
              </a:spcBef>
              <a:spcAft>
                <a:spcPts val="300"/>
              </a:spcAft>
              <a:buClr>
                <a:srgbClr val="D34817"/>
              </a:buClr>
              <a:buFont typeface="Wingdings" panose="05000000000000000000" pitchFamily="2" charset="2"/>
              <a:buChar char="§"/>
              <a:defRPr sz="1400">
                <a:solidFill>
                  <a:prstClr val="black">
                    <a:lumMod val="85000"/>
                    <a:lumOff val="15000"/>
                  </a:prstClr>
                </a:solidFill>
                <a:latin typeface="Segoe UI" panose="020B0502040204020203" pitchFamily="34" charset="0"/>
                <a:ea typeface="Segoe UI" panose="020B0502040204020203" pitchFamily="34" charset="0"/>
                <a:cs typeface="Segoe UI" panose="020B0502040204020203" pitchFamily="34" charset="0"/>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742950" lvl="1" indent="-285750">
              <a:spcAft>
                <a:spcPts val="600"/>
              </a:spcAft>
              <a:buFont typeface="Wingdings" panose="05000000000000000000" pitchFamily="2" charset="2"/>
              <a:buChar char="ü"/>
            </a:pPr>
            <a:endParaRPr lang="tr-TR" sz="1400" b="1" u="sng" dirty="0" smtClean="0">
              <a:solidFill>
                <a:srgbClr val="000000"/>
              </a:solidFill>
              <a:latin typeface="Calibri" panose="020F0502020204030204" pitchFamily="34" charset="0"/>
              <a:ea typeface="Calibri" panose="020F0502020204030204" pitchFamily="34" charset="0"/>
            </a:endParaRPr>
          </a:p>
          <a:p>
            <a:pPr marL="742950" lvl="1" indent="-285750">
              <a:spcAft>
                <a:spcPts val="600"/>
              </a:spcAft>
              <a:buFont typeface="Wingdings" panose="05000000000000000000" pitchFamily="2" charset="2"/>
              <a:buChar char="ü"/>
            </a:pPr>
            <a:r>
              <a:rPr lang="tr-TR" sz="1400" dirty="0">
                <a:solidFill>
                  <a:srgbClr val="000000"/>
                </a:solidFill>
                <a:latin typeface="Calibri" panose="020F0502020204030204" pitchFamily="34" charset="0"/>
                <a:ea typeface="Calibri" panose="020F0502020204030204" pitchFamily="34" charset="0"/>
              </a:rPr>
              <a:t>9/6/2021 </a:t>
            </a:r>
            <a:r>
              <a:rPr lang="tr-TR" sz="1400" dirty="0" smtClean="0">
                <a:solidFill>
                  <a:srgbClr val="000000"/>
                </a:solidFill>
                <a:latin typeface="Calibri" panose="020F0502020204030204" pitchFamily="34" charset="0"/>
                <a:ea typeface="Calibri" panose="020F0502020204030204" pitchFamily="34" charset="0"/>
              </a:rPr>
              <a:t>tarihinde mevcut olup </a:t>
            </a:r>
            <a:r>
              <a:rPr lang="tr-TR" sz="1400" b="1" u="sng" dirty="0">
                <a:solidFill>
                  <a:srgbClr val="000000"/>
                </a:solidFill>
                <a:latin typeface="Calibri" panose="020F0502020204030204" pitchFamily="34" charset="0"/>
                <a:ea typeface="Calibri" panose="020F0502020204030204" pitchFamily="34" charset="0"/>
              </a:rPr>
              <a:t>maliyet bedeline dâhil </a:t>
            </a:r>
            <a:r>
              <a:rPr lang="tr-TR" sz="1400" b="1" u="sng" dirty="0" smtClean="0">
                <a:solidFill>
                  <a:srgbClr val="000000"/>
                </a:solidFill>
                <a:latin typeface="Calibri" panose="020F0502020204030204" pitchFamily="34" charset="0"/>
                <a:ea typeface="Calibri" panose="020F0502020204030204" pitchFamily="34" charset="0"/>
              </a:rPr>
              <a:t>edilen;</a:t>
            </a:r>
            <a:r>
              <a:rPr lang="tr-TR" sz="1400" dirty="0" smtClean="0">
                <a:solidFill>
                  <a:srgbClr val="000000"/>
                </a:solidFill>
                <a:latin typeface="Calibri" panose="020F0502020204030204" pitchFamily="34" charset="0"/>
                <a:ea typeface="Calibri" panose="020F0502020204030204" pitchFamily="34" charset="0"/>
              </a:rPr>
              <a:t> </a:t>
            </a:r>
          </a:p>
          <a:p>
            <a:pPr marL="1120140" lvl="2">
              <a:spcAft>
                <a:spcPts val="600"/>
              </a:spcAft>
              <a:buFont typeface="Wingdings" panose="05000000000000000000" pitchFamily="2" charset="2"/>
              <a:buChar char="ü"/>
            </a:pPr>
            <a:r>
              <a:rPr lang="tr-TR" b="1" dirty="0" smtClean="0">
                <a:solidFill>
                  <a:srgbClr val="C00000"/>
                </a:solidFill>
                <a:latin typeface="Calibri" panose="020F0502020204030204" pitchFamily="34" charset="0"/>
                <a:ea typeface="Calibri" panose="020F0502020204030204" pitchFamily="34" charset="0"/>
              </a:rPr>
              <a:t>Her bir </a:t>
            </a:r>
            <a:r>
              <a:rPr lang="tr-TR" b="1" dirty="0">
                <a:solidFill>
                  <a:srgbClr val="C00000"/>
                </a:solidFill>
                <a:latin typeface="Calibri" panose="020F0502020204030204" pitchFamily="34" charset="0"/>
                <a:ea typeface="Calibri" panose="020F0502020204030204" pitchFamily="34" charset="0"/>
              </a:rPr>
              <a:t>maliyet unsurunun</a:t>
            </a:r>
            <a:r>
              <a:rPr lang="tr-TR" dirty="0">
                <a:solidFill>
                  <a:srgbClr val="C00000"/>
                </a:solidFill>
                <a:latin typeface="Calibri" panose="020F0502020204030204" pitchFamily="34" charset="0"/>
                <a:ea typeface="Calibri" panose="020F0502020204030204" pitchFamily="34" charset="0"/>
              </a:rPr>
              <a:t> </a:t>
            </a:r>
            <a:r>
              <a:rPr lang="tr-TR" dirty="0">
                <a:solidFill>
                  <a:srgbClr val="000000"/>
                </a:solidFill>
                <a:latin typeface="Calibri" panose="020F0502020204030204" pitchFamily="34" charset="0"/>
                <a:ea typeface="Calibri" panose="020F0502020204030204" pitchFamily="34" charset="0"/>
              </a:rPr>
              <a:t>yeniden değerlemeye tabi </a:t>
            </a:r>
            <a:r>
              <a:rPr lang="tr-TR" dirty="0" smtClean="0">
                <a:solidFill>
                  <a:srgbClr val="000000"/>
                </a:solidFill>
                <a:latin typeface="Calibri" panose="020F0502020204030204" pitchFamily="34" charset="0"/>
                <a:ea typeface="Calibri" panose="020F0502020204030204" pitchFamily="34" charset="0"/>
              </a:rPr>
              <a:t>tutulmasında, </a:t>
            </a:r>
            <a:r>
              <a:rPr lang="tr-TR" b="1" dirty="0">
                <a:solidFill>
                  <a:srgbClr val="C00000"/>
                </a:solidFill>
                <a:latin typeface="Calibri" panose="020F0502020204030204" pitchFamily="34" charset="0"/>
                <a:ea typeface="Calibri" panose="020F0502020204030204" pitchFamily="34" charset="0"/>
              </a:rPr>
              <a:t>i</a:t>
            </a:r>
            <a:r>
              <a:rPr lang="tr-TR" b="1" dirty="0" smtClean="0">
                <a:solidFill>
                  <a:srgbClr val="C00000"/>
                </a:solidFill>
                <a:latin typeface="Calibri" panose="020F0502020204030204" pitchFamily="34" charset="0"/>
                <a:ea typeface="Calibri" panose="020F0502020204030204" pitchFamily="34" charset="0"/>
              </a:rPr>
              <a:t>lgili maliyet </a:t>
            </a:r>
            <a:r>
              <a:rPr lang="tr-TR" b="1" dirty="0">
                <a:solidFill>
                  <a:srgbClr val="C00000"/>
                </a:solidFill>
                <a:latin typeface="Calibri" panose="020F0502020204030204" pitchFamily="34" charset="0"/>
                <a:ea typeface="Calibri" panose="020F0502020204030204" pitchFamily="34" charset="0"/>
              </a:rPr>
              <a:t>unsurunun aktifleştirildiği</a:t>
            </a:r>
            <a:r>
              <a:rPr lang="tr-TR" dirty="0">
                <a:solidFill>
                  <a:srgbClr val="C00000"/>
                </a:solidFill>
                <a:latin typeface="Calibri" panose="020F0502020204030204" pitchFamily="34" charset="0"/>
                <a:ea typeface="Calibri" panose="020F0502020204030204" pitchFamily="34" charset="0"/>
              </a:rPr>
              <a:t> </a:t>
            </a:r>
            <a:r>
              <a:rPr lang="tr-TR" b="1" u="sng" dirty="0">
                <a:solidFill>
                  <a:srgbClr val="000000"/>
                </a:solidFill>
                <a:latin typeface="Calibri" panose="020F0502020204030204" pitchFamily="34" charset="0"/>
                <a:ea typeface="Calibri" panose="020F0502020204030204" pitchFamily="34" charset="0"/>
              </a:rPr>
              <a:t>ayı izleyen</a:t>
            </a:r>
            <a:r>
              <a:rPr lang="tr-TR" dirty="0">
                <a:solidFill>
                  <a:srgbClr val="000000"/>
                </a:solidFill>
                <a:latin typeface="Calibri" panose="020F0502020204030204" pitchFamily="34" charset="0"/>
                <a:ea typeface="Calibri" panose="020F0502020204030204" pitchFamily="34" charset="0"/>
              </a:rPr>
              <a:t> aya ilişkin Yİ-ÜFE </a:t>
            </a:r>
            <a:r>
              <a:rPr lang="tr-TR" dirty="0" smtClean="0">
                <a:solidFill>
                  <a:srgbClr val="000000"/>
                </a:solidFill>
                <a:latin typeface="Calibri" panose="020F0502020204030204" pitchFamily="34" charset="0"/>
                <a:ea typeface="Calibri" panose="020F0502020204030204" pitchFamily="34" charset="0"/>
              </a:rPr>
              <a:t>değeri dikkate alınacaktır.</a:t>
            </a:r>
          </a:p>
          <a:p>
            <a:pPr marL="742950" lvl="1" indent="-285750">
              <a:spcAft>
                <a:spcPts val="600"/>
              </a:spcAft>
              <a:buFont typeface="Wingdings" panose="05000000000000000000" pitchFamily="2" charset="2"/>
              <a:buChar char="ü"/>
            </a:pPr>
            <a:r>
              <a:rPr lang="tr-TR" sz="1400" dirty="0" smtClean="0">
                <a:solidFill>
                  <a:srgbClr val="000000"/>
                </a:solidFill>
                <a:latin typeface="Calibri" panose="020F0502020204030204" pitchFamily="34" charset="0"/>
                <a:ea typeface="Calibri" panose="020F0502020204030204" pitchFamily="34" charset="0"/>
              </a:rPr>
              <a:t>Bunlara </a:t>
            </a:r>
            <a:r>
              <a:rPr lang="tr-TR" sz="1400" b="1" dirty="0">
                <a:solidFill>
                  <a:srgbClr val="C00000"/>
                </a:solidFill>
                <a:latin typeface="Calibri" panose="020F0502020204030204" pitchFamily="34" charset="0"/>
                <a:ea typeface="Calibri" panose="020F0502020204030204" pitchFamily="34" charset="0"/>
              </a:rPr>
              <a:t>ait amortismanların yeniden değerlenmesinde ise</a:t>
            </a:r>
            <a:r>
              <a:rPr lang="tr-TR" sz="1400" dirty="0">
                <a:solidFill>
                  <a:srgbClr val="C00000"/>
                </a:solidFill>
                <a:latin typeface="Calibri" panose="020F0502020204030204" pitchFamily="34" charset="0"/>
                <a:ea typeface="Calibri" panose="020F0502020204030204" pitchFamily="34" charset="0"/>
              </a:rPr>
              <a:t> </a:t>
            </a:r>
            <a:endParaRPr lang="tr-TR" sz="1400" dirty="0" smtClean="0">
              <a:solidFill>
                <a:srgbClr val="C00000"/>
              </a:solidFill>
              <a:latin typeface="Calibri" panose="020F0502020204030204" pitchFamily="34" charset="0"/>
              <a:ea typeface="Calibri" panose="020F0502020204030204" pitchFamily="34" charset="0"/>
            </a:endParaRPr>
          </a:p>
          <a:p>
            <a:pPr marL="1120140" lvl="2">
              <a:spcAft>
                <a:spcPts val="600"/>
              </a:spcAft>
              <a:buFont typeface="Wingdings" panose="05000000000000000000" pitchFamily="2" charset="2"/>
              <a:buChar char="ü"/>
            </a:pPr>
            <a:r>
              <a:rPr lang="tr-TR" dirty="0" smtClean="0">
                <a:solidFill>
                  <a:srgbClr val="000000"/>
                </a:solidFill>
                <a:latin typeface="Calibri" panose="020F0502020204030204" pitchFamily="34" charset="0"/>
                <a:ea typeface="Calibri" panose="020F0502020204030204" pitchFamily="34" charset="0"/>
              </a:rPr>
              <a:t>Yeniden değerlemeye esas alınan </a:t>
            </a:r>
            <a:r>
              <a:rPr lang="tr-TR" b="1" u="sng" dirty="0" smtClean="0">
                <a:solidFill>
                  <a:srgbClr val="000000"/>
                </a:solidFill>
                <a:latin typeface="Calibri" panose="020F0502020204030204" pitchFamily="34" charset="0"/>
                <a:ea typeface="Calibri" panose="020F0502020204030204" pitchFamily="34" charset="0"/>
              </a:rPr>
              <a:t>toplam</a:t>
            </a:r>
            <a:r>
              <a:rPr lang="tr-TR" b="1" u="sng" dirty="0">
                <a:solidFill>
                  <a:srgbClr val="000000"/>
                </a:solidFill>
                <a:latin typeface="Calibri" panose="020F0502020204030204" pitchFamily="34" charset="0"/>
                <a:ea typeface="Calibri" panose="020F0502020204030204" pitchFamily="34" charset="0"/>
              </a:rPr>
              <a:t> amortisman rakamı içerisinde</a:t>
            </a:r>
            <a:r>
              <a:rPr lang="tr-TR" dirty="0">
                <a:solidFill>
                  <a:srgbClr val="000000"/>
                </a:solidFill>
                <a:latin typeface="Calibri" panose="020F0502020204030204" pitchFamily="34" charset="0"/>
                <a:ea typeface="Calibri" panose="020F0502020204030204" pitchFamily="34" charset="0"/>
              </a:rPr>
              <a:t> yer alan </a:t>
            </a:r>
            <a:r>
              <a:rPr lang="tr-TR" b="1" u="sng" dirty="0">
                <a:solidFill>
                  <a:srgbClr val="000000"/>
                </a:solidFill>
                <a:latin typeface="Calibri" panose="020F0502020204030204" pitchFamily="34" charset="0"/>
                <a:ea typeface="Calibri" panose="020F0502020204030204" pitchFamily="34" charset="0"/>
              </a:rPr>
              <a:t>her bir maliyet unsuruna tekabül eden</a:t>
            </a:r>
            <a:r>
              <a:rPr lang="tr-TR" dirty="0">
                <a:solidFill>
                  <a:srgbClr val="000000"/>
                </a:solidFill>
                <a:latin typeface="Calibri" panose="020F0502020204030204" pitchFamily="34" charset="0"/>
                <a:ea typeface="Calibri" panose="020F0502020204030204" pitchFamily="34" charset="0"/>
              </a:rPr>
              <a:t> amortisman tutarı için ilgili maliyet unsurunun düzeltilmesinde kullanılan oran </a:t>
            </a:r>
            <a:r>
              <a:rPr lang="tr-TR" b="1" dirty="0">
                <a:solidFill>
                  <a:srgbClr val="C00000"/>
                </a:solidFill>
                <a:latin typeface="Calibri" panose="020F0502020204030204" pitchFamily="34" charset="0"/>
                <a:ea typeface="Calibri" panose="020F0502020204030204" pitchFamily="34" charset="0"/>
              </a:rPr>
              <a:t>dikkate alınarak yeniden değerleme yapılacaktır</a:t>
            </a:r>
            <a:r>
              <a:rPr lang="tr-TR" dirty="0" smtClean="0">
                <a:solidFill>
                  <a:srgbClr val="000000"/>
                </a:solidFill>
                <a:latin typeface="Calibri" panose="020F0502020204030204" pitchFamily="34" charset="0"/>
                <a:ea typeface="Calibri" panose="020F0502020204030204" pitchFamily="34" charset="0"/>
              </a:rPr>
              <a:t>.</a:t>
            </a:r>
          </a:p>
          <a:p>
            <a:pPr marL="742950" lvl="1" indent="-285750">
              <a:spcAft>
                <a:spcPts val="600"/>
              </a:spcAft>
              <a:buFont typeface="Wingdings" panose="05000000000000000000" pitchFamily="2" charset="2"/>
              <a:buChar char="ü"/>
            </a:pPr>
            <a:endParaRPr lang="tr-TR" sz="1400" dirty="0" smtClean="0">
              <a:solidFill>
                <a:srgbClr val="000000"/>
              </a:solidFill>
              <a:latin typeface="Calibri" panose="020F0502020204030204" pitchFamily="34" charset="0"/>
              <a:ea typeface="Calibri" panose="020F0502020204030204" pitchFamily="34" charset="0"/>
            </a:endParaRPr>
          </a:p>
        </p:txBody>
      </p:sp>
      <p:sp>
        <p:nvSpPr>
          <p:cNvPr id="2" name="Slayt Numarası Yer Tutucusu 1"/>
          <p:cNvSpPr>
            <a:spLocks noGrp="1"/>
          </p:cNvSpPr>
          <p:nvPr>
            <p:ph type="sldNum" sz="quarter" idx="12"/>
          </p:nvPr>
        </p:nvSpPr>
        <p:spPr/>
        <p:txBody>
          <a:bodyPr/>
          <a:lstStyle/>
          <a:p>
            <a:fld id="{F28A0EBE-9E73-41B7-8F1B-104D7A2F7EFB}" type="slidenum">
              <a:rPr lang="tr-TR" smtClean="0"/>
              <a:t>47</a:t>
            </a:fld>
            <a:endParaRPr lang="tr-TR"/>
          </a:p>
        </p:txBody>
      </p:sp>
    </p:spTree>
    <p:extLst>
      <p:ext uri="{BB962C8B-B14F-4D97-AF65-F5344CB8AC3E}">
        <p14:creationId xmlns:p14="http://schemas.microsoft.com/office/powerpoint/2010/main" val="2405847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up)">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0" grpId="0" animBg="1"/>
      <p:bldP spid="21" grpId="0" animBg="1"/>
      <p:bldP spid="1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çerik Yer Tutucusu 2"/>
          <p:cNvSpPr txBox="1">
            <a:spLocks/>
          </p:cNvSpPr>
          <p:nvPr/>
        </p:nvSpPr>
        <p:spPr>
          <a:xfrm>
            <a:off x="-374871" y="5737074"/>
            <a:ext cx="8736973" cy="10897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Font typeface="Wingdings" panose="05000000000000000000" pitchFamily="2" charset="2"/>
              <a:buChar char="q"/>
            </a:pPr>
            <a:endParaRPr lang="tr-TR" dirty="0"/>
          </a:p>
        </p:txBody>
      </p:sp>
      <p:sp>
        <p:nvSpPr>
          <p:cNvPr id="22" name="Dikdörtgen 21"/>
          <p:cNvSpPr/>
          <p:nvPr/>
        </p:nvSpPr>
        <p:spPr>
          <a:xfrm>
            <a:off x="2941563" y="1441688"/>
            <a:ext cx="5254951" cy="720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scene3d>
              <a:camera prst="orthographicFront"/>
              <a:lightRig rig="threePt" dir="t"/>
            </a:scene3d>
            <a:sp3d extrusionH="57150">
              <a:bevelT w="82550" h="38100" prst="coolSlant"/>
            </a:sp3d>
          </a:bodyPr>
          <a:lstStyle/>
          <a:p>
            <a:pPr lvl="0" algn="ctr" defTabSz="1422400">
              <a:lnSpc>
                <a:spcPct val="90000"/>
              </a:lnSpc>
              <a:spcBef>
                <a:spcPct val="0"/>
              </a:spcBef>
              <a:spcAft>
                <a:spcPct val="35000"/>
              </a:spcAft>
            </a:pPr>
            <a:endParaRPr lang="tr-TR" sz="3200" b="1" dirty="0">
              <a:solidFill>
                <a:schemeClr val="tx1"/>
              </a:solidFill>
              <a:latin typeface="SimSun" panose="02010600030101010101" pitchFamily="2" charset="-122"/>
              <a:ea typeface="SimSun" panose="02010600030101010101" pitchFamily="2" charset="-122"/>
              <a:cs typeface="Times New Roman" panose="02020603050405020304" pitchFamily="18" charset="0"/>
            </a:endParaRPr>
          </a:p>
        </p:txBody>
      </p:sp>
      <p:sp>
        <p:nvSpPr>
          <p:cNvPr id="11" name="TextShape 2"/>
          <p:cNvSpPr txBox="1"/>
          <p:nvPr/>
        </p:nvSpPr>
        <p:spPr>
          <a:xfrm>
            <a:off x="1108075" y="82018"/>
            <a:ext cx="10920495" cy="791640"/>
          </a:xfrm>
          <a:prstGeom prst="rect">
            <a:avLst/>
          </a:prstGeom>
          <a:noFill/>
          <a:ln>
            <a:noFill/>
          </a:ln>
        </p:spPr>
        <p:txBody>
          <a:bodyPr anchor="ctr"/>
          <a:lstStyle/>
          <a:p>
            <a:pPr algn="ctr">
              <a:lnSpc>
                <a:spcPct val="100000"/>
              </a:lnSpc>
            </a:pPr>
            <a:r>
              <a:rPr lang="tr-TR" sz="2500" b="1" spc="-1" dirty="0" smtClean="0">
                <a:solidFill>
                  <a:srgbClr val="FF0000"/>
                </a:solidFill>
                <a:uFill>
                  <a:solidFill>
                    <a:srgbClr val="FFFFFF"/>
                  </a:solidFill>
                </a:uFill>
                <a:latin typeface="Calibri"/>
              </a:rPr>
              <a:t>YENİDEN DEĞERLEME</a:t>
            </a:r>
          </a:p>
          <a:p>
            <a:pPr algn="ctr">
              <a:lnSpc>
                <a:spcPct val="100000"/>
              </a:lnSpc>
            </a:pPr>
            <a:r>
              <a:rPr lang="tr-TR" b="1" spc="-1" dirty="0" smtClean="0">
                <a:solidFill>
                  <a:srgbClr val="FF0000"/>
                </a:solidFill>
                <a:uFill>
                  <a:solidFill>
                    <a:srgbClr val="FFFFFF"/>
                  </a:solidFill>
                </a:uFill>
              </a:rPr>
              <a:t>-</a:t>
            </a:r>
            <a:r>
              <a:rPr lang="tr-TR" b="1" spc="-1" dirty="0">
                <a:solidFill>
                  <a:srgbClr val="FF0000"/>
                </a:solidFill>
                <a:uFill>
                  <a:solidFill>
                    <a:srgbClr val="FFFFFF"/>
                  </a:solidFill>
                </a:uFill>
              </a:rPr>
              <a:t>9/6/2021 Tarihi İtibarıyla Kayıtlı Bulunan İktisadi Kıymetler Bakımından VUK Geçici 31 Uygulaması</a:t>
            </a:r>
            <a:r>
              <a:rPr lang="tr-TR" b="1" strike="noStrike" spc="-1" dirty="0" smtClean="0">
                <a:solidFill>
                  <a:srgbClr val="FF0000"/>
                </a:solidFill>
                <a:uFill>
                  <a:solidFill>
                    <a:srgbClr val="FFFFFF"/>
                  </a:solidFill>
                </a:uFill>
                <a:latin typeface="Calibri"/>
              </a:rPr>
              <a:t>-</a:t>
            </a:r>
            <a:endParaRPr lang="tr-TR" b="0" strike="noStrike" spc="-1" dirty="0">
              <a:solidFill>
                <a:srgbClr val="000000"/>
              </a:solidFill>
              <a:uFill>
                <a:solidFill>
                  <a:srgbClr val="FFFFFF"/>
                </a:solidFill>
              </a:uFill>
              <a:latin typeface="Calibri"/>
            </a:endParaRPr>
          </a:p>
        </p:txBody>
      </p:sp>
      <p:sp>
        <p:nvSpPr>
          <p:cNvPr id="13" name="5 Dikdörtgen"/>
          <p:cNvSpPr/>
          <p:nvPr/>
        </p:nvSpPr>
        <p:spPr>
          <a:xfrm rot="16200000">
            <a:off x="-2875869" y="3145126"/>
            <a:ext cx="6851740" cy="561489"/>
          </a:xfrm>
          <a:prstGeom prst="rect">
            <a:avLst/>
          </a:prstGeom>
          <a:solidFill>
            <a:srgbClr val="FD0005"/>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b="1">
              <a:solidFill>
                <a:prstClr val="white"/>
              </a:solidFill>
            </a:endParaRPr>
          </a:p>
        </p:txBody>
      </p:sp>
      <p:sp>
        <p:nvSpPr>
          <p:cNvPr id="14" name="36 Başlık"/>
          <p:cNvSpPr txBox="1">
            <a:spLocks/>
          </p:cNvSpPr>
          <p:nvPr/>
        </p:nvSpPr>
        <p:spPr>
          <a:xfrm rot="16200000">
            <a:off x="-2247497" y="3571445"/>
            <a:ext cx="5584971" cy="571504"/>
          </a:xfrm>
          <a:prstGeom prst="rect">
            <a:avLst/>
          </a:prstGeom>
        </p:spPr>
        <p:txBody>
          <a:bodyPr vert="horz" lIns="91440" tIns="45720" rIns="91440" bIns="45720" rtlCol="0" anchor="ctr">
            <a:noAutofit/>
          </a:bodyPr>
          <a:lstStyle/>
          <a:p>
            <a:pPr algn="ctr">
              <a:spcBef>
                <a:spcPct val="0"/>
              </a:spcBef>
              <a:defRPr/>
            </a:pPr>
            <a:r>
              <a:rPr lang="tr-TR" b="1" dirty="0">
                <a:solidFill>
                  <a:prstClr val="white"/>
                </a:solidFill>
                <a:effectLst>
                  <a:outerShdw blurRad="38100" dist="38100" dir="2700000" algn="tl">
                    <a:srgbClr val="000000">
                      <a:alpha val="43137"/>
                    </a:srgbClr>
                  </a:outerShdw>
                </a:effectLst>
              </a:rPr>
              <a:t>VERGİ DENETİM KURULU BAŞKANLIĞI</a:t>
            </a:r>
          </a:p>
        </p:txBody>
      </p:sp>
      <p:pic>
        <p:nvPicPr>
          <p:cNvPr id="15" name="Resim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46" y="235646"/>
            <a:ext cx="965683" cy="964739"/>
          </a:xfrm>
          <a:prstGeom prst="rect">
            <a:avLst/>
          </a:prstGeom>
        </p:spPr>
      </p:pic>
      <p:sp>
        <p:nvSpPr>
          <p:cNvPr id="20" name="Metin kutusu 19"/>
          <p:cNvSpPr txBox="1"/>
          <p:nvPr/>
        </p:nvSpPr>
        <p:spPr>
          <a:xfrm>
            <a:off x="3602676" y="1396532"/>
            <a:ext cx="5965371" cy="2328330"/>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pPr algn="just"/>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pPr algn="just"/>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1400" dirty="0">
                <a:solidFill>
                  <a:srgbClr val="000000"/>
                </a:solidFill>
                <a:latin typeface="Calibri" panose="020F0502020204030204" pitchFamily="34" charset="0"/>
                <a:ea typeface="Calibri" panose="020F0502020204030204" pitchFamily="34" charset="0"/>
              </a:rPr>
              <a:t>Amortismana tabi olup </a:t>
            </a:r>
            <a:r>
              <a:rPr lang="tr-TR" sz="1400" b="1" u="sng" dirty="0">
                <a:solidFill>
                  <a:srgbClr val="000000"/>
                </a:solidFill>
                <a:latin typeface="Calibri" panose="020F0502020204030204" pitchFamily="34" charset="0"/>
                <a:ea typeface="Calibri" panose="020F0502020204030204" pitchFamily="34" charset="0"/>
              </a:rPr>
              <a:t>faydalı ömür süresini tamamlayan</a:t>
            </a:r>
            <a:r>
              <a:rPr lang="tr-TR" sz="1400" dirty="0">
                <a:solidFill>
                  <a:srgbClr val="000000"/>
                </a:solidFill>
                <a:latin typeface="Calibri" panose="020F0502020204030204" pitchFamily="34" charset="0"/>
                <a:ea typeface="Calibri" panose="020F0502020204030204" pitchFamily="34" charset="0"/>
              </a:rPr>
              <a:t> iktisadi kıymetlerin yeniden değerleme uygulamasından </a:t>
            </a:r>
            <a:r>
              <a:rPr lang="tr-TR" sz="1400" b="1" dirty="0">
                <a:solidFill>
                  <a:srgbClr val="C00000"/>
                </a:solidFill>
                <a:latin typeface="Calibri" panose="020F0502020204030204" pitchFamily="34" charset="0"/>
                <a:ea typeface="Calibri" panose="020F0502020204030204" pitchFamily="34" charset="0"/>
              </a:rPr>
              <a:t>yararlanmaları mümkün bulunmaktadır</a:t>
            </a:r>
            <a:r>
              <a:rPr lang="tr-TR" sz="1400" dirty="0">
                <a:solidFill>
                  <a:srgbClr val="000000"/>
                </a:solidFill>
                <a:latin typeface="Calibri" panose="020F0502020204030204" pitchFamily="34" charset="0"/>
                <a:ea typeface="Calibri" panose="020F0502020204030204" pitchFamily="34" charset="0"/>
              </a:rPr>
              <a:t>. </a:t>
            </a:r>
            <a:endParaRPr lang="tr-TR" sz="1400" dirty="0" smtClean="0">
              <a:solidFill>
                <a:srgbClr val="000000"/>
              </a:solidFill>
              <a:latin typeface="Calibri" panose="020F0502020204030204" pitchFamily="34" charset="0"/>
              <a:ea typeface="Calibri" panose="020F0502020204030204" pitchFamily="34"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1400" dirty="0" smtClean="0">
                <a:solidFill>
                  <a:srgbClr val="000000"/>
                </a:solidFill>
                <a:latin typeface="Calibri" panose="020F0502020204030204" pitchFamily="34" charset="0"/>
                <a:ea typeface="Calibri" panose="020F0502020204030204" pitchFamily="34" charset="0"/>
              </a:rPr>
              <a:t>En </a:t>
            </a:r>
            <a:r>
              <a:rPr lang="tr-TR" sz="1400" dirty="0">
                <a:solidFill>
                  <a:srgbClr val="000000"/>
                </a:solidFill>
                <a:latin typeface="Calibri" panose="020F0502020204030204" pitchFamily="34" charset="0"/>
                <a:ea typeface="Calibri" panose="020F0502020204030204" pitchFamily="34" charset="0"/>
              </a:rPr>
              <a:t>son enflasyon düzeltmesi yapılan bilanço tarihinden sonra </a:t>
            </a:r>
            <a:r>
              <a:rPr lang="tr-TR" sz="1400" b="1" u="sng" dirty="0">
                <a:solidFill>
                  <a:srgbClr val="000000"/>
                </a:solidFill>
                <a:latin typeface="Calibri" panose="020F0502020204030204" pitchFamily="34" charset="0"/>
                <a:ea typeface="Calibri" panose="020F0502020204030204" pitchFamily="34" charset="0"/>
              </a:rPr>
              <a:t>inşa edilerek aktifleştirilen</a:t>
            </a:r>
            <a:r>
              <a:rPr lang="tr-TR" sz="1400" dirty="0">
                <a:solidFill>
                  <a:srgbClr val="000000"/>
                </a:solidFill>
                <a:latin typeface="Calibri" panose="020F0502020204030204" pitchFamily="34" charset="0"/>
                <a:ea typeface="Calibri" panose="020F0502020204030204" pitchFamily="34" charset="0"/>
              </a:rPr>
              <a:t> binaların yeniden değerlemeye tabi tutulmasında, mükelleflerce </a:t>
            </a:r>
            <a:r>
              <a:rPr lang="tr-TR" sz="1400" b="1" dirty="0">
                <a:solidFill>
                  <a:srgbClr val="C00000"/>
                </a:solidFill>
                <a:latin typeface="Calibri" panose="020F0502020204030204" pitchFamily="34" charset="0"/>
                <a:ea typeface="Calibri" panose="020F0502020204030204" pitchFamily="34" charset="0"/>
              </a:rPr>
              <a:t>bina maliyet bedeline dâhil edilen</a:t>
            </a:r>
            <a:r>
              <a:rPr lang="tr-TR" sz="1400" dirty="0">
                <a:solidFill>
                  <a:srgbClr val="C00000"/>
                </a:solidFill>
                <a:latin typeface="Calibri" panose="020F0502020204030204" pitchFamily="34" charset="0"/>
                <a:ea typeface="Calibri" panose="020F0502020204030204" pitchFamily="34" charset="0"/>
              </a:rPr>
              <a:t> </a:t>
            </a:r>
            <a:r>
              <a:rPr lang="tr-TR" sz="1400" b="1" u="sng" dirty="0">
                <a:solidFill>
                  <a:srgbClr val="000000"/>
                </a:solidFill>
                <a:latin typeface="Calibri" panose="020F0502020204030204" pitchFamily="34" charset="0"/>
                <a:ea typeface="Calibri" panose="020F0502020204030204" pitchFamily="34" charset="0"/>
              </a:rPr>
              <a:t>arsa payı </a:t>
            </a:r>
            <a:r>
              <a:rPr lang="tr-TR" sz="1400" b="1" u="sng" dirty="0" smtClean="0">
                <a:solidFill>
                  <a:srgbClr val="000000"/>
                </a:solidFill>
                <a:latin typeface="Calibri" panose="020F0502020204030204" pitchFamily="34" charset="0"/>
                <a:ea typeface="Calibri" panose="020F0502020204030204" pitchFamily="34" charset="0"/>
              </a:rPr>
              <a:t>bedeli(1)</a:t>
            </a:r>
            <a:r>
              <a:rPr lang="tr-TR" sz="1400" dirty="0" smtClean="0">
                <a:solidFill>
                  <a:srgbClr val="000000"/>
                </a:solidFill>
                <a:latin typeface="Calibri" panose="020F0502020204030204" pitchFamily="34" charset="0"/>
                <a:ea typeface="Calibri" panose="020F0502020204030204" pitchFamily="34" charset="0"/>
              </a:rPr>
              <a:t> </a:t>
            </a:r>
            <a:r>
              <a:rPr lang="tr-TR" sz="1400" dirty="0">
                <a:solidFill>
                  <a:srgbClr val="000000"/>
                </a:solidFill>
                <a:latin typeface="Calibri" panose="020F0502020204030204" pitchFamily="34" charset="0"/>
                <a:ea typeface="Calibri" panose="020F0502020204030204" pitchFamily="34" charset="0"/>
              </a:rPr>
              <a:t>ile </a:t>
            </a:r>
            <a:r>
              <a:rPr lang="tr-TR" sz="1400" b="1" u="sng" dirty="0">
                <a:solidFill>
                  <a:srgbClr val="000000"/>
                </a:solidFill>
                <a:latin typeface="Calibri" panose="020F0502020204030204" pitchFamily="34" charset="0"/>
                <a:ea typeface="Calibri" panose="020F0502020204030204" pitchFamily="34" charset="0"/>
              </a:rPr>
              <a:t>diğer maliyet </a:t>
            </a:r>
            <a:r>
              <a:rPr lang="tr-TR" sz="1400" b="1" u="sng" dirty="0" smtClean="0">
                <a:solidFill>
                  <a:srgbClr val="000000"/>
                </a:solidFill>
                <a:latin typeface="Calibri" panose="020F0502020204030204" pitchFamily="34" charset="0"/>
                <a:ea typeface="Calibri" panose="020F0502020204030204" pitchFamily="34" charset="0"/>
              </a:rPr>
              <a:t>unsurları(2)</a:t>
            </a:r>
            <a:r>
              <a:rPr lang="tr-TR" sz="1400" dirty="0" smtClean="0">
                <a:solidFill>
                  <a:srgbClr val="000000"/>
                </a:solidFill>
                <a:latin typeface="Calibri" panose="020F0502020204030204" pitchFamily="34" charset="0"/>
                <a:ea typeface="Calibri" panose="020F0502020204030204" pitchFamily="34" charset="0"/>
              </a:rPr>
              <a:t> </a:t>
            </a:r>
            <a:r>
              <a:rPr lang="tr-TR" sz="1400" b="1" dirty="0">
                <a:solidFill>
                  <a:srgbClr val="C00000"/>
                </a:solidFill>
                <a:latin typeface="Calibri" panose="020F0502020204030204" pitchFamily="34" charset="0"/>
                <a:ea typeface="Calibri" panose="020F0502020204030204" pitchFamily="34" charset="0"/>
              </a:rPr>
              <a:t>ayrıştırılmak</a:t>
            </a:r>
            <a:r>
              <a:rPr lang="tr-TR" sz="1400" dirty="0">
                <a:solidFill>
                  <a:srgbClr val="C00000"/>
                </a:solidFill>
                <a:latin typeface="Calibri" panose="020F0502020204030204" pitchFamily="34" charset="0"/>
                <a:ea typeface="Calibri" panose="020F0502020204030204" pitchFamily="34" charset="0"/>
              </a:rPr>
              <a:t> </a:t>
            </a:r>
            <a:r>
              <a:rPr lang="tr-TR" sz="1400" dirty="0">
                <a:solidFill>
                  <a:srgbClr val="000000"/>
                </a:solidFill>
                <a:latin typeface="Calibri" panose="020F0502020204030204" pitchFamily="34" charset="0"/>
                <a:ea typeface="Calibri" panose="020F0502020204030204" pitchFamily="34" charset="0"/>
              </a:rPr>
              <a:t>sureti ile yeniden değerleme sonrası tutar hesaplanır. </a:t>
            </a:r>
            <a:endParaRPr lang="tr-TR" sz="1400" dirty="0" smtClean="0">
              <a:solidFill>
                <a:srgbClr val="000000"/>
              </a:solidFill>
              <a:latin typeface="Calibri" panose="020F0502020204030204" pitchFamily="34" charset="0"/>
              <a:ea typeface="Calibri" panose="020F0502020204030204" pitchFamily="34" charset="0"/>
            </a:endParaRPr>
          </a:p>
        </p:txBody>
      </p:sp>
      <p:sp>
        <p:nvSpPr>
          <p:cNvPr id="21" name="Yuvarlatılmış Dikdörtgen 20"/>
          <p:cNvSpPr/>
          <p:nvPr/>
        </p:nvSpPr>
        <p:spPr>
          <a:xfrm>
            <a:off x="3617050" y="1225669"/>
            <a:ext cx="5952554" cy="720000"/>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a:latin typeface="Arial" panose="020B0604020202020204" pitchFamily="34" charset="0"/>
                <a:cs typeface="Arial" panose="020B0604020202020204" pitchFamily="34" charset="0"/>
              </a:rPr>
              <a:t>Yeniden değerleme </a:t>
            </a:r>
            <a:r>
              <a:rPr lang="tr-TR" dirty="0" smtClean="0">
                <a:latin typeface="Arial" panose="020B0604020202020204" pitchFamily="34" charset="0"/>
                <a:cs typeface="Arial" panose="020B0604020202020204" pitchFamily="34" charset="0"/>
              </a:rPr>
              <a:t>oranı-Özellikli hususlar</a:t>
            </a:r>
            <a:endParaRPr lang="tr-TR" dirty="0">
              <a:latin typeface="Arial" panose="020B0604020202020204" pitchFamily="34" charset="0"/>
              <a:cs typeface="Arial" panose="020B0604020202020204" pitchFamily="34" charset="0"/>
            </a:endParaRPr>
          </a:p>
        </p:txBody>
      </p:sp>
      <p:sp>
        <p:nvSpPr>
          <p:cNvPr id="10" name="Metin kutusu 9"/>
          <p:cNvSpPr txBox="1"/>
          <p:nvPr/>
        </p:nvSpPr>
        <p:spPr>
          <a:xfrm>
            <a:off x="945850" y="3770018"/>
            <a:ext cx="11244943" cy="2720745"/>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100" b="1">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a:defRPr>
                <a:solidFill>
                  <a:schemeClr val="tx1"/>
                </a:solidFill>
              </a:defRPr>
            </a:lvl2pPr>
            <a:lvl3pPr marL="834390" lvl="2" indent="-285750">
              <a:lnSpc>
                <a:spcPct val="90000"/>
              </a:lnSpc>
              <a:spcBef>
                <a:spcPts val="300"/>
              </a:spcBef>
              <a:spcAft>
                <a:spcPts val="300"/>
              </a:spcAft>
              <a:buClr>
                <a:srgbClr val="D34817"/>
              </a:buClr>
              <a:buFont typeface="Wingdings" panose="05000000000000000000" pitchFamily="2" charset="2"/>
              <a:buChar char="§"/>
              <a:defRPr sz="1400">
                <a:solidFill>
                  <a:prstClr val="black">
                    <a:lumMod val="85000"/>
                    <a:lumOff val="15000"/>
                  </a:prstClr>
                </a:solidFill>
                <a:latin typeface="Segoe UI" panose="020B0502040204020203" pitchFamily="34" charset="0"/>
                <a:ea typeface="Segoe UI" panose="020B0502040204020203" pitchFamily="34" charset="0"/>
                <a:cs typeface="Segoe UI" panose="020B0502040204020203" pitchFamily="34" charset="0"/>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742950" lvl="1" indent="-285750">
              <a:spcAft>
                <a:spcPts val="600"/>
              </a:spcAft>
              <a:buFont typeface="Wingdings" panose="05000000000000000000" pitchFamily="2" charset="2"/>
              <a:buChar char="ü"/>
            </a:pPr>
            <a:endParaRPr lang="tr-TR" sz="1400" b="1" u="sng" dirty="0" smtClean="0">
              <a:solidFill>
                <a:srgbClr val="000000"/>
              </a:solidFill>
              <a:latin typeface="Calibri" panose="020F0502020204030204" pitchFamily="34" charset="0"/>
              <a:ea typeface="Calibri" panose="020F0502020204030204" pitchFamily="34" charset="0"/>
            </a:endParaRPr>
          </a:p>
          <a:p>
            <a:pPr marL="742950" lvl="1" indent="-285750">
              <a:spcAft>
                <a:spcPts val="600"/>
              </a:spcAft>
              <a:buFont typeface="Wingdings" panose="05000000000000000000" pitchFamily="2" charset="2"/>
              <a:buChar char="ü"/>
            </a:pPr>
            <a:r>
              <a:rPr lang="tr-TR" sz="1400" dirty="0" smtClean="0">
                <a:solidFill>
                  <a:srgbClr val="000000"/>
                </a:solidFill>
                <a:latin typeface="Calibri" panose="020F0502020204030204" pitchFamily="34" charset="0"/>
                <a:ea typeface="Calibri" panose="020F0502020204030204" pitchFamily="34" charset="0"/>
              </a:rPr>
              <a:t>Bu binaların </a:t>
            </a:r>
            <a:r>
              <a:rPr lang="tr-TR" sz="1400" dirty="0">
                <a:solidFill>
                  <a:srgbClr val="000000"/>
                </a:solidFill>
                <a:latin typeface="Calibri" panose="020F0502020204030204" pitchFamily="34" charset="0"/>
                <a:ea typeface="Calibri" panose="020F0502020204030204" pitchFamily="34" charset="0"/>
              </a:rPr>
              <a:t>yeniden değerleme sonrası değerlerinin </a:t>
            </a:r>
            <a:r>
              <a:rPr lang="tr-TR" sz="1400" dirty="0" smtClean="0">
                <a:solidFill>
                  <a:srgbClr val="000000"/>
                </a:solidFill>
                <a:latin typeface="Calibri" panose="020F0502020204030204" pitchFamily="34" charset="0"/>
                <a:ea typeface="Calibri" panose="020F0502020204030204" pitchFamily="34" charset="0"/>
              </a:rPr>
              <a:t>hesaplanmasında;</a:t>
            </a:r>
          </a:p>
          <a:p>
            <a:pPr marL="1120140" lvl="2">
              <a:spcAft>
                <a:spcPts val="600"/>
              </a:spcAft>
              <a:buFont typeface="Wingdings" panose="05000000000000000000" pitchFamily="2" charset="2"/>
              <a:buChar char="ü"/>
            </a:pPr>
            <a:r>
              <a:rPr lang="tr-TR" b="1" u="sng" dirty="0" smtClean="0">
                <a:solidFill>
                  <a:srgbClr val="000000"/>
                </a:solidFill>
                <a:latin typeface="Calibri" panose="020F0502020204030204" pitchFamily="34" charset="0"/>
                <a:ea typeface="Calibri" panose="020F0502020204030204" pitchFamily="34" charset="0"/>
              </a:rPr>
              <a:t>Arsa </a:t>
            </a:r>
            <a:r>
              <a:rPr lang="tr-TR" b="1" u="sng" dirty="0">
                <a:solidFill>
                  <a:srgbClr val="000000"/>
                </a:solidFill>
                <a:latin typeface="Calibri" panose="020F0502020204030204" pitchFamily="34" charset="0"/>
                <a:ea typeface="Calibri" panose="020F0502020204030204" pitchFamily="34" charset="0"/>
              </a:rPr>
              <a:t>payı için</a:t>
            </a:r>
            <a:r>
              <a:rPr lang="tr-TR" dirty="0">
                <a:solidFill>
                  <a:srgbClr val="000000"/>
                </a:solidFill>
                <a:latin typeface="Calibri" panose="020F0502020204030204" pitchFamily="34" charset="0"/>
                <a:ea typeface="Calibri" panose="020F0502020204030204" pitchFamily="34" charset="0"/>
              </a:rPr>
              <a:t> </a:t>
            </a:r>
            <a:r>
              <a:rPr lang="tr-TR" b="1" dirty="0">
                <a:solidFill>
                  <a:srgbClr val="C00000"/>
                </a:solidFill>
                <a:latin typeface="Calibri" panose="020F0502020204030204" pitchFamily="34" charset="0"/>
                <a:ea typeface="Calibri" panose="020F0502020204030204" pitchFamily="34" charset="0"/>
              </a:rPr>
              <a:t>arsanın iktisap tarihine</a:t>
            </a:r>
            <a:r>
              <a:rPr lang="tr-TR" dirty="0">
                <a:solidFill>
                  <a:srgbClr val="C00000"/>
                </a:solidFill>
                <a:latin typeface="Calibri" panose="020F0502020204030204" pitchFamily="34" charset="0"/>
                <a:ea typeface="Calibri" panose="020F0502020204030204" pitchFamily="34" charset="0"/>
              </a:rPr>
              <a:t> </a:t>
            </a:r>
            <a:r>
              <a:rPr lang="tr-TR" dirty="0">
                <a:solidFill>
                  <a:srgbClr val="000000"/>
                </a:solidFill>
                <a:latin typeface="Calibri" panose="020F0502020204030204" pitchFamily="34" charset="0"/>
                <a:ea typeface="Calibri" panose="020F0502020204030204" pitchFamily="34" charset="0"/>
              </a:rPr>
              <a:t>(arsa enflasyon düzeltmesi yapılmış en son bilanço tarihinden önce iktisap edilmiş ise enflasyon düzeltmesi yapılmış son bilanço tarihine</a:t>
            </a:r>
            <a:r>
              <a:rPr lang="tr-TR" dirty="0" smtClean="0">
                <a:solidFill>
                  <a:srgbClr val="000000"/>
                </a:solidFill>
                <a:latin typeface="Calibri" panose="020F0502020204030204" pitchFamily="34" charset="0"/>
                <a:ea typeface="Calibri" panose="020F0502020204030204" pitchFamily="34" charset="0"/>
              </a:rPr>
              <a:t>) göre</a:t>
            </a:r>
          </a:p>
          <a:p>
            <a:pPr marL="1120140" lvl="2">
              <a:spcAft>
                <a:spcPts val="600"/>
              </a:spcAft>
              <a:buFont typeface="Wingdings" panose="05000000000000000000" pitchFamily="2" charset="2"/>
              <a:buChar char="ü"/>
            </a:pPr>
            <a:r>
              <a:rPr lang="tr-TR" b="1" u="sng" dirty="0" smtClean="0">
                <a:solidFill>
                  <a:srgbClr val="000000"/>
                </a:solidFill>
                <a:latin typeface="Calibri" panose="020F0502020204030204" pitchFamily="34" charset="0"/>
                <a:ea typeface="Calibri" panose="020F0502020204030204" pitchFamily="34" charset="0"/>
              </a:rPr>
              <a:t>Diğer maliyet </a:t>
            </a:r>
            <a:r>
              <a:rPr lang="tr-TR" b="1" u="sng" dirty="0">
                <a:solidFill>
                  <a:srgbClr val="000000"/>
                </a:solidFill>
                <a:latin typeface="Calibri" panose="020F0502020204030204" pitchFamily="34" charset="0"/>
                <a:ea typeface="Calibri" panose="020F0502020204030204" pitchFamily="34" charset="0"/>
              </a:rPr>
              <a:t>unsurları için ise</a:t>
            </a:r>
            <a:r>
              <a:rPr lang="tr-TR" dirty="0">
                <a:solidFill>
                  <a:srgbClr val="000000"/>
                </a:solidFill>
                <a:latin typeface="Calibri" panose="020F0502020204030204" pitchFamily="34" charset="0"/>
                <a:ea typeface="Calibri" panose="020F0502020204030204" pitchFamily="34" charset="0"/>
              </a:rPr>
              <a:t> </a:t>
            </a:r>
            <a:r>
              <a:rPr lang="tr-TR" b="1" dirty="0">
                <a:solidFill>
                  <a:srgbClr val="C00000"/>
                </a:solidFill>
                <a:latin typeface="Calibri" panose="020F0502020204030204" pitchFamily="34" charset="0"/>
                <a:ea typeface="Calibri" panose="020F0502020204030204" pitchFamily="34" charset="0"/>
              </a:rPr>
              <a:t>binanın aktifleştirildiği tarihe </a:t>
            </a:r>
            <a:r>
              <a:rPr lang="tr-TR" dirty="0">
                <a:solidFill>
                  <a:srgbClr val="000000"/>
                </a:solidFill>
                <a:latin typeface="Calibri" panose="020F0502020204030204" pitchFamily="34" charset="0"/>
                <a:ea typeface="Calibri" panose="020F0502020204030204" pitchFamily="34" charset="0"/>
              </a:rPr>
              <a:t>göre</a:t>
            </a:r>
          </a:p>
          <a:p>
            <a:pPr marL="742950" lvl="1" indent="-285750">
              <a:spcAft>
                <a:spcPts val="600"/>
              </a:spcAft>
              <a:buFont typeface="Wingdings" panose="05000000000000000000" pitchFamily="2" charset="2"/>
              <a:buChar char="ü"/>
            </a:pPr>
            <a:r>
              <a:rPr lang="tr-TR" sz="1400" dirty="0">
                <a:solidFill>
                  <a:srgbClr val="000000"/>
                </a:solidFill>
                <a:latin typeface="Calibri" panose="020F0502020204030204" pitchFamily="34" charset="0"/>
                <a:ea typeface="Calibri" panose="020F0502020204030204" pitchFamily="34" charset="0"/>
              </a:rPr>
              <a:t>Bu binaların </a:t>
            </a:r>
            <a:r>
              <a:rPr lang="tr-TR" sz="1400" b="1" u="sng" dirty="0">
                <a:solidFill>
                  <a:srgbClr val="000000"/>
                </a:solidFill>
                <a:latin typeface="Calibri" panose="020F0502020204030204" pitchFamily="34" charset="0"/>
                <a:ea typeface="Calibri" panose="020F0502020204030204" pitchFamily="34" charset="0"/>
              </a:rPr>
              <a:t>amortismanında kullanılacak yeniden değerleme oranı ise</a:t>
            </a:r>
            <a:r>
              <a:rPr lang="tr-TR" sz="1400" dirty="0">
                <a:solidFill>
                  <a:srgbClr val="000000"/>
                </a:solidFill>
                <a:latin typeface="Calibri" panose="020F0502020204030204" pitchFamily="34" charset="0"/>
                <a:ea typeface="Calibri" panose="020F0502020204030204" pitchFamily="34" charset="0"/>
              </a:rPr>
              <a:t>, </a:t>
            </a:r>
            <a:r>
              <a:rPr lang="tr-TR" sz="1400" b="1" dirty="0">
                <a:solidFill>
                  <a:srgbClr val="C00000"/>
                </a:solidFill>
                <a:latin typeface="Calibri" panose="020F0502020204030204" pitchFamily="34" charset="0"/>
                <a:ea typeface="Calibri" panose="020F0502020204030204" pitchFamily="34" charset="0"/>
              </a:rPr>
              <a:t>binanın aktifleştirildiği tarihe göre</a:t>
            </a:r>
            <a:r>
              <a:rPr lang="tr-TR" sz="1400" dirty="0">
                <a:solidFill>
                  <a:srgbClr val="C00000"/>
                </a:solidFill>
                <a:latin typeface="Calibri" panose="020F0502020204030204" pitchFamily="34" charset="0"/>
                <a:ea typeface="Calibri" panose="020F0502020204030204" pitchFamily="34" charset="0"/>
              </a:rPr>
              <a:t> </a:t>
            </a:r>
            <a:r>
              <a:rPr lang="tr-TR" sz="1400" dirty="0" smtClean="0">
                <a:solidFill>
                  <a:srgbClr val="000000"/>
                </a:solidFill>
                <a:latin typeface="Calibri" panose="020F0502020204030204" pitchFamily="34" charset="0"/>
                <a:ea typeface="Calibri" panose="020F0502020204030204" pitchFamily="34" charset="0"/>
              </a:rPr>
              <a:t>bulunacaktır.</a:t>
            </a:r>
          </a:p>
          <a:p>
            <a:pPr marL="742950" lvl="1" indent="-285750">
              <a:spcAft>
                <a:spcPts val="600"/>
              </a:spcAft>
              <a:buFont typeface="Wingdings" panose="05000000000000000000" pitchFamily="2" charset="2"/>
              <a:buChar char="ü"/>
            </a:pPr>
            <a:r>
              <a:rPr lang="tr-TR" sz="1400" dirty="0">
                <a:solidFill>
                  <a:srgbClr val="000000"/>
                </a:solidFill>
                <a:latin typeface="Calibri" panose="020F0502020204030204" pitchFamily="34" charset="0"/>
                <a:ea typeface="Calibri" panose="020F0502020204030204" pitchFamily="34" charset="0"/>
              </a:rPr>
              <a:t>Söz konusu binaların </a:t>
            </a:r>
            <a:r>
              <a:rPr lang="tr-TR" sz="1400" b="1" dirty="0">
                <a:solidFill>
                  <a:srgbClr val="C00000"/>
                </a:solidFill>
                <a:latin typeface="Calibri" panose="020F0502020204030204" pitchFamily="34" charset="0"/>
                <a:ea typeface="Calibri" panose="020F0502020204030204" pitchFamily="34" charset="0"/>
              </a:rPr>
              <a:t>aktifleştirilmesinden sonra</a:t>
            </a:r>
            <a:r>
              <a:rPr lang="tr-TR" sz="1400" dirty="0">
                <a:solidFill>
                  <a:srgbClr val="C00000"/>
                </a:solidFill>
                <a:latin typeface="Calibri" panose="020F0502020204030204" pitchFamily="34" charset="0"/>
                <a:ea typeface="Calibri" panose="020F0502020204030204" pitchFamily="34" charset="0"/>
              </a:rPr>
              <a:t> </a:t>
            </a:r>
            <a:r>
              <a:rPr lang="tr-TR" sz="1400" dirty="0">
                <a:solidFill>
                  <a:srgbClr val="000000"/>
                </a:solidFill>
                <a:latin typeface="Calibri" panose="020F0502020204030204" pitchFamily="34" charset="0"/>
                <a:ea typeface="Calibri" panose="020F0502020204030204" pitchFamily="34" charset="0"/>
              </a:rPr>
              <a:t>213 sayılı Kanunun 272 </a:t>
            </a:r>
            <a:r>
              <a:rPr lang="tr-TR" sz="1400" dirty="0" err="1">
                <a:solidFill>
                  <a:srgbClr val="000000"/>
                </a:solidFill>
                <a:latin typeface="Calibri" panose="020F0502020204030204" pitchFamily="34" charset="0"/>
                <a:ea typeface="Calibri" panose="020F0502020204030204" pitchFamily="34" charset="0"/>
              </a:rPr>
              <a:t>nci</a:t>
            </a:r>
            <a:r>
              <a:rPr lang="tr-TR" sz="1400" dirty="0">
                <a:solidFill>
                  <a:srgbClr val="000000"/>
                </a:solidFill>
                <a:latin typeface="Calibri" panose="020F0502020204030204" pitchFamily="34" charset="0"/>
                <a:ea typeface="Calibri" panose="020F0502020204030204" pitchFamily="34" charset="0"/>
              </a:rPr>
              <a:t> maddesi uyarınca bina </a:t>
            </a:r>
            <a:r>
              <a:rPr lang="tr-TR" sz="1400" b="1" u="sng" dirty="0">
                <a:solidFill>
                  <a:srgbClr val="000000"/>
                </a:solidFill>
                <a:latin typeface="Calibri" panose="020F0502020204030204" pitchFamily="34" charset="0"/>
                <a:ea typeface="Calibri" panose="020F0502020204030204" pitchFamily="34" charset="0"/>
              </a:rPr>
              <a:t>maliyet bedeline eklenen giderler</a:t>
            </a:r>
            <a:r>
              <a:rPr lang="tr-TR" sz="1400" dirty="0">
                <a:solidFill>
                  <a:srgbClr val="000000"/>
                </a:solidFill>
                <a:latin typeface="Calibri" panose="020F0502020204030204" pitchFamily="34" charset="0"/>
                <a:ea typeface="Calibri" panose="020F0502020204030204" pitchFamily="34" charset="0"/>
              </a:rPr>
              <a:t> ile 163 ve 334 Sıra No.lu Vergi Usul Kanunu Genel Tebliğleri uyarınca maliyet bedeline dâhil edilen </a:t>
            </a:r>
            <a:r>
              <a:rPr lang="tr-TR" sz="1400" b="1" u="sng" dirty="0">
                <a:solidFill>
                  <a:srgbClr val="000000"/>
                </a:solidFill>
                <a:latin typeface="Calibri" panose="020F0502020204030204" pitchFamily="34" charset="0"/>
                <a:ea typeface="Calibri" panose="020F0502020204030204" pitchFamily="34" charset="0"/>
              </a:rPr>
              <a:t>kredi faizleri ve kur farkları</a:t>
            </a:r>
            <a:r>
              <a:rPr lang="tr-TR" sz="1400" dirty="0">
                <a:solidFill>
                  <a:srgbClr val="000000"/>
                </a:solidFill>
                <a:latin typeface="Calibri" panose="020F0502020204030204" pitchFamily="34" charset="0"/>
                <a:ea typeface="Calibri" panose="020F0502020204030204" pitchFamily="34" charset="0"/>
              </a:rPr>
              <a:t> </a:t>
            </a:r>
            <a:r>
              <a:rPr lang="tr-TR" sz="1400" dirty="0" smtClean="0">
                <a:solidFill>
                  <a:srgbClr val="000000"/>
                </a:solidFill>
                <a:latin typeface="Calibri" panose="020F0502020204030204" pitchFamily="34" charset="0"/>
                <a:ea typeface="Calibri" panose="020F0502020204030204" pitchFamily="34" charset="0"/>
              </a:rPr>
              <a:t>için ise bir önceki slayttaki açıklamalar geçerlidir.</a:t>
            </a:r>
          </a:p>
          <a:p>
            <a:pPr marL="742950" lvl="1" indent="-285750">
              <a:spcAft>
                <a:spcPts val="600"/>
              </a:spcAft>
              <a:buFont typeface="Wingdings" panose="05000000000000000000" pitchFamily="2" charset="2"/>
              <a:buChar char="ü"/>
            </a:pPr>
            <a:endParaRPr lang="tr-TR" sz="1400" dirty="0" smtClean="0">
              <a:solidFill>
                <a:srgbClr val="000000"/>
              </a:solidFill>
              <a:latin typeface="Calibri" panose="020F0502020204030204" pitchFamily="34" charset="0"/>
              <a:ea typeface="Calibri" panose="020F0502020204030204" pitchFamily="34" charset="0"/>
            </a:endParaRPr>
          </a:p>
        </p:txBody>
      </p:sp>
      <p:sp>
        <p:nvSpPr>
          <p:cNvPr id="2" name="Slayt Numarası Yer Tutucusu 1"/>
          <p:cNvSpPr>
            <a:spLocks noGrp="1"/>
          </p:cNvSpPr>
          <p:nvPr>
            <p:ph type="sldNum" sz="quarter" idx="12"/>
          </p:nvPr>
        </p:nvSpPr>
        <p:spPr/>
        <p:txBody>
          <a:bodyPr/>
          <a:lstStyle/>
          <a:p>
            <a:fld id="{F28A0EBE-9E73-41B7-8F1B-104D7A2F7EFB}" type="slidenum">
              <a:rPr lang="tr-TR" smtClean="0"/>
              <a:t>48</a:t>
            </a:fld>
            <a:endParaRPr lang="tr-TR"/>
          </a:p>
        </p:txBody>
      </p:sp>
    </p:spTree>
    <p:extLst>
      <p:ext uri="{BB962C8B-B14F-4D97-AF65-F5344CB8AC3E}">
        <p14:creationId xmlns:p14="http://schemas.microsoft.com/office/powerpoint/2010/main" val="1182062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up)">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0" grpId="0" animBg="1"/>
      <p:bldP spid="21" grpId="0" animBg="1"/>
      <p:bldP spid="1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çerik Yer Tutucusu 2"/>
          <p:cNvSpPr txBox="1">
            <a:spLocks/>
          </p:cNvSpPr>
          <p:nvPr/>
        </p:nvSpPr>
        <p:spPr>
          <a:xfrm>
            <a:off x="-374871" y="5737074"/>
            <a:ext cx="8736973" cy="10897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Font typeface="Wingdings" panose="05000000000000000000" pitchFamily="2" charset="2"/>
              <a:buChar char="q"/>
            </a:pPr>
            <a:endParaRPr lang="tr-TR" dirty="0"/>
          </a:p>
        </p:txBody>
      </p:sp>
      <p:sp>
        <p:nvSpPr>
          <p:cNvPr id="22" name="Dikdörtgen 21"/>
          <p:cNvSpPr/>
          <p:nvPr/>
        </p:nvSpPr>
        <p:spPr>
          <a:xfrm>
            <a:off x="2941563" y="1441688"/>
            <a:ext cx="5254951" cy="720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scene3d>
              <a:camera prst="orthographicFront"/>
              <a:lightRig rig="threePt" dir="t"/>
            </a:scene3d>
            <a:sp3d extrusionH="57150">
              <a:bevelT w="82550" h="38100" prst="coolSlant"/>
            </a:sp3d>
          </a:bodyPr>
          <a:lstStyle/>
          <a:p>
            <a:pPr lvl="0" algn="ctr" defTabSz="1422400">
              <a:lnSpc>
                <a:spcPct val="90000"/>
              </a:lnSpc>
              <a:spcBef>
                <a:spcPct val="0"/>
              </a:spcBef>
              <a:spcAft>
                <a:spcPct val="35000"/>
              </a:spcAft>
            </a:pPr>
            <a:endParaRPr lang="tr-TR" sz="3200" b="1" dirty="0">
              <a:solidFill>
                <a:schemeClr val="tx1"/>
              </a:solidFill>
              <a:latin typeface="SimSun" panose="02010600030101010101" pitchFamily="2" charset="-122"/>
              <a:ea typeface="SimSun" panose="02010600030101010101" pitchFamily="2" charset="-122"/>
              <a:cs typeface="Times New Roman" panose="02020603050405020304" pitchFamily="18" charset="0"/>
            </a:endParaRPr>
          </a:p>
        </p:txBody>
      </p:sp>
      <p:sp>
        <p:nvSpPr>
          <p:cNvPr id="11" name="TextShape 2"/>
          <p:cNvSpPr txBox="1"/>
          <p:nvPr/>
        </p:nvSpPr>
        <p:spPr>
          <a:xfrm>
            <a:off x="1108075" y="82018"/>
            <a:ext cx="10920495" cy="791640"/>
          </a:xfrm>
          <a:prstGeom prst="rect">
            <a:avLst/>
          </a:prstGeom>
          <a:noFill/>
          <a:ln>
            <a:noFill/>
          </a:ln>
        </p:spPr>
        <p:txBody>
          <a:bodyPr anchor="ctr"/>
          <a:lstStyle/>
          <a:p>
            <a:pPr algn="ctr">
              <a:lnSpc>
                <a:spcPct val="100000"/>
              </a:lnSpc>
            </a:pPr>
            <a:r>
              <a:rPr lang="tr-TR" sz="2500" b="1" spc="-1" dirty="0" smtClean="0">
                <a:solidFill>
                  <a:srgbClr val="FF0000"/>
                </a:solidFill>
                <a:uFill>
                  <a:solidFill>
                    <a:srgbClr val="FFFFFF"/>
                  </a:solidFill>
                </a:uFill>
                <a:latin typeface="Calibri"/>
              </a:rPr>
              <a:t>YENİDEN DEĞERLEME</a:t>
            </a:r>
          </a:p>
          <a:p>
            <a:pPr algn="ctr">
              <a:lnSpc>
                <a:spcPct val="100000"/>
              </a:lnSpc>
            </a:pPr>
            <a:r>
              <a:rPr lang="tr-TR" b="1" spc="-1" dirty="0" smtClean="0">
                <a:solidFill>
                  <a:srgbClr val="FF0000"/>
                </a:solidFill>
                <a:uFill>
                  <a:solidFill>
                    <a:srgbClr val="FFFFFF"/>
                  </a:solidFill>
                </a:uFill>
              </a:rPr>
              <a:t>-</a:t>
            </a:r>
            <a:r>
              <a:rPr lang="tr-TR" b="1" spc="-1" dirty="0">
                <a:solidFill>
                  <a:srgbClr val="FF0000"/>
                </a:solidFill>
                <a:uFill>
                  <a:solidFill>
                    <a:srgbClr val="FFFFFF"/>
                  </a:solidFill>
                </a:uFill>
              </a:rPr>
              <a:t>9/6/2021 Tarihi İtibarıyla Kayıtlı Bulunan İktisadi Kıymetler Bakımından VUK Geçici 31 Uygulaması</a:t>
            </a:r>
            <a:r>
              <a:rPr lang="tr-TR" b="1" strike="noStrike" spc="-1" dirty="0" smtClean="0">
                <a:solidFill>
                  <a:srgbClr val="FF0000"/>
                </a:solidFill>
                <a:uFill>
                  <a:solidFill>
                    <a:srgbClr val="FFFFFF"/>
                  </a:solidFill>
                </a:uFill>
                <a:latin typeface="Calibri"/>
              </a:rPr>
              <a:t>-</a:t>
            </a:r>
            <a:endParaRPr lang="tr-TR" b="0" strike="noStrike" spc="-1" dirty="0">
              <a:solidFill>
                <a:srgbClr val="000000"/>
              </a:solidFill>
              <a:uFill>
                <a:solidFill>
                  <a:srgbClr val="FFFFFF"/>
                </a:solidFill>
              </a:uFill>
              <a:latin typeface="Calibri"/>
            </a:endParaRPr>
          </a:p>
        </p:txBody>
      </p:sp>
      <p:sp>
        <p:nvSpPr>
          <p:cNvPr id="13" name="5 Dikdörtgen"/>
          <p:cNvSpPr/>
          <p:nvPr/>
        </p:nvSpPr>
        <p:spPr>
          <a:xfrm rot="16200000">
            <a:off x="-2875869" y="3145126"/>
            <a:ext cx="6851740" cy="561489"/>
          </a:xfrm>
          <a:prstGeom prst="rect">
            <a:avLst/>
          </a:prstGeom>
          <a:solidFill>
            <a:srgbClr val="FD0005"/>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b="1">
              <a:solidFill>
                <a:prstClr val="white"/>
              </a:solidFill>
            </a:endParaRPr>
          </a:p>
        </p:txBody>
      </p:sp>
      <p:sp>
        <p:nvSpPr>
          <p:cNvPr id="14" name="36 Başlık"/>
          <p:cNvSpPr txBox="1">
            <a:spLocks/>
          </p:cNvSpPr>
          <p:nvPr/>
        </p:nvSpPr>
        <p:spPr>
          <a:xfrm rot="16200000">
            <a:off x="-2247497" y="3571445"/>
            <a:ext cx="5584971" cy="571504"/>
          </a:xfrm>
          <a:prstGeom prst="rect">
            <a:avLst/>
          </a:prstGeom>
        </p:spPr>
        <p:txBody>
          <a:bodyPr vert="horz" lIns="91440" tIns="45720" rIns="91440" bIns="45720" rtlCol="0" anchor="ctr">
            <a:noAutofit/>
          </a:bodyPr>
          <a:lstStyle/>
          <a:p>
            <a:pPr algn="ctr">
              <a:spcBef>
                <a:spcPct val="0"/>
              </a:spcBef>
              <a:defRPr/>
            </a:pPr>
            <a:r>
              <a:rPr lang="tr-TR" b="1" dirty="0">
                <a:solidFill>
                  <a:prstClr val="white"/>
                </a:solidFill>
                <a:effectLst>
                  <a:outerShdw blurRad="38100" dist="38100" dir="2700000" algn="tl">
                    <a:srgbClr val="000000">
                      <a:alpha val="43137"/>
                    </a:srgbClr>
                  </a:outerShdw>
                </a:effectLst>
              </a:rPr>
              <a:t>VERGİ DENETİM KURULU BAŞKANLIĞI</a:t>
            </a:r>
          </a:p>
        </p:txBody>
      </p:sp>
      <p:pic>
        <p:nvPicPr>
          <p:cNvPr id="15" name="Resim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46" y="235646"/>
            <a:ext cx="965683" cy="964739"/>
          </a:xfrm>
          <a:prstGeom prst="rect">
            <a:avLst/>
          </a:prstGeom>
        </p:spPr>
      </p:pic>
      <p:sp>
        <p:nvSpPr>
          <p:cNvPr id="20" name="Metin kutusu 19"/>
          <p:cNvSpPr txBox="1"/>
          <p:nvPr/>
        </p:nvSpPr>
        <p:spPr>
          <a:xfrm>
            <a:off x="3602676" y="1396532"/>
            <a:ext cx="5965371" cy="3257815"/>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pPr algn="just"/>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pPr algn="just"/>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1400" dirty="0">
                <a:solidFill>
                  <a:srgbClr val="000000"/>
                </a:solidFill>
                <a:latin typeface="Calibri" panose="020F0502020204030204" pitchFamily="34" charset="0"/>
                <a:ea typeface="Calibri" panose="020F0502020204030204" pitchFamily="34" charset="0"/>
              </a:rPr>
              <a:t>Yeniden değerleme sonucunda ortaya çıkan </a:t>
            </a:r>
            <a:r>
              <a:rPr lang="tr-TR" sz="1400" b="1" u="sng" dirty="0">
                <a:solidFill>
                  <a:srgbClr val="000000"/>
                </a:solidFill>
                <a:latin typeface="Calibri" panose="020F0502020204030204" pitchFamily="34" charset="0"/>
                <a:ea typeface="Calibri" panose="020F0502020204030204" pitchFamily="34" charset="0"/>
              </a:rPr>
              <a:t>değer artışını hesaplamada</a:t>
            </a:r>
            <a:r>
              <a:rPr lang="tr-TR" sz="1400" dirty="0">
                <a:solidFill>
                  <a:srgbClr val="000000"/>
                </a:solidFill>
                <a:latin typeface="Calibri" panose="020F0502020204030204" pitchFamily="34" charset="0"/>
                <a:ea typeface="Calibri" panose="020F0502020204030204" pitchFamily="34" charset="0"/>
              </a:rPr>
              <a:t> </a:t>
            </a:r>
            <a:r>
              <a:rPr lang="tr-TR" sz="1400" b="1" dirty="0" smtClean="0">
                <a:solidFill>
                  <a:srgbClr val="C00000"/>
                </a:solidFill>
                <a:latin typeface="Calibri" panose="020F0502020204030204" pitchFamily="34" charset="0"/>
                <a:ea typeface="Calibri" panose="020F0502020204030204" pitchFamily="34" charset="0"/>
              </a:rPr>
              <a:t>net </a:t>
            </a:r>
            <a:r>
              <a:rPr lang="tr-TR" sz="1400" b="1" dirty="0">
                <a:solidFill>
                  <a:srgbClr val="C00000"/>
                </a:solidFill>
                <a:latin typeface="Calibri" panose="020F0502020204030204" pitchFamily="34" charset="0"/>
                <a:ea typeface="Calibri" panose="020F0502020204030204" pitchFamily="34" charset="0"/>
              </a:rPr>
              <a:t>değer artışı </a:t>
            </a:r>
            <a:r>
              <a:rPr lang="tr-TR" sz="1400" b="1" dirty="0" smtClean="0">
                <a:solidFill>
                  <a:srgbClr val="C00000"/>
                </a:solidFill>
                <a:latin typeface="Calibri" panose="020F0502020204030204" pitchFamily="34" charset="0"/>
                <a:ea typeface="Calibri" panose="020F0502020204030204" pitchFamily="34" charset="0"/>
              </a:rPr>
              <a:t>usulü</a:t>
            </a:r>
            <a:r>
              <a:rPr lang="tr-TR" sz="1400" dirty="0" smtClean="0">
                <a:solidFill>
                  <a:srgbClr val="C00000"/>
                </a:solidFill>
                <a:latin typeface="Calibri" panose="020F0502020204030204" pitchFamily="34" charset="0"/>
                <a:ea typeface="Calibri" panose="020F0502020204030204" pitchFamily="34" charset="0"/>
              </a:rPr>
              <a:t> </a:t>
            </a:r>
            <a:r>
              <a:rPr lang="tr-TR" sz="1400" dirty="0" smtClean="0">
                <a:solidFill>
                  <a:srgbClr val="000000"/>
                </a:solidFill>
                <a:latin typeface="Calibri" panose="020F0502020204030204" pitchFamily="34" charset="0"/>
                <a:ea typeface="Calibri" panose="020F0502020204030204" pitchFamily="34" charset="0"/>
              </a:rPr>
              <a:t>benimsenmiştir.</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1400" b="1" u="sng" dirty="0">
                <a:solidFill>
                  <a:srgbClr val="000000"/>
                </a:solidFill>
                <a:latin typeface="Calibri" panose="020F0502020204030204" pitchFamily="34" charset="0"/>
                <a:ea typeface="Calibri" panose="020F0502020204030204" pitchFamily="34" charset="0"/>
              </a:rPr>
              <a:t>Net bilanço aktif değeri</a:t>
            </a:r>
            <a:r>
              <a:rPr lang="tr-TR" sz="1400" dirty="0">
                <a:solidFill>
                  <a:srgbClr val="000000"/>
                </a:solidFill>
                <a:latin typeface="Calibri" panose="020F0502020204030204" pitchFamily="34" charset="0"/>
                <a:ea typeface="Calibri" panose="020F0502020204030204" pitchFamily="34" charset="0"/>
              </a:rPr>
              <a:t>, iktisadi kıymetlerin bilançonun aktifine kaydedildikleri değerden, bunlar için ayrılmış olup bilançonun pasifinde gösterilen </a:t>
            </a:r>
            <a:r>
              <a:rPr lang="tr-TR" sz="1400" b="1" dirty="0">
                <a:solidFill>
                  <a:srgbClr val="C00000"/>
                </a:solidFill>
                <a:latin typeface="Calibri" panose="020F0502020204030204" pitchFamily="34" charset="0"/>
                <a:ea typeface="Calibri" panose="020F0502020204030204" pitchFamily="34" charset="0"/>
              </a:rPr>
              <a:t>birikmiş amortismanlarının indirilmesi</a:t>
            </a:r>
            <a:r>
              <a:rPr lang="tr-TR" sz="1400" dirty="0">
                <a:solidFill>
                  <a:srgbClr val="C00000"/>
                </a:solidFill>
                <a:latin typeface="Calibri" panose="020F0502020204030204" pitchFamily="34" charset="0"/>
                <a:ea typeface="Calibri" panose="020F0502020204030204" pitchFamily="34" charset="0"/>
              </a:rPr>
              <a:t> </a:t>
            </a:r>
            <a:r>
              <a:rPr lang="tr-TR" sz="1400" dirty="0">
                <a:solidFill>
                  <a:srgbClr val="000000"/>
                </a:solidFill>
                <a:latin typeface="Calibri" panose="020F0502020204030204" pitchFamily="34" charset="0"/>
                <a:ea typeface="Calibri" panose="020F0502020204030204" pitchFamily="34" charset="0"/>
              </a:rPr>
              <a:t>suretiyle bulunan tutarı ifade etmektedir</a:t>
            </a:r>
            <a:r>
              <a:rPr lang="tr-TR" sz="1400" dirty="0" smtClean="0">
                <a:solidFill>
                  <a:srgbClr val="000000"/>
                </a:solidFill>
                <a:latin typeface="Calibri" panose="020F0502020204030204" pitchFamily="34" charset="0"/>
                <a:ea typeface="Calibri" panose="020F0502020204030204" pitchFamily="34" charset="0"/>
              </a:rPr>
              <a:t>.</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1400" dirty="0">
                <a:solidFill>
                  <a:srgbClr val="000000"/>
                </a:solidFill>
                <a:latin typeface="Calibri" panose="020F0502020204030204" pitchFamily="34" charset="0"/>
                <a:ea typeface="Calibri" panose="020F0502020204030204" pitchFamily="34" charset="0"/>
              </a:rPr>
              <a:t>yeniden değerlemeye tabi tutulan </a:t>
            </a:r>
            <a:r>
              <a:rPr lang="tr-TR" sz="1400" b="1" u="sng" dirty="0">
                <a:solidFill>
                  <a:srgbClr val="000000"/>
                </a:solidFill>
                <a:latin typeface="Calibri" panose="020F0502020204030204" pitchFamily="34" charset="0"/>
                <a:ea typeface="Calibri" panose="020F0502020204030204" pitchFamily="34" charset="0"/>
              </a:rPr>
              <a:t>iktisadi kıymetlerin her birine isabet eden</a:t>
            </a:r>
            <a:r>
              <a:rPr lang="tr-TR" sz="1400" dirty="0">
                <a:solidFill>
                  <a:srgbClr val="000000"/>
                </a:solidFill>
                <a:latin typeface="Calibri" panose="020F0502020204030204" pitchFamily="34" charset="0"/>
                <a:ea typeface="Calibri" panose="020F0502020204030204" pitchFamily="34" charset="0"/>
              </a:rPr>
              <a:t> değer artışları </a:t>
            </a:r>
            <a:r>
              <a:rPr lang="tr-TR" sz="1400" b="1" dirty="0">
                <a:solidFill>
                  <a:srgbClr val="C00000"/>
                </a:solidFill>
                <a:latin typeface="Calibri" panose="020F0502020204030204" pitchFamily="34" charset="0"/>
                <a:ea typeface="Calibri" panose="020F0502020204030204" pitchFamily="34" charset="0"/>
              </a:rPr>
              <a:t>ayrıntılı olarak gösterilecek</a:t>
            </a:r>
            <a:r>
              <a:rPr lang="tr-TR" sz="1400" dirty="0">
                <a:solidFill>
                  <a:srgbClr val="C00000"/>
                </a:solidFill>
                <a:latin typeface="Calibri" panose="020F0502020204030204" pitchFamily="34" charset="0"/>
                <a:ea typeface="Calibri" panose="020F0502020204030204" pitchFamily="34" charset="0"/>
              </a:rPr>
              <a:t> </a:t>
            </a:r>
            <a:r>
              <a:rPr lang="tr-TR" sz="1400" dirty="0">
                <a:solidFill>
                  <a:srgbClr val="000000"/>
                </a:solidFill>
                <a:latin typeface="Calibri" panose="020F0502020204030204" pitchFamily="34" charset="0"/>
                <a:ea typeface="Calibri" panose="020F0502020204030204" pitchFamily="34" charset="0"/>
              </a:rPr>
              <a:t>şekilde, bilançonun </a:t>
            </a:r>
            <a:r>
              <a:rPr lang="tr-TR" sz="1400" b="1" dirty="0">
                <a:solidFill>
                  <a:srgbClr val="C00000"/>
                </a:solidFill>
                <a:latin typeface="Calibri" panose="020F0502020204030204" pitchFamily="34" charset="0"/>
                <a:ea typeface="Calibri" panose="020F0502020204030204" pitchFamily="34" charset="0"/>
              </a:rPr>
              <a:t>pasifinde özel bir fon hesabına</a:t>
            </a:r>
            <a:r>
              <a:rPr lang="tr-TR" sz="1400" dirty="0">
                <a:solidFill>
                  <a:srgbClr val="C00000"/>
                </a:solidFill>
                <a:latin typeface="Calibri" panose="020F0502020204030204" pitchFamily="34" charset="0"/>
                <a:ea typeface="Calibri" panose="020F0502020204030204" pitchFamily="34" charset="0"/>
              </a:rPr>
              <a:t> </a:t>
            </a:r>
            <a:r>
              <a:rPr lang="tr-TR" sz="1400" dirty="0">
                <a:solidFill>
                  <a:srgbClr val="000000"/>
                </a:solidFill>
                <a:latin typeface="Calibri" panose="020F0502020204030204" pitchFamily="34" charset="0"/>
                <a:ea typeface="Calibri" panose="020F0502020204030204" pitchFamily="34" charset="0"/>
              </a:rPr>
              <a:t>alınacaktır</a:t>
            </a:r>
            <a:r>
              <a:rPr lang="tr-TR" sz="1400" dirty="0" smtClean="0">
                <a:solidFill>
                  <a:srgbClr val="000000"/>
                </a:solidFill>
                <a:latin typeface="Calibri" panose="020F0502020204030204" pitchFamily="34" charset="0"/>
                <a:ea typeface="Calibri" panose="020F0502020204030204" pitchFamily="34" charset="0"/>
              </a:rPr>
              <a:t>.</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1400" b="1" u="sng" dirty="0" smtClean="0">
                <a:solidFill>
                  <a:srgbClr val="000000"/>
                </a:solidFill>
                <a:latin typeface="Calibri" panose="020F0502020204030204" pitchFamily="34" charset="0"/>
                <a:ea typeface="Calibri" panose="020F0502020204030204" pitchFamily="34" charset="0"/>
              </a:rPr>
              <a:t>Faydalı ömür </a:t>
            </a:r>
            <a:r>
              <a:rPr lang="tr-TR" sz="1400" b="1" u="sng" dirty="0">
                <a:solidFill>
                  <a:srgbClr val="000000"/>
                </a:solidFill>
                <a:latin typeface="Calibri" panose="020F0502020204030204" pitchFamily="34" charset="0"/>
                <a:ea typeface="Calibri" panose="020F0502020204030204" pitchFamily="34" charset="0"/>
              </a:rPr>
              <a:t>süresi tamamlanmamış</a:t>
            </a:r>
            <a:r>
              <a:rPr lang="tr-TR" sz="1400" dirty="0">
                <a:solidFill>
                  <a:srgbClr val="000000"/>
                </a:solidFill>
                <a:latin typeface="Calibri" panose="020F0502020204030204" pitchFamily="34" charset="0"/>
                <a:ea typeface="Calibri" panose="020F0502020204030204" pitchFamily="34" charset="0"/>
              </a:rPr>
              <a:t> amortismana tabi iktisadi kıymetlerin yeniden değerleme sonrasında bulunan değerleri üzerinden </a:t>
            </a:r>
            <a:r>
              <a:rPr lang="tr-TR" sz="1400" b="1" dirty="0">
                <a:solidFill>
                  <a:srgbClr val="C00000"/>
                </a:solidFill>
                <a:latin typeface="Calibri" panose="020F0502020204030204" pitchFamily="34" charset="0"/>
                <a:ea typeface="Calibri" panose="020F0502020204030204" pitchFamily="34" charset="0"/>
              </a:rPr>
              <a:t>amortisman ayrılmaya devam edilir</a:t>
            </a:r>
            <a:r>
              <a:rPr lang="tr-TR" sz="1400" dirty="0">
                <a:solidFill>
                  <a:srgbClr val="000000"/>
                </a:solidFill>
                <a:latin typeface="Calibri" panose="020F0502020204030204" pitchFamily="34" charset="0"/>
                <a:ea typeface="Calibri" panose="020F0502020204030204" pitchFamily="34" charset="0"/>
              </a:rPr>
              <a:t>.</a:t>
            </a:r>
            <a:endParaRPr lang="tr-TR" sz="1400" dirty="0" smtClean="0">
              <a:solidFill>
                <a:srgbClr val="000000"/>
              </a:solidFill>
              <a:latin typeface="Calibri" panose="020F0502020204030204" pitchFamily="34" charset="0"/>
              <a:ea typeface="Calibri" panose="020F0502020204030204" pitchFamily="34" charset="0"/>
            </a:endParaRPr>
          </a:p>
        </p:txBody>
      </p:sp>
      <p:sp>
        <p:nvSpPr>
          <p:cNvPr id="21" name="Yuvarlatılmış Dikdörtgen 20"/>
          <p:cNvSpPr/>
          <p:nvPr/>
        </p:nvSpPr>
        <p:spPr>
          <a:xfrm>
            <a:off x="3617050" y="1225669"/>
            <a:ext cx="5952554" cy="720000"/>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a:latin typeface="Arial" panose="020B0604020202020204" pitchFamily="34" charset="0"/>
                <a:cs typeface="Arial" panose="020B0604020202020204" pitchFamily="34" charset="0"/>
              </a:rPr>
              <a:t>Yeniden değerleme uygulaması</a:t>
            </a:r>
          </a:p>
        </p:txBody>
      </p:sp>
      <p:sp>
        <p:nvSpPr>
          <p:cNvPr id="2" name="Slayt Numarası Yer Tutucusu 1"/>
          <p:cNvSpPr>
            <a:spLocks noGrp="1"/>
          </p:cNvSpPr>
          <p:nvPr>
            <p:ph type="sldNum" sz="quarter" idx="12"/>
          </p:nvPr>
        </p:nvSpPr>
        <p:spPr/>
        <p:txBody>
          <a:bodyPr/>
          <a:lstStyle/>
          <a:p>
            <a:fld id="{F28A0EBE-9E73-41B7-8F1B-104D7A2F7EFB}" type="slidenum">
              <a:rPr lang="tr-TR" smtClean="0"/>
              <a:t>49</a:t>
            </a:fld>
            <a:endParaRPr lang="tr-TR"/>
          </a:p>
        </p:txBody>
      </p:sp>
    </p:spTree>
    <p:extLst>
      <p:ext uri="{BB962C8B-B14F-4D97-AF65-F5344CB8AC3E}">
        <p14:creationId xmlns:p14="http://schemas.microsoft.com/office/powerpoint/2010/main" val="2328898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up)">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0"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çerik Yer Tutucusu 2"/>
          <p:cNvSpPr txBox="1">
            <a:spLocks/>
          </p:cNvSpPr>
          <p:nvPr/>
        </p:nvSpPr>
        <p:spPr>
          <a:xfrm>
            <a:off x="2143476" y="4647294"/>
            <a:ext cx="8736973" cy="10897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Font typeface="Wingdings" panose="05000000000000000000" pitchFamily="2" charset="2"/>
              <a:buChar char="q"/>
            </a:pPr>
            <a:endParaRPr lang="tr-TR" dirty="0"/>
          </a:p>
        </p:txBody>
      </p:sp>
      <p:sp>
        <p:nvSpPr>
          <p:cNvPr id="20" name="Metin kutusu 19"/>
          <p:cNvSpPr txBox="1"/>
          <p:nvPr/>
        </p:nvSpPr>
        <p:spPr>
          <a:xfrm>
            <a:off x="3602676" y="1396532"/>
            <a:ext cx="5965371" cy="3556358"/>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pPr marL="377190" lvl="1" indent="-285750">
              <a:lnSpc>
                <a:spcPct val="90000"/>
              </a:lnSpc>
              <a:spcBef>
                <a:spcPts val="300"/>
              </a:spcBef>
              <a:spcAft>
                <a:spcPts val="300"/>
              </a:spcAft>
              <a:buClr>
                <a:srgbClr val="D34817"/>
              </a:buClr>
              <a:buFont typeface="Wingdings" panose="05000000000000000000" pitchFamily="2" charset="2"/>
              <a:buChar char="§"/>
            </a:pPr>
            <a:r>
              <a:rPr lang="tr-TR" sz="1400" dirty="0" smtClean="0">
                <a:latin typeface="Calibri" panose="020F0502020204030204" pitchFamily="34" charset="0"/>
                <a:ea typeface="Times New Roman" panose="02020603050405020304" pitchFamily="18" charset="0"/>
              </a:rPr>
              <a:t>Başvuru süresi</a:t>
            </a:r>
            <a:r>
              <a:rPr lang="tr-TR" sz="1400" dirty="0">
                <a:latin typeface="Calibri" panose="020F0502020204030204" pitchFamily="34" charset="0"/>
                <a:ea typeface="Times New Roman" panose="02020603050405020304" pitchFamily="18" charset="0"/>
              </a:rPr>
              <a:t>, </a:t>
            </a:r>
            <a:r>
              <a:rPr lang="tr-TR" sz="1400" b="1" dirty="0">
                <a:solidFill>
                  <a:srgbClr val="C00000"/>
                </a:solidFill>
                <a:latin typeface="Calibri" panose="020F0502020204030204" pitchFamily="34" charset="0"/>
                <a:ea typeface="Times New Roman" panose="02020603050405020304" pitchFamily="18" charset="0"/>
              </a:rPr>
              <a:t>31 Ağustos 2021</a:t>
            </a:r>
            <a:r>
              <a:rPr lang="tr-TR" sz="1400" dirty="0">
                <a:latin typeface="Calibri" panose="020F0502020204030204" pitchFamily="34" charset="0"/>
                <a:ea typeface="Times New Roman" panose="02020603050405020304" pitchFamily="18" charset="0"/>
              </a:rPr>
              <a:t> tarihi (bu tarih dâhil</a:t>
            </a:r>
            <a:r>
              <a:rPr lang="tr-TR" sz="1400" dirty="0" smtClean="0">
                <a:latin typeface="Calibri" panose="020F0502020204030204" pitchFamily="34" charset="0"/>
                <a:ea typeface="Times New Roman" panose="02020603050405020304" pitchFamily="18" charset="0"/>
              </a:rPr>
              <a:t>)</a:t>
            </a:r>
            <a:endParaRPr lang="tr-TR" sz="1400" dirty="0">
              <a:latin typeface="Calibri" panose="020F0502020204030204" pitchFamily="34" charset="0"/>
              <a:ea typeface="Times New Roman" panose="02020603050405020304" pitchFamily="18" charset="0"/>
            </a:endParaRPr>
          </a:p>
          <a:p>
            <a:pPr marL="377190" lvl="1" indent="-285750">
              <a:lnSpc>
                <a:spcPct val="90000"/>
              </a:lnSpc>
              <a:spcBef>
                <a:spcPts val="300"/>
              </a:spcBef>
              <a:spcAft>
                <a:spcPts val="300"/>
              </a:spcAft>
              <a:buClr>
                <a:srgbClr val="D34817"/>
              </a:buClr>
              <a:buFont typeface="Wingdings" panose="05000000000000000000" pitchFamily="2" charset="2"/>
              <a:buChar char="§"/>
            </a:pPr>
            <a:r>
              <a:rPr lang="tr-TR" sz="1400" dirty="0" smtClean="0">
                <a:latin typeface="Calibri" panose="020F0502020204030204" pitchFamily="34" charset="0"/>
                <a:ea typeface="Times New Roman" panose="02020603050405020304" pitchFamily="18" charset="0"/>
              </a:rPr>
              <a:t>Gelir/Kurumlar/KDV/Muhtasar </a:t>
            </a:r>
            <a:r>
              <a:rPr lang="tr-TR" sz="1400" b="1" dirty="0" smtClean="0">
                <a:solidFill>
                  <a:srgbClr val="C00000"/>
                </a:solidFill>
                <a:latin typeface="Calibri" panose="020F0502020204030204" pitchFamily="34" charset="0"/>
                <a:ea typeface="Times New Roman" panose="02020603050405020304" pitchFamily="18" charset="0"/>
              </a:rPr>
              <a:t>beyannamelerini elektronik ortamda </a:t>
            </a:r>
            <a:r>
              <a:rPr lang="tr-TR" sz="1400" dirty="0" smtClean="0">
                <a:latin typeface="Calibri" panose="020F0502020204030204" pitchFamily="34" charset="0"/>
                <a:ea typeface="Times New Roman" panose="02020603050405020304" pitchFamily="18" charset="0"/>
              </a:rPr>
              <a:t>gönderenlerin, bildirimlerini </a:t>
            </a:r>
            <a:r>
              <a:rPr lang="tr-TR" sz="1400" b="1" dirty="0" smtClean="0">
                <a:solidFill>
                  <a:srgbClr val="C00000"/>
                </a:solidFill>
                <a:latin typeface="Calibri" panose="020F0502020204030204" pitchFamily="34" charset="0"/>
                <a:ea typeface="Times New Roman" panose="02020603050405020304" pitchFamily="18" charset="0"/>
              </a:rPr>
              <a:t>aynı şekilde </a:t>
            </a:r>
            <a:r>
              <a:rPr lang="tr-TR" sz="1400" dirty="0" smtClean="0">
                <a:latin typeface="Calibri" panose="020F0502020204030204" pitchFamily="34" charset="0"/>
                <a:ea typeface="Times New Roman" panose="02020603050405020304" pitchFamily="18" charset="0"/>
              </a:rPr>
              <a:t>yapmaları zorunludur(</a:t>
            </a:r>
            <a:r>
              <a:rPr lang="tr-TR" sz="1400" b="1" dirty="0">
                <a:solidFill>
                  <a:srgbClr val="C00000"/>
                </a:solidFill>
                <a:latin typeface="Calibri" panose="020F0502020204030204" pitchFamily="34" charset="0"/>
                <a:ea typeface="Times New Roman" panose="02020603050405020304" pitchFamily="18" charset="0"/>
              </a:rPr>
              <a:t>mükellefiyeti sona erenler</a:t>
            </a:r>
            <a:r>
              <a:rPr lang="tr-TR" sz="1400" dirty="0">
                <a:solidFill>
                  <a:srgbClr val="C00000"/>
                </a:solidFill>
                <a:latin typeface="Calibri" panose="020F0502020204030204" pitchFamily="34" charset="0"/>
                <a:ea typeface="Times New Roman" panose="02020603050405020304" pitchFamily="18" charset="0"/>
              </a:rPr>
              <a:t> </a:t>
            </a:r>
            <a:r>
              <a:rPr lang="tr-TR" sz="1400" dirty="0">
                <a:latin typeface="Calibri" panose="020F0502020204030204" pitchFamily="34" charset="0"/>
                <a:ea typeface="Times New Roman" panose="02020603050405020304" pitchFamily="18" charset="0"/>
              </a:rPr>
              <a:t>ile hakkında </a:t>
            </a:r>
            <a:r>
              <a:rPr lang="tr-TR" sz="1400" b="1" u="sng" dirty="0">
                <a:latin typeface="Calibri" panose="020F0502020204030204" pitchFamily="34" charset="0"/>
                <a:ea typeface="Times New Roman" panose="02020603050405020304" pitchFamily="18" charset="0"/>
              </a:rPr>
              <a:t>mükellefiyet tesis edilmemiş </a:t>
            </a:r>
            <a:r>
              <a:rPr lang="tr-TR" sz="1400" b="1" u="sng" dirty="0" smtClean="0">
                <a:latin typeface="Calibri" panose="020F0502020204030204" pitchFamily="34" charset="0"/>
                <a:ea typeface="Times New Roman" panose="02020603050405020304" pitchFamily="18" charset="0"/>
              </a:rPr>
              <a:t>olanlar hariç)</a:t>
            </a:r>
          </a:p>
          <a:p>
            <a:pPr marL="377190" lvl="1" indent="-285750">
              <a:lnSpc>
                <a:spcPct val="90000"/>
              </a:lnSpc>
              <a:spcBef>
                <a:spcPts val="300"/>
              </a:spcBef>
              <a:spcAft>
                <a:spcPts val="300"/>
              </a:spcAft>
              <a:buClr>
                <a:srgbClr val="D34817"/>
              </a:buClr>
              <a:buFont typeface="Wingdings" panose="05000000000000000000" pitchFamily="2" charset="2"/>
              <a:buChar char="§"/>
            </a:pPr>
            <a:r>
              <a:rPr lang="tr-TR" sz="1400" b="1" u="sng" dirty="0">
                <a:latin typeface="Calibri" panose="020F0502020204030204" pitchFamily="34" charset="0"/>
                <a:ea typeface="Times New Roman" panose="02020603050405020304" pitchFamily="18" charset="0"/>
              </a:rPr>
              <a:t>Ö</a:t>
            </a:r>
            <a:r>
              <a:rPr lang="tr-TR" sz="1400" b="1" u="sng" dirty="0" smtClean="0">
                <a:latin typeface="Calibri" panose="020F0502020204030204" pitchFamily="34" charset="0"/>
                <a:ea typeface="Times New Roman" panose="02020603050405020304" pitchFamily="18" charset="0"/>
              </a:rPr>
              <a:t>lüm</a:t>
            </a:r>
            <a:r>
              <a:rPr lang="tr-TR" sz="1400" b="1" u="sng" dirty="0">
                <a:latin typeface="Calibri" panose="020F0502020204030204" pitchFamily="34" charset="0"/>
                <a:ea typeface="Times New Roman" panose="02020603050405020304" pitchFamily="18" charset="0"/>
              </a:rPr>
              <a:t>, gaiplik, tasfiye</a:t>
            </a:r>
            <a:r>
              <a:rPr lang="tr-TR" sz="1400" dirty="0">
                <a:latin typeface="Calibri" panose="020F0502020204030204" pitchFamily="34" charset="0"/>
                <a:ea typeface="Times New Roman" panose="02020603050405020304" pitchFamily="18" charset="0"/>
              </a:rPr>
              <a:t> veya </a:t>
            </a:r>
            <a:r>
              <a:rPr lang="tr-TR" sz="1400" b="1" u="sng" dirty="0">
                <a:latin typeface="Calibri" panose="020F0502020204030204" pitchFamily="34" charset="0"/>
                <a:ea typeface="Times New Roman" panose="02020603050405020304" pitchFamily="18" charset="0"/>
              </a:rPr>
              <a:t>devir ya da tam bölünme</a:t>
            </a:r>
            <a:r>
              <a:rPr lang="tr-TR" sz="1400" dirty="0">
                <a:latin typeface="Calibri" panose="020F0502020204030204" pitchFamily="34" charset="0"/>
                <a:ea typeface="Times New Roman" panose="02020603050405020304" pitchFamily="18" charset="0"/>
              </a:rPr>
              <a:t> </a:t>
            </a:r>
            <a:r>
              <a:rPr lang="tr-TR" sz="1400" b="1" dirty="0">
                <a:solidFill>
                  <a:srgbClr val="C00000"/>
                </a:solidFill>
                <a:latin typeface="Calibri" panose="020F0502020204030204" pitchFamily="34" charset="0"/>
                <a:ea typeface="Times New Roman" panose="02020603050405020304" pitchFamily="18" charset="0"/>
              </a:rPr>
              <a:t>gibi</a:t>
            </a:r>
            <a:r>
              <a:rPr lang="tr-TR" sz="1400" dirty="0">
                <a:latin typeface="Calibri" panose="020F0502020204030204" pitchFamily="34" charset="0"/>
                <a:ea typeface="Times New Roman" panose="02020603050405020304" pitchFamily="18" charset="0"/>
              </a:rPr>
              <a:t> durumlarda </a:t>
            </a:r>
            <a:r>
              <a:rPr lang="tr-TR" sz="1400" b="1" dirty="0">
                <a:solidFill>
                  <a:srgbClr val="C00000"/>
                </a:solidFill>
                <a:latin typeface="Calibri" panose="020F0502020204030204" pitchFamily="34" charset="0"/>
                <a:ea typeface="Times New Roman" panose="02020603050405020304" pitchFamily="18" charset="0"/>
              </a:rPr>
              <a:t>birden fazla kişi</a:t>
            </a:r>
            <a:r>
              <a:rPr lang="tr-TR" sz="1400" dirty="0">
                <a:solidFill>
                  <a:srgbClr val="C00000"/>
                </a:solidFill>
                <a:latin typeface="Calibri" panose="020F0502020204030204" pitchFamily="34" charset="0"/>
                <a:ea typeface="Times New Roman" panose="02020603050405020304" pitchFamily="18" charset="0"/>
              </a:rPr>
              <a:t> </a:t>
            </a:r>
            <a:r>
              <a:rPr lang="tr-TR" sz="1400" dirty="0">
                <a:latin typeface="Calibri" panose="020F0502020204030204" pitchFamily="34" charset="0"/>
                <a:ea typeface="Times New Roman" panose="02020603050405020304" pitchFamily="18" charset="0"/>
              </a:rPr>
              <a:t>tarafından birlikte verilmesinin gerekli olduğu </a:t>
            </a:r>
            <a:r>
              <a:rPr lang="tr-TR" sz="1400" dirty="0" smtClean="0">
                <a:latin typeface="Calibri" panose="020F0502020204030204" pitchFamily="34" charset="0"/>
                <a:ea typeface="Times New Roman" panose="02020603050405020304" pitchFamily="18" charset="0"/>
              </a:rPr>
              <a:t>hallerde </a:t>
            </a:r>
            <a:r>
              <a:rPr lang="tr-TR" sz="1400" b="1" u="sng" dirty="0">
                <a:latin typeface="Calibri" panose="020F0502020204030204" pitchFamily="34" charset="0"/>
                <a:ea typeface="Times New Roman" panose="02020603050405020304" pitchFamily="18" charset="0"/>
              </a:rPr>
              <a:t>kağıt </a:t>
            </a:r>
            <a:r>
              <a:rPr lang="tr-TR" sz="1400" b="1" u="sng" dirty="0" smtClean="0">
                <a:latin typeface="Calibri" panose="020F0502020204030204" pitchFamily="34" charset="0"/>
                <a:ea typeface="Times New Roman" panose="02020603050405020304" pitchFamily="18" charset="0"/>
              </a:rPr>
              <a:t>ortamında</a:t>
            </a:r>
            <a:endParaRPr lang="tr-TR" sz="1400" dirty="0" smtClean="0">
              <a:latin typeface="Calibri" panose="020F0502020204030204" pitchFamily="34" charset="0"/>
              <a:ea typeface="Times New Roman" panose="02020603050405020304" pitchFamily="18" charset="0"/>
            </a:endParaRPr>
          </a:p>
          <a:p>
            <a:pPr marL="377190" lvl="1" indent="-285750">
              <a:lnSpc>
                <a:spcPct val="90000"/>
              </a:lnSpc>
              <a:spcBef>
                <a:spcPts val="300"/>
              </a:spcBef>
              <a:spcAft>
                <a:spcPts val="300"/>
              </a:spcAft>
              <a:buClr>
                <a:srgbClr val="D34817"/>
              </a:buClr>
              <a:buFont typeface="Wingdings" panose="05000000000000000000" pitchFamily="2" charset="2"/>
              <a:buChar char="§"/>
            </a:pPr>
            <a:r>
              <a:rPr lang="tr-TR" sz="1400" dirty="0" smtClean="0">
                <a:latin typeface="Calibri" panose="020F0502020204030204" pitchFamily="34" charset="0"/>
                <a:ea typeface="Times New Roman" panose="02020603050405020304" pitchFamily="18" charset="0"/>
              </a:rPr>
              <a:t>Farklı vergi türleri için farklı vergi dairelerinin mükellefi olanlarca, </a:t>
            </a:r>
            <a:r>
              <a:rPr lang="tr-TR" sz="1400" b="1" u="sng" dirty="0">
                <a:latin typeface="Calibri" panose="020F0502020204030204" pitchFamily="34" charset="0"/>
                <a:ea typeface="Times New Roman" panose="02020603050405020304" pitchFamily="18" charset="0"/>
              </a:rPr>
              <a:t>en son mükellefiyetleri bulunan vergi </a:t>
            </a:r>
            <a:r>
              <a:rPr lang="tr-TR" sz="1400" b="1" u="sng" dirty="0" smtClean="0">
                <a:latin typeface="Calibri" panose="020F0502020204030204" pitchFamily="34" charset="0"/>
                <a:ea typeface="Times New Roman" panose="02020603050405020304" pitchFamily="18" charset="0"/>
              </a:rPr>
              <a:t>dairelerine</a:t>
            </a:r>
            <a:endParaRPr lang="tr-TR" sz="1400" dirty="0" smtClean="0">
              <a:latin typeface="Calibri" panose="020F0502020204030204" pitchFamily="34" charset="0"/>
              <a:ea typeface="Times New Roman" panose="02020603050405020304" pitchFamily="18" charset="0"/>
            </a:endParaRPr>
          </a:p>
          <a:p>
            <a:pPr marL="377190" lvl="1" indent="-285750">
              <a:lnSpc>
                <a:spcPct val="90000"/>
              </a:lnSpc>
              <a:spcBef>
                <a:spcPts val="300"/>
              </a:spcBef>
              <a:spcAft>
                <a:spcPts val="300"/>
              </a:spcAft>
              <a:buClr>
                <a:srgbClr val="D34817"/>
              </a:buClr>
              <a:buFont typeface="Wingdings" panose="05000000000000000000" pitchFamily="2" charset="2"/>
              <a:buChar char="§"/>
            </a:pPr>
            <a:r>
              <a:rPr lang="tr-TR" sz="1400" dirty="0" smtClean="0">
                <a:latin typeface="Calibri" panose="020F0502020204030204" pitchFamily="34" charset="0"/>
                <a:ea typeface="Times New Roman" panose="02020603050405020304" pitchFamily="18" charset="0"/>
              </a:rPr>
              <a:t>Gelir</a:t>
            </a:r>
            <a:r>
              <a:rPr lang="tr-TR" sz="1400" dirty="0">
                <a:latin typeface="Calibri" panose="020F0502020204030204" pitchFamily="34" charset="0"/>
                <a:ea typeface="Times New Roman" panose="02020603050405020304" pitchFamily="18" charset="0"/>
              </a:rPr>
              <a:t> veya kurumlar vergisi </a:t>
            </a:r>
            <a:r>
              <a:rPr lang="tr-TR" sz="1400" b="1" dirty="0" err="1">
                <a:solidFill>
                  <a:srgbClr val="C00000"/>
                </a:solidFill>
                <a:latin typeface="Calibri" panose="020F0502020204030204" pitchFamily="34" charset="0"/>
                <a:ea typeface="Times New Roman" panose="02020603050405020304" pitchFamily="18" charset="0"/>
              </a:rPr>
              <a:t>tevkifatı</a:t>
            </a:r>
            <a:r>
              <a:rPr lang="tr-TR" sz="1400" b="1" dirty="0">
                <a:solidFill>
                  <a:srgbClr val="C00000"/>
                </a:solidFill>
                <a:latin typeface="Calibri" panose="020F0502020204030204" pitchFamily="34" charset="0"/>
                <a:ea typeface="Times New Roman" panose="02020603050405020304" pitchFamily="18" charset="0"/>
              </a:rPr>
              <a:t> yapmakla sorumlu</a:t>
            </a:r>
            <a:r>
              <a:rPr lang="tr-TR" sz="1400" dirty="0">
                <a:solidFill>
                  <a:srgbClr val="C00000"/>
                </a:solidFill>
                <a:latin typeface="Calibri" panose="020F0502020204030204" pitchFamily="34" charset="0"/>
                <a:ea typeface="Times New Roman" panose="02020603050405020304" pitchFamily="18" charset="0"/>
              </a:rPr>
              <a:t> </a:t>
            </a:r>
            <a:r>
              <a:rPr lang="tr-TR" sz="1400" dirty="0" smtClean="0">
                <a:latin typeface="Calibri" panose="020F0502020204030204" pitchFamily="34" charset="0"/>
                <a:ea typeface="Times New Roman" panose="02020603050405020304" pitchFamily="18" charset="0"/>
              </a:rPr>
              <a:t>olanlar</a:t>
            </a:r>
            <a:r>
              <a:rPr lang="tr-TR" sz="1600" b="1" dirty="0" smtClean="0">
                <a:solidFill>
                  <a:schemeClr val="accent1">
                    <a:lumMod val="75000"/>
                  </a:schemeClr>
                </a:solidFill>
                <a:latin typeface="Calibri" panose="020F0502020204030204" pitchFamily="34" charset="0"/>
                <a:ea typeface="Times New Roman" panose="02020603050405020304" pitchFamily="18" charset="0"/>
              </a:rPr>
              <a:t>*</a:t>
            </a:r>
            <a:r>
              <a:rPr lang="tr-TR" sz="1400" dirty="0" smtClean="0">
                <a:latin typeface="Calibri" panose="020F0502020204030204" pitchFamily="34" charset="0"/>
                <a:ea typeface="Times New Roman" panose="02020603050405020304" pitchFamily="18" charset="0"/>
              </a:rPr>
              <a:t> </a:t>
            </a:r>
            <a:r>
              <a:rPr lang="tr-TR" sz="1400" dirty="0">
                <a:latin typeface="Calibri" panose="020F0502020204030204" pitchFamily="34" charset="0"/>
                <a:ea typeface="Times New Roman" panose="02020603050405020304" pitchFamily="18" charset="0"/>
              </a:rPr>
              <a:t>da bu </a:t>
            </a:r>
            <a:r>
              <a:rPr lang="tr-TR" sz="1400" b="1" u="sng" dirty="0">
                <a:latin typeface="Calibri" panose="020F0502020204030204" pitchFamily="34" charset="0"/>
                <a:ea typeface="Times New Roman" panose="02020603050405020304" pitchFamily="18" charset="0"/>
              </a:rPr>
              <a:t>ödemelerine ilişkin olarak</a:t>
            </a:r>
            <a:r>
              <a:rPr lang="tr-TR" sz="1400" dirty="0">
                <a:latin typeface="Calibri" panose="020F0502020204030204" pitchFamily="34" charset="0"/>
                <a:ea typeface="Times New Roman" panose="02020603050405020304" pitchFamily="18" charset="0"/>
              </a:rPr>
              <a:t> bu yıllarla ilgili </a:t>
            </a:r>
            <a:r>
              <a:rPr lang="tr-TR" sz="1400" b="1" u="sng" dirty="0">
                <a:latin typeface="Calibri" panose="020F0502020204030204" pitchFamily="34" charset="0"/>
                <a:ea typeface="Times New Roman" panose="02020603050405020304" pitchFamily="18" charset="0"/>
              </a:rPr>
              <a:t>vergi artırımında bulunabileceklerdir</a:t>
            </a:r>
            <a:r>
              <a:rPr lang="tr-TR" sz="1400" dirty="0" smtClean="0">
                <a:latin typeface="Calibri" panose="020F0502020204030204" pitchFamily="34" charset="0"/>
                <a:ea typeface="Times New Roman" panose="02020603050405020304" pitchFamily="18" charset="0"/>
              </a:rPr>
              <a:t>.</a:t>
            </a:r>
          </a:p>
        </p:txBody>
      </p:sp>
      <p:sp>
        <p:nvSpPr>
          <p:cNvPr id="21" name="Yuvarlatılmış Dikdörtgen 20"/>
          <p:cNvSpPr/>
          <p:nvPr/>
        </p:nvSpPr>
        <p:spPr>
          <a:xfrm>
            <a:off x="3617050" y="1225669"/>
            <a:ext cx="5952554" cy="720000"/>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smtClean="0">
                <a:latin typeface="Arial" panose="020B0604020202020204" pitchFamily="34" charset="0"/>
                <a:cs typeface="Arial" panose="020B0604020202020204" pitchFamily="34" charset="0"/>
              </a:rPr>
              <a:t>Başvurunun Süresi Ve Şekli</a:t>
            </a:r>
            <a:endParaRPr lang="tr-TR" dirty="0">
              <a:latin typeface="Arial" panose="020B0604020202020204" pitchFamily="34" charset="0"/>
              <a:cs typeface="Arial" panose="020B0604020202020204" pitchFamily="34" charset="0"/>
            </a:endParaRPr>
          </a:p>
        </p:txBody>
      </p:sp>
      <p:sp>
        <p:nvSpPr>
          <p:cNvPr id="22" name="Dikdörtgen 21"/>
          <p:cNvSpPr/>
          <p:nvPr/>
        </p:nvSpPr>
        <p:spPr>
          <a:xfrm>
            <a:off x="2941563" y="1441688"/>
            <a:ext cx="5254951" cy="720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scene3d>
              <a:camera prst="orthographicFront"/>
              <a:lightRig rig="threePt" dir="t"/>
            </a:scene3d>
            <a:sp3d extrusionH="57150">
              <a:bevelT w="82550" h="38100" prst="coolSlant"/>
            </a:sp3d>
          </a:bodyPr>
          <a:lstStyle/>
          <a:p>
            <a:pPr lvl="0" algn="ctr" defTabSz="1422400">
              <a:lnSpc>
                <a:spcPct val="90000"/>
              </a:lnSpc>
              <a:spcBef>
                <a:spcPct val="0"/>
              </a:spcBef>
              <a:spcAft>
                <a:spcPct val="35000"/>
              </a:spcAft>
            </a:pPr>
            <a:endParaRPr lang="tr-TR" sz="3200" b="1" dirty="0">
              <a:solidFill>
                <a:schemeClr val="tx1"/>
              </a:solidFill>
              <a:latin typeface="SimSun" panose="02010600030101010101" pitchFamily="2" charset="-122"/>
              <a:ea typeface="SimSun" panose="02010600030101010101" pitchFamily="2" charset="-122"/>
              <a:cs typeface="Times New Roman" panose="02020603050405020304" pitchFamily="18" charset="0"/>
            </a:endParaRPr>
          </a:p>
        </p:txBody>
      </p:sp>
      <p:sp>
        <p:nvSpPr>
          <p:cNvPr id="11" name="TextShape 2"/>
          <p:cNvSpPr txBox="1"/>
          <p:nvPr/>
        </p:nvSpPr>
        <p:spPr>
          <a:xfrm>
            <a:off x="1108075" y="82018"/>
            <a:ext cx="10920495" cy="791640"/>
          </a:xfrm>
          <a:prstGeom prst="rect">
            <a:avLst/>
          </a:prstGeom>
          <a:noFill/>
          <a:ln>
            <a:noFill/>
          </a:ln>
        </p:spPr>
        <p:txBody>
          <a:bodyPr anchor="ctr"/>
          <a:lstStyle/>
          <a:p>
            <a:pPr algn="ctr">
              <a:lnSpc>
                <a:spcPct val="100000"/>
              </a:lnSpc>
            </a:pPr>
            <a:r>
              <a:rPr lang="tr-TR" sz="2500" b="1" spc="-1" dirty="0">
                <a:solidFill>
                  <a:srgbClr val="FF0000"/>
                </a:solidFill>
                <a:uFill>
                  <a:solidFill>
                    <a:srgbClr val="FFFFFF"/>
                  </a:solidFill>
                </a:uFill>
              </a:rPr>
              <a:t>MATRAH VE VERGİ ARTIRIMI</a:t>
            </a:r>
          </a:p>
          <a:p>
            <a:pPr algn="ctr">
              <a:lnSpc>
                <a:spcPct val="100000"/>
              </a:lnSpc>
            </a:pPr>
            <a:r>
              <a:rPr lang="tr-TR" b="1" spc="-1" dirty="0">
                <a:solidFill>
                  <a:srgbClr val="FF0000"/>
                </a:solidFill>
                <a:uFill>
                  <a:solidFill>
                    <a:srgbClr val="FFFFFF"/>
                  </a:solidFill>
                </a:uFill>
              </a:rPr>
              <a:t>-Genel Çerçeve</a:t>
            </a:r>
            <a:r>
              <a:rPr lang="tr-TR" b="1" strike="noStrike" spc="-1" dirty="0" smtClean="0">
                <a:solidFill>
                  <a:srgbClr val="FF0000"/>
                </a:solidFill>
                <a:uFill>
                  <a:solidFill>
                    <a:srgbClr val="FFFFFF"/>
                  </a:solidFill>
                </a:uFill>
                <a:latin typeface="Calibri"/>
              </a:rPr>
              <a:t>-</a:t>
            </a:r>
            <a:endParaRPr lang="tr-TR" b="0" strike="noStrike" spc="-1" dirty="0">
              <a:solidFill>
                <a:srgbClr val="000000"/>
              </a:solidFill>
              <a:uFill>
                <a:solidFill>
                  <a:srgbClr val="FFFFFF"/>
                </a:solidFill>
              </a:uFill>
              <a:latin typeface="Calibri"/>
            </a:endParaRPr>
          </a:p>
        </p:txBody>
      </p:sp>
      <p:sp>
        <p:nvSpPr>
          <p:cNvPr id="13" name="5 Dikdörtgen"/>
          <p:cNvSpPr/>
          <p:nvPr/>
        </p:nvSpPr>
        <p:spPr>
          <a:xfrm rot="16200000">
            <a:off x="-2875869" y="3145126"/>
            <a:ext cx="6851740" cy="561489"/>
          </a:xfrm>
          <a:prstGeom prst="rect">
            <a:avLst/>
          </a:prstGeom>
          <a:solidFill>
            <a:srgbClr val="FD0005"/>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b="1">
              <a:solidFill>
                <a:prstClr val="white"/>
              </a:solidFill>
            </a:endParaRPr>
          </a:p>
        </p:txBody>
      </p:sp>
      <p:sp>
        <p:nvSpPr>
          <p:cNvPr id="14" name="36 Başlık"/>
          <p:cNvSpPr txBox="1">
            <a:spLocks/>
          </p:cNvSpPr>
          <p:nvPr/>
        </p:nvSpPr>
        <p:spPr>
          <a:xfrm rot="16200000">
            <a:off x="-2247497" y="3571445"/>
            <a:ext cx="5584971" cy="571504"/>
          </a:xfrm>
          <a:prstGeom prst="rect">
            <a:avLst/>
          </a:prstGeom>
        </p:spPr>
        <p:txBody>
          <a:bodyPr vert="horz" lIns="91440" tIns="45720" rIns="91440" bIns="45720" rtlCol="0" anchor="ctr">
            <a:noAutofit/>
          </a:bodyPr>
          <a:lstStyle/>
          <a:p>
            <a:pPr algn="ctr">
              <a:spcBef>
                <a:spcPct val="0"/>
              </a:spcBef>
              <a:defRPr/>
            </a:pPr>
            <a:r>
              <a:rPr lang="tr-TR" b="1" dirty="0">
                <a:solidFill>
                  <a:prstClr val="white"/>
                </a:solidFill>
                <a:effectLst>
                  <a:outerShdw blurRad="38100" dist="38100" dir="2700000" algn="tl">
                    <a:srgbClr val="000000">
                      <a:alpha val="43137"/>
                    </a:srgbClr>
                  </a:outerShdw>
                </a:effectLst>
              </a:rPr>
              <a:t>VERGİ DENETİM KURULU BAŞKANLIĞI</a:t>
            </a:r>
          </a:p>
        </p:txBody>
      </p:sp>
      <p:pic>
        <p:nvPicPr>
          <p:cNvPr id="15" name="Resim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46" y="235646"/>
            <a:ext cx="965683" cy="964739"/>
          </a:xfrm>
          <a:prstGeom prst="rect">
            <a:avLst/>
          </a:prstGeom>
        </p:spPr>
      </p:pic>
      <p:sp>
        <p:nvSpPr>
          <p:cNvPr id="2" name="Slayt Numarası Yer Tutucusu 1"/>
          <p:cNvSpPr>
            <a:spLocks noGrp="1"/>
          </p:cNvSpPr>
          <p:nvPr>
            <p:ph type="sldNum" sz="quarter" idx="12"/>
          </p:nvPr>
        </p:nvSpPr>
        <p:spPr/>
        <p:txBody>
          <a:bodyPr/>
          <a:lstStyle/>
          <a:p>
            <a:fld id="{F28A0EBE-9E73-41B7-8F1B-104D7A2F7EFB}" type="slidenum">
              <a:rPr lang="tr-TR" smtClean="0"/>
              <a:t>5</a:t>
            </a:fld>
            <a:endParaRPr lang="tr-TR"/>
          </a:p>
        </p:txBody>
      </p:sp>
    </p:spTree>
    <p:extLst>
      <p:ext uri="{BB962C8B-B14F-4D97-AF65-F5344CB8AC3E}">
        <p14:creationId xmlns:p14="http://schemas.microsoft.com/office/powerpoint/2010/main" val="1585674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up)">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çerik Yer Tutucusu 2"/>
          <p:cNvSpPr txBox="1">
            <a:spLocks/>
          </p:cNvSpPr>
          <p:nvPr/>
        </p:nvSpPr>
        <p:spPr>
          <a:xfrm>
            <a:off x="-374871" y="5737074"/>
            <a:ext cx="8736973" cy="10897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Font typeface="Wingdings" panose="05000000000000000000" pitchFamily="2" charset="2"/>
              <a:buChar char="q"/>
            </a:pPr>
            <a:endParaRPr lang="tr-TR" dirty="0"/>
          </a:p>
        </p:txBody>
      </p:sp>
      <p:sp>
        <p:nvSpPr>
          <p:cNvPr id="22" name="Dikdörtgen 21"/>
          <p:cNvSpPr/>
          <p:nvPr/>
        </p:nvSpPr>
        <p:spPr>
          <a:xfrm>
            <a:off x="2941563" y="1441688"/>
            <a:ext cx="5254951" cy="720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scene3d>
              <a:camera prst="orthographicFront"/>
              <a:lightRig rig="threePt" dir="t"/>
            </a:scene3d>
            <a:sp3d extrusionH="57150">
              <a:bevelT w="82550" h="38100" prst="coolSlant"/>
            </a:sp3d>
          </a:bodyPr>
          <a:lstStyle/>
          <a:p>
            <a:pPr lvl="0" algn="ctr" defTabSz="1422400">
              <a:lnSpc>
                <a:spcPct val="90000"/>
              </a:lnSpc>
              <a:spcBef>
                <a:spcPct val="0"/>
              </a:spcBef>
              <a:spcAft>
                <a:spcPct val="35000"/>
              </a:spcAft>
            </a:pPr>
            <a:endParaRPr lang="tr-TR" sz="3200" b="1" dirty="0">
              <a:solidFill>
                <a:schemeClr val="tx1"/>
              </a:solidFill>
              <a:latin typeface="SimSun" panose="02010600030101010101" pitchFamily="2" charset="-122"/>
              <a:ea typeface="SimSun" panose="02010600030101010101" pitchFamily="2" charset="-122"/>
              <a:cs typeface="Times New Roman" panose="02020603050405020304" pitchFamily="18" charset="0"/>
            </a:endParaRPr>
          </a:p>
        </p:txBody>
      </p:sp>
      <p:sp>
        <p:nvSpPr>
          <p:cNvPr id="11" name="TextShape 2"/>
          <p:cNvSpPr txBox="1"/>
          <p:nvPr/>
        </p:nvSpPr>
        <p:spPr>
          <a:xfrm>
            <a:off x="1108075" y="82018"/>
            <a:ext cx="10920495" cy="791640"/>
          </a:xfrm>
          <a:prstGeom prst="rect">
            <a:avLst/>
          </a:prstGeom>
          <a:noFill/>
          <a:ln>
            <a:noFill/>
          </a:ln>
        </p:spPr>
        <p:txBody>
          <a:bodyPr anchor="ctr"/>
          <a:lstStyle/>
          <a:p>
            <a:pPr algn="ctr">
              <a:lnSpc>
                <a:spcPct val="100000"/>
              </a:lnSpc>
            </a:pPr>
            <a:r>
              <a:rPr lang="tr-TR" sz="2500" b="1" spc="-1" dirty="0" smtClean="0">
                <a:solidFill>
                  <a:srgbClr val="FF0000"/>
                </a:solidFill>
                <a:uFill>
                  <a:solidFill>
                    <a:srgbClr val="FFFFFF"/>
                  </a:solidFill>
                </a:uFill>
                <a:latin typeface="Calibri"/>
              </a:rPr>
              <a:t>YENİDEN DEĞERLEME</a:t>
            </a:r>
          </a:p>
          <a:p>
            <a:pPr algn="ctr">
              <a:lnSpc>
                <a:spcPct val="100000"/>
              </a:lnSpc>
            </a:pPr>
            <a:r>
              <a:rPr lang="tr-TR" b="1" spc="-1" dirty="0" smtClean="0">
                <a:solidFill>
                  <a:srgbClr val="FF0000"/>
                </a:solidFill>
                <a:uFill>
                  <a:solidFill>
                    <a:srgbClr val="FFFFFF"/>
                  </a:solidFill>
                </a:uFill>
              </a:rPr>
              <a:t>-</a:t>
            </a:r>
            <a:r>
              <a:rPr lang="tr-TR" b="1" spc="-1" dirty="0">
                <a:solidFill>
                  <a:srgbClr val="FF0000"/>
                </a:solidFill>
                <a:uFill>
                  <a:solidFill>
                    <a:srgbClr val="FFFFFF"/>
                  </a:solidFill>
                </a:uFill>
              </a:rPr>
              <a:t>9/6/2021 Tarihi İtibarıyla Kayıtlı Bulunan İktisadi Kıymetler Bakımından VUK Geçici 31 Uygulaması</a:t>
            </a:r>
            <a:r>
              <a:rPr lang="tr-TR" b="1" strike="noStrike" spc="-1" dirty="0" smtClean="0">
                <a:solidFill>
                  <a:srgbClr val="FF0000"/>
                </a:solidFill>
                <a:uFill>
                  <a:solidFill>
                    <a:srgbClr val="FFFFFF"/>
                  </a:solidFill>
                </a:uFill>
                <a:latin typeface="Calibri"/>
              </a:rPr>
              <a:t>-</a:t>
            </a:r>
            <a:endParaRPr lang="tr-TR" b="0" strike="noStrike" spc="-1" dirty="0">
              <a:solidFill>
                <a:srgbClr val="000000"/>
              </a:solidFill>
              <a:uFill>
                <a:solidFill>
                  <a:srgbClr val="FFFFFF"/>
                </a:solidFill>
              </a:uFill>
              <a:latin typeface="Calibri"/>
            </a:endParaRPr>
          </a:p>
        </p:txBody>
      </p:sp>
      <p:sp>
        <p:nvSpPr>
          <p:cNvPr id="13" name="5 Dikdörtgen"/>
          <p:cNvSpPr/>
          <p:nvPr/>
        </p:nvSpPr>
        <p:spPr>
          <a:xfrm rot="16200000">
            <a:off x="-2875869" y="3145126"/>
            <a:ext cx="6851740" cy="561489"/>
          </a:xfrm>
          <a:prstGeom prst="rect">
            <a:avLst/>
          </a:prstGeom>
          <a:solidFill>
            <a:srgbClr val="FD0005"/>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b="1">
              <a:solidFill>
                <a:prstClr val="white"/>
              </a:solidFill>
            </a:endParaRPr>
          </a:p>
        </p:txBody>
      </p:sp>
      <p:sp>
        <p:nvSpPr>
          <p:cNvPr id="14" name="36 Başlık"/>
          <p:cNvSpPr txBox="1">
            <a:spLocks/>
          </p:cNvSpPr>
          <p:nvPr/>
        </p:nvSpPr>
        <p:spPr>
          <a:xfrm rot="16200000">
            <a:off x="-2247497" y="3571445"/>
            <a:ext cx="5584971" cy="571504"/>
          </a:xfrm>
          <a:prstGeom prst="rect">
            <a:avLst/>
          </a:prstGeom>
        </p:spPr>
        <p:txBody>
          <a:bodyPr vert="horz" lIns="91440" tIns="45720" rIns="91440" bIns="45720" rtlCol="0" anchor="ctr">
            <a:noAutofit/>
          </a:bodyPr>
          <a:lstStyle/>
          <a:p>
            <a:pPr algn="ctr">
              <a:spcBef>
                <a:spcPct val="0"/>
              </a:spcBef>
              <a:defRPr/>
            </a:pPr>
            <a:r>
              <a:rPr lang="tr-TR" b="1" dirty="0">
                <a:solidFill>
                  <a:prstClr val="white"/>
                </a:solidFill>
                <a:effectLst>
                  <a:outerShdw blurRad="38100" dist="38100" dir="2700000" algn="tl">
                    <a:srgbClr val="000000">
                      <a:alpha val="43137"/>
                    </a:srgbClr>
                  </a:outerShdw>
                </a:effectLst>
              </a:rPr>
              <a:t>VERGİ DENETİM KURULU BAŞKANLIĞI</a:t>
            </a:r>
          </a:p>
        </p:txBody>
      </p:sp>
      <p:pic>
        <p:nvPicPr>
          <p:cNvPr id="15" name="Resim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46" y="235646"/>
            <a:ext cx="965683" cy="964739"/>
          </a:xfrm>
          <a:prstGeom prst="rect">
            <a:avLst/>
          </a:prstGeom>
        </p:spPr>
      </p:pic>
      <p:sp>
        <p:nvSpPr>
          <p:cNvPr id="20" name="Metin kutusu 19"/>
          <p:cNvSpPr txBox="1"/>
          <p:nvPr/>
        </p:nvSpPr>
        <p:spPr>
          <a:xfrm>
            <a:off x="3602676" y="1396532"/>
            <a:ext cx="5965371" cy="1940531"/>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pPr algn="just"/>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pPr algn="just"/>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1400" dirty="0" smtClean="0">
                <a:solidFill>
                  <a:srgbClr val="000000"/>
                </a:solidFill>
                <a:latin typeface="Calibri" panose="020F0502020204030204" pitchFamily="34" charset="0"/>
                <a:ea typeface="Calibri" panose="020F0502020204030204" pitchFamily="34" charset="0"/>
              </a:rPr>
              <a:t>Yeniden değerleme </a:t>
            </a:r>
            <a:r>
              <a:rPr lang="tr-TR" sz="1400" dirty="0">
                <a:solidFill>
                  <a:srgbClr val="000000"/>
                </a:solidFill>
                <a:latin typeface="Calibri" panose="020F0502020204030204" pitchFamily="34" charset="0"/>
                <a:ea typeface="Calibri" panose="020F0502020204030204" pitchFamily="34" charset="0"/>
              </a:rPr>
              <a:t>neticesinde hesaplanan ve pasifte özel bir fon hesabında gösterilen </a:t>
            </a:r>
            <a:r>
              <a:rPr lang="tr-TR" sz="1400" b="1" dirty="0">
                <a:solidFill>
                  <a:srgbClr val="C00000"/>
                </a:solidFill>
                <a:latin typeface="Calibri" panose="020F0502020204030204" pitchFamily="34" charset="0"/>
                <a:ea typeface="Calibri" panose="020F0502020204030204" pitchFamily="34" charset="0"/>
              </a:rPr>
              <a:t>değer artışı tutarı üzerinden %2</a:t>
            </a:r>
            <a:r>
              <a:rPr lang="tr-TR" sz="1400" dirty="0">
                <a:solidFill>
                  <a:srgbClr val="C00000"/>
                </a:solidFill>
                <a:latin typeface="Calibri" panose="020F0502020204030204" pitchFamily="34" charset="0"/>
                <a:ea typeface="Calibri" panose="020F0502020204030204" pitchFamily="34" charset="0"/>
              </a:rPr>
              <a:t> </a:t>
            </a:r>
            <a:r>
              <a:rPr lang="tr-TR" sz="1400" dirty="0">
                <a:solidFill>
                  <a:srgbClr val="000000"/>
                </a:solidFill>
                <a:latin typeface="Calibri" panose="020F0502020204030204" pitchFamily="34" charset="0"/>
                <a:ea typeface="Calibri" panose="020F0502020204030204" pitchFamily="34" charset="0"/>
              </a:rPr>
              <a:t>oranında hesaplanan </a:t>
            </a:r>
            <a:r>
              <a:rPr lang="tr-TR" sz="1400" dirty="0" smtClean="0">
                <a:solidFill>
                  <a:srgbClr val="000000"/>
                </a:solidFill>
                <a:latin typeface="Calibri" panose="020F0502020204030204" pitchFamily="34" charset="0"/>
                <a:ea typeface="Calibri" panose="020F0502020204030204" pitchFamily="34" charset="0"/>
              </a:rPr>
              <a:t>vergi,</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1400" dirty="0" smtClean="0">
                <a:solidFill>
                  <a:srgbClr val="000000"/>
                </a:solidFill>
                <a:latin typeface="Calibri" panose="020F0502020204030204" pitchFamily="34" charset="0"/>
                <a:ea typeface="Calibri" panose="020F0502020204030204" pitchFamily="34" charset="0"/>
              </a:rPr>
              <a:t>İşleminin yapıldığı </a:t>
            </a:r>
            <a:r>
              <a:rPr lang="tr-TR" sz="1400" dirty="0">
                <a:solidFill>
                  <a:srgbClr val="000000"/>
                </a:solidFill>
                <a:latin typeface="Calibri" panose="020F0502020204030204" pitchFamily="34" charset="0"/>
                <a:ea typeface="Calibri" panose="020F0502020204030204" pitchFamily="34" charset="0"/>
              </a:rPr>
              <a:t>tarihi izleyen ayın son günü akşamına kadar gelir veya kurumlar vergisi yönünden bağlı olunan vergi dairesine beyan </a:t>
            </a:r>
            <a:r>
              <a:rPr lang="tr-TR" sz="1400" dirty="0" smtClean="0">
                <a:solidFill>
                  <a:srgbClr val="000000"/>
                </a:solidFill>
                <a:latin typeface="Calibri" panose="020F0502020204030204" pitchFamily="34" charset="0"/>
                <a:ea typeface="Calibri" panose="020F0502020204030204" pitchFamily="34" charset="0"/>
              </a:rPr>
              <a:t>edilip, ödenir.</a:t>
            </a:r>
          </a:p>
        </p:txBody>
      </p:sp>
      <p:sp>
        <p:nvSpPr>
          <p:cNvPr id="21" name="Yuvarlatılmış Dikdörtgen 20"/>
          <p:cNvSpPr/>
          <p:nvPr/>
        </p:nvSpPr>
        <p:spPr>
          <a:xfrm>
            <a:off x="3617050" y="1225669"/>
            <a:ext cx="5952554" cy="720000"/>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a:latin typeface="Arial" panose="020B0604020202020204" pitchFamily="34" charset="0"/>
                <a:cs typeface="Arial" panose="020B0604020202020204" pitchFamily="34" charset="0"/>
              </a:rPr>
              <a:t>Değer artışının vergilendirilmesi</a:t>
            </a:r>
          </a:p>
        </p:txBody>
      </p:sp>
      <p:pic>
        <p:nvPicPr>
          <p:cNvPr id="10" name="Resi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0743" y="4383237"/>
            <a:ext cx="766531" cy="1048614"/>
          </a:xfrm>
          <a:prstGeom prst="rect">
            <a:avLst/>
          </a:prstGeom>
        </p:spPr>
      </p:pic>
      <p:sp>
        <p:nvSpPr>
          <p:cNvPr id="16" name="Dikdörtgen 15"/>
          <p:cNvSpPr/>
          <p:nvPr/>
        </p:nvSpPr>
        <p:spPr>
          <a:xfrm>
            <a:off x="3602676" y="4320726"/>
            <a:ext cx="6621304" cy="1200329"/>
          </a:xfrm>
          <a:prstGeom prst="rect">
            <a:avLst/>
          </a:prstGeom>
        </p:spPr>
        <p:txBody>
          <a:bodyPr wrap="square">
            <a:spAutoFit/>
          </a:bodyPr>
          <a:lstStyle/>
          <a:p>
            <a:pPr algn="just"/>
            <a:r>
              <a:rPr lang="tr-TR" dirty="0" smtClean="0">
                <a:solidFill>
                  <a:srgbClr val="000000"/>
                </a:solidFill>
                <a:latin typeface="Calibri" panose="020F0502020204030204" pitchFamily="34" charset="0"/>
                <a:ea typeface="Calibri" panose="020F0502020204030204" pitchFamily="34" charset="0"/>
              </a:rPr>
              <a:t>Hesaplanan verginin </a:t>
            </a:r>
            <a:r>
              <a:rPr lang="tr-TR" b="1" u="sng" dirty="0">
                <a:solidFill>
                  <a:srgbClr val="000000"/>
                </a:solidFill>
                <a:latin typeface="Calibri" panose="020F0502020204030204" pitchFamily="34" charset="0"/>
                <a:ea typeface="Calibri" panose="020F0502020204030204" pitchFamily="34" charset="0"/>
              </a:rPr>
              <a:t>zamanında beyan edilmemesi</a:t>
            </a:r>
            <a:r>
              <a:rPr lang="tr-TR" dirty="0">
                <a:solidFill>
                  <a:srgbClr val="000000"/>
                </a:solidFill>
                <a:latin typeface="Calibri" panose="020F0502020204030204" pitchFamily="34" charset="0"/>
                <a:ea typeface="Calibri" panose="020F0502020204030204" pitchFamily="34" charset="0"/>
              </a:rPr>
              <a:t> veya tahakkuk eden verginin taksitlerinin </a:t>
            </a:r>
            <a:r>
              <a:rPr lang="tr-TR" b="1" dirty="0">
                <a:solidFill>
                  <a:srgbClr val="C00000"/>
                </a:solidFill>
                <a:latin typeface="Calibri" panose="020F0502020204030204" pitchFamily="34" charset="0"/>
                <a:ea typeface="Calibri" panose="020F0502020204030204" pitchFamily="34" charset="0"/>
              </a:rPr>
              <a:t>sürelerinde ödenmemesi halinde</a:t>
            </a:r>
            <a:r>
              <a:rPr lang="tr-TR" dirty="0">
                <a:solidFill>
                  <a:srgbClr val="C00000"/>
                </a:solidFill>
                <a:latin typeface="Calibri" panose="020F0502020204030204" pitchFamily="34" charset="0"/>
                <a:ea typeface="Calibri" panose="020F0502020204030204" pitchFamily="34" charset="0"/>
              </a:rPr>
              <a:t> </a:t>
            </a:r>
            <a:r>
              <a:rPr lang="tr-TR" dirty="0">
                <a:solidFill>
                  <a:srgbClr val="000000"/>
                </a:solidFill>
                <a:latin typeface="Calibri" panose="020F0502020204030204" pitchFamily="34" charset="0"/>
                <a:ea typeface="Calibri" panose="020F0502020204030204" pitchFamily="34" charset="0"/>
              </a:rPr>
              <a:t>213 sayılı Kanunun geçici 31 inci maddesi </a:t>
            </a:r>
            <a:r>
              <a:rPr lang="tr-TR" b="1" u="sng" dirty="0">
                <a:solidFill>
                  <a:srgbClr val="000000"/>
                </a:solidFill>
                <a:latin typeface="Calibri" panose="020F0502020204030204" pitchFamily="34" charset="0"/>
                <a:ea typeface="Calibri" panose="020F0502020204030204" pitchFamily="34" charset="0"/>
              </a:rPr>
              <a:t>hükümlerinden faydalanılamaz</a:t>
            </a:r>
            <a:r>
              <a:rPr lang="tr-TR" dirty="0">
                <a:solidFill>
                  <a:srgbClr val="000000"/>
                </a:solidFill>
                <a:latin typeface="Calibri" panose="020F0502020204030204" pitchFamily="34" charset="0"/>
                <a:ea typeface="Calibri" panose="020F0502020204030204" pitchFamily="34" charset="0"/>
              </a:rPr>
              <a:t>.</a:t>
            </a:r>
            <a:endParaRPr lang="tr-TR" dirty="0"/>
          </a:p>
        </p:txBody>
      </p:sp>
      <p:sp>
        <p:nvSpPr>
          <p:cNvPr id="2" name="Slayt Numarası Yer Tutucusu 1"/>
          <p:cNvSpPr>
            <a:spLocks noGrp="1"/>
          </p:cNvSpPr>
          <p:nvPr>
            <p:ph type="sldNum" sz="quarter" idx="12"/>
          </p:nvPr>
        </p:nvSpPr>
        <p:spPr/>
        <p:txBody>
          <a:bodyPr/>
          <a:lstStyle/>
          <a:p>
            <a:fld id="{F28A0EBE-9E73-41B7-8F1B-104D7A2F7EFB}" type="slidenum">
              <a:rPr lang="tr-TR" smtClean="0"/>
              <a:t>50</a:t>
            </a:fld>
            <a:endParaRPr lang="tr-TR"/>
          </a:p>
        </p:txBody>
      </p:sp>
    </p:spTree>
    <p:extLst>
      <p:ext uri="{BB962C8B-B14F-4D97-AF65-F5344CB8AC3E}">
        <p14:creationId xmlns:p14="http://schemas.microsoft.com/office/powerpoint/2010/main" val="3975912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up)">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0" grpId="0" animBg="1"/>
      <p:bldP spid="21" grpId="0" animBg="1"/>
      <p:bldP spid="1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Nesne 6"/>
          <p:cNvGraphicFramePr>
            <a:graphicFrameLocks noChangeAspect="1"/>
          </p:cNvGraphicFramePr>
          <p:nvPr>
            <p:extLst>
              <p:ext uri="{D42A27DB-BD31-4B8C-83A1-F6EECF244321}">
                <p14:modId xmlns:p14="http://schemas.microsoft.com/office/powerpoint/2010/main" val="3822704832"/>
              </p:ext>
            </p:extLst>
          </p:nvPr>
        </p:nvGraphicFramePr>
        <p:xfrm>
          <a:off x="2906436" y="3707794"/>
          <a:ext cx="7323772" cy="3520233"/>
        </p:xfrm>
        <a:graphic>
          <a:graphicData uri="http://schemas.openxmlformats.org/presentationml/2006/ole">
            <mc:AlternateContent xmlns:mc="http://schemas.openxmlformats.org/markup-compatibility/2006">
              <mc:Choice xmlns:v="urn:schemas-microsoft-com:vml" Requires="v">
                <p:oleObj spid="_x0000_s17639" name="Belge" r:id="rId4" imgW="5786352" imgH="2781820" progId="Word.Document.12">
                  <p:embed/>
                </p:oleObj>
              </mc:Choice>
              <mc:Fallback>
                <p:oleObj name="Belge" r:id="rId4" imgW="5786352" imgH="2781820" progId="Word.Document.12">
                  <p:embed/>
                  <p:pic>
                    <p:nvPicPr>
                      <p:cNvPr id="0" name=""/>
                      <p:cNvPicPr/>
                      <p:nvPr/>
                    </p:nvPicPr>
                    <p:blipFill>
                      <a:blip r:embed="rId5"/>
                      <a:stretch>
                        <a:fillRect/>
                      </a:stretch>
                    </p:blipFill>
                    <p:spPr>
                      <a:xfrm>
                        <a:off x="2906436" y="3707794"/>
                        <a:ext cx="7323772" cy="3520233"/>
                      </a:xfrm>
                      <a:prstGeom prst="rect">
                        <a:avLst/>
                      </a:prstGeom>
                    </p:spPr>
                  </p:pic>
                </p:oleObj>
              </mc:Fallback>
            </mc:AlternateContent>
          </a:graphicData>
        </a:graphic>
      </p:graphicFrame>
      <p:sp>
        <p:nvSpPr>
          <p:cNvPr id="12" name="İçerik Yer Tutucusu 2"/>
          <p:cNvSpPr txBox="1">
            <a:spLocks/>
          </p:cNvSpPr>
          <p:nvPr/>
        </p:nvSpPr>
        <p:spPr>
          <a:xfrm>
            <a:off x="-374871" y="5737074"/>
            <a:ext cx="8736973" cy="10897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Font typeface="Wingdings" panose="05000000000000000000" pitchFamily="2" charset="2"/>
              <a:buChar char="q"/>
            </a:pPr>
            <a:endParaRPr lang="tr-TR" dirty="0"/>
          </a:p>
        </p:txBody>
      </p:sp>
      <p:sp>
        <p:nvSpPr>
          <p:cNvPr id="22" name="Dikdörtgen 21"/>
          <p:cNvSpPr/>
          <p:nvPr/>
        </p:nvSpPr>
        <p:spPr>
          <a:xfrm>
            <a:off x="2941563" y="1441688"/>
            <a:ext cx="5254951" cy="720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scene3d>
              <a:camera prst="orthographicFront"/>
              <a:lightRig rig="threePt" dir="t"/>
            </a:scene3d>
            <a:sp3d extrusionH="57150">
              <a:bevelT w="82550" h="38100" prst="coolSlant"/>
            </a:sp3d>
          </a:bodyPr>
          <a:lstStyle/>
          <a:p>
            <a:pPr lvl="0" algn="ctr" defTabSz="1422400">
              <a:lnSpc>
                <a:spcPct val="90000"/>
              </a:lnSpc>
              <a:spcBef>
                <a:spcPct val="0"/>
              </a:spcBef>
              <a:spcAft>
                <a:spcPct val="35000"/>
              </a:spcAft>
            </a:pPr>
            <a:endParaRPr lang="tr-TR" sz="3200" b="1" dirty="0">
              <a:solidFill>
                <a:schemeClr val="tx1"/>
              </a:solidFill>
              <a:latin typeface="SimSun" panose="02010600030101010101" pitchFamily="2" charset="-122"/>
              <a:ea typeface="SimSun" panose="02010600030101010101" pitchFamily="2" charset="-122"/>
              <a:cs typeface="Times New Roman" panose="02020603050405020304" pitchFamily="18" charset="0"/>
            </a:endParaRPr>
          </a:p>
        </p:txBody>
      </p:sp>
      <p:sp>
        <p:nvSpPr>
          <p:cNvPr id="11" name="TextShape 2"/>
          <p:cNvSpPr txBox="1"/>
          <p:nvPr/>
        </p:nvSpPr>
        <p:spPr>
          <a:xfrm>
            <a:off x="1108075" y="82018"/>
            <a:ext cx="10920495" cy="791640"/>
          </a:xfrm>
          <a:prstGeom prst="rect">
            <a:avLst/>
          </a:prstGeom>
          <a:noFill/>
          <a:ln>
            <a:noFill/>
          </a:ln>
        </p:spPr>
        <p:txBody>
          <a:bodyPr anchor="ctr"/>
          <a:lstStyle/>
          <a:p>
            <a:pPr algn="ctr">
              <a:lnSpc>
                <a:spcPct val="100000"/>
              </a:lnSpc>
            </a:pPr>
            <a:r>
              <a:rPr lang="tr-TR" sz="2500" b="1" spc="-1" dirty="0" smtClean="0">
                <a:solidFill>
                  <a:srgbClr val="FF0000"/>
                </a:solidFill>
                <a:uFill>
                  <a:solidFill>
                    <a:srgbClr val="FFFFFF"/>
                  </a:solidFill>
                </a:uFill>
                <a:latin typeface="Calibri"/>
              </a:rPr>
              <a:t>YENİDEN DEĞERLEME</a:t>
            </a:r>
          </a:p>
          <a:p>
            <a:pPr algn="ctr">
              <a:lnSpc>
                <a:spcPct val="100000"/>
              </a:lnSpc>
            </a:pPr>
            <a:r>
              <a:rPr lang="tr-TR" b="1" spc="-1" dirty="0" smtClean="0">
                <a:solidFill>
                  <a:srgbClr val="FF0000"/>
                </a:solidFill>
                <a:uFill>
                  <a:solidFill>
                    <a:srgbClr val="FFFFFF"/>
                  </a:solidFill>
                </a:uFill>
              </a:rPr>
              <a:t>-</a:t>
            </a:r>
            <a:r>
              <a:rPr lang="tr-TR" b="1" spc="-1" dirty="0">
                <a:solidFill>
                  <a:srgbClr val="FF0000"/>
                </a:solidFill>
                <a:uFill>
                  <a:solidFill>
                    <a:srgbClr val="FFFFFF"/>
                  </a:solidFill>
                </a:uFill>
              </a:rPr>
              <a:t>9/6/2021 Tarihi İtibarıyla Kayıtlı Bulunan İktisadi Kıymetler Bakımından VUK Geçici 31 Uygulaması</a:t>
            </a:r>
            <a:r>
              <a:rPr lang="tr-TR" b="1" strike="noStrike" spc="-1" dirty="0" smtClean="0">
                <a:solidFill>
                  <a:srgbClr val="FF0000"/>
                </a:solidFill>
                <a:uFill>
                  <a:solidFill>
                    <a:srgbClr val="FFFFFF"/>
                  </a:solidFill>
                </a:uFill>
                <a:latin typeface="Calibri"/>
              </a:rPr>
              <a:t>-</a:t>
            </a:r>
            <a:endParaRPr lang="tr-TR" b="0" strike="noStrike" spc="-1" dirty="0">
              <a:solidFill>
                <a:srgbClr val="000000"/>
              </a:solidFill>
              <a:uFill>
                <a:solidFill>
                  <a:srgbClr val="FFFFFF"/>
                </a:solidFill>
              </a:uFill>
              <a:latin typeface="Calibri"/>
            </a:endParaRPr>
          </a:p>
        </p:txBody>
      </p:sp>
      <p:sp>
        <p:nvSpPr>
          <p:cNvPr id="13" name="5 Dikdörtgen"/>
          <p:cNvSpPr/>
          <p:nvPr/>
        </p:nvSpPr>
        <p:spPr>
          <a:xfrm rot="16200000">
            <a:off x="-2875869" y="3145126"/>
            <a:ext cx="6851740" cy="561489"/>
          </a:xfrm>
          <a:prstGeom prst="rect">
            <a:avLst/>
          </a:prstGeom>
          <a:solidFill>
            <a:srgbClr val="FD0005"/>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b="1">
              <a:solidFill>
                <a:prstClr val="white"/>
              </a:solidFill>
            </a:endParaRPr>
          </a:p>
        </p:txBody>
      </p:sp>
      <p:sp>
        <p:nvSpPr>
          <p:cNvPr id="14" name="36 Başlık"/>
          <p:cNvSpPr txBox="1">
            <a:spLocks/>
          </p:cNvSpPr>
          <p:nvPr/>
        </p:nvSpPr>
        <p:spPr>
          <a:xfrm rot="16200000">
            <a:off x="-2247497" y="3571445"/>
            <a:ext cx="5584971" cy="571504"/>
          </a:xfrm>
          <a:prstGeom prst="rect">
            <a:avLst/>
          </a:prstGeom>
        </p:spPr>
        <p:txBody>
          <a:bodyPr vert="horz" lIns="91440" tIns="45720" rIns="91440" bIns="45720" rtlCol="0" anchor="ctr">
            <a:noAutofit/>
          </a:bodyPr>
          <a:lstStyle/>
          <a:p>
            <a:pPr algn="ctr">
              <a:spcBef>
                <a:spcPct val="0"/>
              </a:spcBef>
              <a:defRPr/>
            </a:pPr>
            <a:r>
              <a:rPr lang="tr-TR" b="1" dirty="0">
                <a:solidFill>
                  <a:prstClr val="white"/>
                </a:solidFill>
                <a:effectLst>
                  <a:outerShdw blurRad="38100" dist="38100" dir="2700000" algn="tl">
                    <a:srgbClr val="000000">
                      <a:alpha val="43137"/>
                    </a:srgbClr>
                  </a:outerShdw>
                </a:effectLst>
              </a:rPr>
              <a:t>VERGİ DENETİM KURULU BAŞKANLIĞI</a:t>
            </a:r>
          </a:p>
        </p:txBody>
      </p:sp>
      <p:pic>
        <p:nvPicPr>
          <p:cNvPr id="15" name="Resim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146" y="235646"/>
            <a:ext cx="965683" cy="964739"/>
          </a:xfrm>
          <a:prstGeom prst="rect">
            <a:avLst/>
          </a:prstGeom>
        </p:spPr>
      </p:pic>
      <p:sp>
        <p:nvSpPr>
          <p:cNvPr id="20" name="Metin kutusu 19"/>
          <p:cNvSpPr txBox="1"/>
          <p:nvPr/>
        </p:nvSpPr>
        <p:spPr>
          <a:xfrm>
            <a:off x="3602676" y="1396532"/>
            <a:ext cx="5965371" cy="2328330"/>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pPr algn="just"/>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pPr algn="just"/>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1400" dirty="0">
                <a:solidFill>
                  <a:srgbClr val="000000"/>
                </a:solidFill>
                <a:latin typeface="Calibri" panose="020F0502020204030204" pitchFamily="34" charset="0"/>
                <a:ea typeface="Calibri" panose="020F0502020204030204" pitchFamily="34" charset="0"/>
              </a:rPr>
              <a:t>Tam mükellefiyet esasında vergilendirilen, hesap dönemi takvim yılı olan (A) A.Ş.’</a:t>
            </a:r>
            <a:r>
              <a:rPr lang="tr-TR" sz="1400" dirty="0" err="1">
                <a:solidFill>
                  <a:srgbClr val="000000"/>
                </a:solidFill>
                <a:latin typeface="Calibri" panose="020F0502020204030204" pitchFamily="34" charset="0"/>
                <a:ea typeface="Calibri" panose="020F0502020204030204" pitchFamily="34" charset="0"/>
              </a:rPr>
              <a:t>nin</a:t>
            </a:r>
            <a:r>
              <a:rPr lang="tr-TR" sz="1400" dirty="0">
                <a:solidFill>
                  <a:srgbClr val="000000"/>
                </a:solidFill>
                <a:latin typeface="Calibri" panose="020F0502020204030204" pitchFamily="34" charset="0"/>
                <a:ea typeface="Calibri" panose="020F0502020204030204" pitchFamily="34" charset="0"/>
              </a:rPr>
              <a:t> 9/6/2021 tarihi itibarıyla yasal defter kayıtlarında maliyet bedeli 50.000.000 TL ve birikmiş amortismanı 30.250.000 TL olan ve </a:t>
            </a:r>
            <a:r>
              <a:rPr lang="tr-TR" sz="1400" b="1" dirty="0">
                <a:solidFill>
                  <a:srgbClr val="C00000"/>
                </a:solidFill>
                <a:latin typeface="Calibri" panose="020F0502020204030204" pitchFamily="34" charset="0"/>
                <a:ea typeface="Calibri" panose="020F0502020204030204" pitchFamily="34" charset="0"/>
              </a:rPr>
              <a:t>1991 yılından itibaren aktifinde yer alan</a:t>
            </a:r>
            <a:r>
              <a:rPr lang="tr-TR" sz="1400" dirty="0">
                <a:solidFill>
                  <a:srgbClr val="000000"/>
                </a:solidFill>
                <a:latin typeface="Calibri" panose="020F0502020204030204" pitchFamily="34" charset="0"/>
                <a:ea typeface="Calibri" panose="020F0502020204030204" pitchFamily="34" charset="0"/>
              </a:rPr>
              <a:t> binanın </a:t>
            </a:r>
            <a:r>
              <a:rPr lang="tr-TR" sz="1400" b="1" dirty="0">
                <a:solidFill>
                  <a:srgbClr val="C00000"/>
                </a:solidFill>
                <a:latin typeface="Calibri" panose="020F0502020204030204" pitchFamily="34" charset="0"/>
                <a:ea typeface="Calibri" panose="020F0502020204030204" pitchFamily="34" charset="0"/>
              </a:rPr>
              <a:t>2021 yılı Temmuz </a:t>
            </a:r>
            <a:r>
              <a:rPr lang="tr-TR" sz="1400" dirty="0">
                <a:solidFill>
                  <a:srgbClr val="000000"/>
                </a:solidFill>
                <a:latin typeface="Calibri" panose="020F0502020204030204" pitchFamily="34" charset="0"/>
                <a:ea typeface="Calibri" panose="020F0502020204030204" pitchFamily="34" charset="0"/>
              </a:rPr>
              <a:t>ayında bu Tebliğ kapsamında yeniden değerlemeye tabi tutulması halinde, yeniden değerlemeye ilişkin hesaplamalar aşağıdaki şekilde olacaktır. </a:t>
            </a:r>
            <a:endParaRPr lang="tr-TR" sz="1400" dirty="0" smtClean="0">
              <a:solidFill>
                <a:srgbClr val="000000"/>
              </a:solidFill>
              <a:latin typeface="Calibri" panose="020F0502020204030204" pitchFamily="34" charset="0"/>
              <a:ea typeface="Calibri" panose="020F0502020204030204" pitchFamily="34"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1400" dirty="0" smtClean="0">
                <a:solidFill>
                  <a:srgbClr val="000000"/>
                </a:solidFill>
                <a:latin typeface="Calibri" panose="020F0502020204030204" pitchFamily="34" charset="0"/>
                <a:ea typeface="Calibri" panose="020F0502020204030204" pitchFamily="34" charset="0"/>
              </a:rPr>
              <a:t>Mükellef </a:t>
            </a:r>
            <a:r>
              <a:rPr lang="tr-TR" sz="1400" b="1" dirty="0">
                <a:solidFill>
                  <a:srgbClr val="C00000"/>
                </a:solidFill>
                <a:latin typeface="Calibri" panose="020F0502020204030204" pitchFamily="34" charset="0"/>
                <a:ea typeface="Calibri" panose="020F0502020204030204" pitchFamily="34" charset="0"/>
              </a:rPr>
              <a:t>daha önce </a:t>
            </a:r>
            <a:r>
              <a:rPr lang="tr-TR" sz="1400" dirty="0">
                <a:solidFill>
                  <a:srgbClr val="000000"/>
                </a:solidFill>
                <a:latin typeface="Calibri" panose="020F0502020204030204" pitchFamily="34" charset="0"/>
                <a:ea typeface="Calibri" panose="020F0502020204030204" pitchFamily="34" charset="0"/>
              </a:rPr>
              <a:t>2018 yılında 213 sayılı Kanunun geçici 31 inci maddesi uygulamasından </a:t>
            </a:r>
            <a:r>
              <a:rPr lang="tr-TR" sz="1400" b="1" dirty="0">
                <a:solidFill>
                  <a:srgbClr val="C00000"/>
                </a:solidFill>
                <a:latin typeface="Calibri" panose="020F0502020204030204" pitchFamily="34" charset="0"/>
                <a:ea typeface="Calibri" panose="020F0502020204030204" pitchFamily="34" charset="0"/>
              </a:rPr>
              <a:t>yararlanmamıştır</a:t>
            </a:r>
            <a:r>
              <a:rPr lang="tr-TR" sz="1400" dirty="0" smtClean="0">
                <a:solidFill>
                  <a:srgbClr val="000000"/>
                </a:solidFill>
                <a:latin typeface="Calibri" panose="020F0502020204030204" pitchFamily="34" charset="0"/>
                <a:ea typeface="Calibri" panose="020F0502020204030204" pitchFamily="34" charset="0"/>
              </a:rPr>
              <a:t>.</a:t>
            </a:r>
          </a:p>
        </p:txBody>
      </p:sp>
      <p:sp>
        <p:nvSpPr>
          <p:cNvPr id="21" name="Yuvarlatılmış Dikdörtgen 20"/>
          <p:cNvSpPr/>
          <p:nvPr/>
        </p:nvSpPr>
        <p:spPr>
          <a:xfrm>
            <a:off x="3617050" y="1225669"/>
            <a:ext cx="5952554" cy="720000"/>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smtClean="0">
                <a:latin typeface="Arial" panose="020B0604020202020204" pitchFamily="34" charset="0"/>
                <a:cs typeface="Arial" panose="020B0604020202020204" pitchFamily="34" charset="0"/>
              </a:rPr>
              <a:t>Muhasebeleştirilmesi</a:t>
            </a:r>
            <a:endParaRPr lang="tr-TR" dirty="0">
              <a:latin typeface="Arial" panose="020B0604020202020204" pitchFamily="34" charset="0"/>
              <a:cs typeface="Arial" panose="020B0604020202020204" pitchFamily="34" charset="0"/>
            </a:endParaRPr>
          </a:p>
        </p:txBody>
      </p:sp>
      <p:graphicFrame>
        <p:nvGraphicFramePr>
          <p:cNvPr id="3" name="Nesne 2"/>
          <p:cNvGraphicFramePr>
            <a:graphicFrameLocks noChangeAspect="1"/>
          </p:cNvGraphicFramePr>
          <p:nvPr>
            <p:extLst>
              <p:ext uri="{D42A27DB-BD31-4B8C-83A1-F6EECF244321}">
                <p14:modId xmlns:p14="http://schemas.microsoft.com/office/powerpoint/2010/main" val="210145982"/>
              </p:ext>
            </p:extLst>
          </p:nvPr>
        </p:nvGraphicFramePr>
        <p:xfrm>
          <a:off x="3369908" y="3895725"/>
          <a:ext cx="6446837" cy="2887663"/>
        </p:xfrm>
        <a:graphic>
          <a:graphicData uri="http://schemas.openxmlformats.org/presentationml/2006/ole">
            <mc:AlternateContent xmlns:mc="http://schemas.openxmlformats.org/markup-compatibility/2006">
              <mc:Choice xmlns:v="urn:schemas-microsoft-com:vml" Requires="v">
                <p:oleObj spid="_x0000_s17640" name="Çalışma Sayfası" r:id="rId7" imgW="6446372" imgH="2887927" progId="Excel.Sheet.12">
                  <p:embed/>
                </p:oleObj>
              </mc:Choice>
              <mc:Fallback>
                <p:oleObj name="Çalışma Sayfası" r:id="rId7" imgW="6446372" imgH="2887927" progId="Excel.Sheet.12">
                  <p:embed/>
                  <p:pic>
                    <p:nvPicPr>
                      <p:cNvPr id="0" name=""/>
                      <p:cNvPicPr/>
                      <p:nvPr/>
                    </p:nvPicPr>
                    <p:blipFill>
                      <a:blip r:embed="rId8"/>
                      <a:stretch>
                        <a:fillRect/>
                      </a:stretch>
                    </p:blipFill>
                    <p:spPr>
                      <a:xfrm>
                        <a:off x="3369908" y="3895725"/>
                        <a:ext cx="6446837" cy="2887663"/>
                      </a:xfrm>
                      <a:prstGeom prst="rect">
                        <a:avLst/>
                      </a:prstGeom>
                    </p:spPr>
                  </p:pic>
                </p:oleObj>
              </mc:Fallback>
            </mc:AlternateContent>
          </a:graphicData>
        </a:graphic>
      </p:graphicFrame>
      <p:sp>
        <p:nvSpPr>
          <p:cNvPr id="2" name="Slayt Numarası Yer Tutucusu 1"/>
          <p:cNvSpPr>
            <a:spLocks noGrp="1"/>
          </p:cNvSpPr>
          <p:nvPr>
            <p:ph type="sldNum" sz="quarter" idx="12"/>
          </p:nvPr>
        </p:nvSpPr>
        <p:spPr/>
        <p:txBody>
          <a:bodyPr/>
          <a:lstStyle/>
          <a:p>
            <a:fld id="{F28A0EBE-9E73-41B7-8F1B-104D7A2F7EFB}" type="slidenum">
              <a:rPr lang="tr-TR" smtClean="0"/>
              <a:t>51</a:t>
            </a:fld>
            <a:endParaRPr lang="tr-TR"/>
          </a:p>
        </p:txBody>
      </p:sp>
    </p:spTree>
    <p:extLst>
      <p:ext uri="{BB962C8B-B14F-4D97-AF65-F5344CB8AC3E}">
        <p14:creationId xmlns:p14="http://schemas.microsoft.com/office/powerpoint/2010/main" val="1661609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up)">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xit" presetSubtype="0" fill="hold" nodeType="clickEffect">
                                  <p:stCondLst>
                                    <p:cond delay="0"/>
                                  </p:stCondLst>
                                  <p:childTnLst>
                                    <p:animEffect transition="out" filter="fade">
                                      <p:cBhvr>
                                        <p:cTn id="23" dur="1000"/>
                                        <p:tgtEl>
                                          <p:spTgt spid="3"/>
                                        </p:tgtEl>
                                      </p:cBhvr>
                                    </p:animEffect>
                                    <p:anim calcmode="lin" valueType="num">
                                      <p:cBhvr>
                                        <p:cTn id="24" dur="1000"/>
                                        <p:tgtEl>
                                          <p:spTgt spid="3"/>
                                        </p:tgtEl>
                                        <p:attrNameLst>
                                          <p:attrName>ppt_x</p:attrName>
                                        </p:attrNameLst>
                                      </p:cBhvr>
                                      <p:tavLst>
                                        <p:tav tm="0">
                                          <p:val>
                                            <p:strVal val="ppt_x"/>
                                          </p:val>
                                        </p:tav>
                                        <p:tav tm="100000">
                                          <p:val>
                                            <p:strVal val="ppt_x"/>
                                          </p:val>
                                        </p:tav>
                                      </p:tavLst>
                                    </p:anim>
                                    <p:anim calcmode="lin" valueType="num">
                                      <p:cBhvr>
                                        <p:cTn id="25" dur="100" decel="100000"/>
                                        <p:tgtEl>
                                          <p:spTgt spid="3"/>
                                        </p:tgtEl>
                                        <p:attrNameLst>
                                          <p:attrName>ppt_y</p:attrName>
                                        </p:attrNameLst>
                                      </p:cBhvr>
                                      <p:tavLst>
                                        <p:tav tm="0">
                                          <p:val>
                                            <p:strVal val="ppt_y"/>
                                          </p:val>
                                        </p:tav>
                                        <p:tav tm="100000">
                                          <p:val>
                                            <p:strVal val="ppt_y-.03"/>
                                          </p:val>
                                        </p:tav>
                                      </p:tavLst>
                                    </p:anim>
                                    <p:anim calcmode="lin" valueType="num">
                                      <p:cBhvr>
                                        <p:cTn id="26" dur="900" accel="100000">
                                          <p:stCondLst>
                                            <p:cond delay="100"/>
                                          </p:stCondLst>
                                        </p:cTn>
                                        <p:tgtEl>
                                          <p:spTgt spid="3"/>
                                        </p:tgtEl>
                                        <p:attrNameLst>
                                          <p:attrName>ppt_y</p:attrName>
                                        </p:attrNameLst>
                                      </p:cBhvr>
                                      <p:tavLst>
                                        <p:tav tm="0">
                                          <p:val>
                                            <p:strVal val="ppt_y"/>
                                          </p:val>
                                        </p:tav>
                                        <p:tav tm="100000">
                                          <p:val>
                                            <p:strVal val="ppt_y+1"/>
                                          </p:val>
                                        </p:tav>
                                      </p:tavLst>
                                    </p:anim>
                                    <p:set>
                                      <p:cBhvr>
                                        <p:cTn id="27" dur="1" fill="hold">
                                          <p:stCondLst>
                                            <p:cond delay="999"/>
                                          </p:stCondLst>
                                        </p:cTn>
                                        <p:tgtEl>
                                          <p:spTgt spid="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0" grpId="0" animBg="1"/>
      <p:bldP spid="2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Metin kutusu 15"/>
          <p:cNvSpPr txBox="1"/>
          <p:nvPr/>
        </p:nvSpPr>
        <p:spPr>
          <a:xfrm>
            <a:off x="945850" y="3842263"/>
            <a:ext cx="11244943" cy="1107996"/>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100" b="1">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a:defRPr>
                <a:solidFill>
                  <a:schemeClr val="tx1"/>
                </a:solidFill>
              </a:defRPr>
            </a:lvl2pPr>
            <a:lvl3pPr marL="834390" lvl="2" indent="-285750">
              <a:lnSpc>
                <a:spcPct val="90000"/>
              </a:lnSpc>
              <a:spcBef>
                <a:spcPts val="300"/>
              </a:spcBef>
              <a:spcAft>
                <a:spcPts val="300"/>
              </a:spcAft>
              <a:buClr>
                <a:srgbClr val="D34817"/>
              </a:buClr>
              <a:buFont typeface="Wingdings" panose="05000000000000000000" pitchFamily="2" charset="2"/>
              <a:buChar char="§"/>
              <a:defRPr sz="1400">
                <a:solidFill>
                  <a:prstClr val="black">
                    <a:lumMod val="85000"/>
                    <a:lumOff val="15000"/>
                  </a:prstClr>
                </a:solidFill>
                <a:latin typeface="Segoe UI" panose="020B0502040204020203" pitchFamily="34" charset="0"/>
                <a:ea typeface="Segoe UI" panose="020B0502040204020203" pitchFamily="34" charset="0"/>
                <a:cs typeface="Segoe UI" panose="020B0502040204020203" pitchFamily="34" charset="0"/>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1">
              <a:spcAft>
                <a:spcPts val="600"/>
              </a:spcAft>
            </a:pPr>
            <a:r>
              <a:rPr lang="tr-TR" sz="1400" b="1" dirty="0" smtClean="0">
                <a:solidFill>
                  <a:srgbClr val="000000"/>
                </a:solidFill>
                <a:latin typeface="Calibri" panose="020F0502020204030204" pitchFamily="34" charset="0"/>
                <a:ea typeface="Calibri" panose="020F0502020204030204" pitchFamily="34" charset="0"/>
              </a:rPr>
              <a:t>	</a:t>
            </a:r>
            <a:r>
              <a:rPr lang="tr-TR" sz="1400" b="1" dirty="0" smtClean="0">
                <a:solidFill>
                  <a:srgbClr val="C00000"/>
                </a:solidFill>
                <a:latin typeface="Calibri" panose="020F0502020204030204" pitchFamily="34" charset="0"/>
                <a:ea typeface="Calibri" panose="020F0502020204030204" pitchFamily="34" charset="0"/>
              </a:rPr>
              <a:t>Ancak;</a:t>
            </a:r>
          </a:p>
          <a:p>
            <a:pPr marL="742950" lvl="1" indent="-285750">
              <a:spcAft>
                <a:spcPts val="600"/>
              </a:spcAft>
              <a:buFont typeface="Wingdings" panose="05000000000000000000" pitchFamily="2" charset="2"/>
              <a:buChar char="ü"/>
            </a:pPr>
            <a:r>
              <a:rPr lang="tr-TR" sz="1400" dirty="0" smtClean="0">
                <a:solidFill>
                  <a:srgbClr val="000000"/>
                </a:solidFill>
                <a:latin typeface="Calibri" panose="020F0502020204030204" pitchFamily="34" charset="0"/>
                <a:ea typeface="Calibri" panose="020F0502020204030204" pitchFamily="34" charset="0"/>
              </a:rPr>
              <a:t>193 </a:t>
            </a:r>
            <a:r>
              <a:rPr lang="tr-TR" sz="1400" dirty="0">
                <a:solidFill>
                  <a:srgbClr val="000000"/>
                </a:solidFill>
                <a:latin typeface="Calibri" panose="020F0502020204030204" pitchFamily="34" charset="0"/>
                <a:ea typeface="Calibri" panose="020F0502020204030204" pitchFamily="34" charset="0"/>
              </a:rPr>
              <a:t>sayılı Kanunun 81 inci maddesinde sayılan </a:t>
            </a:r>
            <a:r>
              <a:rPr lang="tr-TR" sz="1400" b="1" u="sng" dirty="0">
                <a:solidFill>
                  <a:srgbClr val="000000"/>
                </a:solidFill>
                <a:latin typeface="Calibri" panose="020F0502020204030204" pitchFamily="34" charset="0"/>
                <a:ea typeface="Calibri" panose="020F0502020204030204" pitchFamily="34" charset="0"/>
              </a:rPr>
              <a:t>devir ve tür değiştirme</a:t>
            </a:r>
            <a:r>
              <a:rPr lang="tr-TR" sz="1400" dirty="0">
                <a:solidFill>
                  <a:srgbClr val="000000"/>
                </a:solidFill>
                <a:latin typeface="Calibri" panose="020F0502020204030204" pitchFamily="34" charset="0"/>
                <a:ea typeface="Calibri" panose="020F0502020204030204" pitchFamily="34" charset="0"/>
              </a:rPr>
              <a:t> halleri ile 5520 sayılı Kanuna göre yapılan </a:t>
            </a:r>
            <a:r>
              <a:rPr lang="tr-TR" sz="1400" b="1" u="sng" dirty="0">
                <a:solidFill>
                  <a:srgbClr val="000000"/>
                </a:solidFill>
                <a:latin typeface="Calibri" panose="020F0502020204030204" pitchFamily="34" charset="0"/>
                <a:ea typeface="Calibri" panose="020F0502020204030204" pitchFamily="34" charset="0"/>
              </a:rPr>
              <a:t>devir ve bölünme</a:t>
            </a:r>
            <a:r>
              <a:rPr lang="tr-TR" sz="1400" dirty="0">
                <a:solidFill>
                  <a:srgbClr val="000000"/>
                </a:solidFill>
                <a:latin typeface="Calibri" panose="020F0502020204030204" pitchFamily="34" charset="0"/>
                <a:ea typeface="Calibri" panose="020F0502020204030204" pitchFamily="34" charset="0"/>
              </a:rPr>
              <a:t> hallerinde, fon hesabında yer alan tutarlar </a:t>
            </a:r>
            <a:r>
              <a:rPr lang="tr-TR" sz="1400" b="1" dirty="0">
                <a:solidFill>
                  <a:srgbClr val="C00000"/>
                </a:solidFill>
                <a:latin typeface="Calibri" panose="020F0502020204030204" pitchFamily="34" charset="0"/>
                <a:ea typeface="Calibri" panose="020F0502020204030204" pitchFamily="34" charset="0"/>
              </a:rPr>
              <a:t>işletmeden çekilmiş</a:t>
            </a:r>
            <a:r>
              <a:rPr lang="tr-TR" sz="1400" dirty="0">
                <a:solidFill>
                  <a:srgbClr val="C00000"/>
                </a:solidFill>
                <a:latin typeface="Calibri" panose="020F0502020204030204" pitchFamily="34" charset="0"/>
                <a:ea typeface="Calibri" panose="020F0502020204030204" pitchFamily="34" charset="0"/>
              </a:rPr>
              <a:t> </a:t>
            </a:r>
            <a:r>
              <a:rPr lang="tr-TR" sz="1400" dirty="0">
                <a:solidFill>
                  <a:srgbClr val="000000"/>
                </a:solidFill>
                <a:latin typeface="Calibri" panose="020F0502020204030204" pitchFamily="34" charset="0"/>
                <a:ea typeface="Calibri" panose="020F0502020204030204" pitchFamily="34" charset="0"/>
              </a:rPr>
              <a:t>veya </a:t>
            </a:r>
            <a:r>
              <a:rPr lang="tr-TR" sz="1400" b="1" dirty="0">
                <a:solidFill>
                  <a:srgbClr val="C00000"/>
                </a:solidFill>
                <a:latin typeface="Calibri" panose="020F0502020204030204" pitchFamily="34" charset="0"/>
                <a:ea typeface="Calibri" panose="020F0502020204030204" pitchFamily="34" charset="0"/>
              </a:rPr>
              <a:t>başka bir hesaba nakledilmiş</a:t>
            </a:r>
            <a:r>
              <a:rPr lang="tr-TR" sz="1400" dirty="0">
                <a:solidFill>
                  <a:srgbClr val="C00000"/>
                </a:solidFill>
                <a:latin typeface="Calibri" panose="020F0502020204030204" pitchFamily="34" charset="0"/>
                <a:ea typeface="Calibri" panose="020F0502020204030204" pitchFamily="34" charset="0"/>
              </a:rPr>
              <a:t> </a:t>
            </a:r>
            <a:r>
              <a:rPr lang="tr-TR" sz="1400" b="1" u="sng" dirty="0">
                <a:solidFill>
                  <a:srgbClr val="000000"/>
                </a:solidFill>
                <a:latin typeface="Calibri" panose="020F0502020204030204" pitchFamily="34" charset="0"/>
                <a:ea typeface="Calibri" panose="020F0502020204030204" pitchFamily="34" charset="0"/>
              </a:rPr>
              <a:t>sayılmaz</a:t>
            </a:r>
            <a:r>
              <a:rPr lang="tr-TR" sz="1400" dirty="0">
                <a:solidFill>
                  <a:srgbClr val="000000"/>
                </a:solidFill>
                <a:latin typeface="Calibri" panose="020F0502020204030204" pitchFamily="34" charset="0"/>
                <a:ea typeface="Calibri" panose="020F0502020204030204" pitchFamily="34" charset="0"/>
              </a:rPr>
              <a:t>. </a:t>
            </a:r>
            <a:endParaRPr lang="tr-TR" sz="1400" dirty="0" smtClean="0">
              <a:solidFill>
                <a:srgbClr val="000000"/>
              </a:solidFill>
              <a:latin typeface="Calibri" panose="020F0502020204030204" pitchFamily="34" charset="0"/>
              <a:ea typeface="Calibri" panose="020F0502020204030204" pitchFamily="34" charset="0"/>
            </a:endParaRPr>
          </a:p>
          <a:p>
            <a:pPr marL="742950" lvl="1" indent="-285750">
              <a:spcAft>
                <a:spcPts val="600"/>
              </a:spcAft>
              <a:buFont typeface="Wingdings" panose="05000000000000000000" pitchFamily="2" charset="2"/>
              <a:buChar char="ü"/>
            </a:pPr>
            <a:r>
              <a:rPr lang="tr-TR" sz="1400" dirty="0" smtClean="0">
                <a:solidFill>
                  <a:srgbClr val="000000"/>
                </a:solidFill>
                <a:latin typeface="Calibri" panose="020F0502020204030204" pitchFamily="34" charset="0"/>
                <a:ea typeface="Calibri" panose="020F0502020204030204" pitchFamily="34" charset="0"/>
              </a:rPr>
              <a:t>Söz </a:t>
            </a:r>
            <a:r>
              <a:rPr lang="tr-TR" sz="1400" dirty="0">
                <a:solidFill>
                  <a:srgbClr val="000000"/>
                </a:solidFill>
                <a:latin typeface="Calibri" panose="020F0502020204030204" pitchFamily="34" charset="0"/>
                <a:ea typeface="Calibri" panose="020F0502020204030204" pitchFamily="34" charset="0"/>
              </a:rPr>
              <a:t>konusu fon hesabının tamamen veya kısmen </a:t>
            </a:r>
            <a:r>
              <a:rPr lang="tr-TR" sz="1400" b="1" u="sng" dirty="0">
                <a:solidFill>
                  <a:srgbClr val="000000"/>
                </a:solidFill>
                <a:latin typeface="Calibri" panose="020F0502020204030204" pitchFamily="34" charset="0"/>
                <a:ea typeface="Calibri" panose="020F0502020204030204" pitchFamily="34" charset="0"/>
              </a:rPr>
              <a:t>devrolunduğu kurumlar için de</a:t>
            </a:r>
            <a:r>
              <a:rPr lang="tr-TR" sz="1400" dirty="0">
                <a:solidFill>
                  <a:srgbClr val="000000"/>
                </a:solidFill>
                <a:latin typeface="Calibri" panose="020F0502020204030204" pitchFamily="34" charset="0"/>
                <a:ea typeface="Calibri" panose="020F0502020204030204" pitchFamily="34" charset="0"/>
              </a:rPr>
              <a:t> </a:t>
            </a:r>
            <a:r>
              <a:rPr lang="tr-TR" sz="1400" b="1" dirty="0">
                <a:solidFill>
                  <a:srgbClr val="C00000"/>
                </a:solidFill>
                <a:latin typeface="Calibri" panose="020F0502020204030204" pitchFamily="34" charset="0"/>
                <a:ea typeface="Calibri" panose="020F0502020204030204" pitchFamily="34" charset="0"/>
              </a:rPr>
              <a:t>birinci fıkra hükümleri geçerlidir</a:t>
            </a:r>
            <a:r>
              <a:rPr lang="tr-TR" sz="1400" dirty="0" smtClean="0">
                <a:solidFill>
                  <a:srgbClr val="000000"/>
                </a:solidFill>
                <a:latin typeface="Calibri" panose="020F0502020204030204" pitchFamily="34" charset="0"/>
                <a:ea typeface="Calibri" panose="020F0502020204030204" pitchFamily="34" charset="0"/>
              </a:rPr>
              <a:t>.</a:t>
            </a:r>
          </a:p>
        </p:txBody>
      </p:sp>
      <p:sp>
        <p:nvSpPr>
          <p:cNvPr id="12" name="İçerik Yer Tutucusu 2"/>
          <p:cNvSpPr txBox="1">
            <a:spLocks/>
          </p:cNvSpPr>
          <p:nvPr/>
        </p:nvSpPr>
        <p:spPr>
          <a:xfrm>
            <a:off x="-374871" y="5737074"/>
            <a:ext cx="8736973" cy="10897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Font typeface="Wingdings" panose="05000000000000000000" pitchFamily="2" charset="2"/>
              <a:buChar char="q"/>
            </a:pPr>
            <a:endParaRPr lang="tr-TR" dirty="0"/>
          </a:p>
        </p:txBody>
      </p:sp>
      <p:sp>
        <p:nvSpPr>
          <p:cNvPr id="22" name="Dikdörtgen 21"/>
          <p:cNvSpPr/>
          <p:nvPr/>
        </p:nvSpPr>
        <p:spPr>
          <a:xfrm>
            <a:off x="2941563" y="1441688"/>
            <a:ext cx="5254951" cy="720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scene3d>
              <a:camera prst="orthographicFront"/>
              <a:lightRig rig="threePt" dir="t"/>
            </a:scene3d>
            <a:sp3d extrusionH="57150">
              <a:bevelT w="82550" h="38100" prst="coolSlant"/>
            </a:sp3d>
          </a:bodyPr>
          <a:lstStyle/>
          <a:p>
            <a:pPr lvl="0" algn="ctr" defTabSz="1422400">
              <a:lnSpc>
                <a:spcPct val="90000"/>
              </a:lnSpc>
              <a:spcBef>
                <a:spcPct val="0"/>
              </a:spcBef>
              <a:spcAft>
                <a:spcPct val="35000"/>
              </a:spcAft>
            </a:pPr>
            <a:endParaRPr lang="tr-TR" sz="3200" b="1" dirty="0">
              <a:solidFill>
                <a:schemeClr val="tx1"/>
              </a:solidFill>
              <a:latin typeface="SimSun" panose="02010600030101010101" pitchFamily="2" charset="-122"/>
              <a:ea typeface="SimSun" panose="02010600030101010101" pitchFamily="2" charset="-122"/>
              <a:cs typeface="Times New Roman" panose="02020603050405020304" pitchFamily="18" charset="0"/>
            </a:endParaRPr>
          </a:p>
        </p:txBody>
      </p:sp>
      <p:sp>
        <p:nvSpPr>
          <p:cNvPr id="11" name="TextShape 2"/>
          <p:cNvSpPr txBox="1"/>
          <p:nvPr/>
        </p:nvSpPr>
        <p:spPr>
          <a:xfrm>
            <a:off x="1108075" y="82018"/>
            <a:ext cx="10920495" cy="791640"/>
          </a:xfrm>
          <a:prstGeom prst="rect">
            <a:avLst/>
          </a:prstGeom>
          <a:noFill/>
          <a:ln>
            <a:noFill/>
          </a:ln>
        </p:spPr>
        <p:txBody>
          <a:bodyPr anchor="ctr"/>
          <a:lstStyle/>
          <a:p>
            <a:pPr algn="ctr">
              <a:lnSpc>
                <a:spcPct val="100000"/>
              </a:lnSpc>
            </a:pPr>
            <a:r>
              <a:rPr lang="tr-TR" sz="2500" b="1" spc="-1" dirty="0" smtClean="0">
                <a:solidFill>
                  <a:srgbClr val="FF0000"/>
                </a:solidFill>
                <a:uFill>
                  <a:solidFill>
                    <a:srgbClr val="FFFFFF"/>
                  </a:solidFill>
                </a:uFill>
                <a:latin typeface="Calibri"/>
              </a:rPr>
              <a:t>YENİDEN DEĞERLEME</a:t>
            </a:r>
          </a:p>
          <a:p>
            <a:pPr algn="ctr">
              <a:lnSpc>
                <a:spcPct val="100000"/>
              </a:lnSpc>
            </a:pPr>
            <a:r>
              <a:rPr lang="tr-TR" b="1" spc="-1" dirty="0" smtClean="0">
                <a:solidFill>
                  <a:srgbClr val="FF0000"/>
                </a:solidFill>
                <a:uFill>
                  <a:solidFill>
                    <a:srgbClr val="FFFFFF"/>
                  </a:solidFill>
                </a:uFill>
              </a:rPr>
              <a:t>-</a:t>
            </a:r>
            <a:r>
              <a:rPr lang="tr-TR" b="1" spc="-1" dirty="0">
                <a:solidFill>
                  <a:srgbClr val="FF0000"/>
                </a:solidFill>
                <a:uFill>
                  <a:solidFill>
                    <a:srgbClr val="FFFFFF"/>
                  </a:solidFill>
                </a:uFill>
              </a:rPr>
              <a:t>9/6/2021 Tarihi İtibarıyla Kayıtlı Bulunan İktisadi Kıymetler Bakımından VUK Geçici 31 Uygulaması</a:t>
            </a:r>
            <a:r>
              <a:rPr lang="tr-TR" b="1" strike="noStrike" spc="-1" dirty="0" smtClean="0">
                <a:solidFill>
                  <a:srgbClr val="FF0000"/>
                </a:solidFill>
                <a:uFill>
                  <a:solidFill>
                    <a:srgbClr val="FFFFFF"/>
                  </a:solidFill>
                </a:uFill>
                <a:latin typeface="Calibri"/>
              </a:rPr>
              <a:t>-</a:t>
            </a:r>
            <a:endParaRPr lang="tr-TR" b="0" strike="noStrike" spc="-1" dirty="0">
              <a:solidFill>
                <a:srgbClr val="000000"/>
              </a:solidFill>
              <a:uFill>
                <a:solidFill>
                  <a:srgbClr val="FFFFFF"/>
                </a:solidFill>
              </a:uFill>
              <a:latin typeface="Calibri"/>
            </a:endParaRPr>
          </a:p>
        </p:txBody>
      </p:sp>
      <p:sp>
        <p:nvSpPr>
          <p:cNvPr id="13" name="5 Dikdörtgen"/>
          <p:cNvSpPr/>
          <p:nvPr/>
        </p:nvSpPr>
        <p:spPr>
          <a:xfrm rot="16200000">
            <a:off x="-2875869" y="3145126"/>
            <a:ext cx="6851740" cy="561489"/>
          </a:xfrm>
          <a:prstGeom prst="rect">
            <a:avLst/>
          </a:prstGeom>
          <a:solidFill>
            <a:srgbClr val="FD0005"/>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b="1">
              <a:solidFill>
                <a:prstClr val="white"/>
              </a:solidFill>
            </a:endParaRPr>
          </a:p>
        </p:txBody>
      </p:sp>
      <p:sp>
        <p:nvSpPr>
          <p:cNvPr id="14" name="36 Başlık"/>
          <p:cNvSpPr txBox="1">
            <a:spLocks/>
          </p:cNvSpPr>
          <p:nvPr/>
        </p:nvSpPr>
        <p:spPr>
          <a:xfrm rot="16200000">
            <a:off x="-2247497" y="3571445"/>
            <a:ext cx="5584971" cy="571504"/>
          </a:xfrm>
          <a:prstGeom prst="rect">
            <a:avLst/>
          </a:prstGeom>
        </p:spPr>
        <p:txBody>
          <a:bodyPr vert="horz" lIns="91440" tIns="45720" rIns="91440" bIns="45720" rtlCol="0" anchor="ctr">
            <a:noAutofit/>
          </a:bodyPr>
          <a:lstStyle/>
          <a:p>
            <a:pPr algn="ctr">
              <a:spcBef>
                <a:spcPct val="0"/>
              </a:spcBef>
              <a:defRPr/>
            </a:pPr>
            <a:r>
              <a:rPr lang="tr-TR" b="1" dirty="0">
                <a:solidFill>
                  <a:prstClr val="white"/>
                </a:solidFill>
                <a:effectLst>
                  <a:outerShdw blurRad="38100" dist="38100" dir="2700000" algn="tl">
                    <a:srgbClr val="000000">
                      <a:alpha val="43137"/>
                    </a:srgbClr>
                  </a:outerShdw>
                </a:effectLst>
              </a:rPr>
              <a:t>VERGİ DENETİM KURULU BAŞKANLIĞI</a:t>
            </a:r>
          </a:p>
        </p:txBody>
      </p:sp>
      <p:pic>
        <p:nvPicPr>
          <p:cNvPr id="15" name="Resim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46" y="235646"/>
            <a:ext cx="965683" cy="964739"/>
          </a:xfrm>
          <a:prstGeom prst="rect">
            <a:avLst/>
          </a:prstGeom>
        </p:spPr>
      </p:pic>
      <p:sp>
        <p:nvSpPr>
          <p:cNvPr id="20" name="Metin kutusu 19"/>
          <p:cNvSpPr txBox="1"/>
          <p:nvPr/>
        </p:nvSpPr>
        <p:spPr>
          <a:xfrm>
            <a:off x="3602676" y="1396532"/>
            <a:ext cx="5965371" cy="2211375"/>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pPr algn="just"/>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pPr algn="just"/>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1400" dirty="0">
                <a:solidFill>
                  <a:srgbClr val="000000"/>
                </a:solidFill>
                <a:latin typeface="Calibri" panose="020F0502020204030204" pitchFamily="34" charset="0"/>
                <a:ea typeface="Calibri" panose="020F0502020204030204" pitchFamily="34" charset="0"/>
              </a:rPr>
              <a:t>Pasifte özel bir fon hesabında gösterilen değer artışı tutarının, </a:t>
            </a:r>
            <a:r>
              <a:rPr lang="tr-TR" sz="1400" b="1" dirty="0" smtClean="0">
                <a:solidFill>
                  <a:srgbClr val="C00000"/>
                </a:solidFill>
                <a:latin typeface="Calibri" panose="020F0502020204030204" pitchFamily="34" charset="0"/>
                <a:ea typeface="Calibri" panose="020F0502020204030204" pitchFamily="34" charset="0"/>
              </a:rPr>
              <a:t>sermayeye </a:t>
            </a:r>
            <a:r>
              <a:rPr lang="tr-TR" sz="1400" b="1" dirty="0">
                <a:solidFill>
                  <a:srgbClr val="C00000"/>
                </a:solidFill>
                <a:latin typeface="Calibri" panose="020F0502020204030204" pitchFamily="34" charset="0"/>
                <a:ea typeface="Calibri" panose="020F0502020204030204" pitchFamily="34" charset="0"/>
              </a:rPr>
              <a:t>ilave edilmesi mümkün</a:t>
            </a:r>
            <a:r>
              <a:rPr lang="tr-TR" sz="1400" dirty="0">
                <a:solidFill>
                  <a:srgbClr val="C00000"/>
                </a:solidFill>
                <a:latin typeface="Calibri" panose="020F0502020204030204" pitchFamily="34" charset="0"/>
                <a:ea typeface="Calibri" panose="020F0502020204030204" pitchFamily="34" charset="0"/>
              </a:rPr>
              <a:t> </a:t>
            </a:r>
            <a:r>
              <a:rPr lang="tr-TR" sz="1400" dirty="0">
                <a:solidFill>
                  <a:srgbClr val="000000"/>
                </a:solidFill>
                <a:latin typeface="Calibri" panose="020F0502020204030204" pitchFamily="34" charset="0"/>
                <a:ea typeface="Calibri" panose="020F0502020204030204" pitchFamily="34" charset="0"/>
              </a:rPr>
              <a:t>bulunmaktadır</a:t>
            </a:r>
            <a:r>
              <a:rPr lang="tr-TR" sz="1400" dirty="0" smtClean="0">
                <a:solidFill>
                  <a:srgbClr val="000000"/>
                </a:solidFill>
                <a:latin typeface="Calibri" panose="020F0502020204030204" pitchFamily="34" charset="0"/>
                <a:ea typeface="Calibri" panose="020F0502020204030204" pitchFamily="34" charset="0"/>
              </a:rPr>
              <a:t>.</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1400" dirty="0" smtClean="0">
                <a:solidFill>
                  <a:srgbClr val="000000"/>
                </a:solidFill>
                <a:latin typeface="Calibri" panose="020F0502020204030204" pitchFamily="34" charset="0"/>
                <a:ea typeface="Calibri" panose="020F0502020204030204" pitchFamily="34" charset="0"/>
              </a:rPr>
              <a:t>Sermayeye ilave </a:t>
            </a:r>
            <a:r>
              <a:rPr lang="tr-TR" sz="1400" dirty="0">
                <a:solidFill>
                  <a:srgbClr val="000000"/>
                </a:solidFill>
                <a:latin typeface="Calibri" panose="020F0502020204030204" pitchFamily="34" charset="0"/>
                <a:ea typeface="Calibri" panose="020F0502020204030204" pitchFamily="34" charset="0"/>
              </a:rPr>
              <a:t>edilme </a:t>
            </a:r>
            <a:r>
              <a:rPr lang="tr-TR" sz="1400" dirty="0" smtClean="0">
                <a:solidFill>
                  <a:srgbClr val="000000"/>
                </a:solidFill>
                <a:latin typeface="Calibri" panose="020F0502020204030204" pitchFamily="34" charset="0"/>
                <a:ea typeface="Calibri" panose="020F0502020204030204" pitchFamily="34" charset="0"/>
              </a:rPr>
              <a:t>dışında </a:t>
            </a:r>
            <a:r>
              <a:rPr lang="tr-TR" sz="1400" b="1" u="sng" dirty="0" smtClean="0">
                <a:solidFill>
                  <a:srgbClr val="000000"/>
                </a:solidFill>
                <a:latin typeface="Calibri" panose="020F0502020204030204" pitchFamily="34" charset="0"/>
                <a:ea typeface="Calibri" panose="020F0502020204030204" pitchFamily="34" charset="0"/>
              </a:rPr>
              <a:t>herhangi </a:t>
            </a:r>
            <a:r>
              <a:rPr lang="tr-TR" sz="1400" b="1" u="sng" dirty="0">
                <a:solidFill>
                  <a:srgbClr val="000000"/>
                </a:solidFill>
                <a:latin typeface="Calibri" panose="020F0502020204030204" pitchFamily="34" charset="0"/>
                <a:ea typeface="Calibri" panose="020F0502020204030204" pitchFamily="34" charset="0"/>
              </a:rPr>
              <a:t>bir şekilde</a:t>
            </a:r>
            <a:r>
              <a:rPr lang="tr-TR" sz="1400" dirty="0">
                <a:solidFill>
                  <a:srgbClr val="000000"/>
                </a:solidFill>
                <a:latin typeface="Calibri" panose="020F0502020204030204" pitchFamily="34" charset="0"/>
                <a:ea typeface="Calibri" panose="020F0502020204030204" pitchFamily="34" charset="0"/>
              </a:rPr>
              <a:t> </a:t>
            </a:r>
            <a:r>
              <a:rPr lang="tr-TR" sz="1400" b="1" dirty="0">
                <a:solidFill>
                  <a:srgbClr val="C00000"/>
                </a:solidFill>
                <a:latin typeface="Calibri" panose="020F0502020204030204" pitchFamily="34" charset="0"/>
                <a:ea typeface="Calibri" panose="020F0502020204030204" pitchFamily="34" charset="0"/>
              </a:rPr>
              <a:t>başka bir hesaba </a:t>
            </a:r>
            <a:r>
              <a:rPr lang="tr-TR" sz="1400" b="1" dirty="0" smtClean="0">
                <a:solidFill>
                  <a:srgbClr val="C00000"/>
                </a:solidFill>
                <a:latin typeface="Calibri" panose="020F0502020204030204" pitchFamily="34" charset="0"/>
                <a:ea typeface="Calibri" panose="020F0502020204030204" pitchFamily="34" charset="0"/>
              </a:rPr>
              <a:t>nakledilen(1)</a:t>
            </a:r>
            <a:r>
              <a:rPr lang="tr-TR" sz="1400" dirty="0" smtClean="0">
                <a:solidFill>
                  <a:srgbClr val="C00000"/>
                </a:solidFill>
                <a:latin typeface="Calibri" panose="020F0502020204030204" pitchFamily="34" charset="0"/>
                <a:ea typeface="Calibri" panose="020F0502020204030204" pitchFamily="34" charset="0"/>
              </a:rPr>
              <a:t> </a:t>
            </a:r>
            <a:r>
              <a:rPr lang="tr-TR" sz="1400" dirty="0">
                <a:solidFill>
                  <a:srgbClr val="000000"/>
                </a:solidFill>
                <a:latin typeface="Calibri" panose="020F0502020204030204" pitchFamily="34" charset="0"/>
                <a:ea typeface="Calibri" panose="020F0502020204030204" pitchFamily="34" charset="0"/>
              </a:rPr>
              <a:t>veya </a:t>
            </a:r>
            <a:r>
              <a:rPr lang="tr-TR" sz="1400" b="1" u="sng" dirty="0">
                <a:solidFill>
                  <a:srgbClr val="000000"/>
                </a:solidFill>
                <a:latin typeface="Calibri" panose="020F0502020204030204" pitchFamily="34" charset="0"/>
                <a:ea typeface="Calibri" panose="020F0502020204030204" pitchFamily="34" charset="0"/>
              </a:rPr>
              <a:t>işletmeden </a:t>
            </a:r>
            <a:r>
              <a:rPr lang="tr-TR" sz="1400" b="1" u="sng" dirty="0" smtClean="0">
                <a:solidFill>
                  <a:srgbClr val="000000"/>
                </a:solidFill>
                <a:latin typeface="Calibri" panose="020F0502020204030204" pitchFamily="34" charset="0"/>
                <a:ea typeface="Calibri" panose="020F0502020204030204" pitchFamily="34" charset="0"/>
              </a:rPr>
              <a:t>çekilen(2)</a:t>
            </a:r>
            <a:r>
              <a:rPr lang="tr-TR" sz="1400" dirty="0" smtClean="0">
                <a:solidFill>
                  <a:srgbClr val="000000"/>
                </a:solidFill>
                <a:latin typeface="Calibri" panose="020F0502020204030204" pitchFamily="34" charset="0"/>
                <a:ea typeface="Calibri" panose="020F0502020204030204" pitchFamily="34" charset="0"/>
              </a:rPr>
              <a:t> </a:t>
            </a:r>
            <a:r>
              <a:rPr lang="tr-TR" sz="1400" dirty="0">
                <a:solidFill>
                  <a:srgbClr val="000000"/>
                </a:solidFill>
                <a:latin typeface="Calibri" panose="020F0502020204030204" pitchFamily="34" charset="0"/>
                <a:ea typeface="Calibri" panose="020F0502020204030204" pitchFamily="34" charset="0"/>
              </a:rPr>
              <a:t>kısmı, </a:t>
            </a:r>
            <a:r>
              <a:rPr lang="tr-TR" sz="1400" b="1" u="sng" dirty="0">
                <a:solidFill>
                  <a:srgbClr val="000000"/>
                </a:solidFill>
                <a:latin typeface="Calibri" panose="020F0502020204030204" pitchFamily="34" charset="0"/>
                <a:ea typeface="Calibri" panose="020F0502020204030204" pitchFamily="34" charset="0"/>
              </a:rPr>
              <a:t>bu işlemin yapıldığı dönem kazancı ile ilişkilendirilmeksizin</a:t>
            </a:r>
            <a:r>
              <a:rPr lang="tr-TR" sz="1400" dirty="0">
                <a:solidFill>
                  <a:srgbClr val="000000"/>
                </a:solidFill>
                <a:latin typeface="Calibri" panose="020F0502020204030204" pitchFamily="34" charset="0"/>
                <a:ea typeface="Calibri" panose="020F0502020204030204" pitchFamily="34" charset="0"/>
              </a:rPr>
              <a:t> bu dönemde </a:t>
            </a:r>
            <a:r>
              <a:rPr lang="tr-TR" sz="1400" b="1" dirty="0">
                <a:solidFill>
                  <a:srgbClr val="C00000"/>
                </a:solidFill>
                <a:latin typeface="Calibri" panose="020F0502020204030204" pitchFamily="34" charset="0"/>
                <a:ea typeface="Calibri" panose="020F0502020204030204" pitchFamily="34" charset="0"/>
              </a:rPr>
              <a:t>gelir veya kurumlar vergisine tabi tutulur</a:t>
            </a:r>
            <a:r>
              <a:rPr lang="tr-TR" sz="1400" dirty="0" smtClean="0">
                <a:solidFill>
                  <a:srgbClr val="000000"/>
                </a:solidFill>
                <a:latin typeface="Calibri" panose="020F0502020204030204" pitchFamily="34" charset="0"/>
                <a:ea typeface="Calibri" panose="020F0502020204030204" pitchFamily="34" charset="0"/>
              </a:rPr>
              <a:t>.</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1400" b="1" u="sng" dirty="0">
                <a:solidFill>
                  <a:srgbClr val="000000"/>
                </a:solidFill>
                <a:latin typeface="Calibri" panose="020F0502020204030204" pitchFamily="34" charset="0"/>
                <a:ea typeface="Calibri" panose="020F0502020204030204" pitchFamily="34" charset="0"/>
              </a:rPr>
              <a:t>Tasfiye halinde</a:t>
            </a:r>
            <a:r>
              <a:rPr lang="tr-TR" sz="1400" dirty="0">
                <a:solidFill>
                  <a:srgbClr val="000000"/>
                </a:solidFill>
                <a:latin typeface="Calibri" panose="020F0502020204030204" pitchFamily="34" charset="0"/>
                <a:ea typeface="Calibri" panose="020F0502020204030204" pitchFamily="34" charset="0"/>
              </a:rPr>
              <a:t> de </a:t>
            </a:r>
            <a:r>
              <a:rPr lang="tr-TR" sz="1400" b="1" dirty="0">
                <a:solidFill>
                  <a:srgbClr val="C00000"/>
                </a:solidFill>
                <a:latin typeface="Calibri" panose="020F0502020204030204" pitchFamily="34" charset="0"/>
                <a:ea typeface="Calibri" panose="020F0502020204030204" pitchFamily="34" charset="0"/>
              </a:rPr>
              <a:t>bu kapsamda</a:t>
            </a:r>
            <a:r>
              <a:rPr lang="tr-TR" sz="1400" dirty="0">
                <a:solidFill>
                  <a:srgbClr val="C00000"/>
                </a:solidFill>
                <a:latin typeface="Calibri" panose="020F0502020204030204" pitchFamily="34" charset="0"/>
                <a:ea typeface="Calibri" panose="020F0502020204030204" pitchFamily="34" charset="0"/>
              </a:rPr>
              <a:t> </a:t>
            </a:r>
            <a:r>
              <a:rPr lang="tr-TR" sz="1400" dirty="0">
                <a:solidFill>
                  <a:srgbClr val="000000"/>
                </a:solidFill>
                <a:latin typeface="Calibri" panose="020F0502020204030204" pitchFamily="34" charset="0"/>
                <a:ea typeface="Calibri" panose="020F0502020204030204" pitchFamily="34" charset="0"/>
              </a:rPr>
              <a:t>işlem tesis edilir</a:t>
            </a:r>
            <a:r>
              <a:rPr lang="tr-TR" sz="1400" dirty="0" smtClean="0">
                <a:solidFill>
                  <a:srgbClr val="000000"/>
                </a:solidFill>
                <a:latin typeface="Calibri" panose="020F0502020204030204" pitchFamily="34" charset="0"/>
                <a:ea typeface="Calibri" panose="020F0502020204030204" pitchFamily="34" charset="0"/>
              </a:rPr>
              <a:t>.</a:t>
            </a:r>
          </a:p>
        </p:txBody>
      </p:sp>
      <p:sp>
        <p:nvSpPr>
          <p:cNvPr id="21" name="Yuvarlatılmış Dikdörtgen 20"/>
          <p:cNvSpPr/>
          <p:nvPr/>
        </p:nvSpPr>
        <p:spPr>
          <a:xfrm>
            <a:off x="3617050" y="1225669"/>
            <a:ext cx="5952554" cy="720000"/>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a:latin typeface="Arial" panose="020B0604020202020204" pitchFamily="34" charset="0"/>
                <a:cs typeface="Arial" panose="020B0604020202020204" pitchFamily="34" charset="0"/>
              </a:rPr>
              <a:t>Özel fon hesabındaki tutarlar</a:t>
            </a:r>
          </a:p>
        </p:txBody>
      </p:sp>
      <p:sp>
        <p:nvSpPr>
          <p:cNvPr id="2" name="Slayt Numarası Yer Tutucusu 1"/>
          <p:cNvSpPr>
            <a:spLocks noGrp="1"/>
          </p:cNvSpPr>
          <p:nvPr>
            <p:ph type="sldNum" sz="quarter" idx="12"/>
          </p:nvPr>
        </p:nvSpPr>
        <p:spPr/>
        <p:txBody>
          <a:bodyPr/>
          <a:lstStyle/>
          <a:p>
            <a:fld id="{F28A0EBE-9E73-41B7-8F1B-104D7A2F7EFB}" type="slidenum">
              <a:rPr lang="tr-TR" smtClean="0"/>
              <a:t>52</a:t>
            </a:fld>
            <a:endParaRPr lang="tr-TR"/>
          </a:p>
        </p:txBody>
      </p:sp>
    </p:spTree>
    <p:extLst>
      <p:ext uri="{BB962C8B-B14F-4D97-AF65-F5344CB8AC3E}">
        <p14:creationId xmlns:p14="http://schemas.microsoft.com/office/powerpoint/2010/main" val="2078331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up)">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20" grpId="0" animBg="1"/>
      <p:bldP spid="21"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Metin kutusu 15"/>
          <p:cNvSpPr txBox="1"/>
          <p:nvPr/>
        </p:nvSpPr>
        <p:spPr>
          <a:xfrm>
            <a:off x="945850" y="3536108"/>
            <a:ext cx="11244943" cy="1400383"/>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100" b="1">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a:defRPr>
                <a:solidFill>
                  <a:schemeClr val="tx1"/>
                </a:solidFill>
              </a:defRPr>
            </a:lvl2pPr>
            <a:lvl3pPr marL="834390" lvl="2" indent="-285750">
              <a:lnSpc>
                <a:spcPct val="90000"/>
              </a:lnSpc>
              <a:spcBef>
                <a:spcPts val="300"/>
              </a:spcBef>
              <a:spcAft>
                <a:spcPts val="300"/>
              </a:spcAft>
              <a:buClr>
                <a:srgbClr val="D34817"/>
              </a:buClr>
              <a:buFont typeface="Wingdings" panose="05000000000000000000" pitchFamily="2" charset="2"/>
              <a:buChar char="§"/>
              <a:defRPr sz="1400">
                <a:solidFill>
                  <a:prstClr val="black">
                    <a:lumMod val="85000"/>
                    <a:lumOff val="15000"/>
                  </a:prstClr>
                </a:solidFill>
                <a:latin typeface="Segoe UI" panose="020B0502040204020203" pitchFamily="34" charset="0"/>
                <a:ea typeface="Segoe UI" panose="020B0502040204020203" pitchFamily="34" charset="0"/>
                <a:cs typeface="Segoe UI" panose="020B0502040204020203" pitchFamily="34" charset="0"/>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1">
              <a:spcAft>
                <a:spcPts val="600"/>
              </a:spcAft>
            </a:pPr>
            <a:r>
              <a:rPr lang="tr-TR" sz="1400" b="1" dirty="0" smtClean="0">
                <a:solidFill>
                  <a:srgbClr val="000000"/>
                </a:solidFill>
                <a:latin typeface="Calibri" panose="020F0502020204030204" pitchFamily="34" charset="0"/>
                <a:ea typeface="Calibri" panose="020F0502020204030204" pitchFamily="34" charset="0"/>
              </a:rPr>
              <a:t>	</a:t>
            </a:r>
            <a:r>
              <a:rPr lang="tr-TR" sz="1400" b="1" dirty="0" smtClean="0">
                <a:solidFill>
                  <a:srgbClr val="C00000"/>
                </a:solidFill>
                <a:latin typeface="Calibri" panose="020F0502020204030204" pitchFamily="34" charset="0"/>
                <a:ea typeface="Calibri" panose="020F0502020204030204" pitchFamily="34" charset="0"/>
              </a:rPr>
              <a:t>Ancak;</a:t>
            </a:r>
          </a:p>
          <a:p>
            <a:pPr marL="742950" lvl="1" indent="-285750">
              <a:spcAft>
                <a:spcPts val="600"/>
              </a:spcAft>
              <a:buFont typeface="Wingdings" panose="05000000000000000000" pitchFamily="2" charset="2"/>
              <a:buChar char="ü"/>
            </a:pPr>
            <a:r>
              <a:rPr lang="tr-TR" sz="1400" b="1" u="sng" dirty="0">
                <a:solidFill>
                  <a:srgbClr val="000000"/>
                </a:solidFill>
                <a:latin typeface="Calibri" panose="020F0502020204030204" pitchFamily="34" charset="0"/>
                <a:ea typeface="Calibri" panose="020F0502020204030204" pitchFamily="34" charset="0"/>
              </a:rPr>
              <a:t>Tasfiye halinde</a:t>
            </a:r>
            <a:r>
              <a:rPr lang="tr-TR" sz="1400" dirty="0">
                <a:solidFill>
                  <a:srgbClr val="000000"/>
                </a:solidFill>
                <a:latin typeface="Calibri" panose="020F0502020204030204" pitchFamily="34" charset="0"/>
                <a:ea typeface="Calibri" panose="020F0502020204030204" pitchFamily="34" charset="0"/>
              </a:rPr>
              <a:t> de </a:t>
            </a:r>
            <a:r>
              <a:rPr lang="tr-TR" sz="1400" b="1" dirty="0">
                <a:solidFill>
                  <a:srgbClr val="C00000"/>
                </a:solidFill>
                <a:latin typeface="Calibri" panose="020F0502020204030204" pitchFamily="34" charset="0"/>
                <a:ea typeface="Calibri" panose="020F0502020204030204" pitchFamily="34" charset="0"/>
              </a:rPr>
              <a:t>bu kapsamda</a:t>
            </a:r>
            <a:r>
              <a:rPr lang="tr-TR" sz="1400" dirty="0">
                <a:solidFill>
                  <a:srgbClr val="C00000"/>
                </a:solidFill>
                <a:latin typeface="Calibri" panose="020F0502020204030204" pitchFamily="34" charset="0"/>
                <a:ea typeface="Calibri" panose="020F0502020204030204" pitchFamily="34" charset="0"/>
              </a:rPr>
              <a:t> </a:t>
            </a:r>
            <a:r>
              <a:rPr lang="tr-TR" sz="1400" dirty="0">
                <a:solidFill>
                  <a:srgbClr val="000000"/>
                </a:solidFill>
                <a:latin typeface="Calibri" panose="020F0502020204030204" pitchFamily="34" charset="0"/>
                <a:ea typeface="Calibri" panose="020F0502020204030204" pitchFamily="34" charset="0"/>
              </a:rPr>
              <a:t>işlem tesis edilir. </a:t>
            </a:r>
            <a:endParaRPr lang="tr-TR" sz="1400" dirty="0" smtClean="0">
              <a:solidFill>
                <a:srgbClr val="000000"/>
              </a:solidFill>
              <a:latin typeface="Calibri" panose="020F0502020204030204" pitchFamily="34" charset="0"/>
              <a:ea typeface="Calibri" panose="020F0502020204030204" pitchFamily="34" charset="0"/>
            </a:endParaRPr>
          </a:p>
          <a:p>
            <a:pPr marL="742950" lvl="1" indent="-285750">
              <a:spcAft>
                <a:spcPts val="600"/>
              </a:spcAft>
              <a:buFont typeface="Wingdings" panose="05000000000000000000" pitchFamily="2" charset="2"/>
              <a:buChar char="ü"/>
            </a:pPr>
            <a:r>
              <a:rPr lang="tr-TR" sz="1400" dirty="0" smtClean="0">
                <a:solidFill>
                  <a:srgbClr val="000000"/>
                </a:solidFill>
                <a:latin typeface="Calibri" panose="020F0502020204030204" pitchFamily="34" charset="0"/>
                <a:ea typeface="Calibri" panose="020F0502020204030204" pitchFamily="34" charset="0"/>
              </a:rPr>
              <a:t>193 </a:t>
            </a:r>
            <a:r>
              <a:rPr lang="tr-TR" sz="1400" dirty="0">
                <a:solidFill>
                  <a:srgbClr val="000000"/>
                </a:solidFill>
                <a:latin typeface="Calibri" panose="020F0502020204030204" pitchFamily="34" charset="0"/>
                <a:ea typeface="Calibri" panose="020F0502020204030204" pitchFamily="34" charset="0"/>
              </a:rPr>
              <a:t>sayılı Kanunun 81 inci maddesinde sayılan </a:t>
            </a:r>
            <a:r>
              <a:rPr lang="tr-TR" sz="1400" b="1" u="sng" dirty="0">
                <a:solidFill>
                  <a:srgbClr val="000000"/>
                </a:solidFill>
                <a:latin typeface="Calibri" panose="020F0502020204030204" pitchFamily="34" charset="0"/>
                <a:ea typeface="Calibri" panose="020F0502020204030204" pitchFamily="34" charset="0"/>
              </a:rPr>
              <a:t>devir ve tür değiştirme</a:t>
            </a:r>
            <a:r>
              <a:rPr lang="tr-TR" sz="1400" dirty="0">
                <a:solidFill>
                  <a:srgbClr val="000000"/>
                </a:solidFill>
                <a:latin typeface="Calibri" panose="020F0502020204030204" pitchFamily="34" charset="0"/>
                <a:ea typeface="Calibri" panose="020F0502020204030204" pitchFamily="34" charset="0"/>
              </a:rPr>
              <a:t> halleri ile 5520 sayılı Kanuna göre yapılan </a:t>
            </a:r>
            <a:r>
              <a:rPr lang="tr-TR" sz="1400" b="1" u="sng" dirty="0">
                <a:solidFill>
                  <a:srgbClr val="000000"/>
                </a:solidFill>
                <a:latin typeface="Calibri" panose="020F0502020204030204" pitchFamily="34" charset="0"/>
                <a:ea typeface="Calibri" panose="020F0502020204030204" pitchFamily="34" charset="0"/>
              </a:rPr>
              <a:t>devir ve bölünme</a:t>
            </a:r>
            <a:r>
              <a:rPr lang="tr-TR" sz="1400" dirty="0">
                <a:solidFill>
                  <a:srgbClr val="000000"/>
                </a:solidFill>
                <a:latin typeface="Calibri" panose="020F0502020204030204" pitchFamily="34" charset="0"/>
                <a:ea typeface="Calibri" panose="020F0502020204030204" pitchFamily="34" charset="0"/>
              </a:rPr>
              <a:t> hallerinde, fon hesabında yer alan tutarlar </a:t>
            </a:r>
            <a:r>
              <a:rPr lang="tr-TR" sz="1400" b="1" dirty="0">
                <a:solidFill>
                  <a:srgbClr val="C00000"/>
                </a:solidFill>
                <a:latin typeface="Calibri" panose="020F0502020204030204" pitchFamily="34" charset="0"/>
                <a:ea typeface="Calibri" panose="020F0502020204030204" pitchFamily="34" charset="0"/>
              </a:rPr>
              <a:t>işletmeden çekilmiş</a:t>
            </a:r>
            <a:r>
              <a:rPr lang="tr-TR" sz="1400" dirty="0">
                <a:solidFill>
                  <a:srgbClr val="C00000"/>
                </a:solidFill>
                <a:latin typeface="Calibri" panose="020F0502020204030204" pitchFamily="34" charset="0"/>
                <a:ea typeface="Calibri" panose="020F0502020204030204" pitchFamily="34" charset="0"/>
              </a:rPr>
              <a:t> </a:t>
            </a:r>
            <a:r>
              <a:rPr lang="tr-TR" sz="1400" dirty="0">
                <a:solidFill>
                  <a:srgbClr val="000000"/>
                </a:solidFill>
                <a:latin typeface="Calibri" panose="020F0502020204030204" pitchFamily="34" charset="0"/>
                <a:ea typeface="Calibri" panose="020F0502020204030204" pitchFamily="34" charset="0"/>
              </a:rPr>
              <a:t>veya </a:t>
            </a:r>
            <a:r>
              <a:rPr lang="tr-TR" sz="1400" b="1" dirty="0">
                <a:solidFill>
                  <a:srgbClr val="C00000"/>
                </a:solidFill>
                <a:latin typeface="Calibri" panose="020F0502020204030204" pitchFamily="34" charset="0"/>
                <a:ea typeface="Calibri" panose="020F0502020204030204" pitchFamily="34" charset="0"/>
              </a:rPr>
              <a:t>başka bir hesaba nakledilmiş</a:t>
            </a:r>
            <a:r>
              <a:rPr lang="tr-TR" sz="1400" dirty="0">
                <a:solidFill>
                  <a:srgbClr val="C00000"/>
                </a:solidFill>
                <a:latin typeface="Calibri" panose="020F0502020204030204" pitchFamily="34" charset="0"/>
                <a:ea typeface="Calibri" panose="020F0502020204030204" pitchFamily="34" charset="0"/>
              </a:rPr>
              <a:t> </a:t>
            </a:r>
            <a:r>
              <a:rPr lang="tr-TR" sz="1400" b="1" u="sng" dirty="0">
                <a:solidFill>
                  <a:srgbClr val="000000"/>
                </a:solidFill>
                <a:latin typeface="Calibri" panose="020F0502020204030204" pitchFamily="34" charset="0"/>
                <a:ea typeface="Calibri" panose="020F0502020204030204" pitchFamily="34" charset="0"/>
              </a:rPr>
              <a:t>sayılmaz</a:t>
            </a:r>
            <a:r>
              <a:rPr lang="tr-TR" sz="1400" dirty="0">
                <a:solidFill>
                  <a:srgbClr val="000000"/>
                </a:solidFill>
                <a:latin typeface="Calibri" panose="020F0502020204030204" pitchFamily="34" charset="0"/>
                <a:ea typeface="Calibri" panose="020F0502020204030204" pitchFamily="34" charset="0"/>
              </a:rPr>
              <a:t>. </a:t>
            </a:r>
            <a:endParaRPr lang="tr-TR" sz="1400" dirty="0" smtClean="0">
              <a:solidFill>
                <a:srgbClr val="000000"/>
              </a:solidFill>
              <a:latin typeface="Calibri" panose="020F0502020204030204" pitchFamily="34" charset="0"/>
              <a:ea typeface="Calibri" panose="020F0502020204030204" pitchFamily="34" charset="0"/>
            </a:endParaRPr>
          </a:p>
          <a:p>
            <a:pPr marL="742950" lvl="1" indent="-285750">
              <a:spcAft>
                <a:spcPts val="600"/>
              </a:spcAft>
              <a:buFont typeface="Wingdings" panose="05000000000000000000" pitchFamily="2" charset="2"/>
              <a:buChar char="ü"/>
            </a:pPr>
            <a:r>
              <a:rPr lang="tr-TR" sz="1400" dirty="0" smtClean="0">
                <a:solidFill>
                  <a:srgbClr val="000000"/>
                </a:solidFill>
                <a:latin typeface="Calibri" panose="020F0502020204030204" pitchFamily="34" charset="0"/>
                <a:ea typeface="Calibri" panose="020F0502020204030204" pitchFamily="34" charset="0"/>
              </a:rPr>
              <a:t>Söz </a:t>
            </a:r>
            <a:r>
              <a:rPr lang="tr-TR" sz="1400" dirty="0">
                <a:solidFill>
                  <a:srgbClr val="000000"/>
                </a:solidFill>
                <a:latin typeface="Calibri" panose="020F0502020204030204" pitchFamily="34" charset="0"/>
                <a:ea typeface="Calibri" panose="020F0502020204030204" pitchFamily="34" charset="0"/>
              </a:rPr>
              <a:t>konusu fon hesabının tamamen veya kısmen </a:t>
            </a:r>
            <a:r>
              <a:rPr lang="tr-TR" sz="1400" b="1" u="sng" dirty="0">
                <a:solidFill>
                  <a:srgbClr val="000000"/>
                </a:solidFill>
                <a:latin typeface="Calibri" panose="020F0502020204030204" pitchFamily="34" charset="0"/>
                <a:ea typeface="Calibri" panose="020F0502020204030204" pitchFamily="34" charset="0"/>
              </a:rPr>
              <a:t>devrolunduğu kurumlar için de</a:t>
            </a:r>
            <a:r>
              <a:rPr lang="tr-TR" sz="1400" dirty="0">
                <a:solidFill>
                  <a:srgbClr val="000000"/>
                </a:solidFill>
                <a:latin typeface="Calibri" panose="020F0502020204030204" pitchFamily="34" charset="0"/>
                <a:ea typeface="Calibri" panose="020F0502020204030204" pitchFamily="34" charset="0"/>
              </a:rPr>
              <a:t> </a:t>
            </a:r>
            <a:r>
              <a:rPr lang="tr-TR" sz="1400" b="1" dirty="0">
                <a:solidFill>
                  <a:srgbClr val="C00000"/>
                </a:solidFill>
                <a:latin typeface="Calibri" panose="020F0502020204030204" pitchFamily="34" charset="0"/>
                <a:ea typeface="Calibri" panose="020F0502020204030204" pitchFamily="34" charset="0"/>
              </a:rPr>
              <a:t>birinci fıkra hükümleri geçerlidir</a:t>
            </a:r>
            <a:r>
              <a:rPr lang="tr-TR" sz="1400" dirty="0" smtClean="0">
                <a:solidFill>
                  <a:srgbClr val="000000"/>
                </a:solidFill>
                <a:latin typeface="Calibri" panose="020F0502020204030204" pitchFamily="34" charset="0"/>
                <a:ea typeface="Calibri" panose="020F0502020204030204" pitchFamily="34" charset="0"/>
              </a:rPr>
              <a:t>.</a:t>
            </a:r>
          </a:p>
        </p:txBody>
      </p:sp>
      <p:sp>
        <p:nvSpPr>
          <p:cNvPr id="12" name="İçerik Yer Tutucusu 2"/>
          <p:cNvSpPr txBox="1">
            <a:spLocks/>
          </p:cNvSpPr>
          <p:nvPr/>
        </p:nvSpPr>
        <p:spPr>
          <a:xfrm>
            <a:off x="-374871" y="5737074"/>
            <a:ext cx="8736973" cy="10897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Font typeface="Wingdings" panose="05000000000000000000" pitchFamily="2" charset="2"/>
              <a:buChar char="q"/>
            </a:pPr>
            <a:endParaRPr lang="tr-TR" dirty="0"/>
          </a:p>
        </p:txBody>
      </p:sp>
      <p:sp>
        <p:nvSpPr>
          <p:cNvPr id="22" name="Dikdörtgen 21"/>
          <p:cNvSpPr/>
          <p:nvPr/>
        </p:nvSpPr>
        <p:spPr>
          <a:xfrm>
            <a:off x="2941563" y="1441688"/>
            <a:ext cx="5254951" cy="720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scene3d>
              <a:camera prst="orthographicFront"/>
              <a:lightRig rig="threePt" dir="t"/>
            </a:scene3d>
            <a:sp3d extrusionH="57150">
              <a:bevelT w="82550" h="38100" prst="coolSlant"/>
            </a:sp3d>
          </a:bodyPr>
          <a:lstStyle/>
          <a:p>
            <a:pPr lvl="0" algn="ctr" defTabSz="1422400">
              <a:lnSpc>
                <a:spcPct val="90000"/>
              </a:lnSpc>
              <a:spcBef>
                <a:spcPct val="0"/>
              </a:spcBef>
              <a:spcAft>
                <a:spcPct val="35000"/>
              </a:spcAft>
            </a:pPr>
            <a:endParaRPr lang="tr-TR" sz="3200" b="1" dirty="0">
              <a:solidFill>
                <a:schemeClr val="tx1"/>
              </a:solidFill>
              <a:latin typeface="SimSun" panose="02010600030101010101" pitchFamily="2" charset="-122"/>
              <a:ea typeface="SimSun" panose="02010600030101010101" pitchFamily="2" charset="-122"/>
              <a:cs typeface="Times New Roman" panose="02020603050405020304" pitchFamily="18" charset="0"/>
            </a:endParaRPr>
          </a:p>
        </p:txBody>
      </p:sp>
      <p:sp>
        <p:nvSpPr>
          <p:cNvPr id="11" name="TextShape 2"/>
          <p:cNvSpPr txBox="1"/>
          <p:nvPr/>
        </p:nvSpPr>
        <p:spPr>
          <a:xfrm>
            <a:off x="1108075" y="82018"/>
            <a:ext cx="10920495" cy="791640"/>
          </a:xfrm>
          <a:prstGeom prst="rect">
            <a:avLst/>
          </a:prstGeom>
          <a:noFill/>
          <a:ln>
            <a:noFill/>
          </a:ln>
        </p:spPr>
        <p:txBody>
          <a:bodyPr anchor="ctr"/>
          <a:lstStyle/>
          <a:p>
            <a:pPr algn="ctr">
              <a:lnSpc>
                <a:spcPct val="100000"/>
              </a:lnSpc>
            </a:pPr>
            <a:r>
              <a:rPr lang="tr-TR" sz="2500" b="1" spc="-1" dirty="0" smtClean="0">
                <a:solidFill>
                  <a:srgbClr val="FF0000"/>
                </a:solidFill>
                <a:uFill>
                  <a:solidFill>
                    <a:srgbClr val="FFFFFF"/>
                  </a:solidFill>
                </a:uFill>
                <a:latin typeface="Calibri"/>
              </a:rPr>
              <a:t>YENİDEN DEĞERLEME</a:t>
            </a:r>
          </a:p>
          <a:p>
            <a:pPr algn="ctr">
              <a:lnSpc>
                <a:spcPct val="100000"/>
              </a:lnSpc>
            </a:pPr>
            <a:r>
              <a:rPr lang="tr-TR" b="1" spc="-1" dirty="0" smtClean="0">
                <a:solidFill>
                  <a:srgbClr val="FF0000"/>
                </a:solidFill>
                <a:uFill>
                  <a:solidFill>
                    <a:srgbClr val="FFFFFF"/>
                  </a:solidFill>
                </a:uFill>
              </a:rPr>
              <a:t>-</a:t>
            </a:r>
            <a:r>
              <a:rPr lang="tr-TR" b="1" spc="-1" dirty="0">
                <a:solidFill>
                  <a:srgbClr val="FF0000"/>
                </a:solidFill>
                <a:uFill>
                  <a:solidFill>
                    <a:srgbClr val="FFFFFF"/>
                  </a:solidFill>
                </a:uFill>
              </a:rPr>
              <a:t>9/6/2021 Tarihi İtibarıyla Kayıtlı Bulunan İktisadi Kıymetler Bakımından VUK Geçici 31 Uygulaması</a:t>
            </a:r>
            <a:r>
              <a:rPr lang="tr-TR" b="1" strike="noStrike" spc="-1" dirty="0" smtClean="0">
                <a:solidFill>
                  <a:srgbClr val="FF0000"/>
                </a:solidFill>
                <a:uFill>
                  <a:solidFill>
                    <a:srgbClr val="FFFFFF"/>
                  </a:solidFill>
                </a:uFill>
                <a:latin typeface="Calibri"/>
              </a:rPr>
              <a:t>-</a:t>
            </a:r>
            <a:endParaRPr lang="tr-TR" b="0" strike="noStrike" spc="-1" dirty="0">
              <a:solidFill>
                <a:srgbClr val="000000"/>
              </a:solidFill>
              <a:uFill>
                <a:solidFill>
                  <a:srgbClr val="FFFFFF"/>
                </a:solidFill>
              </a:uFill>
              <a:latin typeface="Calibri"/>
            </a:endParaRPr>
          </a:p>
        </p:txBody>
      </p:sp>
      <p:sp>
        <p:nvSpPr>
          <p:cNvPr id="13" name="5 Dikdörtgen"/>
          <p:cNvSpPr/>
          <p:nvPr/>
        </p:nvSpPr>
        <p:spPr>
          <a:xfrm rot="16200000">
            <a:off x="-2875869" y="3145126"/>
            <a:ext cx="6851740" cy="561489"/>
          </a:xfrm>
          <a:prstGeom prst="rect">
            <a:avLst/>
          </a:prstGeom>
          <a:solidFill>
            <a:srgbClr val="FD0005"/>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b="1">
              <a:solidFill>
                <a:prstClr val="white"/>
              </a:solidFill>
            </a:endParaRPr>
          </a:p>
        </p:txBody>
      </p:sp>
      <p:sp>
        <p:nvSpPr>
          <p:cNvPr id="14" name="36 Başlık"/>
          <p:cNvSpPr txBox="1">
            <a:spLocks/>
          </p:cNvSpPr>
          <p:nvPr/>
        </p:nvSpPr>
        <p:spPr>
          <a:xfrm rot="16200000">
            <a:off x="-2247497" y="3571445"/>
            <a:ext cx="5584971" cy="571504"/>
          </a:xfrm>
          <a:prstGeom prst="rect">
            <a:avLst/>
          </a:prstGeom>
        </p:spPr>
        <p:txBody>
          <a:bodyPr vert="horz" lIns="91440" tIns="45720" rIns="91440" bIns="45720" rtlCol="0" anchor="ctr">
            <a:noAutofit/>
          </a:bodyPr>
          <a:lstStyle/>
          <a:p>
            <a:pPr algn="ctr">
              <a:spcBef>
                <a:spcPct val="0"/>
              </a:spcBef>
              <a:defRPr/>
            </a:pPr>
            <a:r>
              <a:rPr lang="tr-TR" b="1" dirty="0">
                <a:solidFill>
                  <a:prstClr val="white"/>
                </a:solidFill>
                <a:effectLst>
                  <a:outerShdw blurRad="38100" dist="38100" dir="2700000" algn="tl">
                    <a:srgbClr val="000000">
                      <a:alpha val="43137"/>
                    </a:srgbClr>
                  </a:outerShdw>
                </a:effectLst>
              </a:rPr>
              <a:t>VERGİ DENETİM KURULU BAŞKANLIĞI</a:t>
            </a:r>
          </a:p>
        </p:txBody>
      </p:sp>
      <p:pic>
        <p:nvPicPr>
          <p:cNvPr id="15" name="Resim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46" y="235646"/>
            <a:ext cx="965683" cy="964739"/>
          </a:xfrm>
          <a:prstGeom prst="rect">
            <a:avLst/>
          </a:prstGeom>
        </p:spPr>
      </p:pic>
      <p:sp>
        <p:nvSpPr>
          <p:cNvPr id="20" name="Metin kutusu 19"/>
          <p:cNvSpPr txBox="1"/>
          <p:nvPr/>
        </p:nvSpPr>
        <p:spPr>
          <a:xfrm>
            <a:off x="3602676" y="1396532"/>
            <a:ext cx="5965371" cy="2094420"/>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pPr algn="just"/>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pPr algn="just"/>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endParaRPr lang="tr-TR" sz="1400" dirty="0" smtClean="0">
              <a:solidFill>
                <a:srgbClr val="000000"/>
              </a:solidFill>
              <a:latin typeface="Calibri" panose="020F0502020204030204" pitchFamily="34" charset="0"/>
              <a:ea typeface="Calibri" panose="020F0502020204030204" pitchFamily="34"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1400" dirty="0" smtClean="0">
                <a:solidFill>
                  <a:srgbClr val="000000"/>
                </a:solidFill>
                <a:latin typeface="Calibri" panose="020F0502020204030204" pitchFamily="34" charset="0"/>
                <a:ea typeface="Calibri" panose="020F0502020204030204" pitchFamily="34" charset="0"/>
              </a:rPr>
              <a:t>İktisadi kıymetlerin </a:t>
            </a:r>
            <a:r>
              <a:rPr lang="tr-TR" sz="1400" dirty="0">
                <a:solidFill>
                  <a:srgbClr val="000000"/>
                </a:solidFill>
                <a:latin typeface="Calibri" panose="020F0502020204030204" pitchFamily="34" charset="0"/>
                <a:ea typeface="Calibri" panose="020F0502020204030204" pitchFamily="34" charset="0"/>
              </a:rPr>
              <a:t>satılması veya herhangi bir şekilde elden çıkarılması halinde, pasifte </a:t>
            </a:r>
            <a:r>
              <a:rPr lang="tr-TR" sz="1400" b="1" dirty="0">
                <a:solidFill>
                  <a:srgbClr val="C00000"/>
                </a:solidFill>
                <a:latin typeface="Calibri" panose="020F0502020204030204" pitchFamily="34" charset="0"/>
                <a:ea typeface="Calibri" panose="020F0502020204030204" pitchFamily="34" charset="0"/>
              </a:rPr>
              <a:t>özel fon hesabında</a:t>
            </a:r>
            <a:r>
              <a:rPr lang="tr-TR" sz="1400" dirty="0">
                <a:solidFill>
                  <a:srgbClr val="C00000"/>
                </a:solidFill>
                <a:latin typeface="Calibri" panose="020F0502020204030204" pitchFamily="34" charset="0"/>
                <a:ea typeface="Calibri" panose="020F0502020204030204" pitchFamily="34" charset="0"/>
              </a:rPr>
              <a:t> </a:t>
            </a:r>
            <a:r>
              <a:rPr lang="tr-TR" sz="1400" dirty="0">
                <a:solidFill>
                  <a:srgbClr val="000000"/>
                </a:solidFill>
                <a:latin typeface="Calibri" panose="020F0502020204030204" pitchFamily="34" charset="0"/>
                <a:ea typeface="Calibri" panose="020F0502020204030204" pitchFamily="34" charset="0"/>
              </a:rPr>
              <a:t>gösterilen değer artışı tutarları, </a:t>
            </a:r>
            <a:r>
              <a:rPr lang="tr-TR" sz="1400" b="1" u="sng" dirty="0">
                <a:solidFill>
                  <a:srgbClr val="000000"/>
                </a:solidFill>
                <a:latin typeface="Calibri" panose="020F0502020204030204" pitchFamily="34" charset="0"/>
                <a:ea typeface="Calibri" panose="020F0502020204030204" pitchFamily="34" charset="0"/>
              </a:rPr>
              <a:t>satış kazancına dâhil edilmez</a:t>
            </a:r>
            <a:r>
              <a:rPr lang="tr-TR" sz="1400" dirty="0">
                <a:solidFill>
                  <a:srgbClr val="000000"/>
                </a:solidFill>
                <a:latin typeface="Calibri" panose="020F0502020204030204" pitchFamily="34" charset="0"/>
                <a:ea typeface="Calibri" panose="020F0502020204030204" pitchFamily="34" charset="0"/>
              </a:rPr>
              <a:t>. </a:t>
            </a:r>
            <a:endParaRPr lang="tr-TR" sz="1400" dirty="0" smtClean="0">
              <a:solidFill>
                <a:srgbClr val="000000"/>
              </a:solidFill>
              <a:latin typeface="Calibri" panose="020F0502020204030204" pitchFamily="34" charset="0"/>
              <a:ea typeface="Calibri" panose="020F0502020204030204" pitchFamily="34"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1400" dirty="0" smtClean="0">
                <a:solidFill>
                  <a:srgbClr val="000000"/>
                </a:solidFill>
                <a:latin typeface="Calibri" panose="020F0502020204030204" pitchFamily="34" charset="0"/>
                <a:ea typeface="Calibri" panose="020F0502020204030204" pitchFamily="34" charset="0"/>
              </a:rPr>
              <a:t>Bu </a:t>
            </a:r>
            <a:r>
              <a:rPr lang="tr-TR" sz="1400" dirty="0">
                <a:solidFill>
                  <a:srgbClr val="000000"/>
                </a:solidFill>
                <a:latin typeface="Calibri" panose="020F0502020204030204" pitchFamily="34" charset="0"/>
                <a:ea typeface="Calibri" panose="020F0502020204030204" pitchFamily="34" charset="0"/>
              </a:rPr>
              <a:t>durumda fon hesabı kayıtlarda kalmaya devam eder</a:t>
            </a:r>
            <a:r>
              <a:rPr lang="tr-TR" sz="1400" dirty="0" smtClean="0">
                <a:solidFill>
                  <a:srgbClr val="000000"/>
                </a:solidFill>
                <a:latin typeface="Calibri" panose="020F0502020204030204" pitchFamily="34" charset="0"/>
                <a:ea typeface="Calibri" panose="020F0502020204030204" pitchFamily="34" charset="0"/>
              </a:rPr>
              <a:t>.</a:t>
            </a:r>
          </a:p>
          <a:p>
            <a:pPr marL="377190" lvl="1" indent="-285750" algn="just">
              <a:lnSpc>
                <a:spcPct val="90000"/>
              </a:lnSpc>
              <a:spcBef>
                <a:spcPts val="300"/>
              </a:spcBef>
              <a:spcAft>
                <a:spcPts val="300"/>
              </a:spcAft>
              <a:buClr>
                <a:srgbClr val="D34817"/>
              </a:buClr>
              <a:buFont typeface="Wingdings" panose="05000000000000000000" pitchFamily="2" charset="2"/>
              <a:buChar char="§"/>
            </a:pPr>
            <a:endParaRPr lang="tr-TR" sz="1400" dirty="0" smtClean="0">
              <a:solidFill>
                <a:srgbClr val="000000"/>
              </a:solidFill>
              <a:latin typeface="Calibri" panose="020F0502020204030204" pitchFamily="34" charset="0"/>
              <a:ea typeface="Calibri" panose="020F0502020204030204" pitchFamily="34" charset="0"/>
            </a:endParaRPr>
          </a:p>
        </p:txBody>
      </p:sp>
      <p:sp>
        <p:nvSpPr>
          <p:cNvPr id="21" name="Yuvarlatılmış Dikdörtgen 20"/>
          <p:cNvSpPr/>
          <p:nvPr/>
        </p:nvSpPr>
        <p:spPr>
          <a:xfrm>
            <a:off x="3617050" y="1225669"/>
            <a:ext cx="5952554" cy="720000"/>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smtClean="0">
                <a:latin typeface="Arial" panose="020B0604020202020204" pitchFamily="34" charset="0"/>
                <a:cs typeface="Arial" panose="020B0604020202020204" pitchFamily="34" charset="0"/>
              </a:rPr>
              <a:t>İktisadi kıymetlerin </a:t>
            </a:r>
            <a:r>
              <a:rPr lang="tr-TR" dirty="0">
                <a:latin typeface="Arial" panose="020B0604020202020204" pitchFamily="34" charset="0"/>
                <a:cs typeface="Arial" panose="020B0604020202020204" pitchFamily="34" charset="0"/>
              </a:rPr>
              <a:t>elden çıkarılması</a:t>
            </a:r>
          </a:p>
        </p:txBody>
      </p:sp>
      <p:sp>
        <p:nvSpPr>
          <p:cNvPr id="2" name="Slayt Numarası Yer Tutucusu 1"/>
          <p:cNvSpPr>
            <a:spLocks noGrp="1"/>
          </p:cNvSpPr>
          <p:nvPr>
            <p:ph type="sldNum" sz="quarter" idx="12"/>
          </p:nvPr>
        </p:nvSpPr>
        <p:spPr/>
        <p:txBody>
          <a:bodyPr/>
          <a:lstStyle/>
          <a:p>
            <a:fld id="{F28A0EBE-9E73-41B7-8F1B-104D7A2F7EFB}" type="slidenum">
              <a:rPr lang="tr-TR" smtClean="0"/>
              <a:t>53</a:t>
            </a:fld>
            <a:endParaRPr lang="tr-TR"/>
          </a:p>
        </p:txBody>
      </p:sp>
    </p:spTree>
    <p:extLst>
      <p:ext uri="{BB962C8B-B14F-4D97-AF65-F5344CB8AC3E}">
        <p14:creationId xmlns:p14="http://schemas.microsoft.com/office/powerpoint/2010/main" val="1167475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up)">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20" grpId="0" animBg="1"/>
      <p:bldP spid="21"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Metin kutusu 15"/>
          <p:cNvSpPr txBox="1"/>
          <p:nvPr/>
        </p:nvSpPr>
        <p:spPr>
          <a:xfrm>
            <a:off x="970855" y="2729718"/>
            <a:ext cx="11244943" cy="2970044"/>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100" b="1">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a:defRPr>
                <a:solidFill>
                  <a:schemeClr val="tx1"/>
                </a:solidFill>
              </a:defRPr>
            </a:lvl2pPr>
            <a:lvl3pPr marL="834390" lvl="2" indent="-285750">
              <a:lnSpc>
                <a:spcPct val="90000"/>
              </a:lnSpc>
              <a:spcBef>
                <a:spcPts val="300"/>
              </a:spcBef>
              <a:spcAft>
                <a:spcPts val="300"/>
              </a:spcAft>
              <a:buClr>
                <a:srgbClr val="D34817"/>
              </a:buClr>
              <a:buFont typeface="Wingdings" panose="05000000000000000000" pitchFamily="2" charset="2"/>
              <a:buChar char="§"/>
              <a:defRPr sz="1400">
                <a:solidFill>
                  <a:prstClr val="black">
                    <a:lumMod val="85000"/>
                    <a:lumOff val="15000"/>
                  </a:prstClr>
                </a:solidFill>
                <a:latin typeface="Segoe UI" panose="020B0502040204020203" pitchFamily="34" charset="0"/>
                <a:ea typeface="Segoe UI" panose="020B0502040204020203" pitchFamily="34" charset="0"/>
                <a:cs typeface="Segoe UI" panose="020B0502040204020203" pitchFamily="34" charset="0"/>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1">
              <a:spcAft>
                <a:spcPts val="600"/>
              </a:spcAft>
            </a:pPr>
            <a:r>
              <a:rPr lang="tr-TR" sz="1400" dirty="0" smtClean="0">
                <a:solidFill>
                  <a:srgbClr val="000000"/>
                </a:solidFill>
                <a:latin typeface="Calibri" panose="020F0502020204030204" pitchFamily="34" charset="0"/>
                <a:ea typeface="Calibri" panose="020F0502020204030204" pitchFamily="34" charset="0"/>
              </a:rPr>
              <a:t>	Yeniden </a:t>
            </a:r>
            <a:r>
              <a:rPr lang="tr-TR" sz="1400" dirty="0">
                <a:solidFill>
                  <a:srgbClr val="000000"/>
                </a:solidFill>
                <a:latin typeface="Calibri" panose="020F0502020204030204" pitchFamily="34" charset="0"/>
                <a:ea typeface="Calibri" panose="020F0502020204030204" pitchFamily="34" charset="0"/>
              </a:rPr>
              <a:t>değerlenen iktisadi kıymetlerin envanter defterine yapılacak kayıtlarının aşağıda belirtilen kapsamda yapılması gerekmektedir.</a:t>
            </a:r>
          </a:p>
          <a:p>
            <a:pPr lvl="1"/>
            <a:r>
              <a:rPr lang="tr-TR" sz="1400" dirty="0">
                <a:solidFill>
                  <a:srgbClr val="000000"/>
                </a:solidFill>
                <a:latin typeface="Calibri" panose="020F0502020204030204" pitchFamily="34" charset="0"/>
                <a:ea typeface="Calibri" panose="020F0502020204030204" pitchFamily="34" charset="0"/>
              </a:rPr>
              <a:t>1. İktisadi kıymetin cinsi.</a:t>
            </a:r>
          </a:p>
          <a:p>
            <a:pPr lvl="1"/>
            <a:r>
              <a:rPr lang="tr-TR" sz="1400" dirty="0">
                <a:solidFill>
                  <a:srgbClr val="000000"/>
                </a:solidFill>
                <a:latin typeface="Calibri" panose="020F0502020204030204" pitchFamily="34" charset="0"/>
                <a:ea typeface="Calibri" panose="020F0502020204030204" pitchFamily="34" charset="0"/>
              </a:rPr>
              <a:t>2. Aktife giriş tarihi.</a:t>
            </a:r>
          </a:p>
          <a:p>
            <a:pPr lvl="1"/>
            <a:r>
              <a:rPr lang="tr-TR" sz="1400" dirty="0">
                <a:solidFill>
                  <a:srgbClr val="000000"/>
                </a:solidFill>
                <a:latin typeface="Calibri" panose="020F0502020204030204" pitchFamily="34" charset="0"/>
                <a:ea typeface="Calibri" panose="020F0502020204030204" pitchFamily="34" charset="0"/>
              </a:rPr>
              <a:t>3. Amortisman oranı.</a:t>
            </a:r>
          </a:p>
          <a:p>
            <a:pPr lvl="1"/>
            <a:r>
              <a:rPr lang="tr-TR" sz="1400" dirty="0">
                <a:solidFill>
                  <a:srgbClr val="000000"/>
                </a:solidFill>
                <a:latin typeface="Calibri" panose="020F0502020204030204" pitchFamily="34" charset="0"/>
                <a:ea typeface="Calibri" panose="020F0502020204030204" pitchFamily="34" charset="0"/>
              </a:rPr>
              <a:t>4. 9/6/2021 tarihi itibarıyla aktife kayıtlı değeri.</a:t>
            </a:r>
          </a:p>
          <a:p>
            <a:pPr lvl="1"/>
            <a:r>
              <a:rPr lang="tr-TR" sz="1400" dirty="0">
                <a:solidFill>
                  <a:srgbClr val="000000"/>
                </a:solidFill>
                <a:latin typeface="Calibri" panose="020F0502020204030204" pitchFamily="34" charset="0"/>
                <a:ea typeface="Calibri" panose="020F0502020204030204" pitchFamily="34" charset="0"/>
              </a:rPr>
              <a:t>5. 9/6/2021 tarihi itibarıyla birikmiş amortisman tutarı (ayrılmış sayılanlar dâhil edilir).</a:t>
            </a:r>
          </a:p>
          <a:p>
            <a:pPr lvl="1"/>
            <a:r>
              <a:rPr lang="tr-TR" sz="1400" dirty="0">
                <a:solidFill>
                  <a:srgbClr val="000000"/>
                </a:solidFill>
                <a:latin typeface="Calibri" panose="020F0502020204030204" pitchFamily="34" charset="0"/>
                <a:ea typeface="Calibri" panose="020F0502020204030204" pitchFamily="34" charset="0"/>
              </a:rPr>
              <a:t>6. Yeniden değerlemeden önceki net bilanço aktif değeri.</a:t>
            </a:r>
          </a:p>
          <a:p>
            <a:pPr lvl="1"/>
            <a:r>
              <a:rPr lang="tr-TR" sz="1400" dirty="0">
                <a:solidFill>
                  <a:srgbClr val="000000"/>
                </a:solidFill>
                <a:latin typeface="Calibri" panose="020F0502020204030204" pitchFamily="34" charset="0"/>
                <a:ea typeface="Calibri" panose="020F0502020204030204" pitchFamily="34" charset="0"/>
              </a:rPr>
              <a:t>7. Yeniden değerleme oranı.</a:t>
            </a:r>
          </a:p>
          <a:p>
            <a:pPr lvl="1"/>
            <a:r>
              <a:rPr lang="tr-TR" sz="1400" dirty="0">
                <a:solidFill>
                  <a:srgbClr val="000000"/>
                </a:solidFill>
                <a:latin typeface="Calibri" panose="020F0502020204030204" pitchFamily="34" charset="0"/>
                <a:ea typeface="Calibri" panose="020F0502020204030204" pitchFamily="34" charset="0"/>
              </a:rPr>
              <a:t>8. İktisadi kıymetlerin yeniden değerlemeden sonra bulunacak değeri.</a:t>
            </a:r>
          </a:p>
          <a:p>
            <a:pPr lvl="1"/>
            <a:r>
              <a:rPr lang="tr-TR" sz="1400" dirty="0">
                <a:solidFill>
                  <a:srgbClr val="000000"/>
                </a:solidFill>
                <a:latin typeface="Calibri" panose="020F0502020204030204" pitchFamily="34" charset="0"/>
                <a:ea typeface="Calibri" panose="020F0502020204030204" pitchFamily="34" charset="0"/>
              </a:rPr>
              <a:t>9. Birikmiş amortismanların yeniden değerlemeden sonraki değeri.</a:t>
            </a:r>
          </a:p>
          <a:p>
            <a:pPr lvl="1"/>
            <a:r>
              <a:rPr lang="tr-TR" sz="1400" dirty="0">
                <a:solidFill>
                  <a:srgbClr val="000000"/>
                </a:solidFill>
                <a:latin typeface="Calibri" panose="020F0502020204030204" pitchFamily="34" charset="0"/>
                <a:ea typeface="Calibri" panose="020F0502020204030204" pitchFamily="34" charset="0"/>
              </a:rPr>
              <a:t>10. Yeniden değerlemeden sonraki net bilanço aktif değeri.</a:t>
            </a:r>
          </a:p>
          <a:p>
            <a:pPr lvl="1"/>
            <a:r>
              <a:rPr lang="tr-TR" sz="1400" dirty="0">
                <a:solidFill>
                  <a:srgbClr val="000000"/>
                </a:solidFill>
                <a:latin typeface="Calibri" panose="020F0502020204030204" pitchFamily="34" charset="0"/>
                <a:ea typeface="Calibri" panose="020F0502020204030204" pitchFamily="34" charset="0"/>
              </a:rPr>
              <a:t>11. Değer artışı.</a:t>
            </a:r>
          </a:p>
          <a:p>
            <a:pPr marL="742950" lvl="1" indent="-285750">
              <a:spcAft>
                <a:spcPts val="600"/>
              </a:spcAft>
              <a:buFont typeface="Wingdings" panose="05000000000000000000" pitchFamily="2" charset="2"/>
              <a:buChar char="ü"/>
            </a:pPr>
            <a:endParaRPr lang="tr-TR" sz="1400" dirty="0" smtClean="0">
              <a:solidFill>
                <a:srgbClr val="000000"/>
              </a:solidFill>
              <a:latin typeface="Calibri" panose="020F0502020204030204" pitchFamily="34" charset="0"/>
              <a:ea typeface="Calibri" panose="020F0502020204030204" pitchFamily="34" charset="0"/>
            </a:endParaRPr>
          </a:p>
        </p:txBody>
      </p:sp>
      <p:sp>
        <p:nvSpPr>
          <p:cNvPr id="12" name="İçerik Yer Tutucusu 2"/>
          <p:cNvSpPr txBox="1">
            <a:spLocks/>
          </p:cNvSpPr>
          <p:nvPr/>
        </p:nvSpPr>
        <p:spPr>
          <a:xfrm>
            <a:off x="-374871" y="5737074"/>
            <a:ext cx="8736973" cy="10897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Font typeface="Wingdings" panose="05000000000000000000" pitchFamily="2" charset="2"/>
              <a:buChar char="q"/>
            </a:pPr>
            <a:endParaRPr lang="tr-TR" dirty="0"/>
          </a:p>
        </p:txBody>
      </p:sp>
      <p:sp>
        <p:nvSpPr>
          <p:cNvPr id="22" name="Dikdörtgen 21"/>
          <p:cNvSpPr/>
          <p:nvPr/>
        </p:nvSpPr>
        <p:spPr>
          <a:xfrm>
            <a:off x="2941563" y="1441688"/>
            <a:ext cx="5254951" cy="720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scene3d>
              <a:camera prst="orthographicFront"/>
              <a:lightRig rig="threePt" dir="t"/>
            </a:scene3d>
            <a:sp3d extrusionH="57150">
              <a:bevelT w="82550" h="38100" prst="coolSlant"/>
            </a:sp3d>
          </a:bodyPr>
          <a:lstStyle/>
          <a:p>
            <a:pPr lvl="0" algn="ctr" defTabSz="1422400">
              <a:lnSpc>
                <a:spcPct val="90000"/>
              </a:lnSpc>
              <a:spcBef>
                <a:spcPct val="0"/>
              </a:spcBef>
              <a:spcAft>
                <a:spcPct val="35000"/>
              </a:spcAft>
            </a:pPr>
            <a:endParaRPr lang="tr-TR" sz="3200" b="1" dirty="0">
              <a:solidFill>
                <a:schemeClr val="tx1"/>
              </a:solidFill>
              <a:latin typeface="SimSun" panose="02010600030101010101" pitchFamily="2" charset="-122"/>
              <a:ea typeface="SimSun" panose="02010600030101010101" pitchFamily="2" charset="-122"/>
              <a:cs typeface="Times New Roman" panose="02020603050405020304" pitchFamily="18" charset="0"/>
            </a:endParaRPr>
          </a:p>
        </p:txBody>
      </p:sp>
      <p:sp>
        <p:nvSpPr>
          <p:cNvPr id="11" name="TextShape 2"/>
          <p:cNvSpPr txBox="1"/>
          <p:nvPr/>
        </p:nvSpPr>
        <p:spPr>
          <a:xfrm>
            <a:off x="1108075" y="82018"/>
            <a:ext cx="10920495" cy="791640"/>
          </a:xfrm>
          <a:prstGeom prst="rect">
            <a:avLst/>
          </a:prstGeom>
          <a:noFill/>
          <a:ln>
            <a:noFill/>
          </a:ln>
        </p:spPr>
        <p:txBody>
          <a:bodyPr anchor="ctr"/>
          <a:lstStyle/>
          <a:p>
            <a:pPr algn="ctr">
              <a:lnSpc>
                <a:spcPct val="100000"/>
              </a:lnSpc>
            </a:pPr>
            <a:r>
              <a:rPr lang="tr-TR" sz="2500" b="1" spc="-1" dirty="0" smtClean="0">
                <a:solidFill>
                  <a:srgbClr val="FF0000"/>
                </a:solidFill>
                <a:uFill>
                  <a:solidFill>
                    <a:srgbClr val="FFFFFF"/>
                  </a:solidFill>
                </a:uFill>
                <a:latin typeface="Calibri"/>
              </a:rPr>
              <a:t>YENİDEN DEĞERLEME</a:t>
            </a:r>
          </a:p>
          <a:p>
            <a:pPr algn="ctr">
              <a:lnSpc>
                <a:spcPct val="100000"/>
              </a:lnSpc>
            </a:pPr>
            <a:r>
              <a:rPr lang="tr-TR" b="1" spc="-1" dirty="0" smtClean="0">
                <a:solidFill>
                  <a:srgbClr val="FF0000"/>
                </a:solidFill>
                <a:uFill>
                  <a:solidFill>
                    <a:srgbClr val="FFFFFF"/>
                  </a:solidFill>
                </a:uFill>
              </a:rPr>
              <a:t>-</a:t>
            </a:r>
            <a:r>
              <a:rPr lang="tr-TR" b="1" spc="-1" dirty="0">
                <a:solidFill>
                  <a:srgbClr val="FF0000"/>
                </a:solidFill>
                <a:uFill>
                  <a:solidFill>
                    <a:srgbClr val="FFFFFF"/>
                  </a:solidFill>
                </a:uFill>
              </a:rPr>
              <a:t>9/6/2021 Tarihi İtibarıyla Kayıtlı Bulunan İktisadi Kıymetler Bakımından VUK Geçici 31 Uygulaması</a:t>
            </a:r>
            <a:r>
              <a:rPr lang="tr-TR" b="1" strike="noStrike" spc="-1" dirty="0" smtClean="0">
                <a:solidFill>
                  <a:srgbClr val="FF0000"/>
                </a:solidFill>
                <a:uFill>
                  <a:solidFill>
                    <a:srgbClr val="FFFFFF"/>
                  </a:solidFill>
                </a:uFill>
                <a:latin typeface="Calibri"/>
              </a:rPr>
              <a:t>-</a:t>
            </a:r>
            <a:endParaRPr lang="tr-TR" b="0" strike="noStrike" spc="-1" dirty="0">
              <a:solidFill>
                <a:srgbClr val="000000"/>
              </a:solidFill>
              <a:uFill>
                <a:solidFill>
                  <a:srgbClr val="FFFFFF"/>
                </a:solidFill>
              </a:uFill>
              <a:latin typeface="Calibri"/>
            </a:endParaRPr>
          </a:p>
        </p:txBody>
      </p:sp>
      <p:sp>
        <p:nvSpPr>
          <p:cNvPr id="13" name="5 Dikdörtgen"/>
          <p:cNvSpPr/>
          <p:nvPr/>
        </p:nvSpPr>
        <p:spPr>
          <a:xfrm rot="16200000">
            <a:off x="-2875869" y="3145126"/>
            <a:ext cx="6851740" cy="561489"/>
          </a:xfrm>
          <a:prstGeom prst="rect">
            <a:avLst/>
          </a:prstGeom>
          <a:solidFill>
            <a:srgbClr val="FD0005"/>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b="1">
              <a:solidFill>
                <a:prstClr val="white"/>
              </a:solidFill>
            </a:endParaRPr>
          </a:p>
        </p:txBody>
      </p:sp>
      <p:sp>
        <p:nvSpPr>
          <p:cNvPr id="14" name="36 Başlık"/>
          <p:cNvSpPr txBox="1">
            <a:spLocks/>
          </p:cNvSpPr>
          <p:nvPr/>
        </p:nvSpPr>
        <p:spPr>
          <a:xfrm rot="16200000">
            <a:off x="-2247497" y="3571445"/>
            <a:ext cx="5584971" cy="571504"/>
          </a:xfrm>
          <a:prstGeom prst="rect">
            <a:avLst/>
          </a:prstGeom>
        </p:spPr>
        <p:txBody>
          <a:bodyPr vert="horz" lIns="91440" tIns="45720" rIns="91440" bIns="45720" rtlCol="0" anchor="ctr">
            <a:noAutofit/>
          </a:bodyPr>
          <a:lstStyle/>
          <a:p>
            <a:pPr algn="ctr">
              <a:spcBef>
                <a:spcPct val="0"/>
              </a:spcBef>
              <a:defRPr/>
            </a:pPr>
            <a:r>
              <a:rPr lang="tr-TR" b="1" dirty="0">
                <a:solidFill>
                  <a:prstClr val="white"/>
                </a:solidFill>
                <a:effectLst>
                  <a:outerShdw blurRad="38100" dist="38100" dir="2700000" algn="tl">
                    <a:srgbClr val="000000">
                      <a:alpha val="43137"/>
                    </a:srgbClr>
                  </a:outerShdw>
                </a:effectLst>
              </a:rPr>
              <a:t>VERGİ DENETİM KURULU BAŞKANLIĞI</a:t>
            </a:r>
          </a:p>
        </p:txBody>
      </p:sp>
      <p:pic>
        <p:nvPicPr>
          <p:cNvPr id="15" name="Resim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46" y="235646"/>
            <a:ext cx="965683" cy="964739"/>
          </a:xfrm>
          <a:prstGeom prst="rect">
            <a:avLst/>
          </a:prstGeom>
        </p:spPr>
      </p:pic>
      <p:sp>
        <p:nvSpPr>
          <p:cNvPr id="20" name="Metin kutusu 19"/>
          <p:cNvSpPr txBox="1"/>
          <p:nvPr/>
        </p:nvSpPr>
        <p:spPr>
          <a:xfrm>
            <a:off x="3602676" y="1396532"/>
            <a:ext cx="5965371" cy="1281889"/>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pPr algn="just"/>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pPr algn="just"/>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1400" dirty="0">
                <a:solidFill>
                  <a:srgbClr val="000000"/>
                </a:solidFill>
                <a:latin typeface="Calibri" panose="020F0502020204030204" pitchFamily="34" charset="0"/>
                <a:ea typeface="Calibri" panose="020F0502020204030204" pitchFamily="34" charset="0"/>
              </a:rPr>
              <a:t>Yeniden değerlemeye tabi tutulan iktisadi kıymetlerin her birine isabet eden </a:t>
            </a:r>
            <a:r>
              <a:rPr lang="tr-TR" sz="1400" b="1" dirty="0">
                <a:solidFill>
                  <a:srgbClr val="C00000"/>
                </a:solidFill>
                <a:latin typeface="Calibri" panose="020F0502020204030204" pitchFamily="34" charset="0"/>
                <a:ea typeface="Calibri" panose="020F0502020204030204" pitchFamily="34" charset="0"/>
              </a:rPr>
              <a:t>değer artışları</a:t>
            </a:r>
            <a:r>
              <a:rPr lang="tr-TR" sz="1400" dirty="0">
                <a:solidFill>
                  <a:srgbClr val="C00000"/>
                </a:solidFill>
                <a:latin typeface="Calibri" panose="020F0502020204030204" pitchFamily="34" charset="0"/>
                <a:ea typeface="Calibri" panose="020F0502020204030204" pitchFamily="34" charset="0"/>
              </a:rPr>
              <a:t> </a:t>
            </a:r>
            <a:r>
              <a:rPr lang="tr-TR" sz="1400" dirty="0">
                <a:solidFill>
                  <a:srgbClr val="000000"/>
                </a:solidFill>
                <a:latin typeface="Calibri" panose="020F0502020204030204" pitchFamily="34" charset="0"/>
                <a:ea typeface="Calibri" panose="020F0502020204030204" pitchFamily="34" charset="0"/>
              </a:rPr>
              <a:t>ile </a:t>
            </a:r>
            <a:r>
              <a:rPr lang="tr-TR" sz="1400" b="1" u="sng" dirty="0">
                <a:solidFill>
                  <a:srgbClr val="000000"/>
                </a:solidFill>
                <a:latin typeface="Calibri" panose="020F0502020204030204" pitchFamily="34" charset="0"/>
                <a:ea typeface="Calibri" panose="020F0502020204030204" pitchFamily="34" charset="0"/>
              </a:rPr>
              <a:t>bunların hesap şekilleri</a:t>
            </a:r>
            <a:r>
              <a:rPr lang="tr-TR" sz="1400" dirty="0">
                <a:solidFill>
                  <a:srgbClr val="000000"/>
                </a:solidFill>
                <a:latin typeface="Calibri" panose="020F0502020204030204" pitchFamily="34" charset="0"/>
                <a:ea typeface="Calibri" panose="020F0502020204030204" pitchFamily="34" charset="0"/>
              </a:rPr>
              <a:t>, </a:t>
            </a:r>
            <a:r>
              <a:rPr lang="tr-TR" sz="1400" b="1" dirty="0">
                <a:solidFill>
                  <a:srgbClr val="C00000"/>
                </a:solidFill>
                <a:latin typeface="Calibri" panose="020F0502020204030204" pitchFamily="34" charset="0"/>
                <a:ea typeface="Calibri" panose="020F0502020204030204" pitchFamily="34" charset="0"/>
              </a:rPr>
              <a:t>envanter defterlerinin ayrı bir sayfasında</a:t>
            </a:r>
            <a:r>
              <a:rPr lang="tr-TR" sz="1400" dirty="0">
                <a:solidFill>
                  <a:srgbClr val="C00000"/>
                </a:solidFill>
                <a:latin typeface="Calibri" panose="020F0502020204030204" pitchFamily="34" charset="0"/>
                <a:ea typeface="Calibri" panose="020F0502020204030204" pitchFamily="34" charset="0"/>
              </a:rPr>
              <a:t> </a:t>
            </a:r>
            <a:r>
              <a:rPr lang="tr-TR" sz="1400" b="1" u="sng" dirty="0">
                <a:solidFill>
                  <a:srgbClr val="000000"/>
                </a:solidFill>
                <a:latin typeface="Calibri" panose="020F0502020204030204" pitchFamily="34" charset="0"/>
                <a:ea typeface="Calibri" panose="020F0502020204030204" pitchFamily="34" charset="0"/>
              </a:rPr>
              <a:t>ayrıntılı olarak</a:t>
            </a:r>
            <a:r>
              <a:rPr lang="tr-TR" sz="1400" dirty="0">
                <a:solidFill>
                  <a:srgbClr val="000000"/>
                </a:solidFill>
                <a:latin typeface="Calibri" panose="020F0502020204030204" pitchFamily="34" charset="0"/>
                <a:ea typeface="Calibri" panose="020F0502020204030204" pitchFamily="34" charset="0"/>
              </a:rPr>
              <a:t> gösterilir</a:t>
            </a:r>
            <a:r>
              <a:rPr lang="tr-TR" sz="1400" dirty="0" smtClean="0">
                <a:solidFill>
                  <a:srgbClr val="000000"/>
                </a:solidFill>
                <a:latin typeface="Calibri" panose="020F0502020204030204" pitchFamily="34" charset="0"/>
                <a:ea typeface="Calibri" panose="020F0502020204030204" pitchFamily="34" charset="0"/>
              </a:rPr>
              <a:t>.</a:t>
            </a:r>
          </a:p>
        </p:txBody>
      </p:sp>
      <p:sp>
        <p:nvSpPr>
          <p:cNvPr id="21" name="Yuvarlatılmış Dikdörtgen 20"/>
          <p:cNvSpPr/>
          <p:nvPr/>
        </p:nvSpPr>
        <p:spPr>
          <a:xfrm>
            <a:off x="3617050" y="1225669"/>
            <a:ext cx="5952554" cy="720000"/>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a:latin typeface="Arial" panose="020B0604020202020204" pitchFamily="34" charset="0"/>
                <a:cs typeface="Arial" panose="020B0604020202020204" pitchFamily="34" charset="0"/>
              </a:rPr>
              <a:t>Yeniden değerleme işlemlerinin kayıtlarda gösterilmesi</a:t>
            </a:r>
          </a:p>
        </p:txBody>
      </p:sp>
      <p:sp>
        <p:nvSpPr>
          <p:cNvPr id="2" name="Slayt Numarası Yer Tutucusu 1"/>
          <p:cNvSpPr>
            <a:spLocks noGrp="1"/>
          </p:cNvSpPr>
          <p:nvPr>
            <p:ph type="sldNum" sz="quarter" idx="12"/>
          </p:nvPr>
        </p:nvSpPr>
        <p:spPr/>
        <p:txBody>
          <a:bodyPr/>
          <a:lstStyle/>
          <a:p>
            <a:fld id="{F28A0EBE-9E73-41B7-8F1B-104D7A2F7EFB}" type="slidenum">
              <a:rPr lang="tr-TR" smtClean="0"/>
              <a:t>54</a:t>
            </a:fld>
            <a:endParaRPr lang="tr-TR"/>
          </a:p>
        </p:txBody>
      </p:sp>
    </p:spTree>
    <p:extLst>
      <p:ext uri="{BB962C8B-B14F-4D97-AF65-F5344CB8AC3E}">
        <p14:creationId xmlns:p14="http://schemas.microsoft.com/office/powerpoint/2010/main" val="3031602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up)">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20" grpId="0" animBg="1"/>
      <p:bldP spid="2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çerik Yer Tutucusu 2"/>
          <p:cNvSpPr txBox="1">
            <a:spLocks/>
          </p:cNvSpPr>
          <p:nvPr/>
        </p:nvSpPr>
        <p:spPr>
          <a:xfrm>
            <a:off x="2143476" y="4647294"/>
            <a:ext cx="8736973" cy="10897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Font typeface="Wingdings" panose="05000000000000000000" pitchFamily="2" charset="2"/>
              <a:buChar char="q"/>
            </a:pPr>
            <a:endParaRPr lang="tr-TR" dirty="0"/>
          </a:p>
        </p:txBody>
      </p:sp>
      <p:sp>
        <p:nvSpPr>
          <p:cNvPr id="20" name="Metin kutusu 19"/>
          <p:cNvSpPr txBox="1"/>
          <p:nvPr/>
        </p:nvSpPr>
        <p:spPr>
          <a:xfrm>
            <a:off x="3602676" y="1396532"/>
            <a:ext cx="5965371" cy="3063916"/>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pPr algn="just"/>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pPr algn="just"/>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1400" dirty="0">
                <a:latin typeface="Calibri" panose="020F0502020204030204" pitchFamily="34" charset="0"/>
                <a:ea typeface="Times New Roman" panose="02020603050405020304" pitchFamily="18" charset="0"/>
              </a:rPr>
              <a:t>Bir kurumlar vergisi mükellefi açısından net artış değer üzerinden </a:t>
            </a:r>
            <a:r>
              <a:rPr lang="tr-TR" sz="1400" b="1" u="sng" dirty="0">
                <a:latin typeface="Calibri" panose="020F0502020204030204" pitchFamily="34" charset="0"/>
                <a:ea typeface="Times New Roman" panose="02020603050405020304" pitchFamily="18" charset="0"/>
              </a:rPr>
              <a:t>ödenecek olan vergi</a:t>
            </a:r>
            <a:r>
              <a:rPr lang="tr-TR" sz="1400" dirty="0">
                <a:latin typeface="Calibri" panose="020F0502020204030204" pitchFamily="34" charset="0"/>
                <a:ea typeface="Times New Roman" panose="02020603050405020304" pitchFamily="18" charset="0"/>
              </a:rPr>
              <a:t>, amortisman süresi dolmamış kıymetler </a:t>
            </a:r>
            <a:r>
              <a:rPr lang="tr-TR" sz="1400" b="1" dirty="0">
                <a:solidFill>
                  <a:srgbClr val="C00000"/>
                </a:solidFill>
                <a:latin typeface="Calibri" panose="020F0502020204030204" pitchFamily="34" charset="0"/>
                <a:ea typeface="Times New Roman" panose="02020603050405020304" pitchFamily="18" charset="0"/>
              </a:rPr>
              <a:t>yeni değer üzerinden amortisman</a:t>
            </a:r>
            <a:r>
              <a:rPr lang="tr-TR" sz="1400" dirty="0">
                <a:latin typeface="Calibri" panose="020F0502020204030204" pitchFamily="34" charset="0"/>
                <a:ea typeface="Times New Roman" panose="02020603050405020304" pitchFamily="18" charset="0"/>
              </a:rPr>
              <a:t> ayırabilme imkanı kaynaklı olarak</a:t>
            </a:r>
            <a:r>
              <a:rPr lang="tr-TR" sz="1400" dirty="0" smtClean="0">
                <a:latin typeface="Calibri" panose="020F0502020204030204" pitchFamily="34" charset="0"/>
                <a:ea typeface="Times New Roman" panose="02020603050405020304" pitchFamily="18" charset="0"/>
              </a:rPr>
              <a:t>;</a:t>
            </a:r>
          </a:p>
          <a:p>
            <a:pPr marL="834390" lvl="2" indent="-285750" algn="just">
              <a:lnSpc>
                <a:spcPct val="90000"/>
              </a:lnSpc>
              <a:spcBef>
                <a:spcPts val="300"/>
              </a:spcBef>
              <a:spcAft>
                <a:spcPts val="300"/>
              </a:spcAft>
              <a:buClr>
                <a:srgbClr val="D34817"/>
              </a:buClr>
              <a:buFont typeface="Wingdings" panose="05000000000000000000" pitchFamily="2" charset="2"/>
              <a:buChar char="§"/>
            </a:pPr>
            <a:r>
              <a:rPr lang="tr-TR" sz="1400" dirty="0" smtClean="0">
                <a:latin typeface="Calibri" panose="020F0502020204030204" pitchFamily="34" charset="0"/>
                <a:ea typeface="Times New Roman" panose="02020603050405020304" pitchFamily="18" charset="0"/>
              </a:rPr>
              <a:t>Daha önce bu madde </a:t>
            </a:r>
            <a:r>
              <a:rPr lang="tr-TR" sz="1400" dirty="0">
                <a:latin typeface="Calibri" panose="020F0502020204030204" pitchFamily="34" charset="0"/>
                <a:ea typeface="Times New Roman" panose="02020603050405020304" pitchFamily="18" charset="0"/>
              </a:rPr>
              <a:t>kapsamında değerlenmiş </a:t>
            </a:r>
            <a:r>
              <a:rPr lang="tr-TR" sz="1400" dirty="0" smtClean="0">
                <a:latin typeface="Calibri" panose="020F0502020204030204" pitchFamily="34" charset="0"/>
                <a:ea typeface="Times New Roman" panose="02020603050405020304" pitchFamily="18" charset="0"/>
              </a:rPr>
              <a:t>ve amortisman </a:t>
            </a:r>
            <a:r>
              <a:rPr lang="tr-TR" sz="1400" dirty="0">
                <a:latin typeface="Calibri" panose="020F0502020204030204" pitchFamily="34" charset="0"/>
                <a:ea typeface="Times New Roman" panose="02020603050405020304" pitchFamily="18" charset="0"/>
              </a:rPr>
              <a:t>süresi 50 </a:t>
            </a:r>
            <a:r>
              <a:rPr lang="tr-TR" sz="1400" dirty="0" smtClean="0">
                <a:latin typeface="Calibri" panose="020F0502020204030204" pitchFamily="34" charset="0"/>
                <a:ea typeface="Times New Roman" panose="02020603050405020304" pitchFamily="18" charset="0"/>
              </a:rPr>
              <a:t>yıl(%2) olan, normal </a:t>
            </a:r>
            <a:r>
              <a:rPr lang="tr-TR" sz="1400" dirty="0">
                <a:latin typeface="Calibri" panose="020F0502020204030204" pitchFamily="34" charset="0"/>
                <a:ea typeface="Times New Roman" panose="02020603050405020304" pitchFamily="18" charset="0"/>
              </a:rPr>
              <a:t>amortisman uygulanan taşınmazlarda  4</a:t>
            </a:r>
            <a:r>
              <a:rPr lang="tr-TR" sz="1400" dirty="0" smtClean="0">
                <a:latin typeface="Calibri" panose="020F0502020204030204" pitchFamily="34" charset="0"/>
                <a:ea typeface="Times New Roman" panose="02020603050405020304" pitchFamily="18" charset="0"/>
              </a:rPr>
              <a:t> yılda telafi edilebilmektedir.</a:t>
            </a:r>
          </a:p>
          <a:p>
            <a:pPr marL="834390" lvl="2" indent="-285750" algn="just">
              <a:lnSpc>
                <a:spcPct val="90000"/>
              </a:lnSpc>
              <a:spcBef>
                <a:spcPts val="300"/>
              </a:spcBef>
              <a:spcAft>
                <a:spcPts val="300"/>
              </a:spcAft>
              <a:buClr>
                <a:srgbClr val="D34817"/>
              </a:buClr>
              <a:buFont typeface="Wingdings" panose="05000000000000000000" pitchFamily="2" charset="2"/>
              <a:buChar char="§"/>
            </a:pPr>
            <a:r>
              <a:rPr lang="tr-TR" sz="1400" dirty="0" smtClean="0">
                <a:latin typeface="Calibri" panose="020F0502020204030204" pitchFamily="34" charset="0"/>
                <a:ea typeface="Times New Roman" panose="02020603050405020304" pitchFamily="18" charset="0"/>
              </a:rPr>
              <a:t>Kalan amortisman sürelerine göre net </a:t>
            </a:r>
            <a:r>
              <a:rPr lang="tr-TR" sz="1400" dirty="0">
                <a:latin typeface="Calibri" panose="020F0502020204030204" pitchFamily="34" charset="0"/>
                <a:ea typeface="Times New Roman" panose="02020603050405020304" pitchFamily="18" charset="0"/>
              </a:rPr>
              <a:t>artış değeri kadarlık bir vergi avantajı sağlanmış olmaktadır.</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1400" dirty="0" smtClean="0">
                <a:latin typeface="Calibri" panose="020F0502020204030204" pitchFamily="34" charset="0"/>
                <a:ea typeface="Times New Roman" panose="02020603050405020304" pitchFamily="18" charset="0"/>
              </a:rPr>
              <a:t>Vergi avantajlarının yanı sıra </a:t>
            </a:r>
            <a:r>
              <a:rPr lang="tr-TR" sz="1400" dirty="0">
                <a:latin typeface="Calibri" panose="020F0502020204030204" pitchFamily="34" charset="0"/>
                <a:ea typeface="Times New Roman" panose="02020603050405020304" pitchFamily="18" charset="0"/>
              </a:rPr>
              <a:t>işletmeler açısından yeniden değerleme </a:t>
            </a:r>
            <a:r>
              <a:rPr lang="tr-TR" sz="1400" dirty="0" smtClean="0">
                <a:latin typeface="Calibri" panose="020F0502020204030204" pitchFamily="34" charset="0"/>
                <a:ea typeface="Times New Roman" panose="02020603050405020304" pitchFamily="18" charset="0"/>
              </a:rPr>
              <a:t>uygulaması </a:t>
            </a:r>
            <a:r>
              <a:rPr lang="tr-TR" sz="1400" dirty="0">
                <a:latin typeface="Calibri" panose="020F0502020204030204" pitchFamily="34" charset="0"/>
                <a:ea typeface="Times New Roman" panose="02020603050405020304" pitchFamily="18" charset="0"/>
              </a:rPr>
              <a:t>bilançonun </a:t>
            </a:r>
            <a:r>
              <a:rPr lang="tr-TR" sz="1400" dirty="0" smtClean="0">
                <a:latin typeface="Calibri" panose="020F0502020204030204" pitchFamily="34" charset="0"/>
                <a:ea typeface="Times New Roman" panose="02020603050405020304" pitchFamily="18" charset="0"/>
              </a:rPr>
              <a:t>kredibilitesi </a:t>
            </a:r>
            <a:r>
              <a:rPr lang="tr-TR" sz="1400" dirty="0">
                <a:latin typeface="Calibri" panose="020F0502020204030204" pitchFamily="34" charset="0"/>
                <a:ea typeface="Times New Roman" panose="02020603050405020304" pitchFamily="18" charset="0"/>
              </a:rPr>
              <a:t>açısından fayda sağlamaktadır. Ayrıca </a:t>
            </a:r>
            <a:r>
              <a:rPr lang="tr-TR" sz="1400" dirty="0" smtClean="0">
                <a:latin typeface="Calibri" panose="020F0502020204030204" pitchFamily="34" charset="0"/>
                <a:ea typeface="Times New Roman" panose="02020603050405020304" pitchFamily="18" charset="0"/>
              </a:rPr>
              <a:t>net </a:t>
            </a:r>
            <a:r>
              <a:rPr lang="tr-TR" sz="1400" dirty="0">
                <a:latin typeface="Calibri" panose="020F0502020204030204" pitchFamily="34" charset="0"/>
                <a:ea typeface="Times New Roman" panose="02020603050405020304" pitchFamily="18" charset="0"/>
              </a:rPr>
              <a:t>değer artış </a:t>
            </a:r>
            <a:r>
              <a:rPr lang="tr-TR" sz="1400" dirty="0" smtClean="0">
                <a:latin typeface="Calibri" panose="020F0502020204030204" pitchFamily="34" charset="0"/>
                <a:ea typeface="Times New Roman" panose="02020603050405020304" pitchFamily="18" charset="0"/>
              </a:rPr>
              <a:t>fonunun </a:t>
            </a:r>
            <a:r>
              <a:rPr lang="tr-TR" sz="1400" dirty="0">
                <a:latin typeface="Calibri" panose="020F0502020204030204" pitchFamily="34" charset="0"/>
                <a:ea typeface="Times New Roman" panose="02020603050405020304" pitchFamily="18" charset="0"/>
              </a:rPr>
              <a:t>sermayeye de ilavesi mümkün bulunmaktadır</a:t>
            </a:r>
            <a:r>
              <a:rPr lang="tr-TR" sz="1400" dirty="0" smtClean="0">
                <a:latin typeface="Calibri" panose="020F0502020204030204" pitchFamily="34" charset="0"/>
                <a:ea typeface="Times New Roman" panose="02020603050405020304" pitchFamily="18" charset="0"/>
              </a:rPr>
              <a:t>.</a:t>
            </a:r>
            <a:endParaRPr lang="tr-TR" sz="1400" dirty="0">
              <a:latin typeface="Calibri" panose="020F0502020204030204" pitchFamily="34" charset="0"/>
              <a:ea typeface="Times New Roman" panose="02020603050405020304" pitchFamily="18" charset="0"/>
            </a:endParaRPr>
          </a:p>
        </p:txBody>
      </p:sp>
      <p:sp>
        <p:nvSpPr>
          <p:cNvPr id="21" name="Yuvarlatılmış Dikdörtgen 20"/>
          <p:cNvSpPr/>
          <p:nvPr/>
        </p:nvSpPr>
        <p:spPr>
          <a:xfrm>
            <a:off x="3617050" y="1225669"/>
            <a:ext cx="5952554" cy="720000"/>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a:latin typeface="Arial" panose="020B0604020202020204" pitchFamily="34" charset="0"/>
                <a:cs typeface="Arial" panose="020B0604020202020204" pitchFamily="34" charset="0"/>
              </a:rPr>
              <a:t>Avantajları &amp; Dezavantajları</a:t>
            </a:r>
          </a:p>
        </p:txBody>
      </p:sp>
      <p:sp>
        <p:nvSpPr>
          <p:cNvPr id="22" name="Dikdörtgen 21"/>
          <p:cNvSpPr/>
          <p:nvPr/>
        </p:nvSpPr>
        <p:spPr>
          <a:xfrm>
            <a:off x="2941563" y="1441688"/>
            <a:ext cx="5254951" cy="720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scene3d>
              <a:camera prst="orthographicFront"/>
              <a:lightRig rig="threePt" dir="t"/>
            </a:scene3d>
            <a:sp3d extrusionH="57150">
              <a:bevelT w="82550" h="38100" prst="coolSlant"/>
            </a:sp3d>
          </a:bodyPr>
          <a:lstStyle/>
          <a:p>
            <a:pPr lvl="0" algn="ctr" defTabSz="1422400">
              <a:lnSpc>
                <a:spcPct val="90000"/>
              </a:lnSpc>
              <a:spcBef>
                <a:spcPct val="0"/>
              </a:spcBef>
              <a:spcAft>
                <a:spcPct val="35000"/>
              </a:spcAft>
            </a:pPr>
            <a:endParaRPr lang="tr-TR" sz="3200" b="1" dirty="0">
              <a:solidFill>
                <a:schemeClr val="tx1"/>
              </a:solidFill>
              <a:latin typeface="SimSun" panose="02010600030101010101" pitchFamily="2" charset="-122"/>
              <a:ea typeface="SimSun" panose="02010600030101010101" pitchFamily="2" charset="-122"/>
              <a:cs typeface="Times New Roman" panose="02020603050405020304" pitchFamily="18" charset="0"/>
            </a:endParaRPr>
          </a:p>
        </p:txBody>
      </p:sp>
      <p:sp>
        <p:nvSpPr>
          <p:cNvPr id="11" name="TextShape 2"/>
          <p:cNvSpPr txBox="1"/>
          <p:nvPr/>
        </p:nvSpPr>
        <p:spPr>
          <a:xfrm>
            <a:off x="1108075" y="82018"/>
            <a:ext cx="10920495" cy="791640"/>
          </a:xfrm>
          <a:prstGeom prst="rect">
            <a:avLst/>
          </a:prstGeom>
          <a:noFill/>
          <a:ln>
            <a:noFill/>
          </a:ln>
        </p:spPr>
        <p:txBody>
          <a:bodyPr anchor="ctr"/>
          <a:lstStyle/>
          <a:p>
            <a:pPr algn="ctr">
              <a:lnSpc>
                <a:spcPct val="100000"/>
              </a:lnSpc>
            </a:pPr>
            <a:r>
              <a:rPr lang="tr-TR" sz="2500" b="1" spc="-1" dirty="0" smtClean="0">
                <a:solidFill>
                  <a:srgbClr val="FF0000"/>
                </a:solidFill>
                <a:uFill>
                  <a:solidFill>
                    <a:srgbClr val="FFFFFF"/>
                  </a:solidFill>
                </a:uFill>
                <a:latin typeface="Calibri"/>
              </a:rPr>
              <a:t>İŞLETME KAYITLARININ DÜZELTİLMESİ</a:t>
            </a:r>
          </a:p>
          <a:p>
            <a:pPr algn="ctr">
              <a:lnSpc>
                <a:spcPct val="100000"/>
              </a:lnSpc>
            </a:pPr>
            <a:r>
              <a:rPr lang="tr-TR" b="1" spc="-1" dirty="0">
                <a:solidFill>
                  <a:srgbClr val="FF0000"/>
                </a:solidFill>
                <a:uFill>
                  <a:solidFill>
                    <a:srgbClr val="FFFFFF"/>
                  </a:solidFill>
                </a:uFill>
              </a:rPr>
              <a:t>-9/6/2021 Tarihi İtibarıyla Kayıtlı Bulunan İktisadi Kıymetler Bakımından VUK Geçici 31 Uygulaması</a:t>
            </a:r>
            <a:r>
              <a:rPr lang="tr-TR" b="1" strike="noStrike" spc="-1" dirty="0" smtClean="0">
                <a:solidFill>
                  <a:srgbClr val="FF0000"/>
                </a:solidFill>
                <a:uFill>
                  <a:solidFill>
                    <a:srgbClr val="FFFFFF"/>
                  </a:solidFill>
                </a:uFill>
                <a:latin typeface="Calibri"/>
              </a:rPr>
              <a:t>-</a:t>
            </a:r>
            <a:endParaRPr lang="tr-TR" b="0" strike="noStrike" spc="-1" dirty="0">
              <a:solidFill>
                <a:srgbClr val="000000"/>
              </a:solidFill>
              <a:uFill>
                <a:solidFill>
                  <a:srgbClr val="FFFFFF"/>
                </a:solidFill>
              </a:uFill>
              <a:latin typeface="Calibri"/>
            </a:endParaRPr>
          </a:p>
        </p:txBody>
      </p:sp>
      <p:sp>
        <p:nvSpPr>
          <p:cNvPr id="13" name="5 Dikdörtgen"/>
          <p:cNvSpPr/>
          <p:nvPr/>
        </p:nvSpPr>
        <p:spPr>
          <a:xfrm rot="16200000">
            <a:off x="-2875869" y="3145126"/>
            <a:ext cx="6851740" cy="561489"/>
          </a:xfrm>
          <a:prstGeom prst="rect">
            <a:avLst/>
          </a:prstGeom>
          <a:solidFill>
            <a:srgbClr val="FD0005"/>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b="1">
              <a:solidFill>
                <a:prstClr val="white"/>
              </a:solidFill>
            </a:endParaRPr>
          </a:p>
        </p:txBody>
      </p:sp>
      <p:sp>
        <p:nvSpPr>
          <p:cNvPr id="14" name="36 Başlık"/>
          <p:cNvSpPr txBox="1">
            <a:spLocks/>
          </p:cNvSpPr>
          <p:nvPr/>
        </p:nvSpPr>
        <p:spPr>
          <a:xfrm rot="16200000">
            <a:off x="-2247497" y="3571445"/>
            <a:ext cx="5584971" cy="571504"/>
          </a:xfrm>
          <a:prstGeom prst="rect">
            <a:avLst/>
          </a:prstGeom>
        </p:spPr>
        <p:txBody>
          <a:bodyPr vert="horz" lIns="91440" tIns="45720" rIns="91440" bIns="45720" rtlCol="0" anchor="ctr">
            <a:noAutofit/>
          </a:bodyPr>
          <a:lstStyle/>
          <a:p>
            <a:pPr algn="ctr">
              <a:spcBef>
                <a:spcPct val="0"/>
              </a:spcBef>
              <a:defRPr/>
            </a:pPr>
            <a:r>
              <a:rPr lang="tr-TR" b="1" dirty="0">
                <a:solidFill>
                  <a:prstClr val="white"/>
                </a:solidFill>
                <a:effectLst>
                  <a:outerShdw blurRad="38100" dist="38100" dir="2700000" algn="tl">
                    <a:srgbClr val="000000">
                      <a:alpha val="43137"/>
                    </a:srgbClr>
                  </a:outerShdw>
                </a:effectLst>
              </a:rPr>
              <a:t>VERGİ DENETİM KURULU BAŞKANLIĞI</a:t>
            </a:r>
          </a:p>
        </p:txBody>
      </p:sp>
      <p:pic>
        <p:nvPicPr>
          <p:cNvPr id="15" name="Resim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46" y="235646"/>
            <a:ext cx="965683" cy="964739"/>
          </a:xfrm>
          <a:prstGeom prst="rect">
            <a:avLst/>
          </a:prstGeom>
        </p:spPr>
      </p:pic>
      <p:pic>
        <p:nvPicPr>
          <p:cNvPr id="12" name="Resim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2392" y="4647294"/>
            <a:ext cx="3162979" cy="2245715"/>
          </a:xfrm>
          <a:prstGeom prst="rect">
            <a:avLst/>
          </a:prstGeom>
          <a:scene3d>
            <a:camera prst="perspectiveRight"/>
            <a:lightRig rig="threePt" dir="t"/>
          </a:scene3d>
        </p:spPr>
      </p:pic>
      <p:sp>
        <p:nvSpPr>
          <p:cNvPr id="2" name="Slayt Numarası Yer Tutucusu 1"/>
          <p:cNvSpPr>
            <a:spLocks noGrp="1"/>
          </p:cNvSpPr>
          <p:nvPr>
            <p:ph type="sldNum" sz="quarter" idx="12"/>
          </p:nvPr>
        </p:nvSpPr>
        <p:spPr/>
        <p:txBody>
          <a:bodyPr/>
          <a:lstStyle/>
          <a:p>
            <a:fld id="{F28A0EBE-9E73-41B7-8F1B-104D7A2F7EFB}" type="slidenum">
              <a:rPr lang="tr-TR" smtClean="0"/>
              <a:t>55</a:t>
            </a:fld>
            <a:endParaRPr lang="tr-TR"/>
          </a:p>
        </p:txBody>
      </p:sp>
    </p:spTree>
    <p:extLst>
      <p:ext uri="{BB962C8B-B14F-4D97-AF65-F5344CB8AC3E}">
        <p14:creationId xmlns:p14="http://schemas.microsoft.com/office/powerpoint/2010/main" val="502911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37"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900" decel="100000" fill="hold"/>
                                        <p:tgtEl>
                                          <p:spTgt spid="1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3"/>
          <a:stretch>
            <a:fillRect/>
          </a:stretch>
        </p:blipFill>
        <p:spPr>
          <a:xfrm>
            <a:off x="1611085" y="1054696"/>
            <a:ext cx="9330124" cy="4688603"/>
          </a:xfrm>
          <a:prstGeom prst="rect">
            <a:avLst/>
          </a:prstGeom>
        </p:spPr>
      </p:pic>
      <p:pic>
        <p:nvPicPr>
          <p:cNvPr id="9" name="7 Resim" descr="adsız bayrak.JPG"/>
          <p:cNvPicPr>
            <a:picLocks noChangeAspect="1"/>
          </p:cNvPicPr>
          <p:nvPr/>
        </p:nvPicPr>
        <p:blipFill>
          <a:blip r:embed="rId4" cstate="print"/>
          <a:srcRect l="26103" r="8914"/>
          <a:stretch>
            <a:fillRect/>
          </a:stretch>
        </p:blipFill>
        <p:spPr>
          <a:xfrm>
            <a:off x="10476935" y="0"/>
            <a:ext cx="1715065" cy="764704"/>
          </a:xfrm>
          <a:prstGeom prst="rect">
            <a:avLst/>
          </a:prstGeom>
        </p:spPr>
      </p:pic>
      <p:pic>
        <p:nvPicPr>
          <p:cNvPr id="11" name="Resim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40696" y="1882205"/>
            <a:ext cx="1204663" cy="1203485"/>
          </a:xfrm>
          <a:prstGeom prst="rect">
            <a:avLst/>
          </a:prstGeom>
        </p:spPr>
      </p:pic>
      <p:sp>
        <p:nvSpPr>
          <p:cNvPr id="18" name="5 Dikdörtgen"/>
          <p:cNvSpPr/>
          <p:nvPr/>
        </p:nvSpPr>
        <p:spPr>
          <a:xfrm>
            <a:off x="9942897" y="6381549"/>
            <a:ext cx="2191954" cy="403873"/>
          </a:xfrm>
          <a:prstGeom prst="rect">
            <a:avLst/>
          </a:prstGeom>
          <a:solidFill>
            <a:srgbClr val="B00E10"/>
          </a:solidFill>
          <a:ln>
            <a:noFill/>
          </a:ln>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rgbClr val="9B2D1F">
                <a:shade val="25000"/>
                <a:satMod val="140000"/>
              </a:srgbClr>
            </a:contourClr>
          </a:sp3d>
        </p:spPr>
        <p:txBody>
          <a:bodyPr rtlCol="0" anchor="ctr"/>
          <a:lstStyle/>
          <a:p>
            <a:pPr lvl="0" algn="r"/>
            <a:r>
              <a:rPr lang="tr-TR" sz="1050" b="1" spc="-50" dirty="0" smtClean="0">
                <a:solidFill>
                  <a:srgbClr val="918485">
                    <a:lumMod val="20000"/>
                    <a:lumOff val="80000"/>
                  </a:srgbClr>
                </a:solidFill>
                <a:latin typeface="Century Schoolbook" panose="02040604050505020304"/>
              </a:rPr>
              <a:t>Murat ÇİFTÇİ-Vergi Müfettişi</a:t>
            </a:r>
          </a:p>
          <a:p>
            <a:pPr lvl="0" algn="r"/>
            <a:r>
              <a:rPr lang="tr-TR" sz="1050" b="1" spc="-50" dirty="0" smtClean="0">
                <a:solidFill>
                  <a:srgbClr val="918485">
                    <a:lumMod val="20000"/>
                    <a:lumOff val="80000"/>
                  </a:srgbClr>
                </a:solidFill>
                <a:latin typeface="Century Schoolbook" panose="02040604050505020304"/>
              </a:rPr>
              <a:t>murat.ciftci@vdk.gov.tr</a:t>
            </a:r>
            <a:endParaRPr lang="tr-TR" sz="1050" b="1" spc="-50" dirty="0">
              <a:solidFill>
                <a:srgbClr val="918485">
                  <a:lumMod val="20000"/>
                  <a:lumOff val="80000"/>
                </a:srgbClr>
              </a:solidFill>
              <a:latin typeface="Century Schoolbook" panose="02040604050505020304"/>
            </a:endParaRPr>
          </a:p>
        </p:txBody>
      </p:sp>
    </p:spTree>
    <p:extLst>
      <p:ext uri="{BB962C8B-B14F-4D97-AF65-F5344CB8AC3E}">
        <p14:creationId xmlns:p14="http://schemas.microsoft.com/office/powerpoint/2010/main" val="275983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remove"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0"/>
                                        <p:tgtEl>
                                          <p:spTgt spid="11"/>
                                        </p:tgtEl>
                                      </p:cBhvr>
                                    </p:animEffect>
                                    <p:anim calcmode="lin" valueType="num">
                                      <p:cBhvr>
                                        <p:cTn id="8" dur="5000" fill="hold"/>
                                        <p:tgtEl>
                                          <p:spTgt spid="11"/>
                                        </p:tgtEl>
                                        <p:attrNameLst>
                                          <p:attrName>ppt_w</p:attrName>
                                        </p:attrNameLst>
                                      </p:cBhvr>
                                      <p:tavLst>
                                        <p:tav tm="0" fmla="#ppt_w*sin(2.5*pi*$)">
                                          <p:val>
                                            <p:fltVal val="0"/>
                                          </p:val>
                                        </p:tav>
                                        <p:tav tm="100000">
                                          <p:val>
                                            <p:fltVal val="1"/>
                                          </p:val>
                                        </p:tav>
                                      </p:tavLst>
                                    </p:anim>
                                    <p:anim calcmode="lin" valueType="num">
                                      <p:cBhvr>
                                        <p:cTn id="9" dur="5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p:cNvPicPr>
            <a:picLocks noChangeAspect="1" noChangeArrowheads="1"/>
          </p:cNvPicPr>
          <p:nvPr/>
        </p:nvPicPr>
        <p:blipFill>
          <a:blip r:embed="rId3" cstate="print"/>
          <a:srcRect/>
          <a:stretch>
            <a:fillRect/>
          </a:stretch>
        </p:blipFill>
        <p:spPr bwMode="auto">
          <a:xfrm>
            <a:off x="2473317" y="0"/>
            <a:ext cx="7245365" cy="5861418"/>
          </a:xfrm>
          <a:prstGeom prst="ellipse">
            <a:avLst/>
          </a:prstGeom>
          <a:ln>
            <a:noFill/>
          </a:ln>
          <a:effectLst>
            <a:softEdge rad="112500"/>
          </a:effectLst>
        </p:spPr>
      </p:pic>
      <p:sp>
        <p:nvSpPr>
          <p:cNvPr id="5" name="Metin kutusu 4"/>
          <p:cNvSpPr txBox="1"/>
          <p:nvPr/>
        </p:nvSpPr>
        <p:spPr>
          <a:xfrm>
            <a:off x="4077896" y="3094159"/>
            <a:ext cx="4036206" cy="646331"/>
          </a:xfrm>
          <a:prstGeom prst="rect">
            <a:avLst/>
          </a:prstGeom>
          <a:noFill/>
        </p:spPr>
        <p:txBody>
          <a:bodyPr wrap="square" rtlCol="0">
            <a:spAutoFit/>
          </a:bodyPr>
          <a:lstStyle/>
          <a:p>
            <a:pPr algn="ctr"/>
            <a:r>
              <a:rPr lang="tr-TR" sz="3600" b="1" dirty="0" smtClean="0">
                <a:solidFill>
                  <a:srgbClr val="002060"/>
                </a:solidFill>
                <a:effectLst>
                  <a:outerShdw blurRad="38100" dist="38100" dir="2700000" algn="tl">
                    <a:srgbClr val="000000">
                      <a:alpha val="43137"/>
                    </a:srgbClr>
                  </a:outerShdw>
                </a:effectLst>
                <a:latin typeface="Segoe UI" panose="020B0502040204020203" pitchFamily="34" charset="0"/>
                <a:ea typeface="+mj-ea"/>
                <a:cs typeface="Segoe UI" panose="020B0502040204020203" pitchFamily="34" charset="0"/>
              </a:rPr>
              <a:t>SORU VE CEVAP</a:t>
            </a:r>
            <a:endParaRPr lang="tr-TR" sz="3600" b="1" dirty="0">
              <a:solidFill>
                <a:srgbClr val="002060"/>
              </a:solidFill>
              <a:effectLst>
                <a:outerShdw blurRad="38100" dist="38100" dir="2700000" algn="tl">
                  <a:srgbClr val="000000">
                    <a:alpha val="43137"/>
                  </a:srgbClr>
                </a:outerShdw>
              </a:effectLst>
              <a:latin typeface="Segoe UI" panose="020B0502040204020203" pitchFamily="34" charset="0"/>
              <a:ea typeface="+mj-ea"/>
              <a:cs typeface="Segoe UI" panose="020B0502040204020203" pitchFamily="34" charset="0"/>
            </a:endParaRPr>
          </a:p>
        </p:txBody>
      </p:sp>
      <p:pic>
        <p:nvPicPr>
          <p:cNvPr id="6" name="7 Resim" descr="adsız bayrak.JPG"/>
          <p:cNvPicPr>
            <a:picLocks noChangeAspect="1"/>
          </p:cNvPicPr>
          <p:nvPr/>
        </p:nvPicPr>
        <p:blipFill>
          <a:blip r:embed="rId4" cstate="print"/>
          <a:srcRect l="26103" r="8914"/>
          <a:stretch>
            <a:fillRect/>
          </a:stretch>
        </p:blipFill>
        <p:spPr>
          <a:xfrm>
            <a:off x="10476935" y="0"/>
            <a:ext cx="1715065" cy="764704"/>
          </a:xfrm>
          <a:prstGeom prst="rect">
            <a:avLst/>
          </a:prstGeom>
        </p:spPr>
      </p:pic>
      <p:sp>
        <p:nvSpPr>
          <p:cNvPr id="19" name="5 Dikdörtgen"/>
          <p:cNvSpPr/>
          <p:nvPr/>
        </p:nvSpPr>
        <p:spPr>
          <a:xfrm>
            <a:off x="0" y="6296511"/>
            <a:ext cx="12192000" cy="561489"/>
          </a:xfrm>
          <a:prstGeom prst="rect">
            <a:avLst/>
          </a:prstGeom>
          <a:solidFill>
            <a:srgbClr val="FD0005"/>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b="1">
              <a:solidFill>
                <a:prstClr val="white"/>
              </a:solidFill>
            </a:endParaRPr>
          </a:p>
        </p:txBody>
      </p:sp>
      <p:sp>
        <p:nvSpPr>
          <p:cNvPr id="20" name="36 Başlık"/>
          <p:cNvSpPr txBox="1">
            <a:spLocks/>
          </p:cNvSpPr>
          <p:nvPr/>
        </p:nvSpPr>
        <p:spPr>
          <a:xfrm>
            <a:off x="1127046" y="6296511"/>
            <a:ext cx="9937908" cy="571504"/>
          </a:xfrm>
          <a:prstGeom prst="rect">
            <a:avLst/>
          </a:prstGeom>
        </p:spPr>
        <p:txBody>
          <a:bodyPr vert="horz" lIns="91440" tIns="45720" rIns="91440" bIns="45720" rtlCol="0" anchor="ctr">
            <a:noAutofit/>
          </a:bodyPr>
          <a:lstStyle/>
          <a:p>
            <a:pPr algn="ctr">
              <a:spcBef>
                <a:spcPct val="0"/>
              </a:spcBef>
              <a:defRPr/>
            </a:pPr>
            <a:r>
              <a:rPr lang="tr-TR" b="1" dirty="0">
                <a:solidFill>
                  <a:prstClr val="white"/>
                </a:solidFill>
                <a:effectLst>
                  <a:outerShdw blurRad="38100" dist="38100" dir="2700000" algn="tl">
                    <a:srgbClr val="000000">
                      <a:alpha val="43137"/>
                    </a:srgbClr>
                  </a:outerShdw>
                </a:effectLst>
              </a:rPr>
              <a:t>VERGİ DENETİM KURULU BAŞKANLIĞI</a:t>
            </a:r>
          </a:p>
        </p:txBody>
      </p:sp>
      <p:pic>
        <p:nvPicPr>
          <p:cNvPr id="21" name="Resim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185629" cy="1184470"/>
          </a:xfrm>
          <a:prstGeom prst="rect">
            <a:avLst/>
          </a:prstGeom>
        </p:spPr>
      </p:pic>
      <p:sp>
        <p:nvSpPr>
          <p:cNvPr id="2" name="Slayt Numarası Yer Tutucusu 1"/>
          <p:cNvSpPr>
            <a:spLocks noGrp="1"/>
          </p:cNvSpPr>
          <p:nvPr>
            <p:ph type="sldNum" sz="quarter" idx="12"/>
          </p:nvPr>
        </p:nvSpPr>
        <p:spPr/>
        <p:txBody>
          <a:bodyPr/>
          <a:lstStyle/>
          <a:p>
            <a:fld id="{F28A0EBE-9E73-41B7-8F1B-104D7A2F7EFB}" type="slidenum">
              <a:rPr lang="tr-TR" smtClean="0"/>
              <a:t>57</a:t>
            </a:fld>
            <a:endParaRPr lang="tr-TR"/>
          </a:p>
        </p:txBody>
      </p:sp>
    </p:spTree>
    <p:extLst>
      <p:ext uri="{BB962C8B-B14F-4D97-AF65-F5344CB8AC3E}">
        <p14:creationId xmlns:p14="http://schemas.microsoft.com/office/powerpoint/2010/main" val="1604067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prestig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Metin kutusu 22"/>
          <p:cNvSpPr txBox="1"/>
          <p:nvPr/>
        </p:nvSpPr>
        <p:spPr>
          <a:xfrm>
            <a:off x="2948483" y="1216971"/>
            <a:ext cx="6938217" cy="1940531"/>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pPr algn="just"/>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pPr algn="just"/>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1400" b="1" u="sng" dirty="0" err="1" smtClean="0">
                <a:latin typeface="Calibri" panose="020F0502020204030204" pitchFamily="34" charset="0"/>
                <a:ea typeface="Times New Roman" panose="02020603050405020304" pitchFamily="18" charset="0"/>
              </a:rPr>
              <a:t>İkmalen</a:t>
            </a:r>
            <a:r>
              <a:rPr lang="tr-TR" sz="1400" b="1" u="sng" dirty="0" smtClean="0">
                <a:latin typeface="Calibri" panose="020F0502020204030204" pitchFamily="34" charset="0"/>
                <a:ea typeface="Times New Roman" panose="02020603050405020304" pitchFamily="18" charset="0"/>
              </a:rPr>
              <a:t>,</a:t>
            </a:r>
            <a:r>
              <a:rPr lang="tr-TR" sz="1400" b="1" u="sng" dirty="0">
                <a:latin typeface="Calibri" panose="020F0502020204030204" pitchFamily="34" charset="0"/>
                <a:ea typeface="Times New Roman" panose="02020603050405020304" pitchFamily="18" charset="0"/>
              </a:rPr>
              <a:t> </a:t>
            </a:r>
            <a:r>
              <a:rPr lang="tr-TR" sz="1400" b="1" u="sng" dirty="0" err="1">
                <a:latin typeface="Calibri" panose="020F0502020204030204" pitchFamily="34" charset="0"/>
                <a:ea typeface="Times New Roman" panose="02020603050405020304" pitchFamily="18" charset="0"/>
              </a:rPr>
              <a:t>re'sen</a:t>
            </a:r>
            <a:r>
              <a:rPr lang="tr-TR" sz="1400" b="1" u="sng" dirty="0">
                <a:latin typeface="Calibri" panose="020F0502020204030204" pitchFamily="34" charset="0"/>
                <a:ea typeface="Times New Roman" panose="02020603050405020304" pitchFamily="18" charset="0"/>
              </a:rPr>
              <a:t> veya idarece</a:t>
            </a:r>
            <a:r>
              <a:rPr lang="tr-TR" sz="1400" dirty="0">
                <a:latin typeface="Calibri" panose="020F0502020204030204" pitchFamily="34" charset="0"/>
                <a:ea typeface="Times New Roman" panose="02020603050405020304" pitchFamily="18" charset="0"/>
              </a:rPr>
              <a:t> yapılan tarhiyatlar üzerine </a:t>
            </a:r>
            <a:r>
              <a:rPr lang="tr-TR" sz="1400" b="1" u="sng" dirty="0">
                <a:latin typeface="Calibri" panose="020F0502020204030204" pitchFamily="34" charset="0"/>
                <a:ea typeface="Times New Roman" panose="02020603050405020304" pitchFamily="18" charset="0"/>
              </a:rPr>
              <a:t>Kanunun yayımlandığı tarihten önce</a:t>
            </a:r>
            <a:r>
              <a:rPr lang="tr-TR" sz="1400" dirty="0">
                <a:latin typeface="Calibri" panose="020F0502020204030204" pitchFamily="34" charset="0"/>
                <a:ea typeface="Times New Roman" panose="02020603050405020304" pitchFamily="18" charset="0"/>
              </a:rPr>
              <a:t> yapılıp </a:t>
            </a:r>
            <a:r>
              <a:rPr lang="tr-TR" sz="1400" b="1" dirty="0">
                <a:solidFill>
                  <a:srgbClr val="C00000"/>
                </a:solidFill>
                <a:latin typeface="Calibri" panose="020F0502020204030204" pitchFamily="34" charset="0"/>
                <a:ea typeface="Times New Roman" panose="02020603050405020304" pitchFamily="18" charset="0"/>
              </a:rPr>
              <a:t>kesinleşen</a:t>
            </a:r>
            <a:r>
              <a:rPr lang="tr-TR" sz="1400" dirty="0">
                <a:solidFill>
                  <a:srgbClr val="C00000"/>
                </a:solidFill>
                <a:latin typeface="Calibri" panose="020F0502020204030204" pitchFamily="34" charset="0"/>
                <a:ea typeface="Times New Roman" panose="02020603050405020304" pitchFamily="18" charset="0"/>
              </a:rPr>
              <a:t> </a:t>
            </a:r>
            <a:r>
              <a:rPr lang="tr-TR" sz="1400" dirty="0">
                <a:latin typeface="Calibri" panose="020F0502020204030204" pitchFamily="34" charset="0"/>
                <a:ea typeface="Times New Roman" panose="02020603050405020304" pitchFamily="18" charset="0"/>
              </a:rPr>
              <a:t>tarhiyatlar, matrah artırımına esas </a:t>
            </a:r>
            <a:r>
              <a:rPr lang="tr-TR" sz="1400" b="1" dirty="0">
                <a:solidFill>
                  <a:srgbClr val="C00000"/>
                </a:solidFill>
                <a:latin typeface="Calibri" panose="020F0502020204030204" pitchFamily="34" charset="0"/>
                <a:ea typeface="Times New Roman" panose="02020603050405020304" pitchFamily="18" charset="0"/>
              </a:rPr>
              <a:t>ilgili dönem beyanı ile birlikte dikkate alınacaktır</a:t>
            </a:r>
            <a:r>
              <a:rPr lang="tr-TR" sz="1400" dirty="0" smtClean="0">
                <a:latin typeface="Calibri" panose="020F0502020204030204" pitchFamily="34" charset="0"/>
                <a:ea typeface="Times New Roman" panose="02020603050405020304" pitchFamily="18" charset="0"/>
              </a:rPr>
              <a:t>.</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1400" dirty="0" smtClean="0">
                <a:latin typeface="Calibri" panose="020F0502020204030204" pitchFamily="34" charset="0"/>
                <a:ea typeface="Times New Roman" panose="02020603050405020304" pitchFamily="18" charset="0"/>
              </a:rPr>
              <a:t>Gelir </a:t>
            </a:r>
            <a:r>
              <a:rPr lang="tr-TR" sz="1400" dirty="0">
                <a:latin typeface="Calibri" panose="020F0502020204030204" pitchFamily="34" charset="0"/>
                <a:ea typeface="Times New Roman" panose="02020603050405020304" pitchFamily="18" charset="0"/>
              </a:rPr>
              <a:t>vergisi beyannamesinde </a:t>
            </a:r>
            <a:r>
              <a:rPr lang="tr-TR" sz="1400" b="1" u="sng" dirty="0">
                <a:latin typeface="Calibri" panose="020F0502020204030204" pitchFamily="34" charset="0"/>
                <a:ea typeface="Times New Roman" panose="02020603050405020304" pitchFamily="18" charset="0"/>
              </a:rPr>
              <a:t>birden fazla gelir unsuru</a:t>
            </a:r>
            <a:r>
              <a:rPr lang="tr-TR" sz="1400" dirty="0">
                <a:latin typeface="Calibri" panose="020F0502020204030204" pitchFamily="34" charset="0"/>
                <a:ea typeface="Times New Roman" panose="02020603050405020304" pitchFamily="18" charset="0"/>
              </a:rPr>
              <a:t> bulunan mükellefler, matrah artırımlarını </a:t>
            </a:r>
            <a:r>
              <a:rPr lang="tr-TR" sz="1400" b="1" dirty="0">
                <a:solidFill>
                  <a:srgbClr val="C00000"/>
                </a:solidFill>
                <a:latin typeface="Calibri" panose="020F0502020204030204" pitchFamily="34" charset="0"/>
                <a:ea typeface="Times New Roman" panose="02020603050405020304" pitchFamily="18" charset="0"/>
              </a:rPr>
              <a:t>yıllık</a:t>
            </a:r>
            <a:r>
              <a:rPr lang="tr-TR" sz="1400" dirty="0">
                <a:solidFill>
                  <a:srgbClr val="C00000"/>
                </a:solidFill>
                <a:latin typeface="Calibri" panose="020F0502020204030204" pitchFamily="34" charset="0"/>
                <a:ea typeface="Times New Roman" panose="02020603050405020304" pitchFamily="18" charset="0"/>
              </a:rPr>
              <a:t> </a:t>
            </a:r>
            <a:r>
              <a:rPr lang="tr-TR" sz="1400" dirty="0">
                <a:latin typeface="Calibri" panose="020F0502020204030204" pitchFamily="34" charset="0"/>
                <a:ea typeface="Times New Roman" panose="02020603050405020304" pitchFamily="18" charset="0"/>
              </a:rPr>
              <a:t>beyannamelerinde yer alan </a:t>
            </a:r>
            <a:r>
              <a:rPr lang="tr-TR" sz="1400" b="1" dirty="0">
                <a:solidFill>
                  <a:srgbClr val="C00000"/>
                </a:solidFill>
                <a:latin typeface="Calibri" panose="020F0502020204030204" pitchFamily="34" charset="0"/>
                <a:ea typeface="Times New Roman" panose="02020603050405020304" pitchFamily="18" charset="0"/>
              </a:rPr>
              <a:t>toplam matrah</a:t>
            </a:r>
            <a:r>
              <a:rPr lang="tr-TR" sz="1400" dirty="0">
                <a:solidFill>
                  <a:srgbClr val="C00000"/>
                </a:solidFill>
                <a:latin typeface="Calibri" panose="020F0502020204030204" pitchFamily="34" charset="0"/>
                <a:ea typeface="Times New Roman" panose="02020603050405020304" pitchFamily="18" charset="0"/>
              </a:rPr>
              <a:t> </a:t>
            </a:r>
            <a:r>
              <a:rPr lang="tr-TR" sz="1400" dirty="0">
                <a:latin typeface="Calibri" panose="020F0502020204030204" pitchFamily="34" charset="0"/>
                <a:ea typeface="Times New Roman" panose="02020603050405020304" pitchFamily="18" charset="0"/>
              </a:rPr>
              <a:t>üzerinden yapacaklar, </a:t>
            </a:r>
            <a:r>
              <a:rPr lang="tr-TR" sz="1400" b="1" u="sng" dirty="0">
                <a:latin typeface="Calibri" panose="020F0502020204030204" pitchFamily="34" charset="0"/>
                <a:ea typeface="Times New Roman" panose="02020603050405020304" pitchFamily="18" charset="0"/>
              </a:rPr>
              <a:t>gelir unsurlarının bir kısmı itibarıyla</a:t>
            </a:r>
            <a:r>
              <a:rPr lang="tr-TR" sz="1400" dirty="0">
                <a:latin typeface="Calibri" panose="020F0502020204030204" pitchFamily="34" charset="0"/>
                <a:ea typeface="Times New Roman" panose="02020603050405020304" pitchFamily="18" charset="0"/>
              </a:rPr>
              <a:t> </a:t>
            </a:r>
            <a:r>
              <a:rPr lang="tr-TR" sz="1400" b="1" dirty="0">
                <a:solidFill>
                  <a:srgbClr val="C00000"/>
                </a:solidFill>
                <a:latin typeface="Calibri" panose="020F0502020204030204" pitchFamily="34" charset="0"/>
                <a:ea typeface="Times New Roman" panose="02020603050405020304" pitchFamily="18" charset="0"/>
              </a:rPr>
              <a:t>artırımda bulunmayacaklardır</a:t>
            </a:r>
            <a:r>
              <a:rPr lang="tr-TR" sz="1400" dirty="0" smtClean="0">
                <a:latin typeface="Calibri" panose="020F0502020204030204" pitchFamily="34" charset="0"/>
                <a:ea typeface="Times New Roman" panose="02020603050405020304" pitchFamily="18" charset="0"/>
              </a:rPr>
              <a:t>.</a:t>
            </a:r>
          </a:p>
        </p:txBody>
      </p:sp>
      <p:sp>
        <p:nvSpPr>
          <p:cNvPr id="20" name="Metin kutusu 19"/>
          <p:cNvSpPr txBox="1"/>
          <p:nvPr/>
        </p:nvSpPr>
        <p:spPr>
          <a:xfrm>
            <a:off x="2941563" y="1190940"/>
            <a:ext cx="6938217" cy="1552733"/>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pPr marL="377190" lvl="1" indent="-285750">
              <a:lnSpc>
                <a:spcPct val="90000"/>
              </a:lnSpc>
              <a:spcBef>
                <a:spcPts val="300"/>
              </a:spcBef>
              <a:spcAft>
                <a:spcPts val="300"/>
              </a:spcAft>
              <a:buClr>
                <a:srgbClr val="D34817"/>
              </a:buClr>
              <a:buFont typeface="Wingdings" panose="05000000000000000000" pitchFamily="2" charset="2"/>
              <a:buChar char="§"/>
            </a:pPr>
            <a:r>
              <a:rPr lang="tr-TR" sz="1400" dirty="0" smtClean="0">
                <a:latin typeface="Calibri" panose="020F0502020204030204" pitchFamily="34" charset="0"/>
                <a:ea typeface="Times New Roman" panose="02020603050405020304" pitchFamily="18" charset="0"/>
              </a:rPr>
              <a:t>Vergiye </a:t>
            </a:r>
            <a:r>
              <a:rPr lang="tr-TR" sz="1400" dirty="0">
                <a:latin typeface="Calibri" panose="020F0502020204030204" pitchFamily="34" charset="0"/>
                <a:ea typeface="Times New Roman" panose="02020603050405020304" pitchFamily="18" charset="0"/>
              </a:rPr>
              <a:t>tabi gelir (matrah) beyan eden </a:t>
            </a:r>
            <a:r>
              <a:rPr lang="tr-TR" sz="1400" dirty="0" smtClean="0">
                <a:latin typeface="Calibri" panose="020F0502020204030204" pitchFamily="34" charset="0"/>
                <a:ea typeface="Times New Roman" panose="02020603050405020304" pitchFamily="18" charset="0"/>
              </a:rPr>
              <a:t>mükelleflerin bu </a:t>
            </a:r>
            <a:r>
              <a:rPr lang="tr-TR" sz="1400" dirty="0">
                <a:latin typeface="Calibri" panose="020F0502020204030204" pitchFamily="34" charset="0"/>
                <a:ea typeface="Times New Roman" panose="02020603050405020304" pitchFamily="18" charset="0"/>
              </a:rPr>
              <a:t>yıllara ilişkin vergi </a:t>
            </a:r>
            <a:r>
              <a:rPr lang="tr-TR" sz="1400" dirty="0" smtClean="0">
                <a:latin typeface="Calibri" panose="020F0502020204030204" pitchFamily="34" charset="0"/>
                <a:ea typeface="Times New Roman" panose="02020603050405020304" pitchFamily="18" charset="0"/>
              </a:rPr>
              <a:t>matrahlarını tabloda belirtilen oranlardan </a:t>
            </a:r>
            <a:r>
              <a:rPr lang="tr-TR" sz="1400" b="1" dirty="0" smtClean="0">
                <a:solidFill>
                  <a:srgbClr val="C00000"/>
                </a:solidFill>
                <a:latin typeface="Calibri" panose="020F0502020204030204" pitchFamily="34" charset="0"/>
                <a:ea typeface="Times New Roman" panose="02020603050405020304" pitchFamily="18" charset="0"/>
              </a:rPr>
              <a:t>az olmamak üzere</a:t>
            </a:r>
            <a:r>
              <a:rPr lang="tr-TR" sz="1400" dirty="0" smtClean="0">
                <a:latin typeface="Calibri" panose="020F0502020204030204" pitchFamily="34" charset="0"/>
                <a:ea typeface="Times New Roman" panose="02020603050405020304" pitchFamily="18" charset="0"/>
              </a:rPr>
              <a:t> artırımda </a:t>
            </a:r>
            <a:r>
              <a:rPr lang="tr-TR" sz="1400" dirty="0" smtClean="0">
                <a:latin typeface="Calibri" panose="020F0502020204030204" pitchFamily="34" charset="0"/>
                <a:ea typeface="Times New Roman" panose="02020603050405020304" pitchFamily="18" charset="0"/>
              </a:rPr>
              <a:t>bulunmaları gerekmektedir.</a:t>
            </a:r>
            <a:endParaRPr lang="tr-TR" sz="1400" dirty="0" smtClean="0">
              <a:latin typeface="Calibri" panose="020F0502020204030204" pitchFamily="34" charset="0"/>
              <a:ea typeface="Times New Roman" panose="02020603050405020304" pitchFamily="18" charset="0"/>
            </a:endParaRPr>
          </a:p>
          <a:p>
            <a:pPr marL="377190" lvl="1" indent="-285750">
              <a:lnSpc>
                <a:spcPct val="90000"/>
              </a:lnSpc>
              <a:spcBef>
                <a:spcPts val="300"/>
              </a:spcBef>
              <a:spcAft>
                <a:spcPts val="300"/>
              </a:spcAft>
              <a:buClr>
                <a:srgbClr val="D34817"/>
              </a:buClr>
              <a:buFont typeface="Wingdings" panose="05000000000000000000" pitchFamily="2" charset="2"/>
              <a:buChar char="§"/>
            </a:pPr>
            <a:r>
              <a:rPr lang="tr-TR" sz="1400" dirty="0">
                <a:latin typeface="Calibri" panose="020F0502020204030204" pitchFamily="34" charset="0"/>
                <a:ea typeface="Times New Roman" panose="02020603050405020304" pitchFamily="18" charset="0"/>
              </a:rPr>
              <a:t>Ancak, anılan yıllara ilişkin olarak artırılan matrahların tutarı</a:t>
            </a:r>
            <a:r>
              <a:rPr lang="tr-TR" sz="1400" dirty="0" smtClean="0">
                <a:latin typeface="Calibri" panose="020F0502020204030204" pitchFamily="34" charset="0"/>
                <a:ea typeface="Times New Roman" panose="02020603050405020304" pitchFamily="18" charset="0"/>
              </a:rPr>
              <a:t>; gelir unsurları itibarıyla tabloda belirtilen </a:t>
            </a:r>
            <a:r>
              <a:rPr lang="tr-TR" sz="1400" b="1" dirty="0" smtClean="0">
                <a:solidFill>
                  <a:srgbClr val="C00000"/>
                </a:solidFill>
                <a:latin typeface="Calibri" panose="020F0502020204030204" pitchFamily="34" charset="0"/>
                <a:ea typeface="Times New Roman" panose="02020603050405020304" pitchFamily="18" charset="0"/>
              </a:rPr>
              <a:t>tutarlardan az olamaz</a:t>
            </a:r>
            <a:r>
              <a:rPr lang="tr-TR" sz="1400" dirty="0" smtClean="0">
                <a:latin typeface="Calibri" panose="020F0502020204030204" pitchFamily="34" charset="0"/>
                <a:ea typeface="Times New Roman" panose="02020603050405020304" pitchFamily="18" charset="0"/>
              </a:rPr>
              <a:t>.</a:t>
            </a:r>
          </a:p>
        </p:txBody>
      </p:sp>
      <p:sp>
        <p:nvSpPr>
          <p:cNvPr id="30" name="Metin kutusu 29"/>
          <p:cNvSpPr txBox="1"/>
          <p:nvPr/>
        </p:nvSpPr>
        <p:spPr>
          <a:xfrm>
            <a:off x="2941563" y="1193657"/>
            <a:ext cx="6938217" cy="2171364"/>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pPr marL="377190" lvl="1" indent="-285750">
              <a:lnSpc>
                <a:spcPct val="90000"/>
              </a:lnSpc>
              <a:spcBef>
                <a:spcPts val="300"/>
              </a:spcBef>
              <a:spcAft>
                <a:spcPts val="300"/>
              </a:spcAft>
              <a:buClr>
                <a:srgbClr val="D34817"/>
              </a:buClr>
              <a:buFont typeface="Wingdings" panose="05000000000000000000" pitchFamily="2" charset="2"/>
              <a:buChar char="§"/>
            </a:pPr>
            <a:r>
              <a:rPr lang="tr-TR" sz="1400" dirty="0" smtClean="0">
                <a:latin typeface="Calibri" panose="020F0502020204030204" pitchFamily="34" charset="0"/>
                <a:ea typeface="Times New Roman" panose="02020603050405020304" pitchFamily="18" charset="0"/>
              </a:rPr>
              <a:t>Beyannamelerinde </a:t>
            </a:r>
            <a:r>
              <a:rPr lang="tr-TR" sz="1400" b="1" dirty="0">
                <a:solidFill>
                  <a:srgbClr val="C00000"/>
                </a:solidFill>
                <a:latin typeface="Calibri" panose="020F0502020204030204" pitchFamily="34" charset="0"/>
                <a:ea typeface="Times New Roman" panose="02020603050405020304" pitchFamily="18" charset="0"/>
              </a:rPr>
              <a:t>zarar beyan </a:t>
            </a:r>
            <a:r>
              <a:rPr lang="tr-TR" sz="1400" b="1" dirty="0" smtClean="0">
                <a:solidFill>
                  <a:srgbClr val="C00000"/>
                </a:solidFill>
                <a:latin typeface="Calibri" panose="020F0502020204030204" pitchFamily="34" charset="0"/>
                <a:ea typeface="Times New Roman" panose="02020603050405020304" pitchFamily="18" charset="0"/>
              </a:rPr>
              <a:t>eden</a:t>
            </a:r>
            <a:r>
              <a:rPr lang="tr-TR" sz="1400" dirty="0" smtClean="0">
                <a:latin typeface="Calibri" panose="020F0502020204030204" pitchFamily="34" charset="0"/>
                <a:ea typeface="Times New Roman" panose="02020603050405020304" pitchFamily="18" charset="0"/>
              </a:rPr>
              <a:t>,</a:t>
            </a:r>
          </a:p>
          <a:p>
            <a:pPr marL="377190" lvl="1" indent="-285750">
              <a:lnSpc>
                <a:spcPct val="90000"/>
              </a:lnSpc>
              <a:spcBef>
                <a:spcPts val="300"/>
              </a:spcBef>
              <a:spcAft>
                <a:spcPts val="300"/>
              </a:spcAft>
              <a:buClr>
                <a:srgbClr val="D34817"/>
              </a:buClr>
              <a:buFont typeface="Wingdings" panose="05000000000000000000" pitchFamily="2" charset="2"/>
              <a:buChar char="§"/>
            </a:pPr>
            <a:r>
              <a:rPr lang="tr-TR" sz="1400" dirty="0" smtClean="0">
                <a:latin typeface="Calibri" panose="020F0502020204030204" pitchFamily="34" charset="0"/>
                <a:ea typeface="Times New Roman" panose="02020603050405020304" pitchFamily="18" charset="0"/>
              </a:rPr>
              <a:t>Beyannamelerinde </a:t>
            </a:r>
            <a:r>
              <a:rPr lang="tr-TR" sz="1400" b="1" u="sng" dirty="0" smtClean="0">
                <a:latin typeface="Calibri" panose="020F0502020204030204" pitchFamily="34" charset="0"/>
                <a:ea typeface="Times New Roman" panose="02020603050405020304" pitchFamily="18" charset="0"/>
              </a:rPr>
              <a:t>indirim </a:t>
            </a:r>
            <a:r>
              <a:rPr lang="tr-TR" sz="1400" b="1" u="sng" dirty="0">
                <a:latin typeface="Calibri" panose="020F0502020204030204" pitchFamily="34" charset="0"/>
                <a:ea typeface="Times New Roman" panose="02020603050405020304" pitchFamily="18" charset="0"/>
              </a:rPr>
              <a:t>ve istisnalar nedeniyle</a:t>
            </a:r>
            <a:r>
              <a:rPr lang="tr-TR" sz="1400" dirty="0">
                <a:latin typeface="Calibri" panose="020F0502020204030204" pitchFamily="34" charset="0"/>
                <a:ea typeface="Times New Roman" panose="02020603050405020304" pitchFamily="18" charset="0"/>
              </a:rPr>
              <a:t> </a:t>
            </a:r>
            <a:r>
              <a:rPr lang="tr-TR" sz="1400" b="1" dirty="0">
                <a:solidFill>
                  <a:srgbClr val="C00000"/>
                </a:solidFill>
                <a:latin typeface="Calibri" panose="020F0502020204030204" pitchFamily="34" charset="0"/>
                <a:ea typeface="Times New Roman" panose="02020603050405020304" pitchFamily="18" charset="0"/>
              </a:rPr>
              <a:t>matrah beyan </a:t>
            </a:r>
            <a:r>
              <a:rPr lang="tr-TR" sz="1400" b="1" dirty="0" smtClean="0">
                <a:solidFill>
                  <a:srgbClr val="C00000"/>
                </a:solidFill>
                <a:latin typeface="Calibri" panose="020F0502020204030204" pitchFamily="34" charset="0"/>
                <a:ea typeface="Times New Roman" panose="02020603050405020304" pitchFamily="18" charset="0"/>
              </a:rPr>
              <a:t>etmeyen</a:t>
            </a:r>
            <a:r>
              <a:rPr lang="tr-TR" sz="1400" dirty="0" smtClean="0">
                <a:solidFill>
                  <a:srgbClr val="C00000"/>
                </a:solidFill>
                <a:latin typeface="Calibri" panose="020F0502020204030204" pitchFamily="34" charset="0"/>
                <a:ea typeface="Times New Roman" panose="02020603050405020304" pitchFamily="18" charset="0"/>
              </a:rPr>
              <a:t>,</a:t>
            </a:r>
          </a:p>
          <a:p>
            <a:pPr marL="377190" lvl="1" indent="-285750">
              <a:lnSpc>
                <a:spcPct val="90000"/>
              </a:lnSpc>
              <a:spcBef>
                <a:spcPts val="300"/>
              </a:spcBef>
              <a:spcAft>
                <a:spcPts val="300"/>
              </a:spcAft>
              <a:buClr>
                <a:srgbClr val="D34817"/>
              </a:buClr>
              <a:buFont typeface="Wingdings" panose="05000000000000000000" pitchFamily="2" charset="2"/>
              <a:buChar char="§"/>
            </a:pPr>
            <a:r>
              <a:rPr lang="tr-TR" sz="1400" dirty="0">
                <a:latin typeface="Calibri" panose="020F0502020204030204" pitchFamily="34" charset="0"/>
                <a:ea typeface="Times New Roman" panose="02020603050405020304" pitchFamily="18" charset="0"/>
              </a:rPr>
              <a:t>Mükellefiyet kayıtları olup da </a:t>
            </a:r>
            <a:r>
              <a:rPr lang="tr-TR" sz="1400" b="1" dirty="0">
                <a:solidFill>
                  <a:srgbClr val="C00000"/>
                </a:solidFill>
                <a:latin typeface="Calibri" panose="020F0502020204030204" pitchFamily="34" charset="0"/>
                <a:ea typeface="Times New Roman" panose="02020603050405020304" pitchFamily="18" charset="0"/>
              </a:rPr>
              <a:t>beyanname vermemiş</a:t>
            </a:r>
            <a:r>
              <a:rPr lang="tr-TR" sz="1400" dirty="0">
                <a:solidFill>
                  <a:srgbClr val="C00000"/>
                </a:solidFill>
                <a:latin typeface="Calibri" panose="020F0502020204030204" pitchFamily="34" charset="0"/>
                <a:ea typeface="Times New Roman" panose="02020603050405020304" pitchFamily="18" charset="0"/>
              </a:rPr>
              <a:t> </a:t>
            </a:r>
            <a:r>
              <a:rPr lang="tr-TR" sz="1400" dirty="0">
                <a:latin typeface="Calibri" panose="020F0502020204030204" pitchFamily="34" charset="0"/>
                <a:ea typeface="Times New Roman" panose="02020603050405020304" pitchFamily="18" charset="0"/>
              </a:rPr>
              <a:t>olan </a:t>
            </a:r>
            <a:endParaRPr lang="tr-TR" sz="1400" dirty="0" smtClean="0">
              <a:latin typeface="Calibri" panose="020F0502020204030204" pitchFamily="34" charset="0"/>
              <a:ea typeface="Times New Roman" panose="02020603050405020304" pitchFamily="18" charset="0"/>
            </a:endParaRPr>
          </a:p>
          <a:p>
            <a:pPr marL="377190" lvl="1" indent="-285750">
              <a:lnSpc>
                <a:spcPct val="90000"/>
              </a:lnSpc>
              <a:spcBef>
                <a:spcPts val="300"/>
              </a:spcBef>
              <a:spcAft>
                <a:spcPts val="300"/>
              </a:spcAft>
              <a:buClr>
                <a:srgbClr val="D34817"/>
              </a:buClr>
              <a:buFont typeface="Wingdings" panose="05000000000000000000" pitchFamily="2" charset="2"/>
              <a:buChar char="§"/>
            </a:pPr>
            <a:r>
              <a:rPr lang="tr-TR" sz="1400" dirty="0" smtClean="0">
                <a:latin typeface="Calibri" panose="020F0502020204030204" pitchFamily="34" charset="0"/>
                <a:ea typeface="Times New Roman" panose="02020603050405020304" pitchFamily="18" charset="0"/>
              </a:rPr>
              <a:t>Faaliyette bulunmuş </a:t>
            </a:r>
            <a:r>
              <a:rPr lang="tr-TR" sz="1400" dirty="0">
                <a:latin typeface="Calibri" panose="020F0502020204030204" pitchFamily="34" charset="0"/>
                <a:ea typeface="Times New Roman" panose="02020603050405020304" pitchFamily="18" charset="0"/>
              </a:rPr>
              <a:t>veya gelir elde etmiş olup da bu </a:t>
            </a:r>
            <a:r>
              <a:rPr lang="tr-TR" sz="1400" b="1" dirty="0">
                <a:solidFill>
                  <a:srgbClr val="C00000"/>
                </a:solidFill>
                <a:latin typeface="Calibri" panose="020F0502020204030204" pitchFamily="34" charset="0"/>
                <a:ea typeface="Times New Roman" panose="02020603050405020304" pitchFamily="18" charset="0"/>
              </a:rPr>
              <a:t>faaliyetlerini ve gelirlerini vergi dairesinin bilgisi dışında </a:t>
            </a:r>
            <a:r>
              <a:rPr lang="tr-TR" sz="1400" b="1" dirty="0" smtClean="0">
                <a:solidFill>
                  <a:srgbClr val="C00000"/>
                </a:solidFill>
                <a:latin typeface="Calibri" panose="020F0502020204030204" pitchFamily="34" charset="0"/>
                <a:ea typeface="Times New Roman" panose="02020603050405020304" pitchFamily="18" charset="0"/>
              </a:rPr>
              <a:t>bırakanlar,</a:t>
            </a:r>
          </a:p>
          <a:p>
            <a:pPr marL="91440" lvl="1">
              <a:lnSpc>
                <a:spcPct val="90000"/>
              </a:lnSpc>
              <a:spcBef>
                <a:spcPts val="300"/>
              </a:spcBef>
              <a:spcAft>
                <a:spcPts val="300"/>
              </a:spcAft>
              <a:buClr>
                <a:srgbClr val="D34817"/>
              </a:buClr>
            </a:pPr>
            <a:r>
              <a:rPr lang="tr-TR" sz="1400" dirty="0" smtClean="0">
                <a:latin typeface="Calibri" panose="020F0502020204030204" pitchFamily="34" charset="0"/>
                <a:ea typeface="Times New Roman" panose="02020603050405020304" pitchFamily="18" charset="0"/>
              </a:rPr>
              <a:t>       Matrah artırımından faydalanabilecekler.</a:t>
            </a:r>
            <a:endParaRPr lang="tr-TR" sz="1400" dirty="0">
              <a:latin typeface="Calibri" panose="020F0502020204030204" pitchFamily="34" charset="0"/>
              <a:ea typeface="Times New Roman" panose="02020603050405020304" pitchFamily="18" charset="0"/>
            </a:endParaRPr>
          </a:p>
        </p:txBody>
      </p:sp>
      <p:sp>
        <p:nvSpPr>
          <p:cNvPr id="17" name="Metin kutusu 16"/>
          <p:cNvSpPr txBox="1"/>
          <p:nvPr/>
        </p:nvSpPr>
        <p:spPr>
          <a:xfrm>
            <a:off x="2955937" y="1190940"/>
            <a:ext cx="6938217" cy="2328330"/>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pPr marL="377190" lvl="1" indent="-285750">
              <a:lnSpc>
                <a:spcPct val="90000"/>
              </a:lnSpc>
              <a:spcBef>
                <a:spcPts val="300"/>
              </a:spcBef>
              <a:spcAft>
                <a:spcPts val="300"/>
              </a:spcAft>
              <a:buClr>
                <a:srgbClr val="D34817"/>
              </a:buClr>
              <a:buFont typeface="Wingdings" panose="05000000000000000000" pitchFamily="2" charset="2"/>
              <a:buChar char="§"/>
            </a:pPr>
            <a:r>
              <a:rPr lang="tr-TR" sz="1400" dirty="0" smtClean="0">
                <a:latin typeface="Calibri" panose="020F0502020204030204" pitchFamily="34" charset="0"/>
                <a:ea typeface="Times New Roman" panose="02020603050405020304" pitchFamily="18" charset="0"/>
              </a:rPr>
              <a:t>Ticari/zirai </a:t>
            </a:r>
            <a:r>
              <a:rPr lang="tr-TR" sz="1400" dirty="0">
                <a:latin typeface="Calibri" panose="020F0502020204030204" pitchFamily="34" charset="0"/>
                <a:ea typeface="Times New Roman" panose="02020603050405020304" pitchFamily="18" charset="0"/>
              </a:rPr>
              <a:t>kazancı </a:t>
            </a:r>
            <a:r>
              <a:rPr lang="tr-TR" sz="1400" dirty="0" smtClean="0">
                <a:latin typeface="Calibri" panose="020F0502020204030204" pitchFamily="34" charset="0"/>
                <a:ea typeface="Times New Roman" panose="02020603050405020304" pitchFamily="18" charset="0"/>
              </a:rPr>
              <a:t>bilanço/işletme </a:t>
            </a:r>
            <a:r>
              <a:rPr lang="tr-TR" sz="1400" dirty="0">
                <a:latin typeface="Calibri" panose="020F0502020204030204" pitchFamily="34" charset="0"/>
                <a:ea typeface="Times New Roman" panose="02020603050405020304" pitchFamily="18" charset="0"/>
              </a:rPr>
              <a:t>hesabı esasına göre tespit edilen gelir vergisi </a:t>
            </a:r>
            <a:r>
              <a:rPr lang="tr-TR" sz="1400" dirty="0" smtClean="0">
                <a:latin typeface="Calibri" panose="020F0502020204030204" pitchFamily="34" charset="0"/>
                <a:ea typeface="Times New Roman" panose="02020603050405020304" pitchFamily="18" charset="0"/>
              </a:rPr>
              <a:t>mükellefleri</a:t>
            </a:r>
            <a:r>
              <a:rPr lang="tr-TR" sz="1400" b="1" u="sng" dirty="0" smtClean="0">
                <a:latin typeface="Calibri" panose="020F0502020204030204" pitchFamily="34" charset="0"/>
                <a:ea typeface="Times New Roman" panose="02020603050405020304" pitchFamily="18" charset="0"/>
              </a:rPr>
              <a:t>(1)</a:t>
            </a:r>
            <a:r>
              <a:rPr lang="tr-TR" sz="1400" dirty="0" smtClean="0">
                <a:latin typeface="Calibri" panose="020F0502020204030204" pitchFamily="34" charset="0"/>
                <a:ea typeface="Times New Roman" panose="02020603050405020304" pitchFamily="18" charset="0"/>
              </a:rPr>
              <a:t> </a:t>
            </a:r>
            <a:r>
              <a:rPr lang="tr-TR" sz="1400" dirty="0">
                <a:latin typeface="Calibri" panose="020F0502020204030204" pitchFamily="34" charset="0"/>
                <a:ea typeface="Times New Roman" panose="02020603050405020304" pitchFamily="18" charset="0"/>
              </a:rPr>
              <a:t>ile serbest meslek </a:t>
            </a:r>
            <a:r>
              <a:rPr lang="tr-TR" sz="1400" dirty="0" smtClean="0">
                <a:latin typeface="Calibri" panose="020F0502020204030204" pitchFamily="34" charset="0"/>
                <a:ea typeface="Times New Roman" panose="02020603050405020304" pitchFamily="18" charset="0"/>
              </a:rPr>
              <a:t>erbabına</a:t>
            </a:r>
            <a:r>
              <a:rPr lang="tr-TR" sz="1400" b="1" u="sng" dirty="0" smtClean="0">
                <a:latin typeface="Calibri" panose="020F0502020204030204" pitchFamily="34" charset="0"/>
                <a:ea typeface="Times New Roman" panose="02020603050405020304" pitchFamily="18" charset="0"/>
              </a:rPr>
              <a:t>(2)</a:t>
            </a:r>
            <a:r>
              <a:rPr lang="tr-TR" sz="1400" dirty="0" smtClean="0">
                <a:latin typeface="Calibri" panose="020F0502020204030204" pitchFamily="34" charset="0"/>
                <a:ea typeface="Times New Roman" panose="02020603050405020304" pitchFamily="18" charset="0"/>
              </a:rPr>
              <a:t> </a:t>
            </a:r>
            <a:r>
              <a:rPr lang="tr-TR" sz="1400" dirty="0">
                <a:latin typeface="Calibri" panose="020F0502020204030204" pitchFamily="34" charset="0"/>
                <a:ea typeface="Times New Roman" panose="02020603050405020304" pitchFamily="18" charset="0"/>
              </a:rPr>
              <a:t>ilişkin </a:t>
            </a:r>
            <a:r>
              <a:rPr lang="tr-TR" sz="1400" b="1" u="sng" dirty="0">
                <a:latin typeface="Calibri" panose="020F0502020204030204" pitchFamily="34" charset="0"/>
                <a:ea typeface="Times New Roman" panose="02020603050405020304" pitchFamily="18" charset="0"/>
              </a:rPr>
              <a:t>asgari matrah tutarı üzerinden </a:t>
            </a:r>
            <a:r>
              <a:rPr lang="tr-TR" sz="1400" dirty="0">
                <a:latin typeface="Calibri" panose="020F0502020204030204" pitchFamily="34" charset="0"/>
                <a:ea typeface="Times New Roman" panose="02020603050405020304" pitchFamily="18" charset="0"/>
              </a:rPr>
              <a:t>artırımda bulunan </a:t>
            </a:r>
            <a:r>
              <a:rPr lang="tr-TR" sz="1400" dirty="0" smtClean="0">
                <a:latin typeface="Calibri" panose="020F0502020204030204" pitchFamily="34" charset="0"/>
                <a:ea typeface="Times New Roman" panose="02020603050405020304" pitchFamily="18" charset="0"/>
              </a:rPr>
              <a:t>mükellefler</a:t>
            </a:r>
            <a:r>
              <a:rPr lang="tr-TR" sz="1400" b="1" dirty="0" smtClean="0">
                <a:solidFill>
                  <a:schemeClr val="accent1">
                    <a:lumMod val="75000"/>
                  </a:schemeClr>
                </a:solidFill>
                <a:latin typeface="Calibri" panose="020F0502020204030204" pitchFamily="34" charset="0"/>
                <a:ea typeface="Times New Roman" panose="02020603050405020304" pitchFamily="18" charset="0"/>
              </a:rPr>
              <a:t>(</a:t>
            </a:r>
            <a:r>
              <a:rPr lang="tr-TR" sz="1400" b="1" dirty="0" err="1" smtClean="0">
                <a:solidFill>
                  <a:schemeClr val="accent1">
                    <a:lumMod val="75000"/>
                  </a:schemeClr>
                </a:solidFill>
                <a:latin typeface="Calibri" panose="020F0502020204030204" pitchFamily="34" charset="0"/>
                <a:ea typeface="Times New Roman" panose="02020603050405020304" pitchFamily="18" charset="0"/>
              </a:rPr>
              <a:t>a,b</a:t>
            </a:r>
            <a:r>
              <a:rPr lang="tr-TR" sz="1400" b="1" dirty="0" smtClean="0">
                <a:solidFill>
                  <a:schemeClr val="accent1">
                    <a:lumMod val="75000"/>
                  </a:schemeClr>
                </a:solidFill>
                <a:latin typeface="Calibri" panose="020F0502020204030204" pitchFamily="34" charset="0"/>
                <a:ea typeface="Times New Roman" panose="02020603050405020304" pitchFamily="18" charset="0"/>
              </a:rPr>
              <a:t>)</a:t>
            </a:r>
            <a:r>
              <a:rPr lang="tr-TR" sz="1400" dirty="0" smtClean="0">
                <a:latin typeface="Calibri" panose="020F0502020204030204" pitchFamily="34" charset="0"/>
                <a:ea typeface="Times New Roman" panose="02020603050405020304" pitchFamily="18" charset="0"/>
              </a:rPr>
              <a:t> </a:t>
            </a:r>
            <a:r>
              <a:rPr lang="tr-TR" sz="1400" b="1" dirty="0">
                <a:solidFill>
                  <a:srgbClr val="C00000"/>
                </a:solidFill>
                <a:latin typeface="Calibri" panose="020F0502020204030204" pitchFamily="34" charset="0"/>
                <a:ea typeface="Times New Roman" panose="02020603050405020304" pitchFamily="18" charset="0"/>
              </a:rPr>
              <a:t>diğer gelir unsurları</a:t>
            </a:r>
            <a:r>
              <a:rPr lang="tr-TR" sz="1400" dirty="0">
                <a:solidFill>
                  <a:srgbClr val="C00000"/>
                </a:solidFill>
                <a:latin typeface="Calibri" panose="020F0502020204030204" pitchFamily="34" charset="0"/>
                <a:ea typeface="Times New Roman" panose="02020603050405020304" pitchFamily="18" charset="0"/>
              </a:rPr>
              <a:t> </a:t>
            </a:r>
            <a:r>
              <a:rPr lang="tr-TR" sz="1400" dirty="0">
                <a:latin typeface="Calibri" panose="020F0502020204030204" pitchFamily="34" charset="0"/>
                <a:ea typeface="Times New Roman" panose="02020603050405020304" pitchFamily="18" charset="0"/>
              </a:rPr>
              <a:t>nedeniyle de </a:t>
            </a:r>
            <a:r>
              <a:rPr lang="tr-TR" sz="1400" b="1" dirty="0">
                <a:solidFill>
                  <a:srgbClr val="C00000"/>
                </a:solidFill>
                <a:latin typeface="Calibri" panose="020F0502020204030204" pitchFamily="34" charset="0"/>
                <a:ea typeface="Times New Roman" panose="02020603050405020304" pitchFamily="18" charset="0"/>
              </a:rPr>
              <a:t>vergi incelemesi ve tarhiyata muhatap olmayacaktır</a:t>
            </a:r>
            <a:r>
              <a:rPr lang="tr-TR" sz="1400" dirty="0" smtClean="0">
                <a:latin typeface="Calibri" panose="020F0502020204030204" pitchFamily="34" charset="0"/>
                <a:ea typeface="Times New Roman" panose="02020603050405020304" pitchFamily="18" charset="0"/>
              </a:rPr>
              <a:t>.</a:t>
            </a:r>
          </a:p>
          <a:p>
            <a:pPr marL="377190" lvl="1" indent="-285750">
              <a:lnSpc>
                <a:spcPct val="90000"/>
              </a:lnSpc>
              <a:spcBef>
                <a:spcPts val="300"/>
              </a:spcBef>
              <a:spcAft>
                <a:spcPts val="300"/>
              </a:spcAft>
              <a:buClr>
                <a:srgbClr val="D34817"/>
              </a:buClr>
              <a:buFont typeface="Wingdings" panose="05000000000000000000" pitchFamily="2" charset="2"/>
              <a:buChar char="§"/>
            </a:pPr>
            <a:r>
              <a:rPr lang="tr-TR" sz="1400" b="1" dirty="0" smtClean="0">
                <a:solidFill>
                  <a:srgbClr val="C00000"/>
                </a:solidFill>
                <a:latin typeface="Calibri" panose="020F0502020204030204" pitchFamily="34" charset="0"/>
                <a:ea typeface="Times New Roman" panose="02020603050405020304" pitchFamily="18" charset="0"/>
              </a:rPr>
              <a:t>Ücret(1</a:t>
            </a:r>
            <a:r>
              <a:rPr lang="tr-TR" sz="1400" b="1" dirty="0">
                <a:solidFill>
                  <a:srgbClr val="C00000"/>
                </a:solidFill>
                <a:latin typeface="Calibri" panose="020F0502020204030204" pitchFamily="34" charset="0"/>
                <a:ea typeface="Times New Roman" panose="02020603050405020304" pitchFamily="18" charset="0"/>
              </a:rPr>
              <a:t>)</a:t>
            </a:r>
            <a:r>
              <a:rPr lang="tr-TR" sz="1400" dirty="0">
                <a:latin typeface="Calibri" panose="020F0502020204030204" pitchFamily="34" charset="0"/>
                <a:ea typeface="Times New Roman" panose="02020603050405020304" pitchFamily="18" charset="0"/>
              </a:rPr>
              <a:t>, </a:t>
            </a:r>
            <a:r>
              <a:rPr lang="tr-TR" sz="1400" b="1" u="sng" dirty="0">
                <a:latin typeface="Calibri" panose="020F0502020204030204" pitchFamily="34" charset="0"/>
                <a:ea typeface="Times New Roman" panose="02020603050405020304" pitchFamily="18" charset="0"/>
              </a:rPr>
              <a:t>menkul sermaye iradı(2)</a:t>
            </a:r>
            <a:r>
              <a:rPr lang="tr-TR" sz="1400" dirty="0">
                <a:latin typeface="Calibri" panose="020F0502020204030204" pitchFamily="34" charset="0"/>
                <a:ea typeface="Times New Roman" panose="02020603050405020304" pitchFamily="18" charset="0"/>
              </a:rPr>
              <a:t> ve </a:t>
            </a:r>
            <a:r>
              <a:rPr lang="tr-TR" sz="1400" b="1" dirty="0">
                <a:solidFill>
                  <a:srgbClr val="C00000"/>
                </a:solidFill>
                <a:latin typeface="Calibri" panose="020F0502020204030204" pitchFamily="34" charset="0"/>
                <a:ea typeface="Times New Roman" panose="02020603050405020304" pitchFamily="18" charset="0"/>
              </a:rPr>
              <a:t>diğer kazanç ve irat</a:t>
            </a:r>
            <a:r>
              <a:rPr lang="tr-TR" sz="1400" dirty="0">
                <a:solidFill>
                  <a:srgbClr val="C00000"/>
                </a:solidFill>
                <a:latin typeface="Calibri" panose="020F0502020204030204" pitchFamily="34" charset="0"/>
                <a:ea typeface="Times New Roman" panose="02020603050405020304" pitchFamily="18" charset="0"/>
              </a:rPr>
              <a:t> </a:t>
            </a:r>
            <a:r>
              <a:rPr lang="tr-TR" sz="1400" dirty="0">
                <a:latin typeface="Calibri" panose="020F0502020204030204" pitchFamily="34" charset="0"/>
                <a:ea typeface="Times New Roman" panose="02020603050405020304" pitchFamily="18" charset="0"/>
              </a:rPr>
              <a:t>(bu kazanç veya iratların birkaçının elde edilmiş olması hali dâhil)</a:t>
            </a:r>
            <a:r>
              <a:rPr lang="tr-TR" sz="1400" b="1" dirty="0">
                <a:solidFill>
                  <a:srgbClr val="C00000"/>
                </a:solidFill>
                <a:latin typeface="Calibri" panose="020F0502020204030204" pitchFamily="34" charset="0"/>
                <a:ea typeface="Times New Roman" panose="02020603050405020304" pitchFamily="18" charset="0"/>
              </a:rPr>
              <a:t>(3)</a:t>
            </a:r>
            <a:r>
              <a:rPr lang="tr-TR" sz="1400" dirty="0">
                <a:latin typeface="Calibri" panose="020F0502020204030204" pitchFamily="34" charset="0"/>
                <a:ea typeface="Times New Roman" panose="02020603050405020304" pitchFamily="18" charset="0"/>
              </a:rPr>
              <a:t> beyan eden gelir vergisi mükellefleri için, </a:t>
            </a:r>
            <a:r>
              <a:rPr lang="tr-TR" sz="1400" b="1" dirty="0">
                <a:solidFill>
                  <a:srgbClr val="C00000"/>
                </a:solidFill>
                <a:latin typeface="Calibri" panose="020F0502020204030204" pitchFamily="34" charset="0"/>
                <a:ea typeface="Times New Roman" panose="02020603050405020304" pitchFamily="18" charset="0"/>
              </a:rPr>
              <a:t>işletme hesabı esasına</a:t>
            </a:r>
            <a:r>
              <a:rPr lang="tr-TR" sz="1400" dirty="0">
                <a:solidFill>
                  <a:srgbClr val="C00000"/>
                </a:solidFill>
                <a:latin typeface="Calibri" panose="020F0502020204030204" pitchFamily="34" charset="0"/>
                <a:ea typeface="Times New Roman" panose="02020603050405020304" pitchFamily="18" charset="0"/>
              </a:rPr>
              <a:t> </a:t>
            </a:r>
            <a:r>
              <a:rPr lang="tr-TR" sz="1400" dirty="0">
                <a:latin typeface="Calibri" panose="020F0502020204030204" pitchFamily="34" charset="0"/>
                <a:ea typeface="Times New Roman" panose="02020603050405020304" pitchFamily="18" charset="0"/>
              </a:rPr>
              <a:t>göre defter tutan mükellefler için belirlenen asgari </a:t>
            </a:r>
            <a:r>
              <a:rPr lang="tr-TR" sz="1400" b="1" u="sng" dirty="0">
                <a:latin typeface="Calibri" panose="020F0502020204030204" pitchFamily="34" charset="0"/>
                <a:ea typeface="Times New Roman" panose="02020603050405020304" pitchFamily="18" charset="0"/>
              </a:rPr>
              <a:t>matrahlar esas alınacaktır</a:t>
            </a:r>
            <a:r>
              <a:rPr lang="tr-TR" sz="1400" dirty="0" smtClean="0">
                <a:latin typeface="Calibri" panose="020F0502020204030204" pitchFamily="34" charset="0"/>
                <a:ea typeface="Times New Roman" panose="02020603050405020304" pitchFamily="18" charset="0"/>
              </a:rPr>
              <a:t>.</a:t>
            </a:r>
            <a:r>
              <a:rPr lang="tr-TR" sz="1400" b="1" dirty="0" smtClean="0">
                <a:solidFill>
                  <a:schemeClr val="accent1">
                    <a:lumMod val="75000"/>
                  </a:schemeClr>
                </a:solidFill>
                <a:latin typeface="Calibri" panose="020F0502020204030204" pitchFamily="34" charset="0"/>
                <a:ea typeface="Times New Roman" panose="02020603050405020304" pitchFamily="18" charset="0"/>
              </a:rPr>
              <a:t>(d=a)</a:t>
            </a:r>
          </a:p>
        </p:txBody>
      </p:sp>
      <p:sp>
        <p:nvSpPr>
          <p:cNvPr id="19" name="Metin kutusu 18"/>
          <p:cNvSpPr txBox="1"/>
          <p:nvPr/>
        </p:nvSpPr>
        <p:spPr>
          <a:xfrm>
            <a:off x="2947950" y="1298359"/>
            <a:ext cx="6938217" cy="1940531"/>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pPr marL="377190" lvl="1" indent="-285750">
              <a:lnSpc>
                <a:spcPct val="90000"/>
              </a:lnSpc>
              <a:spcBef>
                <a:spcPts val="300"/>
              </a:spcBef>
              <a:spcAft>
                <a:spcPts val="300"/>
              </a:spcAft>
              <a:buClr>
                <a:srgbClr val="D34817"/>
              </a:buClr>
              <a:buFont typeface="Wingdings" panose="05000000000000000000" pitchFamily="2" charset="2"/>
              <a:buChar char="§"/>
            </a:pPr>
            <a:r>
              <a:rPr lang="tr-TR" sz="1400" b="1" u="sng" dirty="0" smtClean="0">
                <a:latin typeface="Calibri" panose="020F0502020204030204" pitchFamily="34" charset="0"/>
                <a:ea typeface="Times New Roman" panose="02020603050405020304" pitchFamily="18" charset="0"/>
              </a:rPr>
              <a:t>Birden fazla </a:t>
            </a:r>
            <a:r>
              <a:rPr lang="tr-TR" sz="1400" b="1" u="sng" dirty="0">
                <a:latin typeface="Calibri" panose="020F0502020204030204" pitchFamily="34" charset="0"/>
                <a:ea typeface="Times New Roman" panose="02020603050405020304" pitchFamily="18" charset="0"/>
              </a:rPr>
              <a:t>gelir unsurundan</a:t>
            </a:r>
            <a:r>
              <a:rPr lang="tr-TR" sz="1400" dirty="0">
                <a:latin typeface="Calibri" panose="020F0502020204030204" pitchFamily="34" charset="0"/>
                <a:ea typeface="Times New Roman" panose="02020603050405020304" pitchFamily="18" charset="0"/>
              </a:rPr>
              <a:t> kazanç ve irat elde eden </a:t>
            </a:r>
            <a:r>
              <a:rPr lang="tr-TR" sz="1400" b="1" dirty="0">
                <a:solidFill>
                  <a:srgbClr val="C00000"/>
                </a:solidFill>
                <a:latin typeface="Calibri" panose="020F0502020204030204" pitchFamily="34" charset="0"/>
                <a:ea typeface="Times New Roman" panose="02020603050405020304" pitchFamily="18" charset="0"/>
              </a:rPr>
              <a:t>gelir vergisi mükelleflerince</a:t>
            </a:r>
            <a:r>
              <a:rPr lang="tr-TR" sz="1400" dirty="0">
                <a:latin typeface="Calibri" panose="020F0502020204030204" pitchFamily="34" charset="0"/>
                <a:ea typeface="Times New Roman" panose="02020603050405020304" pitchFamily="18" charset="0"/>
              </a:rPr>
              <a:t>, vergi incelemesi ve tarhiyata muhatap olunmaması için, </a:t>
            </a:r>
            <a:r>
              <a:rPr lang="tr-TR" sz="1400" b="1" u="sng" dirty="0">
                <a:latin typeface="Calibri" panose="020F0502020204030204" pitchFamily="34" charset="0"/>
                <a:ea typeface="Times New Roman" panose="02020603050405020304" pitchFamily="18" charset="0"/>
              </a:rPr>
              <a:t>ilgili gelir unsurları itibarıyla</a:t>
            </a:r>
            <a:r>
              <a:rPr lang="tr-TR" sz="1400" dirty="0">
                <a:latin typeface="Calibri" panose="020F0502020204030204" pitchFamily="34" charset="0"/>
                <a:ea typeface="Times New Roman" panose="02020603050405020304" pitchFamily="18" charset="0"/>
              </a:rPr>
              <a:t> matrah artırımı yapılması </a:t>
            </a:r>
            <a:r>
              <a:rPr lang="tr-TR" sz="1400" b="1" dirty="0">
                <a:solidFill>
                  <a:srgbClr val="C00000"/>
                </a:solidFill>
                <a:latin typeface="Calibri" panose="020F0502020204030204" pitchFamily="34" charset="0"/>
                <a:ea typeface="Times New Roman" panose="02020603050405020304" pitchFamily="18" charset="0"/>
              </a:rPr>
              <a:t>şarttır</a:t>
            </a:r>
            <a:r>
              <a:rPr lang="tr-TR" sz="1400" dirty="0" smtClean="0">
                <a:latin typeface="Calibri" panose="020F0502020204030204" pitchFamily="34" charset="0"/>
                <a:ea typeface="Times New Roman" panose="02020603050405020304" pitchFamily="18" charset="0"/>
              </a:rPr>
              <a:t>.</a:t>
            </a:r>
          </a:p>
          <a:p>
            <a:pPr marL="377190" lvl="1" indent="-285750">
              <a:lnSpc>
                <a:spcPct val="90000"/>
              </a:lnSpc>
              <a:spcBef>
                <a:spcPts val="300"/>
              </a:spcBef>
              <a:spcAft>
                <a:spcPts val="300"/>
              </a:spcAft>
              <a:buClr>
                <a:srgbClr val="D34817"/>
              </a:buClr>
              <a:buFont typeface="Wingdings" panose="05000000000000000000" pitchFamily="2" charset="2"/>
              <a:buChar char="§"/>
            </a:pPr>
            <a:r>
              <a:rPr lang="tr-TR" sz="1400" b="1" u="sng" dirty="0">
                <a:latin typeface="Calibri" panose="020F0502020204030204" pitchFamily="34" charset="0"/>
                <a:ea typeface="Times New Roman" panose="02020603050405020304" pitchFamily="18" charset="0"/>
              </a:rPr>
              <a:t>Başka gelir unsurları için matrah artırımında bulunulmuş olsa dahi</a:t>
            </a:r>
            <a:r>
              <a:rPr lang="tr-TR" sz="1400" dirty="0">
                <a:latin typeface="Calibri" panose="020F0502020204030204" pitchFamily="34" charset="0"/>
                <a:ea typeface="Times New Roman" panose="02020603050405020304" pitchFamily="18" charset="0"/>
              </a:rPr>
              <a:t> ilgili dönemde elde edilmekle birlikte </a:t>
            </a:r>
            <a:r>
              <a:rPr lang="tr-TR" sz="1400" b="1" dirty="0">
                <a:solidFill>
                  <a:srgbClr val="C00000"/>
                </a:solidFill>
                <a:latin typeface="Calibri" panose="020F0502020204030204" pitchFamily="34" charset="0"/>
                <a:ea typeface="Times New Roman" panose="02020603050405020304" pitchFamily="18" charset="0"/>
              </a:rPr>
              <a:t>matrah artırımına konu edilmeyen gelir unsurları için</a:t>
            </a:r>
            <a:r>
              <a:rPr lang="tr-TR" sz="1400" dirty="0">
                <a:solidFill>
                  <a:srgbClr val="C00000"/>
                </a:solidFill>
                <a:latin typeface="Calibri" panose="020F0502020204030204" pitchFamily="34" charset="0"/>
                <a:ea typeface="Times New Roman" panose="02020603050405020304" pitchFamily="18" charset="0"/>
              </a:rPr>
              <a:t> </a:t>
            </a:r>
            <a:r>
              <a:rPr lang="tr-TR" sz="1400" dirty="0">
                <a:latin typeface="Calibri" panose="020F0502020204030204" pitchFamily="34" charset="0"/>
                <a:ea typeface="Times New Roman" panose="02020603050405020304" pitchFamily="18" charset="0"/>
              </a:rPr>
              <a:t>bu döneme ilişkin vergi incelemesi ve tarhiyat </a:t>
            </a:r>
            <a:r>
              <a:rPr lang="tr-TR" sz="1400" b="1" u="sng" dirty="0">
                <a:latin typeface="Calibri" panose="020F0502020204030204" pitchFamily="34" charset="0"/>
                <a:ea typeface="Times New Roman" panose="02020603050405020304" pitchFamily="18" charset="0"/>
              </a:rPr>
              <a:t>yapılabilecektir</a:t>
            </a:r>
            <a:r>
              <a:rPr lang="tr-TR" sz="1400" dirty="0" smtClean="0">
                <a:latin typeface="Calibri" panose="020F0502020204030204" pitchFamily="34" charset="0"/>
                <a:ea typeface="Times New Roman" panose="02020603050405020304" pitchFamily="18" charset="0"/>
              </a:rPr>
              <a:t>.</a:t>
            </a:r>
          </a:p>
        </p:txBody>
      </p:sp>
      <p:sp>
        <p:nvSpPr>
          <p:cNvPr id="32" name="Metin kutusu 31"/>
          <p:cNvSpPr txBox="1"/>
          <p:nvPr/>
        </p:nvSpPr>
        <p:spPr>
          <a:xfrm>
            <a:off x="2941029" y="1408395"/>
            <a:ext cx="6938217" cy="2017475"/>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pPr marL="377190" lvl="1" indent="-285750">
              <a:lnSpc>
                <a:spcPct val="90000"/>
              </a:lnSpc>
              <a:spcBef>
                <a:spcPts val="300"/>
              </a:spcBef>
              <a:spcAft>
                <a:spcPts val="300"/>
              </a:spcAft>
              <a:buClr>
                <a:srgbClr val="D34817"/>
              </a:buClr>
              <a:buFont typeface="Wingdings" panose="05000000000000000000" pitchFamily="2" charset="2"/>
              <a:buChar char="§"/>
            </a:pPr>
            <a:r>
              <a:rPr lang="tr-TR" sz="1400" dirty="0">
                <a:latin typeface="Calibri" panose="020F0502020204030204" pitchFamily="34" charset="0"/>
                <a:ea typeface="Times New Roman" panose="02020603050405020304" pitchFamily="18" charset="0"/>
              </a:rPr>
              <a:t>Ticari kazancı </a:t>
            </a:r>
            <a:r>
              <a:rPr lang="tr-TR" sz="1400" b="1" dirty="0">
                <a:solidFill>
                  <a:srgbClr val="C00000"/>
                </a:solidFill>
                <a:latin typeface="Calibri" panose="020F0502020204030204" pitchFamily="34" charset="0"/>
                <a:ea typeface="Times New Roman" panose="02020603050405020304" pitchFamily="18" charset="0"/>
              </a:rPr>
              <a:t>basit usulde</a:t>
            </a:r>
            <a:r>
              <a:rPr lang="tr-TR" sz="1400" dirty="0">
                <a:solidFill>
                  <a:srgbClr val="C00000"/>
                </a:solidFill>
                <a:latin typeface="Calibri" panose="020F0502020204030204" pitchFamily="34" charset="0"/>
                <a:ea typeface="Times New Roman" panose="02020603050405020304" pitchFamily="18" charset="0"/>
              </a:rPr>
              <a:t> </a:t>
            </a:r>
            <a:r>
              <a:rPr lang="tr-TR" sz="1400" dirty="0">
                <a:latin typeface="Calibri" panose="020F0502020204030204" pitchFamily="34" charset="0"/>
                <a:ea typeface="Times New Roman" panose="02020603050405020304" pitchFamily="18" charset="0"/>
              </a:rPr>
              <a:t>tespit edilmekle birlikte, </a:t>
            </a:r>
            <a:r>
              <a:rPr lang="tr-TR" sz="1400" dirty="0" smtClean="0">
                <a:latin typeface="Calibri" panose="020F0502020204030204" pitchFamily="34" charset="0"/>
                <a:ea typeface="Times New Roman" panose="02020603050405020304" pitchFamily="18" charset="0"/>
              </a:rPr>
              <a:t>vergiye </a:t>
            </a:r>
            <a:r>
              <a:rPr lang="tr-TR" sz="1400" dirty="0">
                <a:latin typeface="Calibri" panose="020F0502020204030204" pitchFamily="34" charset="0"/>
                <a:ea typeface="Times New Roman" panose="02020603050405020304" pitchFamily="18" charset="0"/>
              </a:rPr>
              <a:t>tabi </a:t>
            </a:r>
            <a:r>
              <a:rPr lang="tr-TR" sz="1400" b="1" u="sng" dirty="0">
                <a:latin typeface="Calibri" panose="020F0502020204030204" pitchFamily="34" charset="0"/>
                <a:ea typeface="Times New Roman" panose="02020603050405020304" pitchFamily="18" charset="0"/>
              </a:rPr>
              <a:t>başka gelir unsurları</a:t>
            </a:r>
            <a:r>
              <a:rPr lang="tr-TR" sz="1400" dirty="0">
                <a:latin typeface="Calibri" panose="020F0502020204030204" pitchFamily="34" charset="0"/>
                <a:ea typeface="Times New Roman" panose="02020603050405020304" pitchFamily="18" charset="0"/>
              </a:rPr>
              <a:t> beyan eden mükellefler</a:t>
            </a:r>
            <a:r>
              <a:rPr lang="tr-TR" sz="1400" b="1" dirty="0">
                <a:solidFill>
                  <a:srgbClr val="C00000"/>
                </a:solidFill>
                <a:latin typeface="Calibri" panose="020F0502020204030204" pitchFamily="34" charset="0"/>
                <a:ea typeface="Times New Roman" panose="02020603050405020304" pitchFamily="18" charset="0"/>
              </a:rPr>
              <a:t>(1)</a:t>
            </a:r>
            <a:r>
              <a:rPr lang="tr-TR" sz="1400" dirty="0">
                <a:latin typeface="Calibri" panose="020F0502020204030204" pitchFamily="34" charset="0"/>
                <a:ea typeface="Times New Roman" panose="02020603050405020304" pitchFamily="18" charset="0"/>
              </a:rPr>
              <a:t> </a:t>
            </a:r>
            <a:r>
              <a:rPr lang="tr-TR" sz="1400" dirty="0" smtClean="0">
                <a:latin typeface="Calibri" panose="020F0502020204030204" pitchFamily="34" charset="0"/>
                <a:ea typeface="Times New Roman" panose="02020603050405020304" pitchFamily="18" charset="0"/>
              </a:rPr>
              <a:t>ile</a:t>
            </a:r>
          </a:p>
          <a:p>
            <a:pPr marL="377190" lvl="1" indent="-285750">
              <a:lnSpc>
                <a:spcPct val="90000"/>
              </a:lnSpc>
              <a:spcBef>
                <a:spcPts val="300"/>
              </a:spcBef>
              <a:spcAft>
                <a:spcPts val="300"/>
              </a:spcAft>
              <a:buClr>
                <a:srgbClr val="D34817"/>
              </a:buClr>
              <a:buFont typeface="Wingdings" panose="05000000000000000000" pitchFamily="2" charset="2"/>
              <a:buChar char="§"/>
            </a:pPr>
            <a:r>
              <a:rPr lang="tr-TR" sz="1400" b="1" u="sng" dirty="0" smtClean="0">
                <a:latin typeface="Calibri" panose="020F0502020204030204" pitchFamily="34" charset="0"/>
                <a:ea typeface="Times New Roman" panose="02020603050405020304" pitchFamily="18" charset="0"/>
              </a:rPr>
              <a:t>Gayrimenkul sermaye </a:t>
            </a:r>
            <a:r>
              <a:rPr lang="tr-TR" sz="1400" b="1" u="sng" dirty="0">
                <a:latin typeface="Calibri" panose="020F0502020204030204" pitchFamily="34" charset="0"/>
                <a:ea typeface="Times New Roman" panose="02020603050405020304" pitchFamily="18" charset="0"/>
              </a:rPr>
              <a:t>iradı</a:t>
            </a:r>
            <a:r>
              <a:rPr lang="tr-TR" sz="1400" dirty="0">
                <a:latin typeface="Calibri" panose="020F0502020204030204" pitchFamily="34" charset="0"/>
                <a:ea typeface="Times New Roman" panose="02020603050405020304" pitchFamily="18" charset="0"/>
              </a:rPr>
              <a:t>nın yanında </a:t>
            </a:r>
            <a:r>
              <a:rPr lang="tr-TR" sz="1400" b="1" dirty="0">
                <a:solidFill>
                  <a:srgbClr val="C00000"/>
                </a:solidFill>
                <a:latin typeface="Calibri" panose="020F0502020204030204" pitchFamily="34" charset="0"/>
                <a:ea typeface="Times New Roman" panose="02020603050405020304" pitchFamily="18" charset="0"/>
              </a:rPr>
              <a:t>ücret, menkul sermaye iradı ve diğer kazanç ve irat beyan eden</a:t>
            </a:r>
            <a:r>
              <a:rPr lang="tr-TR" sz="1400" dirty="0">
                <a:solidFill>
                  <a:srgbClr val="C00000"/>
                </a:solidFill>
                <a:latin typeface="Calibri" panose="020F0502020204030204" pitchFamily="34" charset="0"/>
                <a:ea typeface="Times New Roman" panose="02020603050405020304" pitchFamily="18" charset="0"/>
              </a:rPr>
              <a:t> </a:t>
            </a:r>
            <a:r>
              <a:rPr lang="tr-TR" sz="1400" dirty="0">
                <a:latin typeface="Calibri" panose="020F0502020204030204" pitchFamily="34" charset="0"/>
                <a:ea typeface="Times New Roman" panose="02020603050405020304" pitchFamily="18" charset="0"/>
              </a:rPr>
              <a:t>gelir vergisi mükellefleri</a:t>
            </a:r>
            <a:r>
              <a:rPr lang="tr-TR" sz="1400" b="1" dirty="0">
                <a:solidFill>
                  <a:srgbClr val="C00000"/>
                </a:solidFill>
                <a:latin typeface="Calibri" panose="020F0502020204030204" pitchFamily="34" charset="0"/>
                <a:ea typeface="Times New Roman" panose="02020603050405020304" pitchFamily="18" charset="0"/>
              </a:rPr>
              <a:t>(2</a:t>
            </a:r>
            <a:r>
              <a:rPr lang="tr-TR" sz="1400" b="1" dirty="0" smtClean="0">
                <a:solidFill>
                  <a:srgbClr val="C00000"/>
                </a:solidFill>
                <a:latin typeface="Calibri" panose="020F0502020204030204" pitchFamily="34" charset="0"/>
                <a:ea typeface="Times New Roman" panose="02020603050405020304" pitchFamily="18" charset="0"/>
              </a:rPr>
              <a:t>)</a:t>
            </a:r>
            <a:endParaRPr lang="tr-TR" sz="1400" b="1" dirty="0" smtClean="0">
              <a:solidFill>
                <a:schemeClr val="accent1">
                  <a:lumMod val="75000"/>
                </a:schemeClr>
              </a:solidFill>
              <a:latin typeface="Calibri" panose="020F0502020204030204" pitchFamily="34" charset="0"/>
              <a:ea typeface="Times New Roman" panose="02020603050405020304" pitchFamily="18" charset="0"/>
            </a:endParaRPr>
          </a:p>
          <a:p>
            <a:pPr marL="91440" lvl="1" algn="just">
              <a:lnSpc>
                <a:spcPct val="90000"/>
              </a:lnSpc>
              <a:spcBef>
                <a:spcPts val="300"/>
              </a:spcBef>
              <a:spcAft>
                <a:spcPts val="300"/>
              </a:spcAft>
              <a:buClr>
                <a:srgbClr val="D34817"/>
              </a:buClr>
            </a:pPr>
            <a:r>
              <a:rPr lang="tr-TR" sz="1400" b="1" dirty="0" smtClean="0">
                <a:latin typeface="Calibri" panose="020F0502020204030204" pitchFamily="34" charset="0"/>
                <a:ea typeface="Times New Roman" panose="02020603050405020304" pitchFamily="18" charset="0"/>
              </a:rPr>
              <a:t>       </a:t>
            </a:r>
            <a:r>
              <a:rPr lang="tr-TR" sz="1400" b="1" u="sng" dirty="0" smtClean="0">
                <a:latin typeface="Calibri" panose="020F0502020204030204" pitchFamily="34" charset="0"/>
                <a:ea typeface="Times New Roman" panose="02020603050405020304" pitchFamily="18" charset="0"/>
              </a:rPr>
              <a:t>İşletme </a:t>
            </a:r>
            <a:r>
              <a:rPr lang="tr-TR" sz="1400" b="1" u="sng" dirty="0" smtClean="0">
                <a:latin typeface="Calibri" panose="020F0502020204030204" pitchFamily="34" charset="0"/>
                <a:ea typeface="Times New Roman" panose="02020603050405020304" pitchFamily="18" charset="0"/>
              </a:rPr>
              <a:t>hesabı </a:t>
            </a:r>
            <a:r>
              <a:rPr lang="tr-TR" sz="1400" b="1" u="sng" dirty="0">
                <a:latin typeface="Calibri" panose="020F0502020204030204" pitchFamily="34" charset="0"/>
                <a:ea typeface="Times New Roman" panose="02020603050405020304" pitchFamily="18" charset="0"/>
              </a:rPr>
              <a:t>esasına göre</a:t>
            </a:r>
            <a:r>
              <a:rPr lang="tr-TR" sz="1400" dirty="0">
                <a:latin typeface="Calibri" panose="020F0502020204030204" pitchFamily="34" charset="0"/>
                <a:ea typeface="Times New Roman" panose="02020603050405020304" pitchFamily="18" charset="0"/>
              </a:rPr>
              <a:t> defter tutan mükellefler için belirlenen asgari matrahları esas alacaklardır</a:t>
            </a:r>
            <a:r>
              <a:rPr lang="tr-TR" sz="1400" dirty="0" smtClean="0">
                <a:latin typeface="Calibri" panose="020F0502020204030204" pitchFamily="34" charset="0"/>
                <a:ea typeface="Times New Roman" panose="02020603050405020304" pitchFamily="18" charset="0"/>
              </a:rPr>
              <a:t>.</a:t>
            </a:r>
            <a:r>
              <a:rPr lang="tr-TR" sz="1400" b="1" dirty="0">
                <a:solidFill>
                  <a:schemeClr val="accent1">
                    <a:lumMod val="75000"/>
                  </a:schemeClr>
                </a:solidFill>
                <a:latin typeface="Calibri" panose="020F0502020204030204" pitchFamily="34" charset="0"/>
                <a:ea typeface="Times New Roman" panose="02020603050405020304" pitchFamily="18" charset="0"/>
              </a:rPr>
              <a:t> </a:t>
            </a:r>
            <a:r>
              <a:rPr lang="tr-TR" sz="1400" b="1" dirty="0" smtClean="0">
                <a:solidFill>
                  <a:schemeClr val="accent1">
                    <a:lumMod val="75000"/>
                  </a:schemeClr>
                </a:solidFill>
                <a:latin typeface="Calibri" panose="020F0502020204030204" pitchFamily="34" charset="0"/>
                <a:ea typeface="Times New Roman" panose="02020603050405020304" pitchFamily="18" charset="0"/>
              </a:rPr>
              <a:t>(c/ç </a:t>
            </a:r>
            <a:r>
              <a:rPr lang="tr-TR" sz="1400" b="1" dirty="0">
                <a:solidFill>
                  <a:schemeClr val="accent1">
                    <a:lumMod val="75000"/>
                  </a:schemeClr>
                </a:solidFill>
                <a:latin typeface="Calibri" panose="020F0502020204030204" pitchFamily="34" charset="0"/>
                <a:ea typeface="Times New Roman" panose="02020603050405020304" pitchFamily="18" charset="0"/>
              </a:rPr>
              <a:t>yerine a)</a:t>
            </a:r>
            <a:endParaRPr lang="tr-TR" sz="1400" dirty="0" smtClean="0">
              <a:latin typeface="Calibri" panose="020F0502020204030204" pitchFamily="34" charset="0"/>
              <a:ea typeface="Times New Roman" panose="02020603050405020304" pitchFamily="18" charset="0"/>
            </a:endParaRPr>
          </a:p>
        </p:txBody>
      </p:sp>
      <p:sp>
        <p:nvSpPr>
          <p:cNvPr id="10" name="İçerik Yer Tutucusu 2"/>
          <p:cNvSpPr txBox="1">
            <a:spLocks/>
          </p:cNvSpPr>
          <p:nvPr/>
        </p:nvSpPr>
        <p:spPr>
          <a:xfrm>
            <a:off x="2143476" y="4647294"/>
            <a:ext cx="8736973" cy="10897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Font typeface="Wingdings" panose="05000000000000000000" pitchFamily="2" charset="2"/>
              <a:buChar char="q"/>
            </a:pPr>
            <a:endParaRPr lang="tr-TR" dirty="0"/>
          </a:p>
        </p:txBody>
      </p:sp>
      <p:sp>
        <p:nvSpPr>
          <p:cNvPr id="22" name="Dikdörtgen 21"/>
          <p:cNvSpPr/>
          <p:nvPr/>
        </p:nvSpPr>
        <p:spPr>
          <a:xfrm>
            <a:off x="2941563" y="1441688"/>
            <a:ext cx="5254951" cy="720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scene3d>
              <a:camera prst="orthographicFront"/>
              <a:lightRig rig="threePt" dir="t"/>
            </a:scene3d>
            <a:sp3d extrusionH="57150">
              <a:bevelT w="82550" h="38100" prst="coolSlant"/>
            </a:sp3d>
          </a:bodyPr>
          <a:lstStyle/>
          <a:p>
            <a:pPr lvl="0" algn="ctr" defTabSz="1422400">
              <a:lnSpc>
                <a:spcPct val="90000"/>
              </a:lnSpc>
              <a:spcBef>
                <a:spcPct val="0"/>
              </a:spcBef>
              <a:spcAft>
                <a:spcPct val="35000"/>
              </a:spcAft>
            </a:pPr>
            <a:endParaRPr lang="tr-TR" sz="3200" b="1" dirty="0">
              <a:solidFill>
                <a:schemeClr val="tx1"/>
              </a:solidFill>
              <a:latin typeface="SimSun" panose="02010600030101010101" pitchFamily="2" charset="-122"/>
              <a:ea typeface="SimSun" panose="02010600030101010101" pitchFamily="2" charset="-122"/>
              <a:cs typeface="Times New Roman" panose="02020603050405020304" pitchFamily="18" charset="0"/>
            </a:endParaRPr>
          </a:p>
        </p:txBody>
      </p:sp>
      <p:sp>
        <p:nvSpPr>
          <p:cNvPr id="11" name="TextShape 2"/>
          <p:cNvSpPr txBox="1"/>
          <p:nvPr/>
        </p:nvSpPr>
        <p:spPr>
          <a:xfrm>
            <a:off x="1108075" y="82018"/>
            <a:ext cx="10920495" cy="791640"/>
          </a:xfrm>
          <a:prstGeom prst="rect">
            <a:avLst/>
          </a:prstGeom>
          <a:noFill/>
          <a:ln>
            <a:noFill/>
          </a:ln>
        </p:spPr>
        <p:txBody>
          <a:bodyPr anchor="ctr"/>
          <a:lstStyle/>
          <a:p>
            <a:pPr algn="ctr">
              <a:lnSpc>
                <a:spcPct val="100000"/>
              </a:lnSpc>
            </a:pPr>
            <a:r>
              <a:rPr lang="tr-TR" sz="2500" b="1" spc="-1" dirty="0">
                <a:solidFill>
                  <a:srgbClr val="FF0000"/>
                </a:solidFill>
                <a:uFill>
                  <a:solidFill>
                    <a:srgbClr val="FFFFFF"/>
                  </a:solidFill>
                </a:uFill>
              </a:rPr>
              <a:t>MATRAH VE VERGİ ARTIRIMI</a:t>
            </a:r>
          </a:p>
          <a:p>
            <a:pPr algn="ctr">
              <a:lnSpc>
                <a:spcPct val="100000"/>
              </a:lnSpc>
            </a:pPr>
            <a:r>
              <a:rPr lang="tr-TR" b="1" spc="-1" dirty="0" smtClean="0">
                <a:solidFill>
                  <a:srgbClr val="FF0000"/>
                </a:solidFill>
                <a:uFill>
                  <a:solidFill>
                    <a:srgbClr val="FFFFFF"/>
                  </a:solidFill>
                </a:uFill>
              </a:rPr>
              <a:t>-Yıllık Gelir Vergisi Matrah Artırımı</a:t>
            </a:r>
            <a:r>
              <a:rPr lang="tr-TR" b="1" strike="noStrike" spc="-1" dirty="0" smtClean="0">
                <a:solidFill>
                  <a:srgbClr val="FF0000"/>
                </a:solidFill>
                <a:uFill>
                  <a:solidFill>
                    <a:srgbClr val="FFFFFF"/>
                  </a:solidFill>
                </a:uFill>
                <a:latin typeface="Calibri"/>
              </a:rPr>
              <a:t>-</a:t>
            </a:r>
            <a:endParaRPr lang="tr-TR" b="0" strike="noStrike" spc="-1" dirty="0">
              <a:solidFill>
                <a:srgbClr val="000000"/>
              </a:solidFill>
              <a:uFill>
                <a:solidFill>
                  <a:srgbClr val="FFFFFF"/>
                </a:solidFill>
              </a:uFill>
              <a:latin typeface="Calibri"/>
            </a:endParaRPr>
          </a:p>
        </p:txBody>
      </p:sp>
      <p:sp>
        <p:nvSpPr>
          <p:cNvPr id="13" name="5 Dikdörtgen"/>
          <p:cNvSpPr/>
          <p:nvPr/>
        </p:nvSpPr>
        <p:spPr>
          <a:xfrm rot="16200000">
            <a:off x="-2875869" y="3145126"/>
            <a:ext cx="6851740" cy="561489"/>
          </a:xfrm>
          <a:prstGeom prst="rect">
            <a:avLst/>
          </a:prstGeom>
          <a:solidFill>
            <a:srgbClr val="FD0005"/>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b="1">
              <a:solidFill>
                <a:prstClr val="white"/>
              </a:solidFill>
            </a:endParaRPr>
          </a:p>
        </p:txBody>
      </p:sp>
      <p:sp>
        <p:nvSpPr>
          <p:cNvPr id="14" name="36 Başlık"/>
          <p:cNvSpPr txBox="1">
            <a:spLocks/>
          </p:cNvSpPr>
          <p:nvPr/>
        </p:nvSpPr>
        <p:spPr>
          <a:xfrm rot="16200000">
            <a:off x="-2247497" y="3571445"/>
            <a:ext cx="5584971" cy="571504"/>
          </a:xfrm>
          <a:prstGeom prst="rect">
            <a:avLst/>
          </a:prstGeom>
        </p:spPr>
        <p:txBody>
          <a:bodyPr vert="horz" lIns="91440" tIns="45720" rIns="91440" bIns="45720" rtlCol="0" anchor="ctr">
            <a:noAutofit/>
          </a:bodyPr>
          <a:lstStyle/>
          <a:p>
            <a:pPr algn="ctr">
              <a:spcBef>
                <a:spcPct val="0"/>
              </a:spcBef>
              <a:defRPr/>
            </a:pPr>
            <a:r>
              <a:rPr lang="tr-TR" b="1" dirty="0">
                <a:solidFill>
                  <a:prstClr val="white"/>
                </a:solidFill>
                <a:effectLst>
                  <a:outerShdw blurRad="38100" dist="38100" dir="2700000" algn="tl">
                    <a:srgbClr val="000000">
                      <a:alpha val="43137"/>
                    </a:srgbClr>
                  </a:outerShdw>
                </a:effectLst>
              </a:rPr>
              <a:t>VERGİ DENETİM KURULU BAŞKANLIĞI</a:t>
            </a:r>
          </a:p>
        </p:txBody>
      </p:sp>
      <p:pic>
        <p:nvPicPr>
          <p:cNvPr id="15" name="Resim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46" y="235646"/>
            <a:ext cx="965683" cy="964739"/>
          </a:xfrm>
          <a:prstGeom prst="rect">
            <a:avLst/>
          </a:prstGeom>
        </p:spPr>
      </p:pic>
      <p:pic>
        <p:nvPicPr>
          <p:cNvPr id="3" name="Resim 2"/>
          <p:cNvPicPr>
            <a:picLocks noChangeAspect="1"/>
          </p:cNvPicPr>
          <p:nvPr/>
        </p:nvPicPr>
        <p:blipFill>
          <a:blip r:embed="rId4"/>
          <a:stretch>
            <a:fillRect/>
          </a:stretch>
        </p:blipFill>
        <p:spPr>
          <a:xfrm>
            <a:off x="2382560" y="3668488"/>
            <a:ext cx="8371523" cy="3189512"/>
          </a:xfrm>
          <a:prstGeom prst="rect">
            <a:avLst/>
          </a:prstGeom>
        </p:spPr>
      </p:pic>
      <p:sp>
        <p:nvSpPr>
          <p:cNvPr id="31" name="Yuvarlatılmış Dikdörtgen 30"/>
          <p:cNvSpPr/>
          <p:nvPr/>
        </p:nvSpPr>
        <p:spPr>
          <a:xfrm>
            <a:off x="2955937" y="1022794"/>
            <a:ext cx="6923310" cy="720000"/>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smtClean="0">
                <a:latin typeface="Arial" panose="020B0604020202020204" pitchFamily="34" charset="0"/>
                <a:cs typeface="Arial" panose="020B0604020202020204" pitchFamily="34" charset="0"/>
              </a:rPr>
              <a:t>Matrah Beyan Etmiş Olanlar Haricindekiler</a:t>
            </a:r>
            <a:endParaRPr lang="tr-TR" dirty="0">
              <a:latin typeface="Arial" panose="020B0604020202020204" pitchFamily="34" charset="0"/>
              <a:cs typeface="Arial" panose="020B0604020202020204" pitchFamily="34" charset="0"/>
            </a:endParaRPr>
          </a:p>
        </p:txBody>
      </p:sp>
      <p:sp>
        <p:nvSpPr>
          <p:cNvPr id="18" name="Yuvarlatılmış Dikdörtgen 17"/>
          <p:cNvSpPr/>
          <p:nvPr/>
        </p:nvSpPr>
        <p:spPr>
          <a:xfrm>
            <a:off x="2970311" y="1020077"/>
            <a:ext cx="6923310" cy="720000"/>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smtClean="0">
                <a:latin typeface="Arial" panose="020B0604020202020204" pitchFamily="34" charset="0"/>
                <a:cs typeface="Arial" panose="020B0604020202020204" pitchFamily="34" charset="0"/>
              </a:rPr>
              <a:t>Özellik Arz Eden Durumlar</a:t>
            </a:r>
            <a:endParaRPr lang="tr-TR" dirty="0">
              <a:latin typeface="Arial" panose="020B0604020202020204" pitchFamily="34" charset="0"/>
              <a:cs typeface="Arial" panose="020B0604020202020204" pitchFamily="34" charset="0"/>
            </a:endParaRPr>
          </a:p>
        </p:txBody>
      </p:sp>
      <p:sp>
        <p:nvSpPr>
          <p:cNvPr id="21" name="Yuvarlatılmış Dikdörtgen 20"/>
          <p:cNvSpPr/>
          <p:nvPr/>
        </p:nvSpPr>
        <p:spPr>
          <a:xfrm>
            <a:off x="2955937" y="1020077"/>
            <a:ext cx="6923310" cy="720000"/>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smtClean="0">
                <a:latin typeface="Arial" panose="020B0604020202020204" pitchFamily="34" charset="0"/>
                <a:cs typeface="Arial" panose="020B0604020202020204" pitchFamily="34" charset="0"/>
              </a:rPr>
              <a:t>Matrah Beyan Etmiş Olanlar</a:t>
            </a:r>
            <a:endParaRPr lang="tr-TR" dirty="0">
              <a:latin typeface="Arial" panose="020B0604020202020204" pitchFamily="34" charset="0"/>
              <a:cs typeface="Arial" panose="020B0604020202020204" pitchFamily="34" charset="0"/>
            </a:endParaRPr>
          </a:p>
        </p:txBody>
      </p:sp>
      <p:sp>
        <p:nvSpPr>
          <p:cNvPr id="2" name="Slayt Numarası Yer Tutucusu 1"/>
          <p:cNvSpPr>
            <a:spLocks noGrp="1"/>
          </p:cNvSpPr>
          <p:nvPr>
            <p:ph type="sldNum" sz="quarter" idx="12"/>
          </p:nvPr>
        </p:nvSpPr>
        <p:spPr/>
        <p:txBody>
          <a:bodyPr/>
          <a:lstStyle/>
          <a:p>
            <a:fld id="{F28A0EBE-9E73-41B7-8F1B-104D7A2F7EFB}" type="slidenum">
              <a:rPr lang="tr-TR" smtClean="0"/>
              <a:t>6</a:t>
            </a:fld>
            <a:endParaRPr lang="tr-TR"/>
          </a:p>
        </p:txBody>
      </p:sp>
    </p:spTree>
    <p:extLst>
      <p:ext uri="{BB962C8B-B14F-4D97-AF65-F5344CB8AC3E}">
        <p14:creationId xmlns:p14="http://schemas.microsoft.com/office/powerpoint/2010/main" val="18451350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par>
                                <p:cTn id="12" presetID="10" presetClass="entr" presetSubtype="0" fill="hold" grpId="0" nodeType="withEffect" nodePh="1">
                                  <p:stCondLst>
                                    <p:cond delay="0"/>
                                  </p:stCondLst>
                                  <p:endCondLst>
                                    <p:cond evt="begin" delay="0">
                                      <p:tn val="12"/>
                                    </p:cond>
                                  </p:end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up)">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21"/>
                                        </p:tgtEl>
                                      </p:cBhvr>
                                    </p:animEffect>
                                    <p:set>
                                      <p:cBhvr>
                                        <p:cTn id="23" dur="1" fill="hold">
                                          <p:stCondLst>
                                            <p:cond delay="499"/>
                                          </p:stCondLst>
                                        </p:cTn>
                                        <p:tgtEl>
                                          <p:spTgt spid="21"/>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20"/>
                                        </p:tgtEl>
                                      </p:cBhvr>
                                    </p:animEffect>
                                    <p:set>
                                      <p:cBhvr>
                                        <p:cTn id="26" dur="1" fill="hold">
                                          <p:stCondLst>
                                            <p:cond delay="499"/>
                                          </p:stCondLst>
                                        </p:cTn>
                                        <p:tgtEl>
                                          <p:spTgt spid="20"/>
                                        </p:tgtEl>
                                        <p:attrNameLst>
                                          <p:attrName>style.visibility</p:attrName>
                                        </p:attrNameLst>
                                      </p:cBhvr>
                                      <p:to>
                                        <p:strVal val="hidden"/>
                                      </p:to>
                                    </p:se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childTnLst>
                          </p:cTn>
                        </p:par>
                        <p:par>
                          <p:cTn id="31" fill="hold">
                            <p:stCondLst>
                              <p:cond delay="1000"/>
                            </p:stCondLst>
                            <p:childTnLst>
                              <p:par>
                                <p:cTn id="32" presetID="22" presetClass="entr" presetSubtype="1"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wipe(up)">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31"/>
                                        </p:tgtEl>
                                      </p:cBhvr>
                                    </p:animEffect>
                                    <p:set>
                                      <p:cBhvr>
                                        <p:cTn id="39" dur="1" fill="hold">
                                          <p:stCondLst>
                                            <p:cond delay="499"/>
                                          </p:stCondLst>
                                        </p:cTn>
                                        <p:tgtEl>
                                          <p:spTgt spid="31"/>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30"/>
                                        </p:tgtEl>
                                      </p:cBhvr>
                                    </p:animEffect>
                                    <p:set>
                                      <p:cBhvr>
                                        <p:cTn id="42" dur="1" fill="hold">
                                          <p:stCondLst>
                                            <p:cond delay="499"/>
                                          </p:stCondLst>
                                        </p:cTn>
                                        <p:tgtEl>
                                          <p:spTgt spid="30"/>
                                        </p:tgtEl>
                                        <p:attrNameLst>
                                          <p:attrName>style.visibility</p:attrName>
                                        </p:attrNameLst>
                                      </p:cBhvr>
                                      <p:to>
                                        <p:strVal val="hidden"/>
                                      </p:to>
                                    </p:se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childTnLst>
                          </p:cTn>
                        </p:par>
                        <p:par>
                          <p:cTn id="47" fill="hold">
                            <p:stCondLst>
                              <p:cond delay="1000"/>
                            </p:stCondLst>
                            <p:childTnLst>
                              <p:par>
                                <p:cTn id="48" presetID="22" presetClass="entr" presetSubtype="1"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up)">
                                      <p:cBhvr>
                                        <p:cTn id="50" dur="5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1" nodeType="clickEffect">
                                  <p:stCondLst>
                                    <p:cond delay="0"/>
                                  </p:stCondLst>
                                  <p:childTnLst>
                                    <p:animEffect transition="out" filter="fade">
                                      <p:cBhvr>
                                        <p:cTn id="54" dur="500"/>
                                        <p:tgtEl>
                                          <p:spTgt spid="19"/>
                                        </p:tgtEl>
                                      </p:cBhvr>
                                    </p:animEffect>
                                    <p:set>
                                      <p:cBhvr>
                                        <p:cTn id="55" dur="1" fill="hold">
                                          <p:stCondLst>
                                            <p:cond delay="499"/>
                                          </p:stCondLst>
                                        </p:cTn>
                                        <p:tgtEl>
                                          <p:spTgt spid="19"/>
                                        </p:tgtEl>
                                        <p:attrNameLst>
                                          <p:attrName>style.visibility</p:attrName>
                                        </p:attrNameLst>
                                      </p:cBhvr>
                                      <p:to>
                                        <p:strVal val="hidden"/>
                                      </p:to>
                                    </p:set>
                                  </p:childTnLst>
                                </p:cTn>
                              </p:par>
                            </p:childTnLst>
                          </p:cTn>
                        </p:par>
                        <p:par>
                          <p:cTn id="56" fill="hold">
                            <p:stCondLst>
                              <p:cond delay="500"/>
                            </p:stCondLst>
                            <p:childTnLst>
                              <p:par>
                                <p:cTn id="57" presetID="22" presetClass="entr" presetSubtype="1"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up)">
                                      <p:cBhvr>
                                        <p:cTn id="59" dur="500"/>
                                        <p:tgtEl>
                                          <p:spTgt spid="17"/>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1" nodeType="clickEffect">
                                  <p:stCondLst>
                                    <p:cond delay="0"/>
                                  </p:stCondLst>
                                  <p:childTnLst>
                                    <p:animEffect transition="out" filter="fade">
                                      <p:cBhvr>
                                        <p:cTn id="63" dur="500"/>
                                        <p:tgtEl>
                                          <p:spTgt spid="17"/>
                                        </p:tgtEl>
                                      </p:cBhvr>
                                    </p:animEffect>
                                    <p:set>
                                      <p:cBhvr>
                                        <p:cTn id="64" dur="1" fill="hold">
                                          <p:stCondLst>
                                            <p:cond delay="499"/>
                                          </p:stCondLst>
                                        </p:cTn>
                                        <p:tgtEl>
                                          <p:spTgt spid="17"/>
                                        </p:tgtEl>
                                        <p:attrNameLst>
                                          <p:attrName>style.visibility</p:attrName>
                                        </p:attrNameLst>
                                      </p:cBhvr>
                                      <p:to>
                                        <p:strVal val="hidden"/>
                                      </p:to>
                                    </p:set>
                                  </p:childTnLst>
                                </p:cTn>
                              </p:par>
                            </p:childTnLst>
                          </p:cTn>
                        </p:par>
                        <p:par>
                          <p:cTn id="65" fill="hold">
                            <p:stCondLst>
                              <p:cond delay="1000"/>
                            </p:stCondLst>
                            <p:childTnLst>
                              <p:par>
                                <p:cTn id="66" presetID="22" presetClass="entr" presetSubtype="1" fill="hold" grpId="0"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wipe(up)">
                                      <p:cBhvr>
                                        <p:cTn id="68" dur="500"/>
                                        <p:tgtEl>
                                          <p:spTgt spid="32"/>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grpId="1" nodeType="clickEffect">
                                  <p:stCondLst>
                                    <p:cond delay="0"/>
                                  </p:stCondLst>
                                  <p:childTnLst>
                                    <p:animEffect transition="out" filter="fade">
                                      <p:cBhvr>
                                        <p:cTn id="72" dur="500"/>
                                        <p:tgtEl>
                                          <p:spTgt spid="32"/>
                                        </p:tgtEl>
                                      </p:cBhvr>
                                    </p:animEffect>
                                    <p:set>
                                      <p:cBhvr>
                                        <p:cTn id="73" dur="1" fill="hold">
                                          <p:stCondLst>
                                            <p:cond delay="499"/>
                                          </p:stCondLst>
                                        </p:cTn>
                                        <p:tgtEl>
                                          <p:spTgt spid="32"/>
                                        </p:tgtEl>
                                        <p:attrNameLst>
                                          <p:attrName>style.visibility</p:attrName>
                                        </p:attrNameLst>
                                      </p:cBhvr>
                                      <p:to>
                                        <p:strVal val="hidden"/>
                                      </p:to>
                                    </p:set>
                                  </p:childTnLst>
                                </p:cTn>
                              </p:par>
                            </p:childTnLst>
                          </p:cTn>
                        </p:par>
                        <p:par>
                          <p:cTn id="74" fill="hold">
                            <p:stCondLst>
                              <p:cond delay="500"/>
                            </p:stCondLst>
                            <p:childTnLst>
                              <p:par>
                                <p:cTn id="75" presetID="22" presetClass="entr" presetSubtype="1"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up)">
                                      <p:cBhvr>
                                        <p:cTn id="7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0" grpId="0" animBg="1"/>
      <p:bldP spid="20" grpId="1" animBg="1"/>
      <p:bldP spid="30" grpId="0" animBg="1"/>
      <p:bldP spid="30" grpId="1" animBg="1"/>
      <p:bldP spid="17" grpId="0" animBg="1"/>
      <p:bldP spid="17" grpId="1" animBg="1"/>
      <p:bldP spid="19" grpId="0" animBg="1"/>
      <p:bldP spid="19" grpId="1" animBg="1"/>
      <p:bldP spid="32" grpId="0" animBg="1"/>
      <p:bldP spid="32" grpId="1" animBg="1"/>
      <p:bldP spid="22" grpId="0"/>
      <p:bldP spid="31" grpId="0" animBg="1"/>
      <p:bldP spid="31" grpId="1" animBg="1"/>
      <p:bldP spid="18" grpId="0" animBg="1"/>
      <p:bldP spid="21" grpId="0" animBg="1"/>
      <p:bldP spid="21"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Metin kutusu 16"/>
          <p:cNvSpPr txBox="1"/>
          <p:nvPr/>
        </p:nvSpPr>
        <p:spPr>
          <a:xfrm>
            <a:off x="2955937" y="1190940"/>
            <a:ext cx="6938217" cy="2211375"/>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pPr marL="377190" lvl="1" indent="-285750">
              <a:lnSpc>
                <a:spcPct val="90000"/>
              </a:lnSpc>
              <a:spcBef>
                <a:spcPts val="300"/>
              </a:spcBef>
              <a:spcAft>
                <a:spcPts val="300"/>
              </a:spcAft>
              <a:buClr>
                <a:srgbClr val="D34817"/>
              </a:buClr>
              <a:buFont typeface="Wingdings" panose="05000000000000000000" pitchFamily="2" charset="2"/>
              <a:buChar char="§"/>
            </a:pPr>
            <a:r>
              <a:rPr lang="tr-TR" sz="1400" dirty="0">
                <a:latin typeface="Calibri" panose="020F0502020204030204" pitchFamily="34" charset="0"/>
                <a:ea typeface="Times New Roman" panose="02020603050405020304" pitchFamily="18" charset="0"/>
              </a:rPr>
              <a:t>Tasfiye edilerek tüzel kişiliği </a:t>
            </a:r>
            <a:r>
              <a:rPr lang="tr-TR" sz="1400" b="1" u="sng" dirty="0">
                <a:latin typeface="Calibri" panose="020F0502020204030204" pitchFamily="34" charset="0"/>
                <a:ea typeface="Times New Roman" panose="02020603050405020304" pitchFamily="18" charset="0"/>
              </a:rPr>
              <a:t>ticaret sicilinden silinmiş olan bir şirket adına</a:t>
            </a:r>
            <a:r>
              <a:rPr lang="tr-TR" sz="1400" dirty="0">
                <a:latin typeface="Calibri" panose="020F0502020204030204" pitchFamily="34" charset="0"/>
                <a:ea typeface="Times New Roman" panose="02020603050405020304" pitchFamily="18" charset="0"/>
              </a:rPr>
              <a:t>, matrah artırımında bulunmak üzere </a:t>
            </a:r>
            <a:r>
              <a:rPr lang="tr-TR" sz="1400" b="1" dirty="0">
                <a:solidFill>
                  <a:srgbClr val="C00000"/>
                </a:solidFill>
                <a:latin typeface="Calibri" panose="020F0502020204030204" pitchFamily="34" charset="0"/>
                <a:ea typeface="Times New Roman" panose="02020603050405020304" pitchFamily="18" charset="0"/>
              </a:rPr>
              <a:t>bildirim veya beyanda bulunulması mümkün değildir</a:t>
            </a:r>
            <a:r>
              <a:rPr lang="tr-TR" sz="1400" dirty="0" smtClean="0">
                <a:latin typeface="Calibri" panose="020F0502020204030204" pitchFamily="34" charset="0"/>
                <a:ea typeface="Times New Roman" panose="02020603050405020304" pitchFamily="18" charset="0"/>
              </a:rPr>
              <a:t>.</a:t>
            </a:r>
          </a:p>
          <a:p>
            <a:pPr marL="377190" lvl="1" indent="-285750">
              <a:lnSpc>
                <a:spcPct val="90000"/>
              </a:lnSpc>
              <a:spcBef>
                <a:spcPts val="300"/>
              </a:spcBef>
              <a:spcAft>
                <a:spcPts val="300"/>
              </a:spcAft>
              <a:buClr>
                <a:srgbClr val="D34817"/>
              </a:buClr>
              <a:buFont typeface="Wingdings" panose="05000000000000000000" pitchFamily="2" charset="2"/>
              <a:buChar char="§"/>
            </a:pPr>
            <a:r>
              <a:rPr lang="tr-TR" sz="1400" dirty="0" smtClean="0">
                <a:latin typeface="Calibri" panose="020F0502020204030204" pitchFamily="34" charset="0"/>
                <a:ea typeface="Times New Roman" panose="02020603050405020304" pitchFamily="18" charset="0"/>
              </a:rPr>
              <a:t>Söz konusu </a:t>
            </a:r>
            <a:r>
              <a:rPr lang="tr-TR" sz="1400" dirty="0">
                <a:latin typeface="Calibri" panose="020F0502020204030204" pitchFamily="34" charset="0"/>
                <a:ea typeface="Times New Roman" panose="02020603050405020304" pitchFamily="18" charset="0"/>
              </a:rPr>
              <a:t>kurumların </a:t>
            </a:r>
            <a:r>
              <a:rPr lang="tr-TR" sz="1400" b="1" dirty="0">
                <a:solidFill>
                  <a:srgbClr val="C00000"/>
                </a:solidFill>
                <a:latin typeface="Calibri" panose="020F0502020204030204" pitchFamily="34" charset="0"/>
                <a:ea typeface="Times New Roman" panose="02020603050405020304" pitchFamily="18" charset="0"/>
              </a:rPr>
              <a:t>kanuni temsilcilerinin</a:t>
            </a:r>
            <a:r>
              <a:rPr lang="tr-TR" sz="1400" b="1" u="sng" dirty="0">
                <a:latin typeface="Calibri" panose="020F0502020204030204" pitchFamily="34" charset="0"/>
                <a:ea typeface="Times New Roman" panose="02020603050405020304" pitchFamily="18" charset="0"/>
              </a:rPr>
              <a:t>(1)</a:t>
            </a:r>
            <a:r>
              <a:rPr lang="tr-TR" sz="1400" dirty="0">
                <a:solidFill>
                  <a:srgbClr val="C00000"/>
                </a:solidFill>
                <a:latin typeface="Calibri" panose="020F0502020204030204" pitchFamily="34" charset="0"/>
                <a:ea typeface="Times New Roman" panose="02020603050405020304" pitchFamily="18" charset="0"/>
              </a:rPr>
              <a:t> </a:t>
            </a:r>
            <a:r>
              <a:rPr lang="tr-TR" sz="1400" b="1" u="sng" dirty="0">
                <a:latin typeface="Calibri" panose="020F0502020204030204" pitchFamily="34" charset="0"/>
                <a:ea typeface="Times New Roman" panose="02020603050405020304" pitchFamily="18" charset="0"/>
              </a:rPr>
              <a:t>veya</a:t>
            </a:r>
            <a:r>
              <a:rPr lang="tr-TR" sz="1400" dirty="0">
                <a:latin typeface="Calibri" panose="020F0502020204030204" pitchFamily="34" charset="0"/>
                <a:ea typeface="Times New Roman" panose="02020603050405020304" pitchFamily="18" charset="0"/>
              </a:rPr>
              <a:t> </a:t>
            </a:r>
            <a:r>
              <a:rPr lang="tr-TR" sz="1400" b="1" dirty="0">
                <a:solidFill>
                  <a:srgbClr val="C00000"/>
                </a:solidFill>
                <a:latin typeface="Calibri" panose="020F0502020204030204" pitchFamily="34" charset="0"/>
                <a:ea typeface="Times New Roman" panose="02020603050405020304" pitchFamily="18" charset="0"/>
              </a:rPr>
              <a:t>tasfiye memurlarının</a:t>
            </a:r>
            <a:r>
              <a:rPr lang="tr-TR" sz="1400" b="1" u="sng" dirty="0">
                <a:latin typeface="Calibri" panose="020F0502020204030204" pitchFamily="34" charset="0"/>
                <a:ea typeface="Times New Roman" panose="02020603050405020304" pitchFamily="18" charset="0"/>
              </a:rPr>
              <a:t>(2)</a:t>
            </a:r>
            <a:r>
              <a:rPr lang="tr-TR" sz="1400" dirty="0">
                <a:solidFill>
                  <a:srgbClr val="C00000"/>
                </a:solidFill>
                <a:latin typeface="Calibri" panose="020F0502020204030204" pitchFamily="34" charset="0"/>
                <a:ea typeface="Times New Roman" panose="02020603050405020304" pitchFamily="18" charset="0"/>
              </a:rPr>
              <a:t> </a:t>
            </a:r>
            <a:r>
              <a:rPr lang="tr-TR" sz="1400" dirty="0">
                <a:latin typeface="Calibri" panose="020F0502020204030204" pitchFamily="34" charset="0"/>
                <a:ea typeface="Times New Roman" panose="02020603050405020304" pitchFamily="18" charset="0"/>
              </a:rPr>
              <a:t>anılan Kanun kapsamında </a:t>
            </a:r>
            <a:r>
              <a:rPr lang="tr-TR" sz="1400" b="1" u="sng" dirty="0">
                <a:latin typeface="Calibri" panose="020F0502020204030204" pitchFamily="34" charset="0"/>
                <a:ea typeface="Times New Roman" panose="02020603050405020304" pitchFamily="18" charset="0"/>
              </a:rPr>
              <a:t>kendileri </a:t>
            </a:r>
            <a:r>
              <a:rPr lang="tr-TR" sz="1400" b="1" u="sng" dirty="0" smtClean="0">
                <a:latin typeface="Calibri" panose="020F0502020204030204" pitchFamily="34" charset="0"/>
                <a:ea typeface="Times New Roman" panose="02020603050405020304" pitchFamily="18" charset="0"/>
              </a:rPr>
              <a:t>tarafından</a:t>
            </a:r>
            <a:r>
              <a:rPr lang="tr-TR" sz="1400" dirty="0" smtClean="0">
                <a:latin typeface="Calibri" panose="020F0502020204030204" pitchFamily="34" charset="0"/>
                <a:ea typeface="Times New Roman" panose="02020603050405020304" pitchFamily="18" charset="0"/>
              </a:rPr>
              <a:t> bildirim ve beyanda bulunulabilir.</a:t>
            </a:r>
          </a:p>
          <a:p>
            <a:pPr marL="377190" lvl="1" indent="-285750">
              <a:lnSpc>
                <a:spcPct val="90000"/>
              </a:lnSpc>
              <a:spcBef>
                <a:spcPts val="300"/>
              </a:spcBef>
              <a:spcAft>
                <a:spcPts val="300"/>
              </a:spcAft>
              <a:buClr>
                <a:srgbClr val="D34817"/>
              </a:buClr>
              <a:buFont typeface="Wingdings" panose="05000000000000000000" pitchFamily="2" charset="2"/>
              <a:buChar char="§"/>
            </a:pPr>
            <a:r>
              <a:rPr lang="tr-TR" sz="1400" dirty="0">
                <a:latin typeface="Calibri" panose="020F0502020204030204" pitchFamily="34" charset="0"/>
                <a:ea typeface="Times New Roman" panose="02020603050405020304" pitchFamily="18" charset="0"/>
              </a:rPr>
              <a:t>Bu çerçevede, </a:t>
            </a:r>
            <a:r>
              <a:rPr lang="tr-TR" sz="1400" b="1" u="sng" dirty="0">
                <a:latin typeface="Calibri" panose="020F0502020204030204" pitchFamily="34" charset="0"/>
                <a:ea typeface="Times New Roman" panose="02020603050405020304" pitchFamily="18" charset="0"/>
              </a:rPr>
              <a:t>tasfiye öncesi</a:t>
            </a:r>
            <a:r>
              <a:rPr lang="tr-TR" sz="1400" dirty="0">
                <a:latin typeface="Calibri" panose="020F0502020204030204" pitchFamily="34" charset="0"/>
                <a:ea typeface="Times New Roman" panose="02020603050405020304" pitchFamily="18" charset="0"/>
              </a:rPr>
              <a:t> dönemler için, </a:t>
            </a:r>
            <a:r>
              <a:rPr lang="tr-TR" sz="1400" b="1" dirty="0">
                <a:solidFill>
                  <a:srgbClr val="C00000"/>
                </a:solidFill>
                <a:latin typeface="Calibri" panose="020F0502020204030204" pitchFamily="34" charset="0"/>
                <a:ea typeface="Times New Roman" panose="02020603050405020304" pitchFamily="18" charset="0"/>
              </a:rPr>
              <a:t>kanuni temsilciler hep birlikte</a:t>
            </a:r>
            <a:r>
              <a:rPr lang="tr-TR" sz="1400" dirty="0">
                <a:latin typeface="Calibri" panose="020F0502020204030204" pitchFamily="34" charset="0"/>
                <a:ea typeface="Times New Roman" panose="02020603050405020304" pitchFamily="18" charset="0"/>
              </a:rPr>
              <a:t>; </a:t>
            </a:r>
            <a:r>
              <a:rPr lang="tr-TR" sz="1400" b="1" u="sng" dirty="0">
                <a:latin typeface="Calibri" panose="020F0502020204030204" pitchFamily="34" charset="0"/>
                <a:ea typeface="Times New Roman" panose="02020603050405020304" pitchFamily="18" charset="0"/>
              </a:rPr>
              <a:t>tasfiye dönemleri için</a:t>
            </a:r>
            <a:r>
              <a:rPr lang="tr-TR" sz="1400" dirty="0">
                <a:latin typeface="Calibri" panose="020F0502020204030204" pitchFamily="34" charset="0"/>
                <a:ea typeface="Times New Roman" panose="02020603050405020304" pitchFamily="18" charset="0"/>
              </a:rPr>
              <a:t>, tasfiye memuru veya birden fazla tasfiye memuru varsa </a:t>
            </a:r>
            <a:r>
              <a:rPr lang="tr-TR" sz="1400" b="1" dirty="0">
                <a:solidFill>
                  <a:srgbClr val="C00000"/>
                </a:solidFill>
                <a:latin typeface="Calibri" panose="020F0502020204030204" pitchFamily="34" charset="0"/>
                <a:ea typeface="Times New Roman" panose="02020603050405020304" pitchFamily="18" charset="0"/>
              </a:rPr>
              <a:t>tüm tasfiye memurları birlikte</a:t>
            </a:r>
            <a:r>
              <a:rPr lang="tr-TR" sz="1400" dirty="0">
                <a:solidFill>
                  <a:srgbClr val="C00000"/>
                </a:solidFill>
                <a:latin typeface="Calibri" panose="020F0502020204030204" pitchFamily="34" charset="0"/>
                <a:ea typeface="Times New Roman" panose="02020603050405020304" pitchFamily="18" charset="0"/>
              </a:rPr>
              <a:t> </a:t>
            </a:r>
            <a:r>
              <a:rPr lang="tr-TR" sz="1400" dirty="0">
                <a:latin typeface="Calibri" panose="020F0502020204030204" pitchFamily="34" charset="0"/>
                <a:ea typeface="Times New Roman" panose="02020603050405020304" pitchFamily="18" charset="0"/>
              </a:rPr>
              <a:t>matrah artırımında </a:t>
            </a:r>
            <a:r>
              <a:rPr lang="tr-TR" sz="1400" b="1" u="sng" dirty="0">
                <a:latin typeface="Calibri" panose="020F0502020204030204" pitchFamily="34" charset="0"/>
                <a:ea typeface="Times New Roman" panose="02020603050405020304" pitchFamily="18" charset="0"/>
              </a:rPr>
              <a:t>bulunabilecektir</a:t>
            </a:r>
            <a:r>
              <a:rPr lang="tr-TR" sz="1400" dirty="0">
                <a:latin typeface="Calibri" panose="020F0502020204030204" pitchFamily="34" charset="0"/>
                <a:ea typeface="Times New Roman" panose="02020603050405020304" pitchFamily="18" charset="0"/>
              </a:rPr>
              <a:t>.</a:t>
            </a:r>
            <a:r>
              <a:rPr lang="tr-TR" sz="1400" dirty="0" smtClean="0">
                <a:latin typeface="Calibri" panose="020F0502020204030204" pitchFamily="34" charset="0"/>
                <a:ea typeface="Times New Roman" panose="02020603050405020304" pitchFamily="18" charset="0"/>
              </a:rPr>
              <a:t> </a:t>
            </a:r>
            <a:endParaRPr lang="tr-TR" sz="1400" b="1" dirty="0" smtClean="0">
              <a:solidFill>
                <a:schemeClr val="accent1">
                  <a:lumMod val="75000"/>
                </a:schemeClr>
              </a:solidFill>
              <a:latin typeface="Calibri" panose="020F0502020204030204" pitchFamily="34" charset="0"/>
              <a:ea typeface="Times New Roman" panose="02020603050405020304" pitchFamily="18" charset="0"/>
            </a:endParaRPr>
          </a:p>
        </p:txBody>
      </p:sp>
      <p:sp>
        <p:nvSpPr>
          <p:cNvPr id="20" name="Metin kutusu 19"/>
          <p:cNvSpPr txBox="1"/>
          <p:nvPr/>
        </p:nvSpPr>
        <p:spPr>
          <a:xfrm>
            <a:off x="2941563" y="1190940"/>
            <a:ext cx="6938217" cy="2793072"/>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pPr algn="just"/>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pPr algn="just"/>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1400" dirty="0" smtClean="0">
                <a:latin typeface="Calibri" panose="020F0502020204030204" pitchFamily="34" charset="0"/>
                <a:ea typeface="Times New Roman" panose="02020603050405020304" pitchFamily="18" charset="0"/>
              </a:rPr>
              <a:t>Kurum </a:t>
            </a:r>
            <a:r>
              <a:rPr lang="tr-TR" sz="1400" dirty="0" smtClean="0">
                <a:latin typeface="Calibri" panose="020F0502020204030204" pitchFamily="34" charset="0"/>
                <a:ea typeface="Times New Roman" panose="02020603050405020304" pitchFamily="18" charset="0"/>
              </a:rPr>
              <a:t>kazancı(matrah</a:t>
            </a:r>
            <a:r>
              <a:rPr lang="tr-TR" sz="1400" dirty="0">
                <a:latin typeface="Calibri" panose="020F0502020204030204" pitchFamily="34" charset="0"/>
                <a:ea typeface="Times New Roman" panose="02020603050405020304" pitchFamily="18" charset="0"/>
              </a:rPr>
              <a:t>) beyan eden </a:t>
            </a:r>
            <a:r>
              <a:rPr lang="tr-TR" sz="1400" dirty="0" smtClean="0">
                <a:latin typeface="Calibri" panose="020F0502020204030204" pitchFamily="34" charset="0"/>
                <a:ea typeface="Times New Roman" panose="02020603050405020304" pitchFamily="18" charset="0"/>
              </a:rPr>
              <a:t>mükelleflerin bu </a:t>
            </a:r>
            <a:r>
              <a:rPr lang="tr-TR" sz="1400" dirty="0">
                <a:latin typeface="Calibri" panose="020F0502020204030204" pitchFamily="34" charset="0"/>
                <a:ea typeface="Times New Roman" panose="02020603050405020304" pitchFamily="18" charset="0"/>
              </a:rPr>
              <a:t>yıllara ilişkin vergi </a:t>
            </a:r>
            <a:r>
              <a:rPr lang="tr-TR" sz="1400" dirty="0" smtClean="0">
                <a:latin typeface="Calibri" panose="020F0502020204030204" pitchFamily="34" charset="0"/>
                <a:ea typeface="Times New Roman" panose="02020603050405020304" pitchFamily="18" charset="0"/>
              </a:rPr>
              <a:t>matrahlarını tabloda belirtilen oranlardan </a:t>
            </a:r>
            <a:r>
              <a:rPr lang="tr-TR" sz="1400" b="1" dirty="0" smtClean="0">
                <a:solidFill>
                  <a:srgbClr val="C00000"/>
                </a:solidFill>
                <a:latin typeface="Calibri" panose="020F0502020204030204" pitchFamily="34" charset="0"/>
                <a:ea typeface="Times New Roman" panose="02020603050405020304" pitchFamily="18" charset="0"/>
              </a:rPr>
              <a:t>az olmamak üzere</a:t>
            </a:r>
            <a:r>
              <a:rPr lang="tr-TR" sz="1400" dirty="0" smtClean="0">
                <a:latin typeface="Calibri" panose="020F0502020204030204" pitchFamily="34" charset="0"/>
                <a:ea typeface="Times New Roman" panose="02020603050405020304" pitchFamily="18" charset="0"/>
              </a:rPr>
              <a:t> artırımda bulunmaları gerekmektedir.</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1400" dirty="0" smtClean="0">
                <a:latin typeface="Calibri" panose="020F0502020204030204" pitchFamily="34" charset="0"/>
                <a:ea typeface="Times New Roman" panose="02020603050405020304" pitchFamily="18" charset="0"/>
              </a:rPr>
              <a:t>Artırıma </a:t>
            </a:r>
            <a:r>
              <a:rPr lang="tr-TR" sz="1400" dirty="0">
                <a:latin typeface="Calibri" panose="020F0502020204030204" pitchFamily="34" charset="0"/>
                <a:ea typeface="Times New Roman" panose="02020603050405020304" pitchFamily="18" charset="0"/>
              </a:rPr>
              <a:t>esas </a:t>
            </a:r>
            <a:r>
              <a:rPr lang="tr-TR" sz="1400" dirty="0" smtClean="0">
                <a:latin typeface="Calibri" panose="020F0502020204030204" pitchFamily="34" charset="0"/>
                <a:ea typeface="Times New Roman" panose="02020603050405020304" pitchFamily="18" charset="0"/>
              </a:rPr>
              <a:t>matrah</a:t>
            </a:r>
            <a:r>
              <a:rPr lang="tr-TR" sz="1400" dirty="0">
                <a:latin typeface="Calibri" panose="020F0502020204030204" pitchFamily="34" charset="0"/>
                <a:ea typeface="Times New Roman" panose="02020603050405020304" pitchFamily="18" charset="0"/>
              </a:rPr>
              <a:t>, doğrudan </a:t>
            </a:r>
            <a:r>
              <a:rPr lang="tr-TR" sz="1400" b="1" dirty="0">
                <a:solidFill>
                  <a:srgbClr val="C00000"/>
                </a:solidFill>
                <a:latin typeface="Calibri" panose="020F0502020204030204" pitchFamily="34" charset="0"/>
                <a:ea typeface="Times New Roman" panose="02020603050405020304" pitchFamily="18" charset="0"/>
              </a:rPr>
              <a:t>üzerinden vergi hesaplanan kurumlar vergisi matrahı</a:t>
            </a:r>
            <a:r>
              <a:rPr lang="tr-TR" sz="1400" dirty="0">
                <a:solidFill>
                  <a:srgbClr val="C00000"/>
                </a:solidFill>
                <a:latin typeface="Calibri" panose="020F0502020204030204" pitchFamily="34" charset="0"/>
                <a:ea typeface="Times New Roman" panose="02020603050405020304" pitchFamily="18" charset="0"/>
              </a:rPr>
              <a:t> </a:t>
            </a:r>
            <a:r>
              <a:rPr lang="tr-TR" sz="1400" dirty="0">
                <a:latin typeface="Calibri" panose="020F0502020204030204" pitchFamily="34" charset="0"/>
                <a:ea typeface="Times New Roman" panose="02020603050405020304" pitchFamily="18" charset="0"/>
              </a:rPr>
              <a:t>olacaktır</a:t>
            </a:r>
            <a:r>
              <a:rPr lang="tr-TR" sz="1400" dirty="0" smtClean="0">
                <a:latin typeface="Calibri" panose="020F0502020204030204" pitchFamily="34" charset="0"/>
                <a:ea typeface="Times New Roman" panose="02020603050405020304" pitchFamily="18" charset="0"/>
              </a:rPr>
              <a:t>. Anılan </a:t>
            </a:r>
            <a:r>
              <a:rPr lang="tr-TR" sz="1400" dirty="0" smtClean="0">
                <a:latin typeface="Calibri" panose="020F0502020204030204" pitchFamily="34" charset="0"/>
                <a:ea typeface="Times New Roman" panose="02020603050405020304" pitchFamily="18" charset="0"/>
              </a:rPr>
              <a:t>yıllara ilişkin olarak artırılan matrahların tutarı, tabloda belirtilen </a:t>
            </a:r>
            <a:r>
              <a:rPr lang="tr-TR" sz="1400" b="1" dirty="0" smtClean="0">
                <a:solidFill>
                  <a:srgbClr val="C00000"/>
                </a:solidFill>
                <a:latin typeface="Calibri" panose="020F0502020204030204" pitchFamily="34" charset="0"/>
                <a:ea typeface="Times New Roman" panose="02020603050405020304" pitchFamily="18" charset="0"/>
              </a:rPr>
              <a:t>tutarlardan az olamaz</a:t>
            </a:r>
            <a:r>
              <a:rPr lang="tr-TR" sz="1400" dirty="0" smtClean="0">
                <a:latin typeface="Calibri" panose="020F0502020204030204" pitchFamily="34" charset="0"/>
                <a:ea typeface="Times New Roman" panose="02020603050405020304" pitchFamily="18" charset="0"/>
              </a:rPr>
              <a:t>.</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1400" dirty="0">
                <a:latin typeface="Calibri" panose="020F0502020204030204" pitchFamily="34" charset="0"/>
                <a:ea typeface="Times New Roman" panose="02020603050405020304" pitchFamily="18" charset="0"/>
              </a:rPr>
              <a:t>Mükelleflerce ilgili yıllarda </a:t>
            </a:r>
            <a:r>
              <a:rPr lang="tr-TR" sz="1400" b="1" dirty="0">
                <a:solidFill>
                  <a:srgbClr val="C00000"/>
                </a:solidFill>
                <a:latin typeface="Calibri" panose="020F0502020204030204" pitchFamily="34" charset="0"/>
                <a:ea typeface="Times New Roman" panose="02020603050405020304" pitchFamily="18" charset="0"/>
              </a:rPr>
              <a:t>düzeltme beyannamesi verilmiş</a:t>
            </a:r>
            <a:r>
              <a:rPr lang="tr-TR" sz="1400" dirty="0">
                <a:solidFill>
                  <a:srgbClr val="C00000"/>
                </a:solidFill>
                <a:latin typeface="Calibri" panose="020F0502020204030204" pitchFamily="34" charset="0"/>
                <a:ea typeface="Times New Roman" panose="02020603050405020304" pitchFamily="18" charset="0"/>
              </a:rPr>
              <a:t> </a:t>
            </a:r>
            <a:r>
              <a:rPr lang="tr-TR" sz="1400" dirty="0">
                <a:latin typeface="Calibri" panose="020F0502020204030204" pitchFamily="34" charset="0"/>
                <a:ea typeface="Times New Roman" panose="02020603050405020304" pitchFamily="18" charset="0"/>
              </a:rPr>
              <a:t>ve düzeltme işlemlerinin 7326 sayılı </a:t>
            </a:r>
            <a:r>
              <a:rPr lang="tr-TR" sz="1400" b="1" u="sng" dirty="0">
                <a:latin typeface="Calibri" panose="020F0502020204030204" pitchFamily="34" charset="0"/>
                <a:ea typeface="Times New Roman" panose="02020603050405020304" pitchFamily="18" charset="0"/>
              </a:rPr>
              <a:t>Kanunun yayımlandığı tarihe kadar sonuçlandırılmış</a:t>
            </a:r>
            <a:r>
              <a:rPr lang="tr-TR" sz="1400" dirty="0">
                <a:latin typeface="Calibri" panose="020F0502020204030204" pitchFamily="34" charset="0"/>
                <a:ea typeface="Times New Roman" panose="02020603050405020304" pitchFamily="18" charset="0"/>
              </a:rPr>
              <a:t> olması </a:t>
            </a:r>
            <a:r>
              <a:rPr lang="tr-TR" sz="1400" b="1" dirty="0">
                <a:solidFill>
                  <a:srgbClr val="C00000"/>
                </a:solidFill>
                <a:latin typeface="Calibri" panose="020F0502020204030204" pitchFamily="34" charset="0"/>
                <a:ea typeface="Times New Roman" panose="02020603050405020304" pitchFamily="18" charset="0"/>
              </a:rPr>
              <a:t>hali de dâhil</a:t>
            </a:r>
            <a:r>
              <a:rPr lang="tr-TR" sz="1400" dirty="0">
                <a:solidFill>
                  <a:srgbClr val="C00000"/>
                </a:solidFill>
                <a:latin typeface="Calibri" panose="020F0502020204030204" pitchFamily="34" charset="0"/>
                <a:ea typeface="Times New Roman" panose="02020603050405020304" pitchFamily="18" charset="0"/>
              </a:rPr>
              <a:t> </a:t>
            </a:r>
            <a:r>
              <a:rPr lang="tr-TR" sz="1400" dirty="0">
                <a:latin typeface="Calibri" panose="020F0502020204030204" pitchFamily="34" charset="0"/>
                <a:ea typeface="Times New Roman" panose="02020603050405020304" pitchFamily="18" charset="0"/>
              </a:rPr>
              <a:t>olmak üzere, Kanunun </a:t>
            </a:r>
            <a:r>
              <a:rPr lang="tr-TR" sz="1400" b="1" dirty="0">
                <a:solidFill>
                  <a:srgbClr val="C00000"/>
                </a:solidFill>
                <a:latin typeface="Calibri" panose="020F0502020204030204" pitchFamily="34" charset="0"/>
                <a:ea typeface="Times New Roman" panose="02020603050405020304" pitchFamily="18" charset="0"/>
              </a:rPr>
              <a:t>yayımlandığı tarihten önce</a:t>
            </a:r>
            <a:r>
              <a:rPr lang="tr-TR" sz="1400" dirty="0">
                <a:solidFill>
                  <a:srgbClr val="C00000"/>
                </a:solidFill>
                <a:latin typeface="Calibri" panose="020F0502020204030204" pitchFamily="34" charset="0"/>
                <a:ea typeface="Times New Roman" panose="02020603050405020304" pitchFamily="18" charset="0"/>
              </a:rPr>
              <a:t> </a:t>
            </a:r>
            <a:r>
              <a:rPr lang="tr-TR" sz="1400" b="1" u="sng" dirty="0" err="1">
                <a:latin typeface="Calibri" panose="020F0502020204030204" pitchFamily="34" charset="0"/>
                <a:ea typeface="Times New Roman" panose="02020603050405020304" pitchFamily="18" charset="0"/>
              </a:rPr>
              <a:t>ikmalen</a:t>
            </a:r>
            <a:r>
              <a:rPr lang="tr-TR" sz="1400" b="1" u="sng" dirty="0">
                <a:latin typeface="Calibri" panose="020F0502020204030204" pitchFamily="34" charset="0"/>
                <a:ea typeface="Times New Roman" panose="02020603050405020304" pitchFamily="18" charset="0"/>
              </a:rPr>
              <a:t>, </a:t>
            </a:r>
            <a:r>
              <a:rPr lang="tr-TR" sz="1400" b="1" u="sng" dirty="0" err="1">
                <a:latin typeface="Calibri" panose="020F0502020204030204" pitchFamily="34" charset="0"/>
                <a:ea typeface="Times New Roman" panose="02020603050405020304" pitchFamily="18" charset="0"/>
              </a:rPr>
              <a:t>re’sen</a:t>
            </a:r>
            <a:r>
              <a:rPr lang="tr-TR" sz="1400" b="1" u="sng" dirty="0">
                <a:latin typeface="Calibri" panose="020F0502020204030204" pitchFamily="34" charset="0"/>
                <a:ea typeface="Times New Roman" panose="02020603050405020304" pitchFamily="18" charset="0"/>
              </a:rPr>
              <a:t> veya idarece yapılıp kesinleşen</a:t>
            </a:r>
            <a:r>
              <a:rPr lang="tr-TR" sz="1400" dirty="0">
                <a:latin typeface="Calibri" panose="020F0502020204030204" pitchFamily="34" charset="0"/>
                <a:ea typeface="Times New Roman" panose="02020603050405020304" pitchFamily="18" charset="0"/>
              </a:rPr>
              <a:t> tarhiyatlar, matrah artırımına esas </a:t>
            </a:r>
            <a:r>
              <a:rPr lang="tr-TR" sz="1400" b="1" dirty="0">
                <a:solidFill>
                  <a:srgbClr val="C00000"/>
                </a:solidFill>
                <a:latin typeface="Calibri" panose="020F0502020204030204" pitchFamily="34" charset="0"/>
                <a:ea typeface="Times New Roman" panose="02020603050405020304" pitchFamily="18" charset="0"/>
              </a:rPr>
              <a:t>ilgili dönem beyanı ile birlikte</a:t>
            </a:r>
            <a:r>
              <a:rPr lang="tr-TR" sz="1400" dirty="0">
                <a:solidFill>
                  <a:srgbClr val="C00000"/>
                </a:solidFill>
                <a:latin typeface="Calibri" panose="020F0502020204030204" pitchFamily="34" charset="0"/>
                <a:ea typeface="Times New Roman" panose="02020603050405020304" pitchFamily="18" charset="0"/>
              </a:rPr>
              <a:t> </a:t>
            </a:r>
            <a:r>
              <a:rPr lang="tr-TR" sz="1400" dirty="0">
                <a:latin typeface="Calibri" panose="020F0502020204030204" pitchFamily="34" charset="0"/>
                <a:ea typeface="Times New Roman" panose="02020603050405020304" pitchFamily="18" charset="0"/>
              </a:rPr>
              <a:t>dikkate alınacaktır.</a:t>
            </a:r>
            <a:endParaRPr lang="tr-TR" sz="1400" dirty="0" smtClean="0">
              <a:latin typeface="Calibri" panose="020F0502020204030204" pitchFamily="34" charset="0"/>
              <a:ea typeface="Times New Roman" panose="02020603050405020304" pitchFamily="18" charset="0"/>
            </a:endParaRPr>
          </a:p>
        </p:txBody>
      </p:sp>
      <p:sp>
        <p:nvSpPr>
          <p:cNvPr id="23" name="Metin kutusu 22"/>
          <p:cNvSpPr txBox="1"/>
          <p:nvPr/>
        </p:nvSpPr>
        <p:spPr>
          <a:xfrm>
            <a:off x="2948483" y="1216971"/>
            <a:ext cx="6938217" cy="3451714"/>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pPr algn="just"/>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pPr algn="just"/>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1400" dirty="0">
                <a:latin typeface="Calibri" panose="020F0502020204030204" pitchFamily="34" charset="0"/>
                <a:ea typeface="Times New Roman" panose="02020603050405020304" pitchFamily="18" charset="0"/>
              </a:rPr>
              <a:t>Tasfiye hâlinde bulunan kurumların </a:t>
            </a:r>
            <a:r>
              <a:rPr lang="tr-TR" sz="1400" b="1" dirty="0">
                <a:solidFill>
                  <a:srgbClr val="C00000"/>
                </a:solidFill>
                <a:latin typeface="Calibri" panose="020F0502020204030204" pitchFamily="34" charset="0"/>
                <a:ea typeface="Times New Roman" panose="02020603050405020304" pitchFamily="18" charset="0"/>
              </a:rPr>
              <a:t>tasfiye dönemlerine ilişkin</a:t>
            </a:r>
            <a:r>
              <a:rPr lang="tr-TR" sz="1400" dirty="0">
                <a:solidFill>
                  <a:srgbClr val="C00000"/>
                </a:solidFill>
                <a:latin typeface="Calibri" panose="020F0502020204030204" pitchFamily="34" charset="0"/>
                <a:ea typeface="Times New Roman" panose="02020603050405020304" pitchFamily="18" charset="0"/>
              </a:rPr>
              <a:t> </a:t>
            </a:r>
            <a:r>
              <a:rPr lang="tr-TR" sz="1400" dirty="0">
                <a:latin typeface="Calibri" panose="020F0502020204030204" pitchFamily="34" charset="0"/>
                <a:ea typeface="Times New Roman" panose="02020603050405020304" pitchFamily="18" charset="0"/>
              </a:rPr>
              <a:t>yıllar için matrah artırımında bulunmaları, </a:t>
            </a:r>
            <a:r>
              <a:rPr lang="tr-TR" sz="1400" b="1" u="sng" dirty="0">
                <a:latin typeface="Calibri" panose="020F0502020204030204" pitchFamily="34" charset="0"/>
                <a:ea typeface="Times New Roman" panose="02020603050405020304" pitchFamily="18" charset="0"/>
              </a:rPr>
              <a:t>tasfiye bitiş beyannamesinin verilmesi üzerine</a:t>
            </a:r>
            <a:r>
              <a:rPr lang="tr-TR" sz="1400" dirty="0">
                <a:latin typeface="Calibri" panose="020F0502020204030204" pitchFamily="34" charset="0"/>
                <a:ea typeface="Times New Roman" panose="02020603050405020304" pitchFamily="18" charset="0"/>
              </a:rPr>
              <a:t> 5520 sayılı Kanunun </a:t>
            </a:r>
            <a:r>
              <a:rPr lang="tr-TR" sz="1400" b="1" dirty="0">
                <a:solidFill>
                  <a:srgbClr val="C00000"/>
                </a:solidFill>
                <a:latin typeface="Calibri" panose="020F0502020204030204" pitchFamily="34" charset="0"/>
                <a:ea typeface="Times New Roman" panose="02020603050405020304" pitchFamily="18" charset="0"/>
              </a:rPr>
              <a:t>17 </a:t>
            </a:r>
            <a:r>
              <a:rPr lang="tr-TR" sz="1400" b="1" dirty="0" err="1">
                <a:solidFill>
                  <a:srgbClr val="C00000"/>
                </a:solidFill>
                <a:latin typeface="Calibri" panose="020F0502020204030204" pitchFamily="34" charset="0"/>
                <a:ea typeface="Times New Roman" panose="02020603050405020304" pitchFamily="18" charset="0"/>
              </a:rPr>
              <a:t>nci</a:t>
            </a:r>
            <a:r>
              <a:rPr lang="tr-TR" sz="1400" b="1" dirty="0">
                <a:solidFill>
                  <a:srgbClr val="C00000"/>
                </a:solidFill>
                <a:latin typeface="Calibri" panose="020F0502020204030204" pitchFamily="34" charset="0"/>
                <a:ea typeface="Times New Roman" panose="02020603050405020304" pitchFamily="18" charset="0"/>
              </a:rPr>
              <a:t> maddesinin sekizinci fıkrası</a:t>
            </a:r>
            <a:r>
              <a:rPr lang="tr-TR" sz="1400" dirty="0">
                <a:solidFill>
                  <a:srgbClr val="C00000"/>
                </a:solidFill>
                <a:latin typeface="Calibri" panose="020F0502020204030204" pitchFamily="34" charset="0"/>
                <a:ea typeface="Times New Roman" panose="02020603050405020304" pitchFamily="18" charset="0"/>
              </a:rPr>
              <a:t> </a:t>
            </a:r>
            <a:r>
              <a:rPr lang="tr-TR" sz="1400" dirty="0">
                <a:latin typeface="Calibri" panose="020F0502020204030204" pitchFamily="34" charset="0"/>
                <a:ea typeface="Times New Roman" panose="02020603050405020304" pitchFamily="18" charset="0"/>
              </a:rPr>
              <a:t>hükmüne göre yapılacak olan </a:t>
            </a:r>
            <a:r>
              <a:rPr lang="tr-TR" sz="1400" b="1" dirty="0">
                <a:solidFill>
                  <a:srgbClr val="C00000"/>
                </a:solidFill>
                <a:latin typeface="Calibri" panose="020F0502020204030204" pitchFamily="34" charset="0"/>
                <a:ea typeface="Times New Roman" panose="02020603050405020304" pitchFamily="18" charset="0"/>
              </a:rPr>
              <a:t>incelemelere engel teşkil etmemektedir</a:t>
            </a:r>
            <a:r>
              <a:rPr lang="tr-TR" sz="1400" dirty="0" smtClean="0">
                <a:latin typeface="Calibri" panose="020F0502020204030204" pitchFamily="34" charset="0"/>
                <a:ea typeface="Times New Roman" panose="02020603050405020304" pitchFamily="18" charset="0"/>
              </a:rPr>
              <a:t>.</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1400" dirty="0">
                <a:latin typeface="Calibri" panose="020F0502020204030204" pitchFamily="34" charset="0"/>
                <a:ea typeface="Times New Roman" panose="02020603050405020304" pitchFamily="18" charset="0"/>
              </a:rPr>
              <a:t>Ancak, matrah artırımı sonucu ödenen vergiler, </a:t>
            </a:r>
            <a:r>
              <a:rPr lang="tr-TR" sz="1400" b="1" u="sng" dirty="0">
                <a:latin typeface="Calibri" panose="020F0502020204030204" pitchFamily="34" charset="0"/>
                <a:ea typeface="Times New Roman" panose="02020603050405020304" pitchFamily="18" charset="0"/>
              </a:rPr>
              <a:t>tasfiye kârı üzerinden hesaplanan vergilerden mahsup edilebilecektir</a:t>
            </a:r>
            <a:r>
              <a:rPr lang="tr-TR" sz="1400" dirty="0" smtClean="0">
                <a:latin typeface="Calibri" panose="020F0502020204030204" pitchFamily="34" charset="0"/>
                <a:ea typeface="Times New Roman" panose="02020603050405020304" pitchFamily="18" charset="0"/>
              </a:rPr>
              <a:t>.</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1400" dirty="0">
                <a:latin typeface="Calibri" panose="020F0502020204030204" pitchFamily="34" charset="0"/>
                <a:ea typeface="Times New Roman" panose="02020603050405020304" pitchFamily="18" charset="0"/>
              </a:rPr>
              <a:t>5520 sayılı Kanun uyarınca yapılan </a:t>
            </a:r>
            <a:r>
              <a:rPr lang="tr-TR" sz="1400" b="1" u="sng" dirty="0">
                <a:latin typeface="Calibri" panose="020F0502020204030204" pitchFamily="34" charset="0"/>
                <a:ea typeface="Times New Roman" panose="02020603050405020304" pitchFamily="18" charset="0"/>
              </a:rPr>
              <a:t>devirlerde</a:t>
            </a:r>
            <a:r>
              <a:rPr lang="tr-TR" sz="1400" dirty="0">
                <a:latin typeface="Calibri" panose="020F0502020204030204" pitchFamily="34" charset="0"/>
                <a:ea typeface="Times New Roman" panose="02020603050405020304" pitchFamily="18" charset="0"/>
              </a:rPr>
              <a:t>, </a:t>
            </a:r>
            <a:r>
              <a:rPr lang="tr-TR" sz="1400" b="1" dirty="0">
                <a:solidFill>
                  <a:srgbClr val="C00000"/>
                </a:solidFill>
                <a:latin typeface="Calibri" panose="020F0502020204030204" pitchFamily="34" charset="0"/>
                <a:ea typeface="Times New Roman" panose="02020603050405020304" pitchFamily="18" charset="0"/>
              </a:rPr>
              <a:t>devrolan kurumun</a:t>
            </a:r>
            <a:r>
              <a:rPr lang="tr-TR" sz="1400" dirty="0">
                <a:solidFill>
                  <a:srgbClr val="C00000"/>
                </a:solidFill>
                <a:latin typeface="Calibri" panose="020F0502020204030204" pitchFamily="34" charset="0"/>
                <a:ea typeface="Times New Roman" panose="02020603050405020304" pitchFamily="18" charset="0"/>
              </a:rPr>
              <a:t> </a:t>
            </a:r>
            <a:r>
              <a:rPr lang="tr-TR" sz="1400" dirty="0">
                <a:latin typeface="Calibri" panose="020F0502020204030204" pitchFamily="34" charset="0"/>
                <a:ea typeface="Times New Roman" panose="02020603050405020304" pitchFamily="18" charset="0"/>
              </a:rPr>
              <a:t>tüm hak ve yükümlülükleri </a:t>
            </a:r>
            <a:r>
              <a:rPr lang="tr-TR" sz="1400" b="1" u="sng" dirty="0">
                <a:latin typeface="Calibri" panose="020F0502020204030204" pitchFamily="34" charset="0"/>
                <a:ea typeface="Times New Roman" panose="02020603050405020304" pitchFamily="18" charset="0"/>
              </a:rPr>
              <a:t>devir alan kuruma intikal ettiğinden</a:t>
            </a:r>
            <a:r>
              <a:rPr lang="tr-TR" sz="1400" dirty="0">
                <a:latin typeface="Calibri" panose="020F0502020204030204" pitchFamily="34" charset="0"/>
                <a:ea typeface="Times New Roman" panose="02020603050405020304" pitchFamily="18" charset="0"/>
              </a:rPr>
              <a:t>, devir suretiyle </a:t>
            </a:r>
            <a:r>
              <a:rPr lang="tr-TR" sz="1400" b="1" dirty="0">
                <a:solidFill>
                  <a:srgbClr val="C00000"/>
                </a:solidFill>
                <a:latin typeface="Calibri" panose="020F0502020204030204" pitchFamily="34" charset="0"/>
                <a:ea typeface="Times New Roman" panose="02020603050405020304" pitchFamily="18" charset="0"/>
              </a:rPr>
              <a:t>infisah eden ve ticaret sicilinden silinerek mükellefiyet kayıtları kapatılan</a:t>
            </a:r>
            <a:r>
              <a:rPr lang="tr-TR" sz="1400" dirty="0">
                <a:solidFill>
                  <a:srgbClr val="C00000"/>
                </a:solidFill>
                <a:latin typeface="Calibri" panose="020F0502020204030204" pitchFamily="34" charset="0"/>
                <a:ea typeface="Times New Roman" panose="02020603050405020304" pitchFamily="18" charset="0"/>
              </a:rPr>
              <a:t> </a:t>
            </a:r>
            <a:r>
              <a:rPr lang="tr-TR" sz="1400" dirty="0">
                <a:latin typeface="Calibri" panose="020F0502020204030204" pitchFamily="34" charset="0"/>
                <a:ea typeface="Times New Roman" panose="02020603050405020304" pitchFamily="18" charset="0"/>
              </a:rPr>
              <a:t>kurumlar adına </a:t>
            </a:r>
            <a:r>
              <a:rPr lang="tr-TR" sz="1400" b="1" u="sng" dirty="0">
                <a:latin typeface="Calibri" panose="020F0502020204030204" pitchFamily="34" charset="0"/>
                <a:ea typeface="Times New Roman" panose="02020603050405020304" pitchFamily="18" charset="0"/>
              </a:rPr>
              <a:t>devir alan kurumlar tarafından</a:t>
            </a:r>
            <a:r>
              <a:rPr lang="tr-TR" sz="1400" dirty="0">
                <a:latin typeface="Calibri" panose="020F0502020204030204" pitchFamily="34" charset="0"/>
                <a:ea typeface="Times New Roman" panose="02020603050405020304" pitchFamily="18" charset="0"/>
              </a:rPr>
              <a:t> matrah artırımında </a:t>
            </a:r>
            <a:r>
              <a:rPr lang="tr-TR" sz="1400" dirty="0" smtClean="0">
                <a:latin typeface="Calibri" panose="020F0502020204030204" pitchFamily="34" charset="0"/>
                <a:ea typeface="Times New Roman" panose="02020603050405020304" pitchFamily="18" charset="0"/>
              </a:rPr>
              <a:t>bulunulması mümkündür.</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1400" dirty="0">
                <a:latin typeface="Calibri" panose="020F0502020204030204" pitchFamily="34" charset="0"/>
                <a:ea typeface="Times New Roman" panose="02020603050405020304" pitchFamily="18" charset="0"/>
              </a:rPr>
              <a:t>Aynı şekilde, anılan Kanun uyarınca gerçekleştirilen </a:t>
            </a:r>
            <a:r>
              <a:rPr lang="tr-TR" sz="1400" b="1" u="sng" dirty="0">
                <a:latin typeface="Calibri" panose="020F0502020204030204" pitchFamily="34" charset="0"/>
                <a:ea typeface="Times New Roman" panose="02020603050405020304" pitchFamily="18" charset="0"/>
              </a:rPr>
              <a:t>tam bölünme işlemlerinde de</a:t>
            </a:r>
            <a:r>
              <a:rPr lang="tr-TR" sz="1400" dirty="0">
                <a:latin typeface="Calibri" panose="020F0502020204030204" pitchFamily="34" charset="0"/>
                <a:ea typeface="Times New Roman" panose="02020603050405020304" pitchFamily="18" charset="0"/>
              </a:rPr>
              <a:t> </a:t>
            </a:r>
            <a:r>
              <a:rPr lang="tr-TR" sz="1400" b="1" dirty="0">
                <a:solidFill>
                  <a:srgbClr val="C00000"/>
                </a:solidFill>
                <a:latin typeface="Calibri" panose="020F0502020204030204" pitchFamily="34" charset="0"/>
                <a:ea typeface="Times New Roman" panose="02020603050405020304" pitchFamily="18" charset="0"/>
              </a:rPr>
              <a:t>bölünen kurumun varlıklarını devralan</a:t>
            </a:r>
            <a:r>
              <a:rPr lang="tr-TR" sz="1400" dirty="0">
                <a:solidFill>
                  <a:srgbClr val="C00000"/>
                </a:solidFill>
                <a:latin typeface="Calibri" panose="020F0502020204030204" pitchFamily="34" charset="0"/>
                <a:ea typeface="Times New Roman" panose="02020603050405020304" pitchFamily="18" charset="0"/>
              </a:rPr>
              <a:t> </a:t>
            </a:r>
            <a:r>
              <a:rPr lang="tr-TR" sz="1400" dirty="0">
                <a:latin typeface="Calibri" panose="020F0502020204030204" pitchFamily="34" charset="0"/>
                <a:ea typeface="Times New Roman" panose="02020603050405020304" pitchFamily="18" charset="0"/>
              </a:rPr>
              <a:t>kurumlar </a:t>
            </a:r>
            <a:r>
              <a:rPr lang="tr-TR" sz="1400" b="1" u="sng" dirty="0">
                <a:latin typeface="Calibri" panose="020F0502020204030204" pitchFamily="34" charset="0"/>
                <a:ea typeface="Times New Roman" panose="02020603050405020304" pitchFamily="18" charset="0"/>
              </a:rPr>
              <a:t>birlikte</a:t>
            </a:r>
            <a:r>
              <a:rPr lang="tr-TR" sz="1400" dirty="0">
                <a:latin typeface="Calibri" panose="020F0502020204030204" pitchFamily="34" charset="0"/>
                <a:ea typeface="Times New Roman" panose="02020603050405020304" pitchFamily="18" charset="0"/>
              </a:rPr>
              <a:t>, </a:t>
            </a:r>
            <a:r>
              <a:rPr lang="tr-TR" sz="1400" b="1" dirty="0">
                <a:solidFill>
                  <a:srgbClr val="C00000"/>
                </a:solidFill>
                <a:latin typeface="Calibri" panose="020F0502020204030204" pitchFamily="34" charset="0"/>
                <a:ea typeface="Times New Roman" panose="02020603050405020304" pitchFamily="18" charset="0"/>
              </a:rPr>
              <a:t>bölünen kurum adına</a:t>
            </a:r>
            <a:r>
              <a:rPr lang="tr-TR" sz="1400" dirty="0">
                <a:solidFill>
                  <a:srgbClr val="C00000"/>
                </a:solidFill>
                <a:latin typeface="Calibri" panose="020F0502020204030204" pitchFamily="34" charset="0"/>
                <a:ea typeface="Times New Roman" panose="02020603050405020304" pitchFamily="18" charset="0"/>
              </a:rPr>
              <a:t> </a:t>
            </a:r>
            <a:r>
              <a:rPr lang="tr-TR" sz="1400" dirty="0">
                <a:latin typeface="Calibri" panose="020F0502020204030204" pitchFamily="34" charset="0"/>
                <a:ea typeface="Times New Roman" panose="02020603050405020304" pitchFamily="18" charset="0"/>
              </a:rPr>
              <a:t>matrah artırımında bulunulabilecektir.</a:t>
            </a:r>
            <a:endParaRPr lang="tr-TR" sz="1400" dirty="0" smtClean="0">
              <a:latin typeface="Calibri" panose="020F0502020204030204" pitchFamily="34" charset="0"/>
              <a:ea typeface="Times New Roman" panose="02020603050405020304" pitchFamily="18" charset="0"/>
            </a:endParaRPr>
          </a:p>
        </p:txBody>
      </p:sp>
      <p:sp>
        <p:nvSpPr>
          <p:cNvPr id="16" name="Metin kutusu 15"/>
          <p:cNvSpPr txBox="1"/>
          <p:nvPr/>
        </p:nvSpPr>
        <p:spPr>
          <a:xfrm>
            <a:off x="2941563" y="1193657"/>
            <a:ext cx="6938217" cy="2171364"/>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pPr marL="377190" lvl="1" indent="-285750">
              <a:lnSpc>
                <a:spcPct val="90000"/>
              </a:lnSpc>
              <a:spcBef>
                <a:spcPts val="300"/>
              </a:spcBef>
              <a:spcAft>
                <a:spcPts val="300"/>
              </a:spcAft>
              <a:buClr>
                <a:srgbClr val="D34817"/>
              </a:buClr>
              <a:buFont typeface="Wingdings" panose="05000000000000000000" pitchFamily="2" charset="2"/>
              <a:buChar char="§"/>
            </a:pPr>
            <a:r>
              <a:rPr lang="tr-TR" sz="1400" dirty="0" smtClean="0">
                <a:latin typeface="Calibri" panose="020F0502020204030204" pitchFamily="34" charset="0"/>
                <a:ea typeface="Times New Roman" panose="02020603050405020304" pitchFamily="18" charset="0"/>
              </a:rPr>
              <a:t>Beyannamelerinde </a:t>
            </a:r>
            <a:r>
              <a:rPr lang="tr-TR" sz="1400" b="1" dirty="0">
                <a:solidFill>
                  <a:srgbClr val="C00000"/>
                </a:solidFill>
                <a:latin typeface="Calibri" panose="020F0502020204030204" pitchFamily="34" charset="0"/>
                <a:ea typeface="Times New Roman" panose="02020603050405020304" pitchFamily="18" charset="0"/>
              </a:rPr>
              <a:t>zarar beyan </a:t>
            </a:r>
            <a:r>
              <a:rPr lang="tr-TR" sz="1400" b="1" dirty="0" smtClean="0">
                <a:solidFill>
                  <a:srgbClr val="C00000"/>
                </a:solidFill>
                <a:latin typeface="Calibri" panose="020F0502020204030204" pitchFamily="34" charset="0"/>
                <a:ea typeface="Times New Roman" panose="02020603050405020304" pitchFamily="18" charset="0"/>
              </a:rPr>
              <a:t>eden</a:t>
            </a:r>
            <a:r>
              <a:rPr lang="tr-TR" sz="1400" dirty="0" smtClean="0">
                <a:latin typeface="Calibri" panose="020F0502020204030204" pitchFamily="34" charset="0"/>
                <a:ea typeface="Times New Roman" panose="02020603050405020304" pitchFamily="18" charset="0"/>
              </a:rPr>
              <a:t>,</a:t>
            </a:r>
          </a:p>
          <a:p>
            <a:pPr marL="377190" lvl="1" indent="-285750">
              <a:lnSpc>
                <a:spcPct val="90000"/>
              </a:lnSpc>
              <a:spcBef>
                <a:spcPts val="300"/>
              </a:spcBef>
              <a:spcAft>
                <a:spcPts val="300"/>
              </a:spcAft>
              <a:buClr>
                <a:srgbClr val="D34817"/>
              </a:buClr>
              <a:buFont typeface="Wingdings" panose="05000000000000000000" pitchFamily="2" charset="2"/>
              <a:buChar char="§"/>
            </a:pPr>
            <a:r>
              <a:rPr lang="tr-TR" sz="1400" dirty="0" smtClean="0">
                <a:latin typeface="Calibri" panose="020F0502020204030204" pitchFamily="34" charset="0"/>
                <a:ea typeface="Times New Roman" panose="02020603050405020304" pitchFamily="18" charset="0"/>
              </a:rPr>
              <a:t>Beyannamelerinde </a:t>
            </a:r>
            <a:r>
              <a:rPr lang="tr-TR" sz="1400" b="1" u="sng" dirty="0" smtClean="0">
                <a:latin typeface="Calibri" panose="020F0502020204030204" pitchFamily="34" charset="0"/>
                <a:ea typeface="Times New Roman" panose="02020603050405020304" pitchFamily="18" charset="0"/>
              </a:rPr>
              <a:t>indirim </a:t>
            </a:r>
            <a:r>
              <a:rPr lang="tr-TR" sz="1400" b="1" u="sng" dirty="0">
                <a:latin typeface="Calibri" panose="020F0502020204030204" pitchFamily="34" charset="0"/>
                <a:ea typeface="Times New Roman" panose="02020603050405020304" pitchFamily="18" charset="0"/>
              </a:rPr>
              <a:t>ve istisnalar nedeniyle</a:t>
            </a:r>
            <a:r>
              <a:rPr lang="tr-TR" sz="1400" dirty="0">
                <a:latin typeface="Calibri" panose="020F0502020204030204" pitchFamily="34" charset="0"/>
                <a:ea typeface="Times New Roman" panose="02020603050405020304" pitchFamily="18" charset="0"/>
              </a:rPr>
              <a:t> </a:t>
            </a:r>
            <a:r>
              <a:rPr lang="tr-TR" sz="1400" b="1" dirty="0">
                <a:solidFill>
                  <a:srgbClr val="C00000"/>
                </a:solidFill>
                <a:latin typeface="Calibri" panose="020F0502020204030204" pitchFamily="34" charset="0"/>
                <a:ea typeface="Times New Roman" panose="02020603050405020304" pitchFamily="18" charset="0"/>
              </a:rPr>
              <a:t>matrah beyan </a:t>
            </a:r>
            <a:r>
              <a:rPr lang="tr-TR" sz="1400" b="1" dirty="0" smtClean="0">
                <a:solidFill>
                  <a:srgbClr val="C00000"/>
                </a:solidFill>
                <a:latin typeface="Calibri" panose="020F0502020204030204" pitchFamily="34" charset="0"/>
                <a:ea typeface="Times New Roman" panose="02020603050405020304" pitchFamily="18" charset="0"/>
              </a:rPr>
              <a:t>etmeyen</a:t>
            </a:r>
            <a:r>
              <a:rPr lang="tr-TR" sz="1400" dirty="0" smtClean="0">
                <a:solidFill>
                  <a:srgbClr val="C00000"/>
                </a:solidFill>
                <a:latin typeface="Calibri" panose="020F0502020204030204" pitchFamily="34" charset="0"/>
                <a:ea typeface="Times New Roman" panose="02020603050405020304" pitchFamily="18" charset="0"/>
              </a:rPr>
              <a:t>,</a:t>
            </a:r>
          </a:p>
          <a:p>
            <a:pPr marL="377190" lvl="1" indent="-285750">
              <a:lnSpc>
                <a:spcPct val="90000"/>
              </a:lnSpc>
              <a:spcBef>
                <a:spcPts val="300"/>
              </a:spcBef>
              <a:spcAft>
                <a:spcPts val="300"/>
              </a:spcAft>
              <a:buClr>
                <a:srgbClr val="D34817"/>
              </a:buClr>
              <a:buFont typeface="Wingdings" panose="05000000000000000000" pitchFamily="2" charset="2"/>
              <a:buChar char="§"/>
            </a:pPr>
            <a:r>
              <a:rPr lang="tr-TR" sz="1400" dirty="0" smtClean="0">
                <a:latin typeface="Calibri" panose="020F0502020204030204" pitchFamily="34" charset="0"/>
                <a:ea typeface="Times New Roman" panose="02020603050405020304" pitchFamily="18" charset="0"/>
              </a:rPr>
              <a:t>Hiç </a:t>
            </a:r>
            <a:r>
              <a:rPr lang="tr-TR" sz="1400" b="1" dirty="0">
                <a:solidFill>
                  <a:srgbClr val="C00000"/>
                </a:solidFill>
                <a:latin typeface="Calibri" panose="020F0502020204030204" pitchFamily="34" charset="0"/>
                <a:ea typeface="Times New Roman" panose="02020603050405020304" pitchFamily="18" charset="0"/>
              </a:rPr>
              <a:t>beyanname vermemiş</a:t>
            </a:r>
            <a:r>
              <a:rPr lang="tr-TR" sz="1400" dirty="0">
                <a:solidFill>
                  <a:srgbClr val="C00000"/>
                </a:solidFill>
                <a:latin typeface="Calibri" panose="020F0502020204030204" pitchFamily="34" charset="0"/>
                <a:ea typeface="Times New Roman" panose="02020603050405020304" pitchFamily="18" charset="0"/>
              </a:rPr>
              <a:t> </a:t>
            </a:r>
            <a:r>
              <a:rPr lang="tr-TR" sz="1400" dirty="0">
                <a:latin typeface="Calibri" panose="020F0502020204030204" pitchFamily="34" charset="0"/>
                <a:ea typeface="Times New Roman" panose="02020603050405020304" pitchFamily="18" charset="0"/>
              </a:rPr>
              <a:t>olan </a:t>
            </a:r>
            <a:endParaRPr lang="tr-TR" sz="1400" dirty="0" smtClean="0">
              <a:latin typeface="Calibri" panose="020F0502020204030204" pitchFamily="34" charset="0"/>
              <a:ea typeface="Times New Roman" panose="02020603050405020304" pitchFamily="18" charset="0"/>
            </a:endParaRPr>
          </a:p>
          <a:p>
            <a:pPr marL="377190" lvl="1" indent="-285750">
              <a:lnSpc>
                <a:spcPct val="90000"/>
              </a:lnSpc>
              <a:spcBef>
                <a:spcPts val="300"/>
              </a:spcBef>
              <a:spcAft>
                <a:spcPts val="300"/>
              </a:spcAft>
              <a:buClr>
                <a:srgbClr val="D34817"/>
              </a:buClr>
              <a:buFont typeface="Wingdings" panose="05000000000000000000" pitchFamily="2" charset="2"/>
              <a:buChar char="§"/>
            </a:pPr>
            <a:r>
              <a:rPr lang="tr-TR" sz="1400" dirty="0" smtClean="0">
                <a:latin typeface="Calibri" panose="020F0502020204030204" pitchFamily="34" charset="0"/>
                <a:ea typeface="Times New Roman" panose="02020603050405020304" pitchFamily="18" charset="0"/>
              </a:rPr>
              <a:t>Faaliyette bulunmuş </a:t>
            </a:r>
            <a:r>
              <a:rPr lang="tr-TR" sz="1400" dirty="0">
                <a:latin typeface="Calibri" panose="020F0502020204030204" pitchFamily="34" charset="0"/>
                <a:ea typeface="Times New Roman" panose="02020603050405020304" pitchFamily="18" charset="0"/>
              </a:rPr>
              <a:t>veya gelir elde etmiş olup da bu </a:t>
            </a:r>
            <a:r>
              <a:rPr lang="tr-TR" sz="1400" b="1" dirty="0">
                <a:solidFill>
                  <a:srgbClr val="C00000"/>
                </a:solidFill>
                <a:latin typeface="Calibri" panose="020F0502020204030204" pitchFamily="34" charset="0"/>
                <a:ea typeface="Times New Roman" panose="02020603050405020304" pitchFamily="18" charset="0"/>
              </a:rPr>
              <a:t>faaliyetlerini ve gelirlerini vergi dairesinin bilgisi dışında </a:t>
            </a:r>
            <a:r>
              <a:rPr lang="tr-TR" sz="1400" b="1" dirty="0" smtClean="0">
                <a:solidFill>
                  <a:srgbClr val="C00000"/>
                </a:solidFill>
                <a:latin typeface="Calibri" panose="020F0502020204030204" pitchFamily="34" charset="0"/>
                <a:ea typeface="Times New Roman" panose="02020603050405020304" pitchFamily="18" charset="0"/>
              </a:rPr>
              <a:t>bırakanlar,</a:t>
            </a:r>
          </a:p>
          <a:p>
            <a:pPr marL="91440" lvl="1">
              <a:lnSpc>
                <a:spcPct val="90000"/>
              </a:lnSpc>
              <a:spcBef>
                <a:spcPts val="300"/>
              </a:spcBef>
              <a:spcAft>
                <a:spcPts val="300"/>
              </a:spcAft>
              <a:buClr>
                <a:srgbClr val="D34817"/>
              </a:buClr>
            </a:pPr>
            <a:r>
              <a:rPr lang="tr-TR" sz="1400" dirty="0" smtClean="0">
                <a:latin typeface="Calibri" panose="020F0502020204030204" pitchFamily="34" charset="0"/>
                <a:ea typeface="Times New Roman" panose="02020603050405020304" pitchFamily="18" charset="0"/>
              </a:rPr>
              <a:t>       Matrah artırımından faydalanabilecekler.</a:t>
            </a:r>
            <a:endParaRPr lang="tr-TR" sz="1400" dirty="0">
              <a:latin typeface="Calibri" panose="020F0502020204030204" pitchFamily="34" charset="0"/>
              <a:ea typeface="Times New Roman" panose="02020603050405020304" pitchFamily="18" charset="0"/>
            </a:endParaRPr>
          </a:p>
        </p:txBody>
      </p:sp>
      <p:sp>
        <p:nvSpPr>
          <p:cNvPr id="11" name="TextShape 2"/>
          <p:cNvSpPr txBox="1"/>
          <p:nvPr/>
        </p:nvSpPr>
        <p:spPr>
          <a:xfrm>
            <a:off x="1108075" y="82018"/>
            <a:ext cx="10920495" cy="791640"/>
          </a:xfrm>
          <a:prstGeom prst="rect">
            <a:avLst/>
          </a:prstGeom>
          <a:noFill/>
          <a:ln>
            <a:noFill/>
          </a:ln>
        </p:spPr>
        <p:txBody>
          <a:bodyPr anchor="ctr"/>
          <a:lstStyle/>
          <a:p>
            <a:pPr algn="ctr">
              <a:lnSpc>
                <a:spcPct val="100000"/>
              </a:lnSpc>
            </a:pPr>
            <a:r>
              <a:rPr lang="tr-TR" sz="2500" b="1" spc="-1" dirty="0">
                <a:solidFill>
                  <a:srgbClr val="FF0000"/>
                </a:solidFill>
                <a:uFill>
                  <a:solidFill>
                    <a:srgbClr val="FFFFFF"/>
                  </a:solidFill>
                </a:uFill>
              </a:rPr>
              <a:t>MATRAH VE VERGİ ARTIRIMI</a:t>
            </a:r>
          </a:p>
          <a:p>
            <a:pPr algn="ctr">
              <a:lnSpc>
                <a:spcPct val="100000"/>
              </a:lnSpc>
            </a:pPr>
            <a:r>
              <a:rPr lang="tr-TR" b="1" spc="-1" dirty="0" smtClean="0">
                <a:solidFill>
                  <a:srgbClr val="FF0000"/>
                </a:solidFill>
                <a:uFill>
                  <a:solidFill>
                    <a:srgbClr val="FFFFFF"/>
                  </a:solidFill>
                </a:uFill>
              </a:rPr>
              <a:t>-Yıllık Kurumlar Vergisi Matrah Artırımı</a:t>
            </a:r>
            <a:r>
              <a:rPr lang="tr-TR" b="1" strike="noStrike" spc="-1" dirty="0" smtClean="0">
                <a:solidFill>
                  <a:srgbClr val="FF0000"/>
                </a:solidFill>
                <a:uFill>
                  <a:solidFill>
                    <a:srgbClr val="FFFFFF"/>
                  </a:solidFill>
                </a:uFill>
                <a:latin typeface="Calibri"/>
              </a:rPr>
              <a:t>-</a:t>
            </a:r>
            <a:endParaRPr lang="tr-TR" b="0" strike="noStrike" spc="-1" dirty="0">
              <a:solidFill>
                <a:srgbClr val="000000"/>
              </a:solidFill>
              <a:uFill>
                <a:solidFill>
                  <a:srgbClr val="FFFFFF"/>
                </a:solidFill>
              </a:uFill>
              <a:latin typeface="Calibri"/>
            </a:endParaRPr>
          </a:p>
        </p:txBody>
      </p:sp>
      <p:sp>
        <p:nvSpPr>
          <p:cNvPr id="13" name="5 Dikdörtgen"/>
          <p:cNvSpPr/>
          <p:nvPr/>
        </p:nvSpPr>
        <p:spPr>
          <a:xfrm rot="16200000">
            <a:off x="-2875869" y="3145126"/>
            <a:ext cx="6851740" cy="561489"/>
          </a:xfrm>
          <a:prstGeom prst="rect">
            <a:avLst/>
          </a:prstGeom>
          <a:solidFill>
            <a:srgbClr val="FD0005"/>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b="1">
              <a:solidFill>
                <a:prstClr val="white"/>
              </a:solidFill>
            </a:endParaRPr>
          </a:p>
        </p:txBody>
      </p:sp>
      <p:sp>
        <p:nvSpPr>
          <p:cNvPr id="14" name="36 Başlık"/>
          <p:cNvSpPr txBox="1">
            <a:spLocks/>
          </p:cNvSpPr>
          <p:nvPr/>
        </p:nvSpPr>
        <p:spPr>
          <a:xfrm rot="16200000">
            <a:off x="-2247497" y="3571445"/>
            <a:ext cx="5584971" cy="571504"/>
          </a:xfrm>
          <a:prstGeom prst="rect">
            <a:avLst/>
          </a:prstGeom>
        </p:spPr>
        <p:txBody>
          <a:bodyPr vert="horz" lIns="91440" tIns="45720" rIns="91440" bIns="45720" rtlCol="0" anchor="ctr">
            <a:noAutofit/>
          </a:bodyPr>
          <a:lstStyle/>
          <a:p>
            <a:pPr algn="ctr">
              <a:spcBef>
                <a:spcPct val="0"/>
              </a:spcBef>
              <a:defRPr/>
            </a:pPr>
            <a:r>
              <a:rPr lang="tr-TR" b="1" dirty="0">
                <a:solidFill>
                  <a:prstClr val="white"/>
                </a:solidFill>
                <a:effectLst>
                  <a:outerShdw blurRad="38100" dist="38100" dir="2700000" algn="tl">
                    <a:srgbClr val="000000">
                      <a:alpha val="43137"/>
                    </a:srgbClr>
                  </a:outerShdw>
                </a:effectLst>
              </a:rPr>
              <a:t>VERGİ DENETİM KURULU BAŞKANLIĞI</a:t>
            </a:r>
          </a:p>
        </p:txBody>
      </p:sp>
      <p:pic>
        <p:nvPicPr>
          <p:cNvPr id="15" name="Resim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46" y="235646"/>
            <a:ext cx="965683" cy="964739"/>
          </a:xfrm>
          <a:prstGeom prst="rect">
            <a:avLst/>
          </a:prstGeom>
        </p:spPr>
      </p:pic>
      <p:pic>
        <p:nvPicPr>
          <p:cNvPr id="2" name="Resim 1"/>
          <p:cNvPicPr>
            <a:picLocks noChangeAspect="1"/>
          </p:cNvPicPr>
          <p:nvPr/>
        </p:nvPicPr>
        <p:blipFill>
          <a:blip r:embed="rId4"/>
          <a:stretch>
            <a:fillRect/>
          </a:stretch>
        </p:blipFill>
        <p:spPr>
          <a:xfrm>
            <a:off x="3794564" y="4696573"/>
            <a:ext cx="5246053" cy="2155168"/>
          </a:xfrm>
          <a:prstGeom prst="rect">
            <a:avLst/>
          </a:prstGeom>
        </p:spPr>
      </p:pic>
      <p:sp>
        <p:nvSpPr>
          <p:cNvPr id="22" name="Dikdörtgen 21"/>
          <p:cNvSpPr/>
          <p:nvPr/>
        </p:nvSpPr>
        <p:spPr>
          <a:xfrm>
            <a:off x="2941563" y="1441688"/>
            <a:ext cx="5254951" cy="720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scene3d>
              <a:camera prst="orthographicFront"/>
              <a:lightRig rig="threePt" dir="t"/>
            </a:scene3d>
            <a:sp3d extrusionH="57150">
              <a:bevelT w="82550" h="38100" prst="coolSlant"/>
            </a:sp3d>
          </a:bodyPr>
          <a:lstStyle/>
          <a:p>
            <a:pPr lvl="0" algn="ctr" defTabSz="1422400">
              <a:lnSpc>
                <a:spcPct val="90000"/>
              </a:lnSpc>
              <a:spcBef>
                <a:spcPct val="0"/>
              </a:spcBef>
              <a:spcAft>
                <a:spcPct val="35000"/>
              </a:spcAft>
            </a:pPr>
            <a:endParaRPr lang="tr-TR" sz="3200" b="1" dirty="0">
              <a:solidFill>
                <a:schemeClr val="tx1"/>
              </a:solidFill>
              <a:latin typeface="SimSun" panose="02010600030101010101" pitchFamily="2" charset="-122"/>
              <a:ea typeface="SimSun" panose="02010600030101010101" pitchFamily="2" charset="-122"/>
              <a:cs typeface="Times New Roman" panose="02020603050405020304" pitchFamily="18" charset="0"/>
            </a:endParaRPr>
          </a:p>
        </p:txBody>
      </p:sp>
      <p:sp>
        <p:nvSpPr>
          <p:cNvPr id="24" name="Yuvarlatılmış Dikdörtgen 23"/>
          <p:cNvSpPr/>
          <p:nvPr/>
        </p:nvSpPr>
        <p:spPr>
          <a:xfrm>
            <a:off x="2955937" y="1022794"/>
            <a:ext cx="6923310" cy="720000"/>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smtClean="0">
                <a:latin typeface="Arial" panose="020B0604020202020204" pitchFamily="34" charset="0"/>
                <a:cs typeface="Arial" panose="020B0604020202020204" pitchFamily="34" charset="0"/>
              </a:rPr>
              <a:t>Matrah Beyan Etmiş Olanlar Haricindekiler</a:t>
            </a:r>
            <a:endParaRPr lang="tr-TR" dirty="0">
              <a:latin typeface="Arial" panose="020B0604020202020204" pitchFamily="34" charset="0"/>
              <a:cs typeface="Arial" panose="020B0604020202020204" pitchFamily="34" charset="0"/>
            </a:endParaRPr>
          </a:p>
        </p:txBody>
      </p:sp>
      <p:sp>
        <p:nvSpPr>
          <p:cNvPr id="18" name="Yuvarlatılmış Dikdörtgen 17"/>
          <p:cNvSpPr/>
          <p:nvPr/>
        </p:nvSpPr>
        <p:spPr>
          <a:xfrm>
            <a:off x="2970311" y="1020077"/>
            <a:ext cx="6923310" cy="720000"/>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smtClean="0">
                <a:latin typeface="Arial" panose="020B0604020202020204" pitchFamily="34" charset="0"/>
                <a:cs typeface="Arial" panose="020B0604020202020204" pitchFamily="34" charset="0"/>
              </a:rPr>
              <a:t>Özellik Arz Eden Durumlar</a:t>
            </a:r>
            <a:endParaRPr lang="tr-TR" dirty="0">
              <a:latin typeface="Arial" panose="020B0604020202020204" pitchFamily="34" charset="0"/>
              <a:cs typeface="Arial" panose="020B0604020202020204" pitchFamily="34" charset="0"/>
            </a:endParaRPr>
          </a:p>
        </p:txBody>
      </p:sp>
      <p:sp>
        <p:nvSpPr>
          <p:cNvPr id="21" name="Yuvarlatılmış Dikdörtgen 20"/>
          <p:cNvSpPr/>
          <p:nvPr/>
        </p:nvSpPr>
        <p:spPr>
          <a:xfrm>
            <a:off x="2955937" y="1020077"/>
            <a:ext cx="6923310" cy="720000"/>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smtClean="0">
                <a:latin typeface="Arial" panose="020B0604020202020204" pitchFamily="34" charset="0"/>
                <a:cs typeface="Arial" panose="020B0604020202020204" pitchFamily="34" charset="0"/>
              </a:rPr>
              <a:t>Matrah Beyan Etmiş Olanlar</a:t>
            </a:r>
            <a:endParaRPr lang="tr-TR" dirty="0">
              <a:latin typeface="Arial" panose="020B0604020202020204" pitchFamily="34" charset="0"/>
              <a:cs typeface="Arial" panose="020B0604020202020204" pitchFamily="34" charset="0"/>
            </a:endParaRPr>
          </a:p>
        </p:txBody>
      </p:sp>
      <p:sp>
        <p:nvSpPr>
          <p:cNvPr id="3" name="Slayt Numarası Yer Tutucusu 2"/>
          <p:cNvSpPr>
            <a:spLocks noGrp="1"/>
          </p:cNvSpPr>
          <p:nvPr>
            <p:ph type="sldNum" sz="quarter" idx="12"/>
          </p:nvPr>
        </p:nvSpPr>
        <p:spPr/>
        <p:txBody>
          <a:bodyPr/>
          <a:lstStyle/>
          <a:p>
            <a:fld id="{F28A0EBE-9E73-41B7-8F1B-104D7A2F7EFB}" type="slidenum">
              <a:rPr lang="tr-TR" smtClean="0"/>
              <a:t>7</a:t>
            </a:fld>
            <a:endParaRPr lang="tr-TR"/>
          </a:p>
        </p:txBody>
      </p:sp>
    </p:spTree>
    <p:extLst>
      <p:ext uri="{BB962C8B-B14F-4D97-AF65-F5344CB8AC3E}">
        <p14:creationId xmlns:p14="http://schemas.microsoft.com/office/powerpoint/2010/main" val="21313573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21"/>
                                        </p:tgtEl>
                                      </p:cBhvr>
                                    </p:animEffect>
                                    <p:set>
                                      <p:cBhvr>
                                        <p:cTn id="20" dur="1" fill="hold">
                                          <p:stCondLst>
                                            <p:cond delay="499"/>
                                          </p:stCondLst>
                                        </p:cTn>
                                        <p:tgtEl>
                                          <p:spTgt spid="21"/>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20"/>
                                        </p:tgtEl>
                                      </p:cBhvr>
                                    </p:animEffect>
                                    <p:set>
                                      <p:cBhvr>
                                        <p:cTn id="23" dur="1" fill="hold">
                                          <p:stCondLst>
                                            <p:cond delay="499"/>
                                          </p:stCondLst>
                                        </p:cTn>
                                        <p:tgtEl>
                                          <p:spTgt spid="20"/>
                                        </p:tgtEl>
                                        <p:attrNameLst>
                                          <p:attrName>style.visibility</p:attrName>
                                        </p:attrNameLst>
                                      </p:cBhvr>
                                      <p:to>
                                        <p:strVal val="hidden"/>
                                      </p:to>
                                    </p:se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par>
                          <p:cTn id="28" fill="hold">
                            <p:stCondLst>
                              <p:cond delay="1000"/>
                            </p:stCondLst>
                            <p:childTnLst>
                              <p:par>
                                <p:cTn id="29" presetID="22" presetClass="entr" presetSubtype="1"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24"/>
                                        </p:tgtEl>
                                      </p:cBhvr>
                                    </p:animEffect>
                                    <p:set>
                                      <p:cBhvr>
                                        <p:cTn id="36" dur="1" fill="hold">
                                          <p:stCondLst>
                                            <p:cond delay="499"/>
                                          </p:stCondLst>
                                        </p:cTn>
                                        <p:tgtEl>
                                          <p:spTgt spid="24"/>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16"/>
                                        </p:tgtEl>
                                      </p:cBhvr>
                                    </p:animEffect>
                                    <p:set>
                                      <p:cBhvr>
                                        <p:cTn id="39" dur="1" fill="hold">
                                          <p:stCondLst>
                                            <p:cond delay="499"/>
                                          </p:stCondLst>
                                        </p:cTn>
                                        <p:tgtEl>
                                          <p:spTgt spid="16"/>
                                        </p:tgtEl>
                                        <p:attrNameLst>
                                          <p:attrName>style.visibility</p:attrName>
                                        </p:attrNameLst>
                                      </p:cBhvr>
                                      <p:to>
                                        <p:strVal val="hidden"/>
                                      </p:to>
                                    </p:se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par>
                          <p:cTn id="44" fill="hold">
                            <p:stCondLst>
                              <p:cond delay="1500"/>
                            </p:stCondLst>
                            <p:childTnLst>
                              <p:par>
                                <p:cTn id="45" presetID="22" presetClass="entr" presetSubtype="1"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up)">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23"/>
                                        </p:tgtEl>
                                      </p:cBhvr>
                                    </p:animEffect>
                                    <p:set>
                                      <p:cBhvr>
                                        <p:cTn id="52" dur="1" fill="hold">
                                          <p:stCondLst>
                                            <p:cond delay="499"/>
                                          </p:stCondLst>
                                        </p:cTn>
                                        <p:tgtEl>
                                          <p:spTgt spid="23"/>
                                        </p:tgtEl>
                                        <p:attrNameLst>
                                          <p:attrName>style.visibility</p:attrName>
                                        </p:attrNameLst>
                                      </p:cBhvr>
                                      <p:to>
                                        <p:strVal val="hidden"/>
                                      </p:to>
                                    </p:set>
                                  </p:childTnLst>
                                </p:cTn>
                              </p:par>
                            </p:childTnLst>
                          </p:cTn>
                        </p:par>
                        <p:par>
                          <p:cTn id="53" fill="hold">
                            <p:stCondLst>
                              <p:cond delay="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20" grpId="1" animBg="1"/>
      <p:bldP spid="23" grpId="0" animBg="1"/>
      <p:bldP spid="23" grpId="1" animBg="1"/>
      <p:bldP spid="16" grpId="0" animBg="1"/>
      <p:bldP spid="16" grpId="1" animBg="1"/>
      <p:bldP spid="24" grpId="0" animBg="1"/>
      <p:bldP spid="24" grpId="1" animBg="1"/>
      <p:bldP spid="18" grpId="0" animBg="1"/>
      <p:bldP spid="21" grpId="0" animBg="1"/>
      <p:bldP spid="21"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çerik Yer Tutucusu 2"/>
          <p:cNvSpPr txBox="1">
            <a:spLocks/>
          </p:cNvSpPr>
          <p:nvPr/>
        </p:nvSpPr>
        <p:spPr>
          <a:xfrm>
            <a:off x="2143476" y="4647294"/>
            <a:ext cx="8736973" cy="10897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Font typeface="Wingdings" panose="05000000000000000000" pitchFamily="2" charset="2"/>
              <a:buChar char="q"/>
            </a:pPr>
            <a:endParaRPr lang="tr-TR" dirty="0"/>
          </a:p>
        </p:txBody>
      </p:sp>
      <p:sp>
        <p:nvSpPr>
          <p:cNvPr id="20" name="Metin kutusu 19"/>
          <p:cNvSpPr txBox="1"/>
          <p:nvPr/>
        </p:nvSpPr>
        <p:spPr>
          <a:xfrm>
            <a:off x="3602676" y="1396532"/>
            <a:ext cx="5965371" cy="3063916"/>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pPr algn="just"/>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pPr algn="just"/>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1400" dirty="0" smtClean="0">
                <a:latin typeface="Calibri" panose="020F0502020204030204" pitchFamily="34" charset="0"/>
                <a:ea typeface="Times New Roman" panose="02020603050405020304" pitchFamily="18" charset="0"/>
              </a:rPr>
              <a:t>Matrah artırımında bulunulacak yıla ait gelir </a:t>
            </a:r>
            <a:r>
              <a:rPr lang="tr-TR" sz="1400" dirty="0">
                <a:latin typeface="Calibri" panose="020F0502020204030204" pitchFamily="34" charset="0"/>
                <a:ea typeface="Times New Roman" panose="02020603050405020304" pitchFamily="18" charset="0"/>
              </a:rPr>
              <a:t>veya kurumlar vergisi beyannamelerini </a:t>
            </a:r>
            <a:r>
              <a:rPr lang="tr-TR" sz="1400" b="1" u="sng" dirty="0">
                <a:latin typeface="Calibri" panose="020F0502020204030204" pitchFamily="34" charset="0"/>
                <a:ea typeface="Times New Roman" panose="02020603050405020304" pitchFamily="18" charset="0"/>
              </a:rPr>
              <a:t>kanuni süresinde vermiş</a:t>
            </a:r>
            <a:r>
              <a:rPr lang="tr-TR" sz="1400" dirty="0">
                <a:latin typeface="Calibri" panose="020F0502020204030204" pitchFamily="34" charset="0"/>
                <a:ea typeface="Times New Roman" panose="02020603050405020304" pitchFamily="18" charset="0"/>
              </a:rPr>
              <a:t> ve bu beyannameler üzerinden anılan beyannamelere ilişkin </a:t>
            </a:r>
            <a:r>
              <a:rPr lang="tr-TR" sz="1400" b="1" dirty="0">
                <a:solidFill>
                  <a:srgbClr val="C00000"/>
                </a:solidFill>
                <a:latin typeface="Calibri" panose="020F0502020204030204" pitchFamily="34" charset="0"/>
                <a:ea typeface="Times New Roman" panose="02020603050405020304" pitchFamily="18" charset="0"/>
              </a:rPr>
              <a:t>damga vergisi de dâhil olmak üzere</a:t>
            </a:r>
            <a:r>
              <a:rPr lang="tr-TR" sz="1400" dirty="0">
                <a:latin typeface="Calibri" panose="020F0502020204030204" pitchFamily="34" charset="0"/>
                <a:ea typeface="Times New Roman" panose="02020603050405020304" pitchFamily="18" charset="0"/>
              </a:rPr>
              <a:t> </a:t>
            </a:r>
            <a:r>
              <a:rPr lang="tr-TR" sz="1400" b="1" u="sng" dirty="0">
                <a:latin typeface="Calibri" panose="020F0502020204030204" pitchFamily="34" charset="0"/>
                <a:ea typeface="Times New Roman" panose="02020603050405020304" pitchFamily="18" charset="0"/>
              </a:rPr>
              <a:t>tahakkuk eden vergilerin tamamını süresinde ödemiş</a:t>
            </a:r>
            <a:r>
              <a:rPr lang="tr-TR" sz="1400" dirty="0">
                <a:latin typeface="Calibri" panose="020F0502020204030204" pitchFamily="34" charset="0"/>
                <a:ea typeface="Times New Roman" panose="02020603050405020304" pitchFamily="18" charset="0"/>
              </a:rPr>
              <a:t> </a:t>
            </a:r>
            <a:r>
              <a:rPr lang="tr-TR" sz="1400" dirty="0" smtClean="0">
                <a:latin typeface="Calibri" panose="020F0502020204030204" pitchFamily="34" charset="0"/>
                <a:ea typeface="Times New Roman" panose="02020603050405020304" pitchFamily="18" charset="0"/>
              </a:rPr>
              <a:t>bulunan mükelleflerin,</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1400" dirty="0" smtClean="0">
                <a:latin typeface="Calibri" panose="020F0502020204030204" pitchFamily="34" charset="0"/>
                <a:ea typeface="Times New Roman" panose="02020603050405020304" pitchFamily="18" charset="0"/>
              </a:rPr>
              <a:t>Bu vergi </a:t>
            </a:r>
            <a:r>
              <a:rPr lang="tr-TR" sz="1400" dirty="0">
                <a:latin typeface="Calibri" panose="020F0502020204030204" pitchFamily="34" charset="0"/>
                <a:ea typeface="Times New Roman" panose="02020603050405020304" pitchFamily="18" charset="0"/>
              </a:rPr>
              <a:t>türlerine ilişkin olarak </a:t>
            </a:r>
            <a:r>
              <a:rPr lang="tr-TR" sz="1400" b="1" dirty="0">
                <a:solidFill>
                  <a:srgbClr val="C00000"/>
                </a:solidFill>
                <a:latin typeface="Calibri" panose="020F0502020204030204" pitchFamily="34" charset="0"/>
                <a:ea typeface="Times New Roman" panose="02020603050405020304" pitchFamily="18" charset="0"/>
              </a:rPr>
              <a:t>herhangi bir dönem için</a:t>
            </a:r>
            <a:r>
              <a:rPr lang="tr-TR" sz="1400" dirty="0">
                <a:solidFill>
                  <a:srgbClr val="C00000"/>
                </a:solidFill>
                <a:latin typeface="Calibri" panose="020F0502020204030204" pitchFamily="34" charset="0"/>
                <a:ea typeface="Times New Roman" panose="02020603050405020304" pitchFamily="18" charset="0"/>
              </a:rPr>
              <a:t> </a:t>
            </a:r>
            <a:r>
              <a:rPr lang="tr-TR" sz="1400" dirty="0">
                <a:latin typeface="Calibri" panose="020F0502020204030204" pitchFamily="34" charset="0"/>
                <a:ea typeface="Times New Roman" panose="02020603050405020304" pitchFamily="18" charset="0"/>
              </a:rPr>
              <a:t>7326 sayılı Kanunun </a:t>
            </a:r>
            <a:r>
              <a:rPr lang="tr-TR" sz="1400" b="1" u="sng" dirty="0">
                <a:latin typeface="Calibri" panose="020F0502020204030204" pitchFamily="34" charset="0"/>
                <a:ea typeface="Times New Roman" panose="02020603050405020304" pitchFamily="18" charset="0"/>
              </a:rPr>
              <a:t>2 </a:t>
            </a:r>
            <a:r>
              <a:rPr lang="tr-TR" sz="1400" b="1" u="sng" dirty="0" err="1">
                <a:latin typeface="Calibri" panose="020F0502020204030204" pitchFamily="34" charset="0"/>
                <a:ea typeface="Times New Roman" panose="02020603050405020304" pitchFamily="18" charset="0"/>
              </a:rPr>
              <a:t>nci</a:t>
            </a:r>
            <a:r>
              <a:rPr lang="tr-TR" sz="1400" b="1" u="sng" dirty="0">
                <a:latin typeface="Calibri" panose="020F0502020204030204" pitchFamily="34" charset="0"/>
                <a:ea typeface="Times New Roman" panose="02020603050405020304" pitchFamily="18" charset="0"/>
              </a:rPr>
              <a:t> ve 3 üncü maddeleri hükümlerinden yararlanmamış</a:t>
            </a:r>
            <a:r>
              <a:rPr lang="tr-TR" sz="1400" dirty="0">
                <a:latin typeface="Calibri" panose="020F0502020204030204" pitchFamily="34" charset="0"/>
                <a:ea typeface="Times New Roman" panose="02020603050405020304" pitchFamily="18" charset="0"/>
              </a:rPr>
              <a:t> olmaları </a:t>
            </a:r>
            <a:r>
              <a:rPr lang="tr-TR" sz="1400" dirty="0" smtClean="0">
                <a:latin typeface="Calibri" panose="020F0502020204030204" pitchFamily="34" charset="0"/>
                <a:ea typeface="Times New Roman" panose="02020603050405020304" pitchFamily="18" charset="0"/>
              </a:rPr>
              <a:t>şartıyla,</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1400" dirty="0" smtClean="0">
                <a:latin typeface="Calibri" panose="020F0502020204030204" pitchFamily="34" charset="0"/>
                <a:ea typeface="Times New Roman" panose="02020603050405020304" pitchFamily="18" charset="0"/>
              </a:rPr>
              <a:t>Artırdıkları matrahlara </a:t>
            </a:r>
            <a:r>
              <a:rPr lang="tr-TR" sz="1400" dirty="0">
                <a:latin typeface="Calibri" panose="020F0502020204030204" pitchFamily="34" charset="0"/>
                <a:ea typeface="Times New Roman" panose="02020603050405020304" pitchFamily="18" charset="0"/>
              </a:rPr>
              <a:t>%20 yerine </a:t>
            </a:r>
            <a:r>
              <a:rPr lang="tr-TR" sz="1400" b="1" dirty="0">
                <a:solidFill>
                  <a:srgbClr val="C00000"/>
                </a:solidFill>
                <a:latin typeface="Calibri" panose="020F0502020204030204" pitchFamily="34" charset="0"/>
                <a:ea typeface="Times New Roman" panose="02020603050405020304" pitchFamily="18" charset="0"/>
              </a:rPr>
              <a:t>%15</a:t>
            </a:r>
            <a:r>
              <a:rPr lang="tr-TR" sz="1400" dirty="0">
                <a:solidFill>
                  <a:srgbClr val="C00000"/>
                </a:solidFill>
                <a:latin typeface="Calibri" panose="020F0502020204030204" pitchFamily="34" charset="0"/>
                <a:ea typeface="Times New Roman" panose="02020603050405020304" pitchFamily="18" charset="0"/>
              </a:rPr>
              <a:t> </a:t>
            </a:r>
            <a:r>
              <a:rPr lang="tr-TR" sz="1400" dirty="0">
                <a:latin typeface="Calibri" panose="020F0502020204030204" pitchFamily="34" charset="0"/>
                <a:ea typeface="Times New Roman" panose="02020603050405020304" pitchFamily="18" charset="0"/>
              </a:rPr>
              <a:t>vergi oranı uygulanmak suretiyle ödenecek vergi tutarı hesaplanacaktır.</a:t>
            </a:r>
            <a:r>
              <a:rPr lang="tr-TR" sz="1400" dirty="0" smtClean="0">
                <a:latin typeface="Calibri" panose="020F0502020204030204" pitchFamily="34" charset="0"/>
                <a:ea typeface="Times New Roman" panose="02020603050405020304" pitchFamily="18" charset="0"/>
              </a:rPr>
              <a:t> </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1400" b="1" dirty="0" smtClean="0">
                <a:solidFill>
                  <a:srgbClr val="C00000"/>
                </a:solidFill>
                <a:latin typeface="Calibri" panose="020F0502020204030204" pitchFamily="34" charset="0"/>
                <a:ea typeface="Times New Roman" panose="02020603050405020304" pitchFamily="18" charset="0"/>
              </a:rPr>
              <a:t>Maddede öngörülen </a:t>
            </a:r>
            <a:r>
              <a:rPr lang="tr-TR" sz="1400" b="1" dirty="0">
                <a:solidFill>
                  <a:srgbClr val="C00000"/>
                </a:solidFill>
                <a:latin typeface="Calibri" panose="020F0502020204030204" pitchFamily="34" charset="0"/>
                <a:ea typeface="Times New Roman" panose="02020603050405020304" pitchFamily="18" charset="0"/>
              </a:rPr>
              <a:t>şartların</a:t>
            </a:r>
            <a:r>
              <a:rPr lang="tr-TR" sz="1400" dirty="0">
                <a:solidFill>
                  <a:srgbClr val="C00000"/>
                </a:solidFill>
                <a:latin typeface="Calibri" panose="020F0502020204030204" pitchFamily="34" charset="0"/>
                <a:ea typeface="Times New Roman" panose="02020603050405020304" pitchFamily="18" charset="0"/>
              </a:rPr>
              <a:t> </a:t>
            </a:r>
            <a:r>
              <a:rPr lang="tr-TR" sz="1400" b="1" u="sng" dirty="0">
                <a:latin typeface="Calibri" panose="020F0502020204030204" pitchFamily="34" charset="0"/>
                <a:ea typeface="Times New Roman" panose="02020603050405020304" pitchFamily="18" charset="0"/>
              </a:rPr>
              <a:t>her yıl için ayrı ayrı dikkate alınması</a:t>
            </a:r>
            <a:r>
              <a:rPr lang="tr-TR" sz="1400" dirty="0">
                <a:latin typeface="Calibri" panose="020F0502020204030204" pitchFamily="34" charset="0"/>
                <a:ea typeface="Times New Roman" panose="02020603050405020304" pitchFamily="18" charset="0"/>
              </a:rPr>
              <a:t> gerekmektedir</a:t>
            </a:r>
            <a:r>
              <a:rPr lang="tr-TR" sz="1400" dirty="0" smtClean="0">
                <a:latin typeface="Calibri" panose="020F0502020204030204" pitchFamily="34" charset="0"/>
                <a:ea typeface="Times New Roman" panose="02020603050405020304" pitchFamily="18" charset="0"/>
              </a:rPr>
              <a:t>.</a:t>
            </a:r>
          </a:p>
        </p:txBody>
      </p:sp>
      <p:sp>
        <p:nvSpPr>
          <p:cNvPr id="21" name="Yuvarlatılmış Dikdörtgen 20"/>
          <p:cNvSpPr/>
          <p:nvPr/>
        </p:nvSpPr>
        <p:spPr>
          <a:xfrm>
            <a:off x="3617050" y="1225669"/>
            <a:ext cx="5952554" cy="720000"/>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smtClean="0">
                <a:latin typeface="Arial" panose="020B0604020202020204" pitchFamily="34" charset="0"/>
                <a:cs typeface="Arial" panose="020B0604020202020204" pitchFamily="34" charset="0"/>
              </a:rPr>
              <a:t>Vergiye Uyumlu Mükellefler İçin İndirimli Vergi Oranı</a:t>
            </a:r>
            <a:endParaRPr lang="tr-TR" dirty="0">
              <a:latin typeface="Arial" panose="020B0604020202020204" pitchFamily="34" charset="0"/>
              <a:cs typeface="Arial" panose="020B0604020202020204" pitchFamily="34" charset="0"/>
            </a:endParaRPr>
          </a:p>
        </p:txBody>
      </p:sp>
      <p:sp>
        <p:nvSpPr>
          <p:cNvPr id="22" name="Dikdörtgen 21"/>
          <p:cNvSpPr/>
          <p:nvPr/>
        </p:nvSpPr>
        <p:spPr>
          <a:xfrm>
            <a:off x="2941563" y="1441688"/>
            <a:ext cx="5254951" cy="720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scene3d>
              <a:camera prst="orthographicFront"/>
              <a:lightRig rig="threePt" dir="t"/>
            </a:scene3d>
            <a:sp3d extrusionH="57150">
              <a:bevelT w="82550" h="38100" prst="coolSlant"/>
            </a:sp3d>
          </a:bodyPr>
          <a:lstStyle/>
          <a:p>
            <a:pPr lvl="0" algn="ctr" defTabSz="1422400">
              <a:lnSpc>
                <a:spcPct val="90000"/>
              </a:lnSpc>
              <a:spcBef>
                <a:spcPct val="0"/>
              </a:spcBef>
              <a:spcAft>
                <a:spcPct val="35000"/>
              </a:spcAft>
            </a:pPr>
            <a:endParaRPr lang="tr-TR" sz="3200" b="1" dirty="0">
              <a:solidFill>
                <a:schemeClr val="tx1"/>
              </a:solidFill>
              <a:latin typeface="SimSun" panose="02010600030101010101" pitchFamily="2" charset="-122"/>
              <a:ea typeface="SimSun" panose="02010600030101010101" pitchFamily="2" charset="-122"/>
              <a:cs typeface="Times New Roman" panose="02020603050405020304" pitchFamily="18" charset="0"/>
            </a:endParaRPr>
          </a:p>
        </p:txBody>
      </p:sp>
      <p:sp>
        <p:nvSpPr>
          <p:cNvPr id="11" name="TextShape 2"/>
          <p:cNvSpPr txBox="1"/>
          <p:nvPr/>
        </p:nvSpPr>
        <p:spPr>
          <a:xfrm>
            <a:off x="1108075" y="82018"/>
            <a:ext cx="10920495" cy="791640"/>
          </a:xfrm>
          <a:prstGeom prst="rect">
            <a:avLst/>
          </a:prstGeom>
          <a:noFill/>
          <a:ln>
            <a:noFill/>
          </a:ln>
        </p:spPr>
        <p:txBody>
          <a:bodyPr anchor="ctr"/>
          <a:lstStyle/>
          <a:p>
            <a:pPr algn="ctr">
              <a:lnSpc>
                <a:spcPct val="100000"/>
              </a:lnSpc>
            </a:pPr>
            <a:r>
              <a:rPr lang="tr-TR" sz="2500" b="1" spc="-1" dirty="0">
                <a:solidFill>
                  <a:srgbClr val="FF0000"/>
                </a:solidFill>
                <a:uFill>
                  <a:solidFill>
                    <a:srgbClr val="FFFFFF"/>
                  </a:solidFill>
                </a:uFill>
              </a:rPr>
              <a:t>MATRAH VE VERGİ ARTIRIMI</a:t>
            </a:r>
          </a:p>
          <a:p>
            <a:pPr algn="ctr">
              <a:lnSpc>
                <a:spcPct val="100000"/>
              </a:lnSpc>
            </a:pPr>
            <a:r>
              <a:rPr lang="tr-TR" b="1" spc="-1" dirty="0">
                <a:solidFill>
                  <a:srgbClr val="FF0000"/>
                </a:solidFill>
                <a:uFill>
                  <a:solidFill>
                    <a:srgbClr val="FFFFFF"/>
                  </a:solidFill>
                </a:uFill>
              </a:rPr>
              <a:t>-</a:t>
            </a:r>
            <a:r>
              <a:rPr lang="tr-TR" b="1" spc="-1" dirty="0" smtClean="0">
                <a:solidFill>
                  <a:srgbClr val="FF0000"/>
                </a:solidFill>
                <a:uFill>
                  <a:solidFill>
                    <a:srgbClr val="FFFFFF"/>
                  </a:solidFill>
                </a:uFill>
              </a:rPr>
              <a:t>Gelir ve Kurumlar Vergisi Mükelleflerince Uygulanacak Vergi Oranı</a:t>
            </a:r>
            <a:r>
              <a:rPr lang="tr-TR" b="1" strike="noStrike" spc="-1" dirty="0" smtClean="0">
                <a:solidFill>
                  <a:srgbClr val="FF0000"/>
                </a:solidFill>
                <a:uFill>
                  <a:solidFill>
                    <a:srgbClr val="FFFFFF"/>
                  </a:solidFill>
                </a:uFill>
                <a:latin typeface="Calibri"/>
              </a:rPr>
              <a:t>-</a:t>
            </a:r>
            <a:endParaRPr lang="tr-TR" b="0" strike="noStrike" spc="-1" dirty="0">
              <a:solidFill>
                <a:srgbClr val="000000"/>
              </a:solidFill>
              <a:uFill>
                <a:solidFill>
                  <a:srgbClr val="FFFFFF"/>
                </a:solidFill>
              </a:uFill>
              <a:latin typeface="Calibri"/>
            </a:endParaRPr>
          </a:p>
        </p:txBody>
      </p:sp>
      <p:sp>
        <p:nvSpPr>
          <p:cNvPr id="13" name="5 Dikdörtgen"/>
          <p:cNvSpPr/>
          <p:nvPr/>
        </p:nvSpPr>
        <p:spPr>
          <a:xfrm rot="16200000">
            <a:off x="-2875869" y="3145126"/>
            <a:ext cx="6851740" cy="561489"/>
          </a:xfrm>
          <a:prstGeom prst="rect">
            <a:avLst/>
          </a:prstGeom>
          <a:solidFill>
            <a:srgbClr val="FD0005"/>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b="1">
              <a:solidFill>
                <a:prstClr val="white"/>
              </a:solidFill>
            </a:endParaRPr>
          </a:p>
        </p:txBody>
      </p:sp>
      <p:sp>
        <p:nvSpPr>
          <p:cNvPr id="14" name="36 Başlık"/>
          <p:cNvSpPr txBox="1">
            <a:spLocks/>
          </p:cNvSpPr>
          <p:nvPr/>
        </p:nvSpPr>
        <p:spPr>
          <a:xfrm rot="16200000">
            <a:off x="-2247497" y="3571445"/>
            <a:ext cx="5584971" cy="571504"/>
          </a:xfrm>
          <a:prstGeom prst="rect">
            <a:avLst/>
          </a:prstGeom>
        </p:spPr>
        <p:txBody>
          <a:bodyPr vert="horz" lIns="91440" tIns="45720" rIns="91440" bIns="45720" rtlCol="0" anchor="ctr">
            <a:noAutofit/>
          </a:bodyPr>
          <a:lstStyle/>
          <a:p>
            <a:pPr algn="ctr">
              <a:spcBef>
                <a:spcPct val="0"/>
              </a:spcBef>
              <a:defRPr/>
            </a:pPr>
            <a:r>
              <a:rPr lang="tr-TR" b="1" dirty="0">
                <a:solidFill>
                  <a:prstClr val="white"/>
                </a:solidFill>
                <a:effectLst>
                  <a:outerShdw blurRad="38100" dist="38100" dir="2700000" algn="tl">
                    <a:srgbClr val="000000">
                      <a:alpha val="43137"/>
                    </a:srgbClr>
                  </a:outerShdw>
                </a:effectLst>
              </a:rPr>
              <a:t>VERGİ DENETİM KURULU BAŞKANLIĞI</a:t>
            </a:r>
          </a:p>
        </p:txBody>
      </p:sp>
      <p:pic>
        <p:nvPicPr>
          <p:cNvPr id="15" name="Resim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46" y="235646"/>
            <a:ext cx="965683" cy="964739"/>
          </a:xfrm>
          <a:prstGeom prst="rect">
            <a:avLst/>
          </a:prstGeom>
        </p:spPr>
      </p:pic>
      <p:sp>
        <p:nvSpPr>
          <p:cNvPr id="12" name="Metin kutusu 11"/>
          <p:cNvSpPr txBox="1"/>
          <p:nvPr/>
        </p:nvSpPr>
        <p:spPr>
          <a:xfrm>
            <a:off x="840761" y="4699503"/>
            <a:ext cx="11244943" cy="1461939"/>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100" b="1">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a:defRPr>
                <a:solidFill>
                  <a:schemeClr val="tx1"/>
                </a:solidFill>
              </a:defRPr>
            </a:lvl2pPr>
            <a:lvl3pPr marL="834390" lvl="2" indent="-285750">
              <a:lnSpc>
                <a:spcPct val="90000"/>
              </a:lnSpc>
              <a:spcBef>
                <a:spcPts val="300"/>
              </a:spcBef>
              <a:spcAft>
                <a:spcPts val="300"/>
              </a:spcAft>
              <a:buClr>
                <a:srgbClr val="D34817"/>
              </a:buClr>
              <a:buFont typeface="Wingdings" panose="05000000000000000000" pitchFamily="2" charset="2"/>
              <a:buChar char="§"/>
              <a:defRPr sz="1400">
                <a:solidFill>
                  <a:prstClr val="black">
                    <a:lumMod val="85000"/>
                    <a:lumOff val="15000"/>
                  </a:prstClr>
                </a:solidFill>
                <a:latin typeface="Segoe UI" panose="020B0502040204020203" pitchFamily="34" charset="0"/>
                <a:ea typeface="Segoe UI" panose="020B0502040204020203" pitchFamily="34" charset="0"/>
                <a:cs typeface="Segoe UI" panose="020B0502040204020203" pitchFamily="34" charset="0"/>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742950" lvl="1" indent="-285750">
              <a:spcAft>
                <a:spcPts val="600"/>
              </a:spcAft>
              <a:buFont typeface="Wingdings" panose="05000000000000000000" pitchFamily="2" charset="2"/>
              <a:buChar char="ü"/>
            </a:pPr>
            <a:r>
              <a:rPr lang="tr-TR" sz="1400" dirty="0">
                <a:latin typeface="Calibri" panose="020F0502020204030204" pitchFamily="34" charset="0"/>
                <a:ea typeface="Times New Roman" panose="02020603050405020304" pitchFamily="18" charset="0"/>
              </a:rPr>
              <a:t>Örneğin, 2016 yılına ilişkin olarak matrah artırımında bulunan kurumlar vergisi mükellefinin bu döneme ilişkin kurumlar vergisi beyannamesini süresinde verip, beyanname üzerinden tahakkuk eden kurumlar vergisini süresinde ödemesi hâlinde, </a:t>
            </a:r>
            <a:r>
              <a:rPr lang="tr-TR" sz="1400" b="1" dirty="0">
                <a:solidFill>
                  <a:srgbClr val="C00000"/>
                </a:solidFill>
                <a:latin typeface="Calibri" panose="020F0502020204030204" pitchFamily="34" charset="0"/>
                <a:ea typeface="Times New Roman" panose="02020603050405020304" pitchFamily="18" charset="0"/>
              </a:rPr>
              <a:t>bu vergi türü için</a:t>
            </a:r>
            <a:r>
              <a:rPr lang="tr-TR" sz="1400" dirty="0">
                <a:solidFill>
                  <a:srgbClr val="C00000"/>
                </a:solidFill>
                <a:latin typeface="Calibri" panose="020F0502020204030204" pitchFamily="34" charset="0"/>
                <a:ea typeface="Times New Roman" panose="02020603050405020304" pitchFamily="18" charset="0"/>
              </a:rPr>
              <a:t> </a:t>
            </a:r>
            <a:r>
              <a:rPr lang="tr-TR" sz="1400" b="1" u="sng" dirty="0">
                <a:latin typeface="Calibri" panose="020F0502020204030204" pitchFamily="34" charset="0"/>
                <a:ea typeface="Times New Roman" panose="02020603050405020304" pitchFamily="18" charset="0"/>
              </a:rPr>
              <a:t>diğer dönemler de dâhil olmak üzere</a:t>
            </a:r>
            <a:r>
              <a:rPr lang="tr-TR" sz="1400" dirty="0">
                <a:latin typeface="Calibri" panose="020F0502020204030204" pitchFamily="34" charset="0"/>
                <a:ea typeface="Times New Roman" panose="02020603050405020304" pitchFamily="18" charset="0"/>
              </a:rPr>
              <a:t> 7326 sayılı Kanunun 2 </a:t>
            </a:r>
            <a:r>
              <a:rPr lang="tr-TR" sz="1400" dirty="0" err="1">
                <a:latin typeface="Calibri" panose="020F0502020204030204" pitchFamily="34" charset="0"/>
                <a:ea typeface="Times New Roman" panose="02020603050405020304" pitchFamily="18" charset="0"/>
              </a:rPr>
              <a:t>nci</a:t>
            </a:r>
            <a:r>
              <a:rPr lang="tr-TR" sz="1400" dirty="0">
                <a:latin typeface="Calibri" panose="020F0502020204030204" pitchFamily="34" charset="0"/>
                <a:ea typeface="Times New Roman" panose="02020603050405020304" pitchFamily="18" charset="0"/>
              </a:rPr>
              <a:t> ve 3 üncü maddeleri hükümlerinden yararlanmamış olması şartıyla, bu mükellef, matrah artırım tutarı üzerinden %15 oranında vergilendirilecektir.</a:t>
            </a:r>
            <a:endParaRPr lang="tr-TR" sz="1400" dirty="0" smtClean="0">
              <a:latin typeface="Calibri" panose="020F0502020204030204" pitchFamily="34" charset="0"/>
              <a:ea typeface="Times New Roman" panose="02020603050405020304" pitchFamily="18" charset="0"/>
            </a:endParaRPr>
          </a:p>
          <a:p>
            <a:pPr marL="742950" lvl="1" indent="-285750">
              <a:spcAft>
                <a:spcPts val="600"/>
              </a:spcAft>
              <a:buFont typeface="Wingdings" panose="05000000000000000000" pitchFamily="2" charset="2"/>
              <a:buChar char="ü"/>
            </a:pPr>
            <a:r>
              <a:rPr lang="tr-TR" sz="1400" dirty="0" smtClean="0">
                <a:latin typeface="Calibri" panose="020F0502020204030204" pitchFamily="34" charset="0"/>
                <a:ea typeface="Times New Roman" panose="02020603050405020304" pitchFamily="18" charset="0"/>
              </a:rPr>
              <a:t>Söz </a:t>
            </a:r>
            <a:r>
              <a:rPr lang="tr-TR" sz="1400" dirty="0">
                <a:latin typeface="Calibri" panose="020F0502020204030204" pitchFamily="34" charset="0"/>
                <a:ea typeface="Times New Roman" panose="02020603050405020304" pitchFamily="18" charset="0"/>
              </a:rPr>
              <a:t>konusu mükellefin anılan döneme ilişkin olarak daha sonra </a:t>
            </a:r>
            <a:r>
              <a:rPr lang="tr-TR" sz="1400" b="1" dirty="0">
                <a:solidFill>
                  <a:srgbClr val="C00000"/>
                </a:solidFill>
                <a:latin typeface="Calibri" panose="020F0502020204030204" pitchFamily="34" charset="0"/>
                <a:ea typeface="Times New Roman" panose="02020603050405020304" pitchFamily="18" charset="0"/>
              </a:rPr>
              <a:t>pişmanlık hükümlerine göre</a:t>
            </a:r>
            <a:r>
              <a:rPr lang="tr-TR" sz="1400" dirty="0">
                <a:solidFill>
                  <a:srgbClr val="C00000"/>
                </a:solidFill>
                <a:latin typeface="Calibri" panose="020F0502020204030204" pitchFamily="34" charset="0"/>
                <a:ea typeface="Times New Roman" panose="02020603050405020304" pitchFamily="18" charset="0"/>
              </a:rPr>
              <a:t> </a:t>
            </a:r>
            <a:r>
              <a:rPr lang="tr-TR" sz="1400" dirty="0">
                <a:latin typeface="Calibri" panose="020F0502020204030204" pitchFamily="34" charset="0"/>
                <a:ea typeface="Times New Roman" panose="02020603050405020304" pitchFamily="18" charset="0"/>
              </a:rPr>
              <a:t>veya </a:t>
            </a:r>
            <a:r>
              <a:rPr lang="tr-TR" sz="1400" b="1" dirty="0">
                <a:solidFill>
                  <a:srgbClr val="C00000"/>
                </a:solidFill>
                <a:latin typeface="Calibri" panose="020F0502020204030204" pitchFamily="34" charset="0"/>
                <a:ea typeface="Times New Roman" panose="02020603050405020304" pitchFamily="18" charset="0"/>
              </a:rPr>
              <a:t>kendiliğinden düzeltme beyannamesi vermesi de</a:t>
            </a:r>
            <a:r>
              <a:rPr lang="tr-TR" sz="1400" dirty="0">
                <a:latin typeface="Calibri" panose="020F0502020204030204" pitchFamily="34" charset="0"/>
                <a:ea typeface="Times New Roman" panose="02020603050405020304" pitchFamily="18" charset="0"/>
              </a:rPr>
              <a:t> artırılan matraha %15 oranının uygulanmasına </a:t>
            </a:r>
            <a:r>
              <a:rPr lang="tr-TR" sz="1400" b="1" u="sng" dirty="0">
                <a:latin typeface="Calibri" panose="020F0502020204030204" pitchFamily="34" charset="0"/>
                <a:ea typeface="Times New Roman" panose="02020603050405020304" pitchFamily="18" charset="0"/>
              </a:rPr>
              <a:t>engel teşkil </a:t>
            </a:r>
            <a:r>
              <a:rPr lang="tr-TR" sz="1400" b="1" u="sng" dirty="0" smtClean="0">
                <a:latin typeface="Calibri" panose="020F0502020204030204" pitchFamily="34" charset="0"/>
                <a:ea typeface="Times New Roman" panose="02020603050405020304" pitchFamily="18" charset="0"/>
              </a:rPr>
              <a:t>etmeyecektir</a:t>
            </a:r>
          </a:p>
        </p:txBody>
      </p:sp>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554" y="690740"/>
            <a:ext cx="2888773" cy="2331173"/>
          </a:xfrm>
          <a:prstGeom prst="rect">
            <a:avLst/>
          </a:prstGeom>
          <a:effectLst>
            <a:softEdge rad="165100"/>
          </a:effectLst>
          <a:scene3d>
            <a:camera prst="orthographicFront">
              <a:rot lat="0" lon="0" rev="0"/>
            </a:camera>
            <a:lightRig rig="threePt" dir="t"/>
          </a:scene3d>
        </p:spPr>
      </p:pic>
      <p:sp>
        <p:nvSpPr>
          <p:cNvPr id="2" name="Slayt Numarası Yer Tutucusu 1"/>
          <p:cNvSpPr>
            <a:spLocks noGrp="1"/>
          </p:cNvSpPr>
          <p:nvPr>
            <p:ph type="sldNum" sz="quarter" idx="12"/>
          </p:nvPr>
        </p:nvSpPr>
        <p:spPr/>
        <p:txBody>
          <a:bodyPr/>
          <a:lstStyle/>
          <a:p>
            <a:fld id="{F28A0EBE-9E73-41B7-8F1B-104D7A2F7EFB}" type="slidenum">
              <a:rPr lang="tr-TR" smtClean="0"/>
              <a:t>8</a:t>
            </a:fld>
            <a:endParaRPr lang="tr-TR"/>
          </a:p>
        </p:txBody>
      </p:sp>
    </p:spTree>
    <p:extLst>
      <p:ext uri="{BB962C8B-B14F-4D97-AF65-F5344CB8AC3E}">
        <p14:creationId xmlns:p14="http://schemas.microsoft.com/office/powerpoint/2010/main" val="23654911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up)">
                                      <p:cBhvr>
                                        <p:cTn id="14" dur="500"/>
                                        <p:tgtEl>
                                          <p:spTgt spid="20"/>
                                        </p:tgtEl>
                                      </p:cBhvr>
                                    </p:animEffect>
                                  </p:childTnLst>
                                </p:cTn>
                              </p:par>
                            </p:childTnLst>
                          </p:cTn>
                        </p:par>
                        <p:par>
                          <p:cTn id="15" fill="hold">
                            <p:stCondLst>
                              <p:cond delay="1000"/>
                            </p:stCondLst>
                            <p:childTnLst>
                              <p:par>
                                <p:cTn id="16" presetID="23" presetClass="entr" presetSubtype="16"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2">
                                            <p:bg/>
                                          </p:spTgt>
                                        </p:tgtEl>
                                        <p:attrNameLst>
                                          <p:attrName>style.visibility</p:attrName>
                                        </p:attrNameLst>
                                      </p:cBhvr>
                                      <p:to>
                                        <p:strVal val="visible"/>
                                      </p:to>
                                    </p:set>
                                    <p:animEffect transition="in" filter="wipe(left)">
                                      <p:cBhvr>
                                        <p:cTn id="24" dur="500"/>
                                        <p:tgtEl>
                                          <p:spTgt spid="12">
                                            <p:bg/>
                                          </p:spTgt>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12">
                                            <p:txEl>
                                              <p:pRg st="0" end="0"/>
                                            </p:txEl>
                                          </p:spTgt>
                                        </p:tgtEl>
                                        <p:attrNameLst>
                                          <p:attrName>style.visibility</p:attrName>
                                        </p:attrNameLst>
                                      </p:cBhvr>
                                      <p:to>
                                        <p:strVal val="visible"/>
                                      </p:to>
                                    </p:set>
                                    <p:animEffect transition="in" filter="wipe(left)">
                                      <p:cBhvr>
                                        <p:cTn id="28" dur="500"/>
                                        <p:tgtEl>
                                          <p:spTgt spid="12">
                                            <p:txEl>
                                              <p:pRg st="0" end="0"/>
                                            </p:txEl>
                                          </p:spTgt>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12">
                                            <p:txEl>
                                              <p:pRg st="1" end="1"/>
                                            </p:txEl>
                                          </p:spTgt>
                                        </p:tgtEl>
                                        <p:attrNameLst>
                                          <p:attrName>style.visibility</p:attrName>
                                        </p:attrNameLst>
                                      </p:cBhvr>
                                      <p:to>
                                        <p:strVal val="visible"/>
                                      </p:to>
                                    </p:set>
                                    <p:animEffect transition="in" filter="wipe(left)">
                                      <p:cBhvr>
                                        <p:cTn id="32"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p:bldP spid="12" grpId="0" uiExpand="1" build="p" bldLvl="2"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Metin kutusu 19"/>
          <p:cNvSpPr txBox="1"/>
          <p:nvPr/>
        </p:nvSpPr>
        <p:spPr>
          <a:xfrm>
            <a:off x="3602676" y="1396532"/>
            <a:ext cx="5965371" cy="2910027"/>
          </a:xfrm>
          <a:prstGeom prst="rect">
            <a:avLst/>
          </a:prstGeom>
          <a:solidFill>
            <a:srgbClr val="FCFBF9"/>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defPPr>
              <a:defRPr lang="tr-TR"/>
            </a:defPPr>
            <a:lvl1pPr marL="285750" indent="-285750">
              <a:spcBef>
                <a:spcPts val="600"/>
              </a:spcBef>
              <a:spcAft>
                <a:spcPts val="600"/>
              </a:spcAft>
              <a:buFont typeface="Wingdings" panose="05000000000000000000" pitchFamily="2" charset="2"/>
              <a:buChar char="Ø"/>
              <a:defRPr sz="1600" b="1">
                <a:latin typeface="Times New Roman" panose="02020603050405020304" pitchFamily="18" charset="0"/>
                <a:cs typeface="Times New Roman" panose="02020603050405020304" pitchFamily="18" charset="0"/>
              </a:defRPr>
            </a:lvl1pPr>
          </a:lstStyle>
          <a:p>
            <a:pPr algn="just"/>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pPr algn="just"/>
            <a:endParaRPr lang="tr-TR" sz="1100" dirty="0" smtClean="0">
              <a:latin typeface="Segoe UI" panose="020B0502040204020203" pitchFamily="34" charset="0"/>
              <a:ea typeface="Segoe UI" panose="020B0502040204020203" pitchFamily="34" charset="0"/>
              <a:cs typeface="Segoe UI" panose="020B0502040204020203" pitchFamily="34" charset="0"/>
            </a:endParaRP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1400" dirty="0" smtClean="0">
                <a:latin typeface="Calibri" panose="020F0502020204030204" pitchFamily="34" charset="0"/>
                <a:ea typeface="Times New Roman" panose="02020603050405020304" pitchFamily="18" charset="0"/>
              </a:rPr>
              <a:t>Matrah artırımında bulunan kurumlar vergisi mükelleflerinin, </a:t>
            </a:r>
            <a:r>
              <a:rPr lang="tr-TR" sz="1400" dirty="0">
                <a:latin typeface="Calibri" panose="020F0502020204030204" pitchFamily="34" charset="0"/>
                <a:ea typeface="Times New Roman" panose="02020603050405020304" pitchFamily="18" charset="0"/>
              </a:rPr>
              <a:t>aynı zamanda 193 sayılı Kanunun </a:t>
            </a:r>
            <a:r>
              <a:rPr lang="tr-TR" sz="1400" b="1" dirty="0">
                <a:solidFill>
                  <a:srgbClr val="C00000"/>
                </a:solidFill>
                <a:latin typeface="Calibri" panose="020F0502020204030204" pitchFamily="34" charset="0"/>
                <a:ea typeface="Times New Roman" panose="02020603050405020304" pitchFamily="18" charset="0"/>
              </a:rPr>
              <a:t>geçici 61 inci maddesi kapsamında</a:t>
            </a:r>
            <a:r>
              <a:rPr lang="tr-TR" sz="1400" dirty="0">
                <a:solidFill>
                  <a:srgbClr val="C00000"/>
                </a:solidFill>
                <a:latin typeface="Calibri" panose="020F0502020204030204" pitchFamily="34" charset="0"/>
                <a:ea typeface="Times New Roman" panose="02020603050405020304" pitchFamily="18" charset="0"/>
              </a:rPr>
              <a:t> </a:t>
            </a:r>
            <a:r>
              <a:rPr lang="tr-TR" sz="1400" b="1" u="sng" dirty="0">
                <a:latin typeface="Calibri" panose="020F0502020204030204" pitchFamily="34" charset="0"/>
                <a:ea typeface="Times New Roman" panose="02020603050405020304" pitchFamily="18" charset="0"/>
              </a:rPr>
              <a:t>vergi </a:t>
            </a:r>
            <a:r>
              <a:rPr lang="tr-TR" sz="1400" b="1" u="sng" dirty="0" err="1">
                <a:latin typeface="Calibri" panose="020F0502020204030204" pitchFamily="34" charset="0"/>
                <a:ea typeface="Times New Roman" panose="02020603050405020304" pitchFamily="18" charset="0"/>
              </a:rPr>
              <a:t>tevkifatına</a:t>
            </a:r>
            <a:r>
              <a:rPr lang="tr-TR" sz="1400" b="1" u="sng" dirty="0">
                <a:latin typeface="Calibri" panose="020F0502020204030204" pitchFamily="34" charset="0"/>
                <a:ea typeface="Times New Roman" panose="02020603050405020304" pitchFamily="18" charset="0"/>
              </a:rPr>
              <a:t> tabi kazançlarının bulunması</a:t>
            </a:r>
            <a:r>
              <a:rPr lang="tr-TR" sz="1400" dirty="0">
                <a:latin typeface="Calibri" panose="020F0502020204030204" pitchFamily="34" charset="0"/>
                <a:ea typeface="Times New Roman" panose="02020603050405020304" pitchFamily="18" charset="0"/>
              </a:rPr>
              <a:t> hâlinde, </a:t>
            </a:r>
            <a:r>
              <a:rPr lang="tr-TR" sz="1400" b="1" u="sng" dirty="0">
                <a:latin typeface="Calibri" panose="020F0502020204030204" pitchFamily="34" charset="0"/>
                <a:ea typeface="Times New Roman" panose="02020603050405020304" pitchFamily="18" charset="0"/>
              </a:rPr>
              <a:t>vergi incelemesi ve tarhiyata muhatap olmamaları için</a:t>
            </a:r>
            <a:r>
              <a:rPr lang="tr-TR" sz="1400" dirty="0">
                <a:latin typeface="Calibri" panose="020F0502020204030204" pitchFamily="34" charset="0"/>
                <a:ea typeface="Times New Roman" panose="02020603050405020304" pitchFamily="18" charset="0"/>
              </a:rPr>
              <a:t>, </a:t>
            </a:r>
            <a:r>
              <a:rPr lang="tr-TR" sz="1400" b="1" dirty="0">
                <a:solidFill>
                  <a:srgbClr val="C00000"/>
                </a:solidFill>
                <a:latin typeface="Calibri" panose="020F0502020204030204" pitchFamily="34" charset="0"/>
                <a:ea typeface="Times New Roman" panose="02020603050405020304" pitchFamily="18" charset="0"/>
              </a:rPr>
              <a:t>bu kazançlar hakkında </a:t>
            </a:r>
            <a:r>
              <a:rPr lang="tr-TR" sz="1400" b="1" dirty="0" smtClean="0">
                <a:solidFill>
                  <a:srgbClr val="C00000"/>
                </a:solidFill>
                <a:latin typeface="Calibri" panose="020F0502020204030204" pitchFamily="34" charset="0"/>
                <a:ea typeface="Times New Roman" panose="02020603050405020304" pitchFamily="18" charset="0"/>
              </a:rPr>
              <a:t>da</a:t>
            </a:r>
            <a:r>
              <a:rPr lang="tr-TR" sz="1400" dirty="0">
                <a:latin typeface="Calibri" panose="020F0502020204030204" pitchFamily="34" charset="0"/>
                <a:ea typeface="Times New Roman" panose="02020603050405020304" pitchFamily="18" charset="0"/>
              </a:rPr>
              <a:t> vergi artırımı veya matrah beyanında bulunmaları </a:t>
            </a:r>
            <a:r>
              <a:rPr lang="tr-TR" sz="1400" dirty="0" smtClean="0">
                <a:latin typeface="Calibri" panose="020F0502020204030204" pitchFamily="34" charset="0"/>
                <a:ea typeface="Times New Roman" panose="02020603050405020304" pitchFamily="18" charset="0"/>
              </a:rPr>
              <a:t>gerekmektedir.</a:t>
            </a:r>
          </a:p>
          <a:p>
            <a:pPr marL="377190" lvl="1" indent="-285750" algn="just">
              <a:lnSpc>
                <a:spcPct val="90000"/>
              </a:lnSpc>
              <a:spcBef>
                <a:spcPts val="300"/>
              </a:spcBef>
              <a:spcAft>
                <a:spcPts val="300"/>
              </a:spcAft>
              <a:buClr>
                <a:srgbClr val="D34817"/>
              </a:buClr>
              <a:buFont typeface="Wingdings" panose="05000000000000000000" pitchFamily="2" charset="2"/>
              <a:buChar char="§"/>
            </a:pPr>
            <a:r>
              <a:rPr lang="tr-TR" sz="1400" dirty="0">
                <a:latin typeface="Calibri" panose="020F0502020204030204" pitchFamily="34" charset="0"/>
                <a:ea typeface="Times New Roman" panose="02020603050405020304" pitchFamily="18" charset="0"/>
              </a:rPr>
              <a:t>Bir başka ifade </a:t>
            </a:r>
            <a:r>
              <a:rPr lang="tr-TR" sz="1400" dirty="0" smtClean="0">
                <a:latin typeface="Calibri" panose="020F0502020204030204" pitchFamily="34" charset="0"/>
                <a:ea typeface="Times New Roman" panose="02020603050405020304" pitchFamily="18" charset="0"/>
              </a:rPr>
              <a:t>ile kurumlar vergisine tabi matrah beyan eden, matrah beyan etmeyen veya zarar beyan eden mükelleflerin, bu </a:t>
            </a:r>
            <a:r>
              <a:rPr lang="tr-TR" sz="1400" dirty="0">
                <a:latin typeface="Calibri" panose="020F0502020204030204" pitchFamily="34" charset="0"/>
                <a:ea typeface="Times New Roman" panose="02020603050405020304" pitchFamily="18" charset="0"/>
              </a:rPr>
              <a:t>dönemlere ilişkin olarak 193 sayılı Kanunun </a:t>
            </a:r>
            <a:r>
              <a:rPr lang="tr-TR" sz="1400" b="1" dirty="0">
                <a:solidFill>
                  <a:srgbClr val="C00000"/>
                </a:solidFill>
                <a:latin typeface="Calibri" panose="020F0502020204030204" pitchFamily="34" charset="0"/>
                <a:ea typeface="Times New Roman" panose="02020603050405020304" pitchFamily="18" charset="0"/>
              </a:rPr>
              <a:t>geçici 61 inci maddesine göre</a:t>
            </a:r>
            <a:r>
              <a:rPr lang="tr-TR" sz="1400" dirty="0">
                <a:latin typeface="Calibri" panose="020F0502020204030204" pitchFamily="34" charset="0"/>
                <a:ea typeface="Times New Roman" panose="02020603050405020304" pitchFamily="18" charset="0"/>
              </a:rPr>
              <a:t>, </a:t>
            </a:r>
            <a:r>
              <a:rPr lang="tr-TR" sz="1400" b="1" u="sng" dirty="0">
                <a:latin typeface="Calibri" panose="020F0502020204030204" pitchFamily="34" charset="0"/>
                <a:ea typeface="Times New Roman" panose="02020603050405020304" pitchFamily="18" charset="0"/>
              </a:rPr>
              <a:t>vergi </a:t>
            </a:r>
            <a:r>
              <a:rPr lang="tr-TR" sz="1400" b="1" u="sng" dirty="0" err="1">
                <a:latin typeface="Calibri" panose="020F0502020204030204" pitchFamily="34" charset="0"/>
                <a:ea typeface="Times New Roman" panose="02020603050405020304" pitchFamily="18" charset="0"/>
              </a:rPr>
              <a:t>tevkifatına</a:t>
            </a:r>
            <a:r>
              <a:rPr lang="tr-TR" sz="1400" b="1" u="sng" dirty="0">
                <a:latin typeface="Calibri" panose="020F0502020204030204" pitchFamily="34" charset="0"/>
                <a:ea typeface="Times New Roman" panose="02020603050405020304" pitchFamily="18" charset="0"/>
              </a:rPr>
              <a:t> tabi kazançları ile ilgili olarak</a:t>
            </a:r>
            <a:r>
              <a:rPr lang="tr-TR" sz="1400" dirty="0">
                <a:latin typeface="Calibri" panose="020F0502020204030204" pitchFamily="34" charset="0"/>
                <a:ea typeface="Times New Roman" panose="02020603050405020304" pitchFamily="18" charset="0"/>
              </a:rPr>
              <a:t> </a:t>
            </a:r>
            <a:r>
              <a:rPr lang="tr-TR" sz="1400" b="1" dirty="0">
                <a:solidFill>
                  <a:srgbClr val="C00000"/>
                </a:solidFill>
                <a:latin typeface="Calibri" panose="020F0502020204030204" pitchFamily="34" charset="0"/>
                <a:ea typeface="Times New Roman" panose="02020603050405020304" pitchFamily="18" charset="0"/>
              </a:rPr>
              <a:t>vergi artırımı veya matrah beyanında bulunabilmeleri için</a:t>
            </a:r>
            <a:r>
              <a:rPr lang="tr-TR" sz="1400" dirty="0">
                <a:latin typeface="Calibri" panose="020F0502020204030204" pitchFamily="34" charset="0"/>
                <a:ea typeface="Times New Roman" panose="02020603050405020304" pitchFamily="18" charset="0"/>
              </a:rPr>
              <a:t>, </a:t>
            </a:r>
            <a:r>
              <a:rPr lang="tr-TR" sz="1400" b="1" u="sng" dirty="0" smtClean="0">
                <a:latin typeface="Calibri" panose="020F0502020204030204" pitchFamily="34" charset="0"/>
                <a:ea typeface="Times New Roman" panose="02020603050405020304" pitchFamily="18" charset="0"/>
              </a:rPr>
              <a:t>kurumlar </a:t>
            </a:r>
            <a:r>
              <a:rPr lang="tr-TR" sz="1400" b="1" u="sng" dirty="0">
                <a:latin typeface="Calibri" panose="020F0502020204030204" pitchFamily="34" charset="0"/>
                <a:ea typeface="Times New Roman" panose="02020603050405020304" pitchFamily="18" charset="0"/>
              </a:rPr>
              <a:t>vergisi matrahlarını da artırmaları</a:t>
            </a:r>
            <a:r>
              <a:rPr lang="tr-TR" sz="1400" dirty="0">
                <a:latin typeface="Calibri" panose="020F0502020204030204" pitchFamily="34" charset="0"/>
                <a:ea typeface="Times New Roman" panose="02020603050405020304" pitchFamily="18" charset="0"/>
              </a:rPr>
              <a:t> </a:t>
            </a:r>
            <a:r>
              <a:rPr lang="tr-TR" sz="1400" b="1" dirty="0">
                <a:solidFill>
                  <a:srgbClr val="C00000"/>
                </a:solidFill>
                <a:latin typeface="Calibri" panose="020F0502020204030204" pitchFamily="34" charset="0"/>
                <a:ea typeface="Times New Roman" panose="02020603050405020304" pitchFamily="18" charset="0"/>
              </a:rPr>
              <a:t>zorunludur</a:t>
            </a:r>
            <a:r>
              <a:rPr lang="tr-TR" sz="1400" dirty="0" smtClean="0">
                <a:latin typeface="Calibri" panose="020F0502020204030204" pitchFamily="34" charset="0"/>
                <a:ea typeface="Times New Roman" panose="02020603050405020304" pitchFamily="18" charset="0"/>
              </a:rPr>
              <a:t>.</a:t>
            </a:r>
          </a:p>
        </p:txBody>
      </p:sp>
      <p:sp>
        <p:nvSpPr>
          <p:cNvPr id="21" name="Yuvarlatılmış Dikdörtgen 20"/>
          <p:cNvSpPr/>
          <p:nvPr/>
        </p:nvSpPr>
        <p:spPr>
          <a:xfrm>
            <a:off x="3617050" y="1225669"/>
            <a:ext cx="5952554" cy="720000"/>
          </a:xfrm>
          <a:prstGeom prst="roundRect">
            <a:avLst/>
          </a:prstGeom>
          <a:solidFill>
            <a:schemeClr val="accent3">
              <a:lumMod val="40000"/>
              <a:lumOff val="60000"/>
            </a:schemeClr>
          </a:solidFill>
          <a:ln w="381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tr-TR" dirty="0" smtClean="0">
                <a:latin typeface="Arial" panose="020B0604020202020204" pitchFamily="34" charset="0"/>
                <a:cs typeface="Arial" panose="020B0604020202020204" pitchFamily="34" charset="0"/>
              </a:rPr>
              <a:t>Vergi Artırımı ve Matrah Beyanı</a:t>
            </a:r>
            <a:endParaRPr lang="tr-TR" dirty="0">
              <a:latin typeface="Arial" panose="020B0604020202020204" pitchFamily="34" charset="0"/>
              <a:cs typeface="Arial" panose="020B0604020202020204" pitchFamily="34" charset="0"/>
            </a:endParaRPr>
          </a:p>
        </p:txBody>
      </p:sp>
      <p:sp>
        <p:nvSpPr>
          <p:cNvPr id="22" name="Dikdörtgen 21"/>
          <p:cNvSpPr/>
          <p:nvPr/>
        </p:nvSpPr>
        <p:spPr>
          <a:xfrm>
            <a:off x="2941563" y="1441688"/>
            <a:ext cx="5254951" cy="720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scene3d>
              <a:camera prst="orthographicFront"/>
              <a:lightRig rig="threePt" dir="t"/>
            </a:scene3d>
            <a:sp3d extrusionH="57150">
              <a:bevelT w="82550" h="38100" prst="coolSlant"/>
            </a:sp3d>
          </a:bodyPr>
          <a:lstStyle/>
          <a:p>
            <a:pPr lvl="0" algn="ctr" defTabSz="1422400">
              <a:lnSpc>
                <a:spcPct val="90000"/>
              </a:lnSpc>
              <a:spcBef>
                <a:spcPct val="0"/>
              </a:spcBef>
              <a:spcAft>
                <a:spcPct val="35000"/>
              </a:spcAft>
            </a:pPr>
            <a:endParaRPr lang="tr-TR" sz="3200" b="1" dirty="0">
              <a:solidFill>
                <a:schemeClr val="tx1"/>
              </a:solidFill>
              <a:latin typeface="SimSun" panose="02010600030101010101" pitchFamily="2" charset="-122"/>
              <a:ea typeface="SimSun" panose="02010600030101010101" pitchFamily="2" charset="-122"/>
              <a:cs typeface="Times New Roman" panose="02020603050405020304" pitchFamily="18" charset="0"/>
            </a:endParaRPr>
          </a:p>
        </p:txBody>
      </p:sp>
      <p:sp>
        <p:nvSpPr>
          <p:cNvPr id="11" name="TextShape 2"/>
          <p:cNvSpPr txBox="1"/>
          <p:nvPr/>
        </p:nvSpPr>
        <p:spPr>
          <a:xfrm>
            <a:off x="1108075" y="82018"/>
            <a:ext cx="10920495" cy="791640"/>
          </a:xfrm>
          <a:prstGeom prst="rect">
            <a:avLst/>
          </a:prstGeom>
          <a:noFill/>
          <a:ln>
            <a:noFill/>
          </a:ln>
        </p:spPr>
        <p:txBody>
          <a:bodyPr anchor="ctr"/>
          <a:lstStyle/>
          <a:p>
            <a:pPr algn="ctr">
              <a:lnSpc>
                <a:spcPct val="100000"/>
              </a:lnSpc>
            </a:pPr>
            <a:r>
              <a:rPr lang="tr-TR" sz="2500" b="1" spc="-1" dirty="0">
                <a:solidFill>
                  <a:srgbClr val="FF0000"/>
                </a:solidFill>
                <a:uFill>
                  <a:solidFill>
                    <a:srgbClr val="FFFFFF"/>
                  </a:solidFill>
                </a:uFill>
              </a:rPr>
              <a:t>MATRAH VE VERGİ ARTIRIMI</a:t>
            </a:r>
          </a:p>
          <a:p>
            <a:pPr algn="ctr">
              <a:lnSpc>
                <a:spcPct val="100000"/>
              </a:lnSpc>
            </a:pPr>
            <a:r>
              <a:rPr lang="tr-TR" b="1" spc="-1" dirty="0" smtClean="0">
                <a:solidFill>
                  <a:srgbClr val="FF0000"/>
                </a:solidFill>
                <a:uFill>
                  <a:solidFill>
                    <a:srgbClr val="FFFFFF"/>
                  </a:solidFill>
                </a:uFill>
              </a:rPr>
              <a:t>-Yatırım İndirimi İstisnası </a:t>
            </a:r>
            <a:r>
              <a:rPr lang="tr-TR" b="1" spc="-1" dirty="0" err="1" smtClean="0">
                <a:solidFill>
                  <a:srgbClr val="FF0000"/>
                </a:solidFill>
                <a:uFill>
                  <a:solidFill>
                    <a:srgbClr val="FFFFFF"/>
                  </a:solidFill>
                </a:uFill>
              </a:rPr>
              <a:t>Tevkifatına</a:t>
            </a:r>
            <a:r>
              <a:rPr lang="tr-TR" b="1" spc="-1" dirty="0" smtClean="0">
                <a:solidFill>
                  <a:srgbClr val="FF0000"/>
                </a:solidFill>
                <a:uFill>
                  <a:solidFill>
                    <a:srgbClr val="FFFFFF"/>
                  </a:solidFill>
                </a:uFill>
              </a:rPr>
              <a:t> Tabi Kazancı Bulunan Kurumlar Vergisi Mükellefleri</a:t>
            </a:r>
            <a:r>
              <a:rPr lang="tr-TR" b="1" strike="noStrike" spc="-1" dirty="0" smtClean="0">
                <a:solidFill>
                  <a:srgbClr val="FF0000"/>
                </a:solidFill>
                <a:uFill>
                  <a:solidFill>
                    <a:srgbClr val="FFFFFF"/>
                  </a:solidFill>
                </a:uFill>
                <a:latin typeface="Calibri"/>
              </a:rPr>
              <a:t>-</a:t>
            </a:r>
            <a:endParaRPr lang="tr-TR" b="0" strike="noStrike" spc="-1" dirty="0">
              <a:solidFill>
                <a:srgbClr val="000000"/>
              </a:solidFill>
              <a:uFill>
                <a:solidFill>
                  <a:srgbClr val="FFFFFF"/>
                </a:solidFill>
              </a:uFill>
              <a:latin typeface="Calibri"/>
            </a:endParaRPr>
          </a:p>
        </p:txBody>
      </p:sp>
      <p:sp>
        <p:nvSpPr>
          <p:cNvPr id="13" name="5 Dikdörtgen"/>
          <p:cNvSpPr/>
          <p:nvPr/>
        </p:nvSpPr>
        <p:spPr>
          <a:xfrm rot="16200000">
            <a:off x="-2875869" y="3145126"/>
            <a:ext cx="6851740" cy="561489"/>
          </a:xfrm>
          <a:prstGeom prst="rect">
            <a:avLst/>
          </a:prstGeom>
          <a:solidFill>
            <a:srgbClr val="FD0005"/>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b="1">
              <a:solidFill>
                <a:prstClr val="white"/>
              </a:solidFill>
            </a:endParaRPr>
          </a:p>
        </p:txBody>
      </p:sp>
      <p:sp>
        <p:nvSpPr>
          <p:cNvPr id="14" name="36 Başlık"/>
          <p:cNvSpPr txBox="1">
            <a:spLocks/>
          </p:cNvSpPr>
          <p:nvPr/>
        </p:nvSpPr>
        <p:spPr>
          <a:xfrm rot="16200000">
            <a:off x="-2247497" y="3571445"/>
            <a:ext cx="5584971" cy="571504"/>
          </a:xfrm>
          <a:prstGeom prst="rect">
            <a:avLst/>
          </a:prstGeom>
        </p:spPr>
        <p:txBody>
          <a:bodyPr vert="horz" lIns="91440" tIns="45720" rIns="91440" bIns="45720" rtlCol="0" anchor="ctr">
            <a:noAutofit/>
          </a:bodyPr>
          <a:lstStyle/>
          <a:p>
            <a:pPr algn="ctr">
              <a:spcBef>
                <a:spcPct val="0"/>
              </a:spcBef>
              <a:defRPr/>
            </a:pPr>
            <a:r>
              <a:rPr lang="tr-TR" b="1" dirty="0">
                <a:solidFill>
                  <a:prstClr val="white"/>
                </a:solidFill>
                <a:effectLst>
                  <a:outerShdw blurRad="38100" dist="38100" dir="2700000" algn="tl">
                    <a:srgbClr val="000000">
                      <a:alpha val="43137"/>
                    </a:srgbClr>
                  </a:outerShdw>
                </a:effectLst>
              </a:rPr>
              <a:t>VERGİ DENETİM KURULU BAŞKANLIĞI</a:t>
            </a:r>
          </a:p>
        </p:txBody>
      </p:sp>
      <p:pic>
        <p:nvPicPr>
          <p:cNvPr id="15" name="Resim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46" y="235646"/>
            <a:ext cx="965683" cy="964739"/>
          </a:xfrm>
          <a:prstGeom prst="rect">
            <a:avLst/>
          </a:prstGeom>
        </p:spPr>
      </p:pic>
      <p:graphicFrame>
        <p:nvGraphicFramePr>
          <p:cNvPr id="6" name="Nesne 5"/>
          <p:cNvGraphicFramePr>
            <a:graphicFrameLocks noChangeAspect="1"/>
          </p:cNvGraphicFramePr>
          <p:nvPr>
            <p:extLst>
              <p:ext uri="{D42A27DB-BD31-4B8C-83A1-F6EECF244321}">
                <p14:modId xmlns:p14="http://schemas.microsoft.com/office/powerpoint/2010/main" val="2102361347"/>
              </p:ext>
            </p:extLst>
          </p:nvPr>
        </p:nvGraphicFramePr>
        <p:xfrm>
          <a:off x="2664460" y="4432391"/>
          <a:ext cx="7391400" cy="2419350"/>
        </p:xfrm>
        <a:graphic>
          <a:graphicData uri="http://schemas.openxmlformats.org/presentationml/2006/ole">
            <mc:AlternateContent xmlns:mc="http://schemas.openxmlformats.org/markup-compatibility/2006">
              <mc:Choice xmlns:v="urn:schemas-microsoft-com:vml" Requires="v">
                <p:oleObj spid="_x0000_s18523" name="Çalışma Sayfası" r:id="rId5" imgW="7391496" imgH="2419364" progId="Excel.Sheet.12">
                  <p:embed/>
                </p:oleObj>
              </mc:Choice>
              <mc:Fallback>
                <p:oleObj name="Çalışma Sayfası" r:id="rId5" imgW="7391496" imgH="2419364" progId="Excel.Sheet.12">
                  <p:embed/>
                  <p:pic>
                    <p:nvPicPr>
                      <p:cNvPr id="0" name=""/>
                      <p:cNvPicPr/>
                      <p:nvPr/>
                    </p:nvPicPr>
                    <p:blipFill>
                      <a:blip r:embed="rId6"/>
                      <a:stretch>
                        <a:fillRect/>
                      </a:stretch>
                    </p:blipFill>
                    <p:spPr>
                      <a:xfrm>
                        <a:off x="2664460" y="4432391"/>
                        <a:ext cx="7391400" cy="2419350"/>
                      </a:xfrm>
                      <a:prstGeom prst="rect">
                        <a:avLst/>
                      </a:prstGeom>
                    </p:spPr>
                  </p:pic>
                </p:oleObj>
              </mc:Fallback>
            </mc:AlternateContent>
          </a:graphicData>
        </a:graphic>
      </p:graphicFrame>
      <p:sp>
        <p:nvSpPr>
          <p:cNvPr id="2" name="Slayt Numarası Yer Tutucusu 1"/>
          <p:cNvSpPr>
            <a:spLocks noGrp="1"/>
          </p:cNvSpPr>
          <p:nvPr>
            <p:ph type="sldNum" sz="quarter" idx="12"/>
          </p:nvPr>
        </p:nvSpPr>
        <p:spPr/>
        <p:txBody>
          <a:bodyPr/>
          <a:lstStyle/>
          <a:p>
            <a:fld id="{F28A0EBE-9E73-41B7-8F1B-104D7A2F7EFB}" type="slidenum">
              <a:rPr lang="tr-TR" smtClean="0"/>
              <a:t>9</a:t>
            </a:fld>
            <a:endParaRPr lang="tr-TR"/>
          </a:p>
        </p:txBody>
      </p:sp>
    </p:spTree>
    <p:extLst>
      <p:ext uri="{BB962C8B-B14F-4D97-AF65-F5344CB8AC3E}">
        <p14:creationId xmlns:p14="http://schemas.microsoft.com/office/powerpoint/2010/main" val="40375995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up)">
                                      <p:cBhvr>
                                        <p:cTn id="14" dur="500"/>
                                        <p:tgtEl>
                                          <p:spTgt spid="20"/>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par>
                                <p:cTn id="19" presetID="22" presetClass="entr" presetSubtype="8"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iew">
  <a:themeElements>
    <a:clrScheme name="View">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7B713C7F-58B7-4AE9-B361-B13EB9EC4C0C}"/>
    </a:ext>
  </a:extLst>
</a:theme>
</file>

<file path=ppt/theme/theme3.xml><?xml version="1.0" encoding="utf-8"?>
<a:theme xmlns:a="http://schemas.openxmlformats.org/drawingml/2006/main" name="1_View">
  <a:themeElements>
    <a:clrScheme name="View">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7B713C7F-58B7-4AE9-B361-B13EB9EC4C0C}"/>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2564</TotalTime>
  <Words>7629</Words>
  <Application>Microsoft Office PowerPoint</Application>
  <PresentationFormat>Geniş ekran</PresentationFormat>
  <Paragraphs>1099</Paragraphs>
  <Slides>57</Slides>
  <Notes>49</Notes>
  <HiddenSlides>0</HiddenSlides>
  <MMClips>0</MMClips>
  <ScaleCrop>false</ScaleCrop>
  <HeadingPairs>
    <vt:vector size="8" baseType="variant">
      <vt:variant>
        <vt:lpstr>Kullanılan Yazı Tipleri</vt:lpstr>
      </vt:variant>
      <vt:variant>
        <vt:i4>10</vt:i4>
      </vt:variant>
      <vt:variant>
        <vt:lpstr>Tema</vt:lpstr>
      </vt:variant>
      <vt:variant>
        <vt:i4>3</vt:i4>
      </vt:variant>
      <vt:variant>
        <vt:lpstr>Eklenmiş OLE Hizmet Programları</vt:lpstr>
      </vt:variant>
      <vt:variant>
        <vt:i4>2</vt:i4>
      </vt:variant>
      <vt:variant>
        <vt:lpstr>Slayt Başlıkları</vt:lpstr>
      </vt:variant>
      <vt:variant>
        <vt:i4>57</vt:i4>
      </vt:variant>
    </vt:vector>
  </HeadingPairs>
  <TitlesOfParts>
    <vt:vector size="72" baseType="lpstr">
      <vt:lpstr>SimSun</vt:lpstr>
      <vt:lpstr>Arial</vt:lpstr>
      <vt:lpstr>Calibri</vt:lpstr>
      <vt:lpstr>Calibri Light</vt:lpstr>
      <vt:lpstr>Century Schoolbook</vt:lpstr>
      <vt:lpstr>Courier New</vt:lpstr>
      <vt:lpstr>Segoe UI</vt:lpstr>
      <vt:lpstr>Times New Roman</vt:lpstr>
      <vt:lpstr>Wingdings</vt:lpstr>
      <vt:lpstr>Wingdings 2</vt:lpstr>
      <vt:lpstr>Office Teması</vt:lpstr>
      <vt:lpstr>View</vt:lpstr>
      <vt:lpstr>1_View</vt:lpstr>
      <vt:lpstr>Çalışma Sayfası</vt:lpstr>
      <vt:lpstr>Belge</vt:lpstr>
      <vt:lpstr>BAZI ALACAKLARIN YENİDEN YAPILANDIRILMASINA İLİŞKİN  7326 SAYILI KANUN  (Matrah ve vergi artırımı, işletme kayıtlarının düzeltilmesi ve yeniden değerleme hükümleri)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Murat ÇİFTÇİ</dc:creator>
  <cp:lastModifiedBy>Murat ÇİFTÇİ</cp:lastModifiedBy>
  <cp:revision>205</cp:revision>
  <dcterms:created xsi:type="dcterms:W3CDTF">2021-08-07T10:36:25Z</dcterms:created>
  <dcterms:modified xsi:type="dcterms:W3CDTF">2021-08-18T12:06:52Z</dcterms:modified>
</cp:coreProperties>
</file>