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6" r:id="rId59"/>
    <p:sldId id="317" r:id="rId60"/>
    <p:sldId id="318" r:id="rId61"/>
    <p:sldId id="319" r:id="rId62"/>
    <p:sldId id="320" r:id="rId63"/>
    <p:sldId id="321" r:id="rId64"/>
    <p:sldId id="322" r:id="rId65"/>
    <p:sldId id="323" r:id="rId66"/>
    <p:sldId id="324" r:id="rId67"/>
    <p:sldId id="325" r:id="rId68"/>
    <p:sldId id="326" r:id="rId69"/>
    <p:sldId id="327" r:id="rId70"/>
    <p:sldId id="328" r:id="rId71"/>
    <p:sldId id="331" r:id="rId72"/>
    <p:sldId id="332" r:id="rId73"/>
    <p:sldId id="333" r:id="rId74"/>
    <p:sldId id="334" r:id="rId75"/>
    <p:sldId id="335" r:id="rId76"/>
    <p:sldId id="338" r:id="rId77"/>
    <p:sldId id="339" r:id="rId7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460B318-50F6-4E9A-AF1C-B3D958982B43}" type="datetimeFigureOut">
              <a:rPr lang="tr-TR" smtClean="0"/>
              <a:pPr/>
              <a:t>30.03.2023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B527A0-2EE1-47C7-A76E-47719446C279}"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460B318-50F6-4E9A-AF1C-B3D958982B43}" type="datetimeFigureOut">
              <a:rPr lang="tr-TR" smtClean="0"/>
              <a:pPr/>
              <a:t>30.03.2023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B527A0-2EE1-47C7-A76E-47719446C27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460B318-50F6-4E9A-AF1C-B3D958982B43}" type="datetimeFigureOut">
              <a:rPr lang="tr-TR" smtClean="0"/>
              <a:pPr/>
              <a:t>30.03.2023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B527A0-2EE1-47C7-A76E-47719446C27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460B318-50F6-4E9A-AF1C-B3D958982B43}" type="datetimeFigureOut">
              <a:rPr lang="tr-TR" smtClean="0"/>
              <a:pPr/>
              <a:t>30.03.2023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B527A0-2EE1-47C7-A76E-47719446C279}"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460B318-50F6-4E9A-AF1C-B3D958982B43}" type="datetimeFigureOut">
              <a:rPr lang="tr-TR" smtClean="0"/>
              <a:pPr/>
              <a:t>30.03.2023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B527A0-2EE1-47C7-A76E-47719446C279}"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460B318-50F6-4E9A-AF1C-B3D958982B43}" type="datetimeFigureOut">
              <a:rPr lang="tr-TR" smtClean="0"/>
              <a:pPr/>
              <a:t>30.03.2023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B527A0-2EE1-47C7-A76E-47719446C27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460B318-50F6-4E9A-AF1C-B3D958982B43}" type="datetimeFigureOut">
              <a:rPr lang="tr-TR" smtClean="0"/>
              <a:pPr/>
              <a:t>30.03.2023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8B527A0-2EE1-47C7-A76E-47719446C27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460B318-50F6-4E9A-AF1C-B3D958982B43}" type="datetimeFigureOut">
              <a:rPr lang="tr-TR" smtClean="0"/>
              <a:pPr/>
              <a:t>30.03.2023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8B527A0-2EE1-47C7-A76E-47719446C27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460B318-50F6-4E9A-AF1C-B3D958982B43}" type="datetimeFigureOut">
              <a:rPr lang="tr-TR" smtClean="0"/>
              <a:pPr/>
              <a:t>30.03.2023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8B527A0-2EE1-47C7-A76E-47719446C279}"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460B318-50F6-4E9A-AF1C-B3D958982B43}" type="datetimeFigureOut">
              <a:rPr lang="tr-TR" smtClean="0"/>
              <a:pPr/>
              <a:t>30.03.2023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B527A0-2EE1-47C7-A76E-47719446C27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460B318-50F6-4E9A-AF1C-B3D958982B43}" type="datetimeFigureOut">
              <a:rPr lang="tr-TR" smtClean="0"/>
              <a:pPr/>
              <a:t>30.03.2023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B527A0-2EE1-47C7-A76E-47719446C279}"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60B318-50F6-4E9A-AF1C-B3D958982B43}" type="datetimeFigureOut">
              <a:rPr lang="tr-TR" smtClean="0"/>
              <a:pPr/>
              <a:t>30.03.2023</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B527A0-2EE1-47C7-A76E-47719446C279}"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dirty="0" smtClean="0"/>
              <a:t/>
            </a:r>
            <a:br>
              <a:rPr lang="tr-TR" dirty="0" smtClean="0"/>
            </a:br>
            <a:r>
              <a:rPr lang="tr-TR" dirty="0"/>
              <a:t/>
            </a:r>
            <a:br>
              <a:rPr lang="tr-TR" dirty="0"/>
            </a:br>
            <a:r>
              <a:rPr lang="tr-TR" dirty="0" smtClean="0"/>
              <a:t/>
            </a:r>
            <a:br>
              <a:rPr lang="tr-TR" dirty="0" smtClean="0"/>
            </a:br>
            <a:r>
              <a:rPr lang="tr-TR" dirty="0" smtClean="0">
                <a:solidFill>
                  <a:srgbClr val="C00000"/>
                </a:solidFill>
              </a:rPr>
              <a:t>7440 SAYILI KANUN UYARINCA ALACAKLARIN YAPILANDIRILMASI SOSYAL GÜVENLİK İŞLEMLERİ YÖNÜYLE</a:t>
            </a:r>
            <a:endParaRPr lang="tr-TR" dirty="0">
              <a:solidFill>
                <a:srgbClr val="C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Kesinleşmiş Sosyal Güvenlik Kurumu alacakları;</a:t>
            </a:r>
            <a:endParaRPr lang="tr-TR" dirty="0"/>
          </a:p>
        </p:txBody>
      </p:sp>
      <p:sp>
        <p:nvSpPr>
          <p:cNvPr id="3" name="2 İçerik Yer Tutucusu"/>
          <p:cNvSpPr>
            <a:spLocks noGrp="1"/>
          </p:cNvSpPr>
          <p:nvPr>
            <p:ph idx="1"/>
          </p:nvPr>
        </p:nvSpPr>
        <p:spPr/>
        <p:txBody>
          <a:bodyPr>
            <a:normAutofit fontScale="92500"/>
          </a:bodyPr>
          <a:lstStyle/>
          <a:p>
            <a:r>
              <a:rPr lang="tr-TR" dirty="0" smtClean="0"/>
              <a:t>5510 sayılı Kanunun 60 </a:t>
            </a:r>
            <a:r>
              <a:rPr lang="tr-TR" dirty="0" err="1" smtClean="0"/>
              <a:t>ıncı</a:t>
            </a:r>
            <a:r>
              <a:rPr lang="tr-TR" dirty="0" smtClean="0"/>
              <a:t> maddesinin birinci fıkrasının (g) bendi kapsamında genel </a:t>
            </a:r>
            <a:r>
              <a:rPr lang="tr-TR" dirty="0" err="1" smtClean="0"/>
              <a:t>saglık</a:t>
            </a:r>
            <a:endParaRPr lang="tr-TR" dirty="0" smtClean="0"/>
          </a:p>
          <a:p>
            <a:r>
              <a:rPr lang="tr-TR" dirty="0" smtClean="0"/>
              <a:t>sigortası tescili </a:t>
            </a:r>
            <a:r>
              <a:rPr lang="tr-TR" dirty="0" err="1" smtClean="0"/>
              <a:t>yapılmıs</a:t>
            </a:r>
            <a:r>
              <a:rPr lang="tr-TR" dirty="0" smtClean="0"/>
              <a:t> olup da gelir testine hiç </a:t>
            </a:r>
            <a:r>
              <a:rPr lang="tr-TR" dirty="0" err="1" smtClean="0"/>
              <a:t>basvurmayanlardan</a:t>
            </a:r>
            <a:r>
              <a:rPr lang="tr-TR" dirty="0" smtClean="0"/>
              <a:t> bu maddenin yayımı tarihinden</a:t>
            </a:r>
          </a:p>
          <a:p>
            <a:r>
              <a:rPr lang="tr-TR" dirty="0" smtClean="0"/>
              <a:t>31/7/2023 tarihine kadar gelir testine </a:t>
            </a:r>
            <a:r>
              <a:rPr lang="tr-TR" dirty="0" err="1" smtClean="0"/>
              <a:t>basvuran</a:t>
            </a:r>
            <a:r>
              <a:rPr lang="tr-TR" dirty="0" smtClean="0"/>
              <a:t> </a:t>
            </a:r>
            <a:r>
              <a:rPr lang="tr-TR" dirty="0" err="1" smtClean="0"/>
              <a:t>kisilerin</a:t>
            </a:r>
            <a:r>
              <a:rPr lang="tr-TR" dirty="0" smtClean="0"/>
              <a:t> genel </a:t>
            </a:r>
            <a:r>
              <a:rPr lang="tr-TR" dirty="0" err="1" smtClean="0"/>
              <a:t>saglık</a:t>
            </a:r>
            <a:r>
              <a:rPr lang="tr-TR" dirty="0" smtClean="0"/>
              <a:t> sigortası primleri, gelir testi</a:t>
            </a:r>
          </a:p>
          <a:p>
            <a:r>
              <a:rPr lang="tr-TR" dirty="0" smtClean="0"/>
              <a:t>sonucuna göre ilk tescil </a:t>
            </a:r>
            <a:r>
              <a:rPr lang="tr-TR" dirty="0" err="1" smtClean="0"/>
              <a:t>baslangıç</a:t>
            </a:r>
            <a:r>
              <a:rPr lang="tr-TR" dirty="0" smtClean="0"/>
              <a:t> tarihinden itibaren tahakkuk ettirilir.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Kesinleşmiş Sosyal Güvenlik Kurumu alacakları</a:t>
            </a:r>
            <a:endParaRPr lang="tr-TR" dirty="0"/>
          </a:p>
        </p:txBody>
      </p:sp>
      <p:sp>
        <p:nvSpPr>
          <p:cNvPr id="3" name="2 İçerik Yer Tutucusu"/>
          <p:cNvSpPr>
            <a:spLocks noGrp="1"/>
          </p:cNvSpPr>
          <p:nvPr>
            <p:ph idx="1"/>
          </p:nvPr>
        </p:nvSpPr>
        <p:spPr/>
        <p:txBody>
          <a:bodyPr>
            <a:normAutofit fontScale="47500" lnSpcReduction="20000"/>
          </a:bodyPr>
          <a:lstStyle/>
          <a:p>
            <a:r>
              <a:rPr lang="tr-TR" dirty="0" smtClean="0"/>
              <a:t>2022 yılı Aralık ayı ve önceki aylara ilişkin olup bu Kanunun yayımı tarihinden önce 5510</a:t>
            </a:r>
          </a:p>
          <a:p>
            <a:r>
              <a:rPr lang="tr-TR" dirty="0" smtClean="0"/>
              <a:t>sayılı Kanunun 60 </a:t>
            </a:r>
            <a:r>
              <a:rPr lang="tr-TR" dirty="0" err="1" smtClean="0"/>
              <a:t>ıncı</a:t>
            </a:r>
            <a:r>
              <a:rPr lang="tr-TR" dirty="0" smtClean="0"/>
              <a:t> maddesinin birinci fıkrasının (g) bendi kapsamında tahakkuk ettiği hâlde</a:t>
            </a:r>
          </a:p>
          <a:p>
            <a:r>
              <a:rPr lang="tr-TR" dirty="0" smtClean="0"/>
              <a:t>ödenmemiş olan prim borçlarının 31/8/2023 tarihine kadar ödenmesi hâlinde gecikme cezası ve gecikme</a:t>
            </a:r>
          </a:p>
          <a:p>
            <a:r>
              <a:rPr lang="tr-TR" dirty="0" smtClean="0"/>
              <a:t>zammı gibi fer’i alacakların tamamının tahsilinden vazgeçilir. Bu Kanunun yayımı tarihinden önce 5510</a:t>
            </a:r>
          </a:p>
          <a:p>
            <a:r>
              <a:rPr lang="tr-TR" dirty="0" smtClean="0"/>
              <a:t>sayılı Kanunun 60 </a:t>
            </a:r>
            <a:r>
              <a:rPr lang="tr-TR" dirty="0" err="1" smtClean="0"/>
              <a:t>ıncı</a:t>
            </a:r>
            <a:r>
              <a:rPr lang="tr-TR" dirty="0" smtClean="0"/>
              <a:t> maddesinin birinci fıkrasının (g) bendi kapsamındaki sigortalılık statüsünden</a:t>
            </a:r>
          </a:p>
          <a:p>
            <a:r>
              <a:rPr lang="tr-TR" dirty="0" smtClean="0"/>
              <a:t>kaynaklanan prim borcu bulunanlar anılan Kanunun 67 </a:t>
            </a:r>
            <a:r>
              <a:rPr lang="tr-TR" dirty="0" err="1" smtClean="0"/>
              <a:t>nci</a:t>
            </a:r>
            <a:r>
              <a:rPr lang="tr-TR" dirty="0" smtClean="0"/>
              <a:t> maddesinde belirtilen şartları taşımaları</a:t>
            </a:r>
          </a:p>
          <a:p>
            <a:r>
              <a:rPr lang="tr-TR" dirty="0" smtClean="0"/>
              <a:t>hâlinde, bu Kanunun yayımı tarihinden önceki döneme ait prim borçları dikkate alınmaksızın Kanunun</a:t>
            </a:r>
          </a:p>
          <a:p>
            <a:r>
              <a:rPr lang="tr-TR" dirty="0" smtClean="0"/>
              <a:t>yayımı tarihinden itibaren 31/8/2023 tarihine kadar sağlık hizmetlerinden ve diğer haklardan</a:t>
            </a:r>
          </a:p>
          <a:p>
            <a:r>
              <a:rPr lang="tr-TR" dirty="0" smtClean="0"/>
              <a:t>yararlandırılır. Bu Kanunun yayımı tarihine kadar ödenmiş olan 5510 sayılı Kanunun 60 </a:t>
            </a:r>
            <a:r>
              <a:rPr lang="tr-TR" dirty="0" err="1" smtClean="0"/>
              <a:t>ıncı</a:t>
            </a:r>
            <a:r>
              <a:rPr lang="tr-TR" dirty="0" smtClean="0"/>
              <a:t> maddesinin</a:t>
            </a:r>
          </a:p>
          <a:p>
            <a:r>
              <a:rPr lang="tr-TR" dirty="0" smtClean="0"/>
              <a:t>birinci fıkrasının (g) bendi kapsamındaki genel sağlık sigortası primleri ile gecikme cezası ve gecikme</a:t>
            </a:r>
          </a:p>
          <a:p>
            <a:r>
              <a:rPr lang="tr-TR" dirty="0" smtClean="0"/>
              <a:t>zammı tutarları iade ve mahsup edilmez.</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42910" y="274638"/>
            <a:ext cx="8043890" cy="2011354"/>
          </a:xfrm>
        </p:spPr>
        <p:txBody>
          <a:bodyPr>
            <a:noAutofit/>
          </a:bodyPr>
          <a:lstStyle/>
          <a:p>
            <a:r>
              <a:rPr lang="tr-TR" sz="2400" b="1" dirty="0" smtClean="0"/>
              <a:t>Ön değerlendirme, araştırma veya tespit aşamasında olan eksik isçilik prim tutarları ile</a:t>
            </a:r>
            <a:br>
              <a:rPr lang="tr-TR" sz="2400" b="1" dirty="0" smtClean="0"/>
            </a:br>
            <a:r>
              <a:rPr lang="tr-TR" sz="2400" b="1" dirty="0" smtClean="0"/>
              <a:t>kesinleşmemiş idari para cezaları</a:t>
            </a:r>
            <a:endParaRPr lang="tr-TR" sz="2400" dirty="0"/>
          </a:p>
        </p:txBody>
      </p:sp>
      <p:sp>
        <p:nvSpPr>
          <p:cNvPr id="3" name="2 İçerik Yer Tutucusu"/>
          <p:cNvSpPr>
            <a:spLocks noGrp="1"/>
          </p:cNvSpPr>
          <p:nvPr>
            <p:ph idx="1"/>
          </p:nvPr>
        </p:nvSpPr>
        <p:spPr>
          <a:xfrm>
            <a:off x="571472" y="2285992"/>
            <a:ext cx="8115328" cy="3840171"/>
          </a:xfrm>
        </p:spPr>
        <p:txBody>
          <a:bodyPr>
            <a:normAutofit fontScale="55000" lnSpcReduction="20000"/>
          </a:bodyPr>
          <a:lstStyle/>
          <a:p>
            <a:r>
              <a:rPr lang="tr-TR" dirty="0" smtClean="0"/>
              <a:t>31/12/2022 tarihine kadar (bu tarih dâhil) </a:t>
            </a:r>
            <a:r>
              <a:rPr lang="tr-TR" dirty="0" err="1" smtClean="0"/>
              <a:t>bitirilmis</a:t>
            </a:r>
            <a:r>
              <a:rPr lang="tr-TR" dirty="0" smtClean="0"/>
              <a:t> özel nitelikteki </a:t>
            </a:r>
            <a:r>
              <a:rPr lang="tr-TR" dirty="0" err="1" smtClean="0"/>
              <a:t>insaatlar</a:t>
            </a:r>
            <a:r>
              <a:rPr lang="tr-TR" dirty="0" smtClean="0"/>
              <a:t> ile</a:t>
            </a:r>
          </a:p>
          <a:p>
            <a:r>
              <a:rPr lang="tr-TR" dirty="0" smtClean="0"/>
              <a:t>ihale konusu islere </a:t>
            </a:r>
            <a:r>
              <a:rPr lang="tr-TR" dirty="0" err="1" smtClean="0"/>
              <a:t>iliskin</a:t>
            </a:r>
            <a:r>
              <a:rPr lang="tr-TR" dirty="0" smtClean="0"/>
              <a:t> olup, bu Kanun hükümlerinden yararlanmak için </a:t>
            </a:r>
            <a:r>
              <a:rPr lang="tr-TR" dirty="0" err="1" smtClean="0"/>
              <a:t>basvuruldugu</a:t>
            </a:r>
            <a:r>
              <a:rPr lang="tr-TR" dirty="0" smtClean="0"/>
              <a:t> hâlde, 9 uncu</a:t>
            </a:r>
          </a:p>
          <a:p>
            <a:r>
              <a:rPr lang="tr-TR" dirty="0" smtClean="0"/>
              <a:t>maddenin birinci fıkrasının (a) bendinde belirtilen </a:t>
            </a:r>
            <a:r>
              <a:rPr lang="tr-TR" dirty="0" err="1" smtClean="0"/>
              <a:t>basvuru</a:t>
            </a:r>
            <a:r>
              <a:rPr lang="tr-TR" dirty="0" smtClean="0"/>
              <a:t> süresinin sonuna kadar </a:t>
            </a:r>
            <a:r>
              <a:rPr lang="tr-TR" dirty="0" err="1" smtClean="0"/>
              <a:t>isverene</a:t>
            </a:r>
            <a:r>
              <a:rPr lang="tr-TR" dirty="0" smtClean="0"/>
              <a:t> </a:t>
            </a:r>
            <a:r>
              <a:rPr lang="tr-TR" dirty="0" err="1" smtClean="0"/>
              <a:t>teblig</a:t>
            </a:r>
            <a:r>
              <a:rPr lang="tr-TR" dirty="0" smtClean="0"/>
              <a:t> </a:t>
            </a:r>
            <a:r>
              <a:rPr lang="tr-TR" dirty="0" err="1" smtClean="0"/>
              <a:t>edilmis</a:t>
            </a:r>
            <a:endParaRPr lang="tr-TR" dirty="0" smtClean="0"/>
          </a:p>
          <a:p>
            <a:r>
              <a:rPr lang="tr-TR" dirty="0" smtClean="0"/>
              <a:t>olan ön </a:t>
            </a:r>
            <a:r>
              <a:rPr lang="tr-TR" dirty="0" err="1" smtClean="0"/>
              <a:t>degerlendirme</a:t>
            </a:r>
            <a:r>
              <a:rPr lang="tr-TR" dirty="0" smtClean="0"/>
              <a:t>, </a:t>
            </a:r>
            <a:r>
              <a:rPr lang="tr-TR" dirty="0" err="1" smtClean="0"/>
              <a:t>arastırma</a:t>
            </a:r>
            <a:r>
              <a:rPr lang="tr-TR" dirty="0" smtClean="0"/>
              <a:t> veya tespit sonucunda bulunan eksik isçilik tutarı üzerinden hesaplanan</a:t>
            </a:r>
          </a:p>
          <a:p>
            <a:r>
              <a:rPr lang="tr-TR" dirty="0" smtClean="0"/>
              <a:t>sigorta primi asılları ile bu alacaklara </a:t>
            </a:r>
            <a:r>
              <a:rPr lang="tr-TR" dirty="0" err="1" smtClean="0"/>
              <a:t>iliskin</a:t>
            </a:r>
            <a:r>
              <a:rPr lang="tr-TR" dirty="0" smtClean="0"/>
              <a:t> gecikme cezası ve gecikme zammı hesaplanan sürenin</a:t>
            </a:r>
          </a:p>
          <a:p>
            <a:r>
              <a:rPr lang="tr-TR" dirty="0" err="1" smtClean="0"/>
              <a:t>baslangıç</a:t>
            </a:r>
            <a:r>
              <a:rPr lang="tr-TR" dirty="0" smtClean="0"/>
              <a:t> tarihinden bu Kanunun yayımı tarihine kadar geçen süre için YI-ÜFE aylık </a:t>
            </a:r>
            <a:r>
              <a:rPr lang="tr-TR" dirty="0" err="1" smtClean="0"/>
              <a:t>degisim</a:t>
            </a:r>
            <a:r>
              <a:rPr lang="tr-TR" dirty="0" smtClean="0"/>
              <a:t> oranları</a:t>
            </a:r>
          </a:p>
          <a:p>
            <a:r>
              <a:rPr lang="tr-TR" dirty="0" smtClean="0"/>
              <a:t>esas alınarak hesaplanacak tutarın, bu Kanunda belirtilen süre ve </a:t>
            </a:r>
            <a:r>
              <a:rPr lang="tr-TR" dirty="0" err="1" smtClean="0"/>
              <a:t>sekilde</a:t>
            </a:r>
            <a:r>
              <a:rPr lang="tr-TR" dirty="0" smtClean="0"/>
              <a:t> ödenmesi hâlinde, bu alacaklara</a:t>
            </a:r>
          </a:p>
          <a:p>
            <a:r>
              <a:rPr lang="tr-TR" dirty="0" smtClean="0"/>
              <a:t>uygulanan gecikme cezası ve gecikme zammı gibi fer’i alacakların tamamının tahsilinden vazgeçilir.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274638"/>
            <a:ext cx="8329642" cy="45719"/>
          </a:xfrm>
        </p:spPr>
        <p:txBody>
          <a:bodyPr>
            <a:normAutofit fontScale="90000"/>
          </a:bodyPr>
          <a:lstStyle/>
          <a:p>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31/12/2022 tarihinden önce (bu tarih dâhil) islenen fiillere </a:t>
            </a:r>
            <a:r>
              <a:rPr lang="tr-TR" dirty="0" err="1" smtClean="0"/>
              <a:t>iliskin</a:t>
            </a:r>
            <a:r>
              <a:rPr lang="tr-TR" dirty="0" smtClean="0"/>
              <a:t> olup 9 uncu maddenin</a:t>
            </a:r>
          </a:p>
          <a:p>
            <a:r>
              <a:rPr lang="tr-TR" dirty="0" smtClean="0"/>
              <a:t>birinci fıkrasının (a) bendinde belirtilen </a:t>
            </a:r>
            <a:r>
              <a:rPr lang="tr-TR" dirty="0" err="1" smtClean="0"/>
              <a:t>basvuru</a:t>
            </a:r>
            <a:r>
              <a:rPr lang="tr-TR" dirty="0" smtClean="0"/>
              <a:t> tarihine kadar </a:t>
            </a:r>
            <a:r>
              <a:rPr lang="tr-TR" dirty="0" err="1" smtClean="0"/>
              <a:t>teblig</a:t>
            </a:r>
            <a:r>
              <a:rPr lang="tr-TR" dirty="0" smtClean="0"/>
              <a:t> </a:t>
            </a:r>
            <a:r>
              <a:rPr lang="tr-TR" dirty="0" err="1" smtClean="0"/>
              <a:t>edildigi</a:t>
            </a:r>
            <a:r>
              <a:rPr lang="tr-TR" dirty="0" smtClean="0"/>
              <a:t> hâlde yine bu tarihe kadar</a:t>
            </a:r>
          </a:p>
          <a:p>
            <a:r>
              <a:rPr lang="tr-TR" dirty="0" err="1" smtClean="0"/>
              <a:t>ödenmemis</a:t>
            </a:r>
            <a:r>
              <a:rPr lang="tr-TR" dirty="0" smtClean="0"/>
              <a:t> olan idari para cezası asıllarının %50’si ile bu tutara ödeme sürelerinin </a:t>
            </a:r>
            <a:r>
              <a:rPr lang="tr-TR" dirty="0" err="1" smtClean="0"/>
              <a:t>bittigi</a:t>
            </a:r>
            <a:r>
              <a:rPr lang="tr-TR" dirty="0" smtClean="0"/>
              <a:t> tarihlerden bu</a:t>
            </a:r>
          </a:p>
          <a:p>
            <a:r>
              <a:rPr lang="tr-TR" dirty="0" smtClean="0"/>
              <a:t>Kanunun yayımı tarihine kadar geçen süre için YI-ÜFE aylık </a:t>
            </a:r>
            <a:r>
              <a:rPr lang="tr-TR" dirty="0" err="1" smtClean="0"/>
              <a:t>degisim</a:t>
            </a:r>
            <a:r>
              <a:rPr lang="tr-TR" dirty="0" smtClean="0"/>
              <a:t> oranları esas alınarak hesaplanacak</a:t>
            </a:r>
          </a:p>
          <a:p>
            <a:r>
              <a:rPr lang="tr-TR" dirty="0" smtClean="0"/>
              <a:t>tutarın, bu Kanunda belirtilen süre ve </a:t>
            </a:r>
            <a:r>
              <a:rPr lang="tr-TR" dirty="0" err="1" smtClean="0"/>
              <a:t>sekilde</a:t>
            </a:r>
            <a:r>
              <a:rPr lang="tr-TR" dirty="0" smtClean="0"/>
              <a:t> ödenmesi hâlinde, idari para cezası asıllarının kalan %50’si</a:t>
            </a:r>
          </a:p>
          <a:p>
            <a:r>
              <a:rPr lang="tr-TR" dirty="0" smtClean="0"/>
              <a:t>ile idari para cezasına uygulanan gecikme cezası ve gecikme zammı gibi fer’i alacakların tamamının</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Ortak Hükümler</a:t>
            </a:r>
            <a:endParaRPr lang="tr-TR" dirty="0"/>
          </a:p>
        </p:txBody>
      </p:sp>
      <p:sp>
        <p:nvSpPr>
          <p:cNvPr id="3" name="2 İçerik Yer Tutucusu"/>
          <p:cNvSpPr>
            <a:spLocks noGrp="1"/>
          </p:cNvSpPr>
          <p:nvPr>
            <p:ph idx="1"/>
          </p:nvPr>
        </p:nvSpPr>
        <p:spPr/>
        <p:txBody>
          <a:bodyPr>
            <a:normAutofit fontScale="47500" lnSpcReduction="20000"/>
          </a:bodyPr>
          <a:lstStyle/>
          <a:p>
            <a:r>
              <a:rPr lang="tr-TR" dirty="0" smtClean="0"/>
              <a:t>Bu Kanunun ilgili maddelerindeki </a:t>
            </a:r>
            <a:r>
              <a:rPr lang="tr-TR" dirty="0" err="1" smtClean="0"/>
              <a:t>basvuru</a:t>
            </a:r>
            <a:r>
              <a:rPr lang="tr-TR" dirty="0" smtClean="0"/>
              <a:t> ve ödeme süresine </a:t>
            </a:r>
            <a:r>
              <a:rPr lang="tr-TR" dirty="0" err="1" smtClean="0"/>
              <a:t>iliskin</a:t>
            </a:r>
            <a:r>
              <a:rPr lang="tr-TR" dirty="0" smtClean="0"/>
              <a:t> hükümler</a:t>
            </a:r>
          </a:p>
          <a:p>
            <a:r>
              <a:rPr lang="tr-TR" dirty="0" smtClean="0"/>
              <a:t>saklı kalmak kaydıyla bu Kanun hükümlerinden yararlanmak isteyen borçluların;</a:t>
            </a:r>
          </a:p>
          <a:p>
            <a:r>
              <a:rPr lang="tr-TR" dirty="0" smtClean="0"/>
              <a:t>a) 31/5/2023 tarihine kadar (bu tarih dâhil) ilgili idareye </a:t>
            </a:r>
            <a:r>
              <a:rPr lang="tr-TR" dirty="0" err="1" smtClean="0"/>
              <a:t>basvuruda</a:t>
            </a:r>
            <a:r>
              <a:rPr lang="tr-TR" dirty="0" smtClean="0"/>
              <a:t> bulunmaları,</a:t>
            </a:r>
          </a:p>
          <a:p>
            <a:r>
              <a:rPr lang="tr-TR" dirty="0" smtClean="0"/>
              <a:t>b) Hazine ve Maliye </a:t>
            </a:r>
            <a:r>
              <a:rPr lang="tr-TR" dirty="0" err="1" smtClean="0"/>
              <a:t>Bakanlıgına</a:t>
            </a:r>
            <a:r>
              <a:rPr lang="tr-TR" dirty="0" smtClean="0"/>
              <a:t>, Ticaret </a:t>
            </a:r>
            <a:r>
              <a:rPr lang="tr-TR" dirty="0" err="1" smtClean="0"/>
              <a:t>Bakanlıgına</a:t>
            </a:r>
            <a:r>
              <a:rPr lang="tr-TR" dirty="0" smtClean="0"/>
              <a:t>, Sosyal Güvenlik Kurumuna, il özel</a:t>
            </a:r>
          </a:p>
          <a:p>
            <a:r>
              <a:rPr lang="tr-TR" dirty="0" smtClean="0"/>
              <a:t>idarelerine, belediyelere ve </a:t>
            </a:r>
            <a:r>
              <a:rPr lang="tr-TR" dirty="0" err="1" smtClean="0"/>
              <a:t>YIKOB’lara</a:t>
            </a:r>
            <a:r>
              <a:rPr lang="tr-TR" dirty="0" smtClean="0"/>
              <a:t> </a:t>
            </a:r>
            <a:r>
              <a:rPr lang="tr-TR" dirty="0" err="1" smtClean="0"/>
              <a:t>baglı</a:t>
            </a:r>
            <a:r>
              <a:rPr lang="tr-TR" dirty="0" smtClean="0"/>
              <a:t> tahsil dairelerine ödenecek tutarların ilk taksitini 30/6/2023</a:t>
            </a:r>
          </a:p>
          <a:p>
            <a:r>
              <a:rPr lang="tr-TR" dirty="0" smtClean="0"/>
              <a:t>tarihine kadar (bu tarih dâhil), </a:t>
            </a:r>
            <a:r>
              <a:rPr lang="tr-TR" dirty="0" err="1" smtClean="0"/>
              <a:t>diger</a:t>
            </a:r>
            <a:r>
              <a:rPr lang="tr-TR" dirty="0" smtClean="0"/>
              <a:t> taksitlerini ise bu tarihi takip eden aylık dönemler hâlinde azami kırk</a:t>
            </a:r>
          </a:p>
          <a:p>
            <a:r>
              <a:rPr lang="tr-TR" dirty="0" smtClean="0"/>
              <a:t>sekiz </a:t>
            </a:r>
            <a:r>
              <a:rPr lang="tr-TR" dirty="0" err="1" smtClean="0"/>
              <a:t>esit</a:t>
            </a:r>
            <a:r>
              <a:rPr lang="tr-TR" dirty="0" smtClean="0"/>
              <a:t> taksitte ödemeleri,</a:t>
            </a:r>
          </a:p>
          <a:p>
            <a:r>
              <a:rPr lang="tr-TR" dirty="0" err="1" smtClean="0"/>
              <a:t>sarttır</a:t>
            </a:r>
            <a:r>
              <a:rPr lang="tr-TR" dirty="0" smtClean="0"/>
              <a:t>.</a:t>
            </a:r>
          </a:p>
          <a:p>
            <a:r>
              <a:rPr lang="tr-TR" dirty="0" smtClean="0"/>
              <a:t>(2) </a:t>
            </a:r>
            <a:r>
              <a:rPr lang="tr-TR" dirty="0" err="1" smtClean="0"/>
              <a:t>Basvuru</a:t>
            </a:r>
            <a:r>
              <a:rPr lang="tr-TR" dirty="0" smtClean="0"/>
              <a:t> ve taksit ödeme sürelerinin son gününün resmî tatile rastlaması hâlinde süre, tatili</a:t>
            </a:r>
          </a:p>
          <a:p>
            <a:r>
              <a:rPr lang="tr-TR" dirty="0" smtClean="0"/>
              <a:t>izleyen ilk is günü mesai saati sonunda biter.</a:t>
            </a:r>
          </a:p>
          <a:p>
            <a:r>
              <a:rPr lang="tr-TR" dirty="0" smtClean="0"/>
              <a:t>(3) Bu Kanun hükümlerine göre hesaplanan tutarlar </a:t>
            </a:r>
            <a:r>
              <a:rPr lang="tr-TR" dirty="0" err="1" smtClean="0"/>
              <a:t>pesin</a:t>
            </a:r>
            <a:r>
              <a:rPr lang="tr-TR" dirty="0" smtClean="0"/>
              <a:t> veya taksitler hâlinde ödenebilir.</a:t>
            </a:r>
          </a:p>
          <a:p>
            <a:r>
              <a:rPr lang="tr-TR" dirty="0" smtClean="0"/>
              <a:t>a) Hesaplanan tutarların tamamının </a:t>
            </a:r>
            <a:r>
              <a:rPr lang="tr-TR" i="1" dirty="0" smtClean="0"/>
              <a:t>ilk taksit ödeme süresi içinde </a:t>
            </a:r>
            <a:r>
              <a:rPr lang="tr-TR" i="1" dirty="0" err="1" smtClean="0"/>
              <a:t>pesin</a:t>
            </a:r>
            <a:r>
              <a:rPr lang="tr-TR" i="1" dirty="0" smtClean="0"/>
              <a:t> olarak ödenmesi hâlinde</a:t>
            </a:r>
          </a:p>
          <a:p>
            <a:r>
              <a:rPr lang="tr-TR" dirty="0" smtClean="0"/>
              <a:t>katsayı uygulanmaz ve,</a:t>
            </a:r>
          </a:p>
          <a:p>
            <a:r>
              <a:rPr lang="tr-TR" dirty="0" smtClean="0"/>
              <a:t>1) Fer’i alacaklar yerine YI-ÜFE aylık </a:t>
            </a:r>
            <a:r>
              <a:rPr lang="tr-TR" dirty="0" err="1" smtClean="0"/>
              <a:t>degisim</a:t>
            </a:r>
            <a:r>
              <a:rPr lang="tr-TR" dirty="0" smtClean="0"/>
              <a:t> oranları esas alınarak hesaplanacak tutarların (bu</a:t>
            </a:r>
          </a:p>
          <a:p>
            <a:r>
              <a:rPr lang="tr-TR" dirty="0" smtClean="0"/>
              <a:t>Kanunun 4 üncü maddesine göre hesaplanan gecikme faizi dâhil) %90’ının tahsilinden vazgeçilir.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Ortak Hükümler</a:t>
            </a:r>
            <a:endParaRPr lang="tr-TR" dirty="0"/>
          </a:p>
        </p:txBody>
      </p:sp>
      <p:sp>
        <p:nvSpPr>
          <p:cNvPr id="3" name="2 İçerik Yer Tutucusu"/>
          <p:cNvSpPr>
            <a:spLocks noGrp="1"/>
          </p:cNvSpPr>
          <p:nvPr>
            <p:ph idx="1"/>
          </p:nvPr>
        </p:nvSpPr>
        <p:spPr/>
        <p:txBody>
          <a:bodyPr>
            <a:normAutofit fontScale="55000" lnSpcReduction="20000"/>
          </a:bodyPr>
          <a:lstStyle/>
          <a:p>
            <a:r>
              <a:rPr lang="tr-TR" dirty="0" smtClean="0"/>
              <a:t>2) Bu Kanunun 1 inci maddesinin birinci fıkrasının (a) bendinin (2) numaralı alt bendi ile (d)</a:t>
            </a:r>
          </a:p>
          <a:p>
            <a:r>
              <a:rPr lang="tr-TR" dirty="0" smtClean="0"/>
              <a:t>bendinin (1) numaralı alt bendi kapsamında olan idari para cezalarından %25 indirim yapılır.</a:t>
            </a:r>
          </a:p>
          <a:p>
            <a:r>
              <a:rPr lang="tr-TR" dirty="0" smtClean="0"/>
              <a:t>3) Yapılandırma sonucu ödenecek alacağın sadece fer’i alacaktan ibaret olması hâlinde fer’i</a:t>
            </a:r>
          </a:p>
          <a:p>
            <a:r>
              <a:rPr lang="tr-TR" dirty="0" smtClean="0"/>
              <a:t>alacak yerine YI-ÜFE aylık değişim oranları esas alınarak hesaplanacak tutardan (bu Kanunun 7 </a:t>
            </a:r>
            <a:r>
              <a:rPr lang="tr-TR" dirty="0" err="1" smtClean="0"/>
              <a:t>nci</a:t>
            </a:r>
            <a:endParaRPr lang="tr-TR" dirty="0" smtClean="0"/>
          </a:p>
          <a:p>
            <a:r>
              <a:rPr lang="tr-TR" dirty="0" smtClean="0"/>
              <a:t>maddesinin dördüncü fıkrası kapsamındaki alacaklar hariç) %50 indirim yapılır.</a:t>
            </a:r>
          </a:p>
          <a:p>
            <a:r>
              <a:rPr lang="tr-TR" dirty="0" smtClean="0"/>
              <a:t>b) Hesaplanan tutarların taksitle ödenmek istenmesi hâlinde, ilgili maddelerde yer alan hükümler</a:t>
            </a:r>
          </a:p>
          <a:p>
            <a:r>
              <a:rPr lang="tr-TR" dirty="0" smtClean="0"/>
              <a:t>saklı kalmak şartıyla borçluların başvuru sırasında on iki, on sekiz, yirmi dört, otuz altı veya kırk sekiz</a:t>
            </a:r>
          </a:p>
          <a:p>
            <a:r>
              <a:rPr lang="tr-TR" dirty="0" smtClean="0"/>
              <a:t>eşit taksitte ödeme seçeneklerinden birini tercih etmeleri şarttır. Tercih edilen taksit süresinden daha uzun</a:t>
            </a:r>
          </a:p>
          <a:p>
            <a:r>
              <a:rPr lang="tr-TR" dirty="0" smtClean="0"/>
              <a:t>bir sürede ödeme yapılamaz.</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Ortak Hükümler</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c) Hesaplanan tutarların taksitle yapılacak ödemelerinde ilgili maddelere göre belirlenen tutar;</a:t>
            </a:r>
          </a:p>
          <a:p>
            <a:r>
              <a:rPr lang="fi-FI" dirty="0" smtClean="0"/>
              <a:t>1) On iki esit taksit için (1,09),</a:t>
            </a:r>
          </a:p>
          <a:p>
            <a:r>
              <a:rPr lang="fi-FI" dirty="0" smtClean="0"/>
              <a:t>2) On sekiz esit taksit için (1,135),</a:t>
            </a:r>
          </a:p>
          <a:p>
            <a:r>
              <a:rPr lang="fi-FI" dirty="0" smtClean="0"/>
              <a:t>3) Yirmi dört esit taksit için (1,18),</a:t>
            </a:r>
          </a:p>
          <a:p>
            <a:r>
              <a:rPr lang="fi-FI" dirty="0" smtClean="0"/>
              <a:t>4) Otuz altı esit taksit için (1,27),</a:t>
            </a:r>
          </a:p>
          <a:p>
            <a:r>
              <a:rPr lang="fi-FI" dirty="0" smtClean="0"/>
              <a:t>5) Kırk sekiz esit taksit için (1,36),</a:t>
            </a:r>
          </a:p>
          <a:p>
            <a:r>
              <a:rPr lang="tr-TR" dirty="0" smtClean="0"/>
              <a:t>katsayısı ile çarpılır ve bulunan tutar taksit sayısına bölünmek suretiyle aylık dönemler hâlinde</a:t>
            </a:r>
          </a:p>
          <a:p>
            <a:r>
              <a:rPr lang="tr-TR" dirty="0" smtClean="0"/>
              <a:t>ödenecek taksit tutarı hesaplanır. Bu Kanun hükümlerinden yararlanmak üzere </a:t>
            </a:r>
            <a:r>
              <a:rPr lang="tr-TR" dirty="0" err="1" smtClean="0"/>
              <a:t>basvuruda</a:t>
            </a:r>
            <a:r>
              <a:rPr lang="tr-TR" dirty="0" smtClean="0"/>
              <a:t> bulunan</a:t>
            </a:r>
          </a:p>
          <a:p>
            <a:r>
              <a:rPr lang="tr-TR" dirty="0" smtClean="0"/>
              <a:t>borçlulara tercih ettikleri taksit süresine uygun ödeme planı verilir. Ancak, tercih edilen süreden daha kısa sürede ödeme yapılması hâlinde ödenecek tutar ilgili katsayıya göre düzeltilir</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Ortak Hükümler</a:t>
            </a:r>
            <a:endParaRPr lang="tr-TR" dirty="0"/>
          </a:p>
        </p:txBody>
      </p:sp>
      <p:sp>
        <p:nvSpPr>
          <p:cNvPr id="3" name="2 İçerik Yer Tutucusu"/>
          <p:cNvSpPr>
            <a:spLocks noGrp="1"/>
          </p:cNvSpPr>
          <p:nvPr>
            <p:ph idx="1"/>
          </p:nvPr>
        </p:nvSpPr>
        <p:spPr/>
        <p:txBody>
          <a:bodyPr/>
          <a:lstStyle/>
          <a:p>
            <a:r>
              <a:rPr lang="tr-TR" dirty="0" smtClean="0"/>
              <a:t>Bu Kanun kapsamında ödenmesi gereken tutarlar; Gençlik ve Spor Bakanlığı, Türkiye Futbol Federasyonu ve bağımsız spor federasyonlarına tescil edilmiş olan ve Türkiye’de sportif alanda faaliyette bulunan spor kulüplerince aylık dönemler hâlinde azami yüz yirmi eşit taksitte ödenebilir.</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Ortak Hükümler</a:t>
            </a:r>
            <a:endParaRPr lang="tr-TR" dirty="0"/>
          </a:p>
        </p:txBody>
      </p:sp>
      <p:sp>
        <p:nvSpPr>
          <p:cNvPr id="3" name="2 İçerik Yer Tutucusu"/>
          <p:cNvSpPr>
            <a:spLocks noGrp="1"/>
          </p:cNvSpPr>
          <p:nvPr>
            <p:ph idx="1"/>
          </p:nvPr>
        </p:nvSpPr>
        <p:spPr/>
        <p:txBody>
          <a:bodyPr>
            <a:normAutofit fontScale="62500" lnSpcReduction="20000"/>
          </a:bodyPr>
          <a:lstStyle/>
          <a:p>
            <a:r>
              <a:rPr lang="tr-TR" dirty="0" smtClean="0"/>
              <a:t>Bu Kanun kapsamında belediyeler ve bunlara bağlı kamu tüzel kişiliğini haiz kuruluşlarca</a:t>
            </a:r>
          </a:p>
          <a:p>
            <a:r>
              <a:rPr lang="tr-TR" dirty="0" smtClean="0"/>
              <a:t>ödenmesi gereken tutarlar aylık dönemler hâlinde azami yüz yirmi eşit taksitte ödenebilir.</a:t>
            </a:r>
          </a:p>
          <a:p>
            <a:r>
              <a:rPr lang="fi-FI" dirty="0" smtClean="0"/>
              <a:t>(aa) On iki esit taksit için (1,09),</a:t>
            </a:r>
          </a:p>
          <a:p>
            <a:r>
              <a:rPr lang="fi-FI" dirty="0" smtClean="0"/>
              <a:t>(bb) On sekiz esit taksit için (1,135),</a:t>
            </a:r>
          </a:p>
          <a:p>
            <a:r>
              <a:rPr lang="fi-FI" dirty="0" smtClean="0"/>
              <a:t>(cc) Yirmi dört esit taksit için (1,18),</a:t>
            </a:r>
          </a:p>
          <a:p>
            <a:r>
              <a:rPr lang="fi-FI" dirty="0" smtClean="0"/>
              <a:t>(çç) Otuz altı esit taksit için (1,27),</a:t>
            </a:r>
          </a:p>
          <a:p>
            <a:r>
              <a:rPr lang="fi-FI" dirty="0" smtClean="0"/>
              <a:t>(dd) Kırk sekiz esit taksit için (1,36),</a:t>
            </a:r>
          </a:p>
          <a:p>
            <a:r>
              <a:rPr lang="fi-FI" dirty="0" smtClean="0"/>
              <a:t>(ee) Altmıs esit taksit için (1,45),</a:t>
            </a:r>
          </a:p>
          <a:p>
            <a:r>
              <a:rPr lang="fi-FI" dirty="0" smtClean="0"/>
              <a:t>(ff) Yetmis iki esit taksit için (1,54),</a:t>
            </a:r>
          </a:p>
          <a:p>
            <a:r>
              <a:rPr lang="fi-FI" dirty="0" smtClean="0"/>
              <a:t>(gg) Yüz yirmi esit taksit için (1,9),</a:t>
            </a:r>
          </a:p>
          <a:p>
            <a:r>
              <a:rPr lang="tr-TR" dirty="0" smtClean="0"/>
              <a:t>katsayısı ile çarpılır ve bulunan tutar taksit sayısına bölünmek suretiyle aylık dönemler hâlinde</a:t>
            </a:r>
          </a:p>
          <a:p>
            <a:r>
              <a:rPr lang="tr-TR" dirty="0" smtClean="0"/>
              <a:t>ödenecek taksit tutarı hesaplanır.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Ortak Hükümler</a:t>
            </a:r>
            <a:endParaRPr lang="tr-TR" dirty="0"/>
          </a:p>
        </p:txBody>
      </p:sp>
      <p:sp>
        <p:nvSpPr>
          <p:cNvPr id="3" name="2 İçerik Yer Tutucusu"/>
          <p:cNvSpPr>
            <a:spLocks noGrp="1"/>
          </p:cNvSpPr>
          <p:nvPr>
            <p:ph idx="1"/>
          </p:nvPr>
        </p:nvSpPr>
        <p:spPr/>
        <p:txBody>
          <a:bodyPr>
            <a:normAutofit fontScale="62500" lnSpcReduction="20000"/>
          </a:bodyPr>
          <a:lstStyle/>
          <a:p>
            <a:r>
              <a:rPr lang="tr-TR" dirty="0" smtClean="0"/>
              <a:t>2/7/2008 tarihli ve 5779 sayılı </a:t>
            </a:r>
            <a:r>
              <a:rPr lang="tr-TR" dirty="0" err="1" smtClean="0"/>
              <a:t>Il</a:t>
            </a:r>
            <a:r>
              <a:rPr lang="tr-TR" dirty="0" smtClean="0"/>
              <a:t> Özel </a:t>
            </a:r>
            <a:r>
              <a:rPr lang="tr-TR" dirty="0" err="1" smtClean="0"/>
              <a:t>Idarelerine</a:t>
            </a:r>
            <a:r>
              <a:rPr lang="tr-TR" dirty="0" smtClean="0"/>
              <a:t> ve Belediyelere Genel Bütçe Vergi</a:t>
            </a:r>
          </a:p>
          <a:p>
            <a:r>
              <a:rPr lang="tr-TR" dirty="0" smtClean="0"/>
              <a:t>Gelirlerinden Pay Verilmesi Hakkında </a:t>
            </a:r>
            <a:r>
              <a:rPr lang="tr-TR" b="1" dirty="0" smtClean="0"/>
              <a:t>Kanunun 7 </a:t>
            </a:r>
            <a:r>
              <a:rPr lang="tr-TR" b="1" dirty="0" err="1" smtClean="0"/>
              <a:t>nci</a:t>
            </a:r>
            <a:r>
              <a:rPr lang="tr-TR" b="1" dirty="0" smtClean="0"/>
              <a:t> maddesinin ikinci fıkrasında sayılan ve alacakları</a:t>
            </a:r>
          </a:p>
          <a:p>
            <a:r>
              <a:rPr lang="tr-TR" dirty="0" smtClean="0"/>
              <a:t>için kesinti yapılan idareler ile </a:t>
            </a:r>
            <a:r>
              <a:rPr lang="tr-TR" dirty="0" err="1" smtClean="0"/>
              <a:t>YIKOB’a</a:t>
            </a:r>
            <a:r>
              <a:rPr lang="tr-TR" dirty="0" smtClean="0"/>
              <a:t>, belediyeler ve bunlara </a:t>
            </a:r>
            <a:r>
              <a:rPr lang="tr-TR" dirty="0" err="1" smtClean="0"/>
              <a:t>baglı</a:t>
            </a:r>
            <a:r>
              <a:rPr lang="tr-TR" dirty="0" smtClean="0"/>
              <a:t> kamu tüzel </a:t>
            </a:r>
            <a:r>
              <a:rPr lang="tr-TR" dirty="0" err="1" smtClean="0"/>
              <a:t>kisiligini</a:t>
            </a:r>
            <a:r>
              <a:rPr lang="tr-TR" dirty="0" smtClean="0"/>
              <a:t> haiz</a:t>
            </a:r>
          </a:p>
          <a:p>
            <a:r>
              <a:rPr lang="tr-TR" dirty="0" err="1" smtClean="0"/>
              <a:t>kuruluslarca</a:t>
            </a:r>
            <a:r>
              <a:rPr lang="tr-TR" dirty="0" smtClean="0"/>
              <a:t> bu Kanun kapsamında ödenmesi gereken tutarlar, belediyelerin genel bütçe vergi gelirleri</a:t>
            </a:r>
          </a:p>
          <a:p>
            <a:r>
              <a:rPr lang="tr-TR" dirty="0" smtClean="0"/>
              <a:t>tahsilat toplamı üzerinden ayrılan paylarından, 5779 sayılı Kanunun 7 </a:t>
            </a:r>
            <a:r>
              <a:rPr lang="tr-TR" dirty="0" err="1" smtClean="0"/>
              <a:t>nci</a:t>
            </a:r>
            <a:r>
              <a:rPr lang="tr-TR" dirty="0" smtClean="0"/>
              <a:t> maddesinin dördüncü</a:t>
            </a:r>
          </a:p>
          <a:p>
            <a:r>
              <a:rPr lang="tr-TR" dirty="0" smtClean="0"/>
              <a:t>fıkrasındaki %40 oranı dikkate alınmaksızın aylık dönemler hâlinde kesinti suretiyle tahsil edilir. Ancak,</a:t>
            </a:r>
          </a:p>
          <a:p>
            <a:r>
              <a:rPr lang="tr-TR" dirty="0" smtClean="0"/>
              <a:t>bu kapsamda yapılacak kesinti tutarı her hâl ve takdirde bu idareler adına genel bütçe vergi gelirleri</a:t>
            </a:r>
          </a:p>
          <a:p>
            <a:r>
              <a:rPr lang="tr-TR" dirty="0" smtClean="0"/>
              <a:t>tahsilat toplamı üzerinden ayrılan payların aylık tutarının %50’sini asamaz.</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785786" y="274638"/>
            <a:ext cx="7901014" cy="4583122"/>
          </a:xfrm>
        </p:spPr>
        <p:txBody>
          <a:bodyPr>
            <a:normAutofit fontScale="90000"/>
          </a:bodyPr>
          <a:lstStyle/>
          <a:p>
            <a:r>
              <a:rPr lang="tr-TR" dirty="0" smtClean="0"/>
              <a:t>9/2/2023 tarihli ve 7440 sayılı Bazı Alacakların Yeniden Yapılandırılması ile Bazı Kanunlarda Değişiklik Yapılmasına Dair Kanun 12/03/2023 tarihli ve 32130 sayılı Resmi Gazetede yayımlanarak yürürlüğe girmiştir.</a:t>
            </a:r>
            <a:endParaRPr lang="tr-TR" dirty="0"/>
          </a:p>
        </p:txBody>
      </p:sp>
      <p:sp>
        <p:nvSpPr>
          <p:cNvPr id="4" name="3 İçerik Yer Tutucusu"/>
          <p:cNvSpPr>
            <a:spLocks noGrp="1"/>
          </p:cNvSpPr>
          <p:nvPr>
            <p:ph idx="1"/>
          </p:nvPr>
        </p:nvSpPr>
        <p:spPr>
          <a:xfrm>
            <a:off x="428596" y="6072206"/>
            <a:ext cx="8258204" cy="53957"/>
          </a:xfrm>
        </p:spPr>
        <p:txBody>
          <a:bodyPr>
            <a:normAutofit fontScale="25000" lnSpcReduction="20000"/>
          </a:bodyPr>
          <a:lstStyle/>
          <a:p>
            <a:pPr>
              <a:buNone/>
            </a:pP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Ortak Hükümler</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5779 sayılı Kanuna göre yapılacak kesintilerin </a:t>
            </a:r>
            <a:r>
              <a:rPr lang="tr-TR" dirty="0" err="1" smtClean="0"/>
              <a:t>Cumhurbaskanınca</a:t>
            </a:r>
            <a:r>
              <a:rPr lang="tr-TR" dirty="0" smtClean="0"/>
              <a:t> durdurulması hâlinde aylık</a:t>
            </a:r>
          </a:p>
          <a:p>
            <a:r>
              <a:rPr lang="tr-TR" dirty="0" smtClean="0"/>
              <a:t>taksitlerin ödeme süreleri kesinti yapılmayan aylar için de durdurulur ve taksit ödemeleri yönünden bu</a:t>
            </a:r>
          </a:p>
          <a:p>
            <a:r>
              <a:rPr lang="tr-TR" dirty="0" smtClean="0"/>
              <a:t>Kanun hükümlerine göre ihlal nedeni sayılmaz. Bu taksitler, taksit ödeme süresinin sonundan itibaren</a:t>
            </a:r>
          </a:p>
          <a:p>
            <a:r>
              <a:rPr lang="tr-TR" dirty="0" smtClean="0"/>
              <a:t>ayrıca bir katsayı ve geç ödeme zammı uygulanmaksızın aylık dönemler itibarıyla paylardan kesinti</a:t>
            </a:r>
          </a:p>
          <a:p>
            <a:r>
              <a:rPr lang="tr-TR" dirty="0" smtClean="0"/>
              <a:t>suretiyle tahsil edilir. Taksit tutarlarının, bu bent kapsamındaki borçluların genel bütçe paylarından daha</a:t>
            </a:r>
          </a:p>
          <a:p>
            <a:r>
              <a:rPr lang="tr-TR" dirty="0" smtClean="0"/>
              <a:t>yüksek olması hâlinde ise eksik tutarlar borçlularca taksit ödeme süresini takip eden ayın sonuna kadar</a:t>
            </a:r>
          </a:p>
          <a:p>
            <a:r>
              <a:rPr lang="tr-TR" dirty="0" smtClean="0"/>
              <a:t>geç ödeme zammı uygulanmaksızın ödenir.</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Ortak Hükümler</a:t>
            </a:r>
            <a:endParaRPr lang="tr-TR" dirty="0"/>
          </a:p>
        </p:txBody>
      </p:sp>
      <p:sp>
        <p:nvSpPr>
          <p:cNvPr id="3" name="2 İçerik Yer Tutucusu"/>
          <p:cNvSpPr>
            <a:spLocks noGrp="1"/>
          </p:cNvSpPr>
          <p:nvPr>
            <p:ph idx="1"/>
          </p:nvPr>
        </p:nvSpPr>
        <p:spPr/>
        <p:txBody>
          <a:bodyPr>
            <a:noAutofit/>
          </a:bodyPr>
          <a:lstStyle/>
          <a:p>
            <a:r>
              <a:rPr lang="tr-TR" sz="2000" dirty="0" smtClean="0"/>
              <a:t>Hazine ve Maliye Bakanlığı ile Sosyal Güvenlik Kurumuna </a:t>
            </a:r>
            <a:r>
              <a:rPr lang="tr-TR" sz="2000" dirty="0" err="1" smtClean="0"/>
              <a:t>baglı</a:t>
            </a:r>
            <a:r>
              <a:rPr lang="tr-TR" sz="2000" dirty="0" smtClean="0"/>
              <a:t> tahsil dairelerine bu Kanun kapsamında ödenecek olan alacakların 6183 sayılı Kanunun 41 inci maddesine göre kredi kartı kullanılmak suretiyle ödenmesi uygun görüldüğü takdirde, ödemeye aracılık yapan bankalarca, kart kullanıcılarına kredi kartı işlemine konu borç tutarının, taksitler hâlinde yansıtılması ve taksit ödeme aylarında hesaplarına borç kaydedilmesi koşuluyla, bu ödemeler için ödeme tarihi olarak kredi kartının kullanıldığı gün esas alınır ve borçluya tahsilatın yapıldığını gösteren makbuz verilir. Bu şekilde tahsil edilen tutarların bankalarca Hazine veya Sosyal Güvenlik Kurumu hesaplarına aktarılmasına ilişkin 6183 sayılı Kanunun 41 inci maddesinde belirlenen süre, taksit aylarının son gününü izleyen günden itibaren hesaplanır. Bu fıkra hükmüne göre taksitlerin kredi kartı kullanılmak suretiyle ödenmesi, katsayı uygulanmasına engel teşkil etmez.</a:t>
            </a:r>
            <a:endParaRPr lang="tr-TR"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Ortak Hükümler</a:t>
            </a:r>
            <a:endParaRPr lang="tr-TR" dirty="0"/>
          </a:p>
        </p:txBody>
      </p:sp>
      <p:sp>
        <p:nvSpPr>
          <p:cNvPr id="3" name="2 İçerik Yer Tutucusu"/>
          <p:cNvSpPr>
            <a:spLocks noGrp="1"/>
          </p:cNvSpPr>
          <p:nvPr>
            <p:ph idx="1"/>
          </p:nvPr>
        </p:nvSpPr>
        <p:spPr/>
        <p:txBody>
          <a:bodyPr>
            <a:normAutofit fontScale="55000" lnSpcReduction="20000"/>
          </a:bodyPr>
          <a:lstStyle/>
          <a:p>
            <a:r>
              <a:rPr lang="tr-TR" dirty="0" smtClean="0"/>
              <a:t>Hazine ve Maliye Bakanlığına bağlı tahsil dairelerine ödenmesi gereken amme alacaklarına</a:t>
            </a:r>
          </a:p>
          <a:p>
            <a:r>
              <a:rPr lang="tr-TR" dirty="0" smtClean="0"/>
              <a:t>uygulanmak üzere, bu Kanun hükümlerinden yararlanmak için </a:t>
            </a:r>
            <a:r>
              <a:rPr lang="tr-TR" dirty="0" err="1" smtClean="0"/>
              <a:t>basvuruda</a:t>
            </a:r>
            <a:r>
              <a:rPr lang="tr-TR" dirty="0" smtClean="0"/>
              <a:t> bulunan ve ödenecek tutarları ilgili vergi mevzuatı gereği iade alacağından kendi borçlarına mahsuben ödemek isteyen mükelleflerin,</a:t>
            </a:r>
          </a:p>
          <a:p>
            <a:r>
              <a:rPr lang="tr-TR" dirty="0" smtClean="0"/>
              <a:t>bu taleplerinin yerine getirilebilmesi için </a:t>
            </a:r>
            <a:r>
              <a:rPr lang="tr-TR" dirty="0" err="1" smtClean="0"/>
              <a:t>basvuru</a:t>
            </a:r>
            <a:r>
              <a:rPr lang="tr-TR" dirty="0" smtClean="0"/>
              <a:t> ve/veya taksit süresi içinde ilgili mevzuatın öngördüğü bilgi ve belgeleri tam ve eksiksiz olarak ibraz etmeleri şarttır. Bu takdirde, ilgili mevzuatın mükellefin</a:t>
            </a:r>
          </a:p>
          <a:p>
            <a:r>
              <a:rPr lang="tr-TR" dirty="0" smtClean="0"/>
              <a:t>mahsup talebine esas aldığı tarih itibarıyla bu Kanuna göre ödenecek tutara mahsup işlemleri yapılır;</a:t>
            </a:r>
          </a:p>
          <a:p>
            <a:r>
              <a:rPr lang="tr-TR" dirty="0" smtClean="0"/>
              <a:t>mahsup talebine konu tutardan daha az tutarda mahsubun yapılması hâlinde, mahsuben ödeme suretiyle</a:t>
            </a:r>
          </a:p>
          <a:p>
            <a:r>
              <a:rPr lang="tr-TR" dirty="0" smtClean="0"/>
              <a:t>tahsil edilemeyen tutar için borçluya bildirimde bulunularak eksik ödenen bu tutarın bir ay içinde</a:t>
            </a:r>
          </a:p>
          <a:p>
            <a:r>
              <a:rPr lang="tr-TR" dirty="0" smtClean="0"/>
              <a:t>ödenmesi istenir. Bu süre içinde eksik ödenen tutarın, ödenmesi gerektiği tarihten ödendiği tarihe kadar geçen süre için hesaplanacak geç ödeme zammı ile birlikte ödenmesi hâlinde eksik ödenen tutar için bu</a:t>
            </a:r>
          </a:p>
          <a:p>
            <a:r>
              <a:rPr lang="tr-TR" dirty="0" smtClean="0"/>
              <a:t>Kanun hükümleri ihlal edilmiş sayılmaz.</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Ortak Hükümler</a:t>
            </a:r>
            <a:endParaRPr lang="tr-TR" dirty="0"/>
          </a:p>
        </p:txBody>
      </p:sp>
      <p:sp>
        <p:nvSpPr>
          <p:cNvPr id="3" name="2 İçerik Yer Tutucusu"/>
          <p:cNvSpPr>
            <a:spLocks noGrp="1"/>
          </p:cNvSpPr>
          <p:nvPr>
            <p:ph idx="1"/>
          </p:nvPr>
        </p:nvSpPr>
        <p:spPr/>
        <p:txBody>
          <a:bodyPr>
            <a:noAutofit/>
          </a:bodyPr>
          <a:lstStyle/>
          <a:p>
            <a:r>
              <a:rPr lang="tr-TR" sz="1800" dirty="0" smtClean="0"/>
              <a:t>Bu Kanuna göre ödenmesi gereken birinci ve ikinci taksitlerin ödeme sürelerinde ve tam ödenmesi koşuluyla, kalan taksitlerden; bir takvim yılında üç veya daha az taksitin, süresinde ödenmemesi veya eksik ödenmesi hâlinde, ödenmeyen veya eksik ödenen taksit tutarlarının son taksiti izleyen ayın sonuna kadar hesaplanacak geç ödeme zammı ile birlikte ödenmesi şartıyla bu Kanun hükümlerinden yararlanılır. Birinci ve ikinci taksitlerin ödeme sürelerinde tam ödenmemesi ya da</a:t>
            </a:r>
          </a:p>
          <a:p>
            <a:r>
              <a:rPr lang="tr-TR" sz="1800" dirty="0" smtClean="0"/>
              <a:t>süresinde ödenmeyen veya eksik ödenen diğer taksitlerin belirtilen </a:t>
            </a:r>
            <a:r>
              <a:rPr lang="tr-TR" sz="1800" dirty="0" err="1" smtClean="0"/>
              <a:t>sekilde</a:t>
            </a:r>
            <a:r>
              <a:rPr lang="tr-TR" sz="1800" dirty="0" smtClean="0"/>
              <a:t> de ödenmemesi veya bir takvim yılında üçten fazla taksitin süresinde ödenmemesi veya eksik ödenmesi hâlinde bu Kanun hükümlerinden yararlanma hakkı kaybedilir. Su kadar ki, 5 inci madde kapsamında taksitli ödeme seçeneği tercih edilmiş olması ve birinciyle ikinci taksitin ödeme sürelerinde ve tam ödenmesi koşuluyla, kalan taksitlerden süresinde ödenmeyen veya eksik ödenenlerin son taksiti izleyen ayın sonuna kadar hesaplanacak geç ödeme zammı ile birlikte ödenmesi hâlinde bu Kanun hükümlerinden yararlanılır.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Ortak Hükümler</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Bu Kanuna göre ödenecek taksit tutarının %10’unu asmamak şartıyla 20 Türk lirasına (bu tutar dâhil) kadar yapılmış eksik ödemeler için bu Kanun hükümleri ihlal edilmiş sayılmaz.</a:t>
            </a:r>
          </a:p>
          <a:p>
            <a:r>
              <a:rPr lang="tr-TR" dirty="0" smtClean="0"/>
              <a:t>Bu Kanun kapsamına giren alacakların altıncı fıkrada belirtilen şekilde tamamen ödenmemiş olması hâlinde borçlular, ödedikleri tutarlar kadar bu Kanun hükümlerinden yararlanırlar.</a:t>
            </a:r>
          </a:p>
          <a:p>
            <a:r>
              <a:rPr lang="tr-TR" dirty="0" smtClean="0"/>
              <a:t> Kanun kapsamında yapılandırıldığı hâlde bu Kanunda öngörülen süre ve şekilde ödenmeyen alacakların yapılandırma öncesi türü ve vadesi dikkate alınarak takip işlemleri ilgili mevzuat kapsamında yapılır ve bu Kanunun yayımı tarihinden önce başlamış olan takip işlemleri geçerliliğini koruyarak kaldığı yerden devam eder.</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Ortak Hükümler</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6183 sayılı Kanun ve </a:t>
            </a:r>
            <a:r>
              <a:rPr lang="tr-TR" dirty="0" err="1" smtClean="0"/>
              <a:t>diger</a:t>
            </a:r>
            <a:r>
              <a:rPr lang="tr-TR" dirty="0" smtClean="0"/>
              <a:t> kanunlar uyarınca tecil edilip de tecil </a:t>
            </a:r>
            <a:r>
              <a:rPr lang="tr-TR" dirty="0" err="1" smtClean="0"/>
              <a:t>sartlarına</a:t>
            </a:r>
            <a:r>
              <a:rPr lang="tr-TR" dirty="0" smtClean="0"/>
              <a:t> uygun olarak</a:t>
            </a:r>
          </a:p>
          <a:p>
            <a:r>
              <a:rPr lang="tr-TR" dirty="0" smtClean="0"/>
              <a:t>ödenmekte olanlarından, kalan taksit tutarları için borçlular, talep etmeleri hâlinde bu Kanun</a:t>
            </a:r>
          </a:p>
          <a:p>
            <a:r>
              <a:rPr lang="tr-TR" dirty="0" smtClean="0"/>
              <a:t>hükümlerinden yararlanabilirler. Bu takdirde tecil </a:t>
            </a:r>
            <a:r>
              <a:rPr lang="tr-TR" dirty="0" err="1" smtClean="0"/>
              <a:t>sartlarına</a:t>
            </a:r>
            <a:r>
              <a:rPr lang="tr-TR" dirty="0" smtClean="0"/>
              <a:t> uygun olarak ödenen taksit tutarları için tecil</a:t>
            </a:r>
          </a:p>
          <a:p>
            <a:r>
              <a:rPr lang="tr-TR" dirty="0" smtClean="0"/>
              <a:t>hükümleri geçerli sayılır. Bu </a:t>
            </a:r>
            <a:r>
              <a:rPr lang="tr-TR" dirty="0" err="1" smtClean="0"/>
              <a:t>sekilde</a:t>
            </a:r>
            <a:r>
              <a:rPr lang="tr-TR" dirty="0" smtClean="0"/>
              <a:t> </a:t>
            </a:r>
            <a:r>
              <a:rPr lang="tr-TR" dirty="0" err="1" smtClean="0"/>
              <a:t>ödenmis</a:t>
            </a:r>
            <a:r>
              <a:rPr lang="tr-TR" dirty="0" smtClean="0"/>
              <a:t> taksit tutarlarına tecil tarihi ile ödeme tarihi arasında geçen</a:t>
            </a:r>
          </a:p>
          <a:p>
            <a:r>
              <a:rPr lang="tr-TR" dirty="0" smtClean="0"/>
              <a:t>süre için sadece ilgili kanunda öngörülen faiz uygulanır. Kalan taksit tutarları vadesinde </a:t>
            </a:r>
            <a:r>
              <a:rPr lang="tr-TR" dirty="0" err="1" smtClean="0"/>
              <a:t>ödenmemis</a:t>
            </a:r>
            <a:endParaRPr lang="tr-TR" dirty="0" smtClean="0"/>
          </a:p>
          <a:p>
            <a:r>
              <a:rPr lang="tr-TR" dirty="0" smtClean="0"/>
              <a:t>alacak kabul edilir ve bu alacaklar hakkında bu Kanun hükümleri uygulanır.</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Ortak Hükümler</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11/11/2020 tarihli ve 7256 sayılı Bazı Alacakların Yeniden Yapılandırılması ile Bazı</a:t>
            </a:r>
          </a:p>
          <a:p>
            <a:r>
              <a:rPr lang="tr-TR" dirty="0" smtClean="0"/>
              <a:t>Kanunlarda Değişiklik Yapılması Hakkında Kanun ile 3/6/2021 tarihli ve 7326 sayılı Bazı Alacakların Yeniden Yapılandırılması ile Bazı Kanunlarda </a:t>
            </a:r>
            <a:r>
              <a:rPr lang="tr-TR" dirty="0" err="1" smtClean="0"/>
              <a:t>Degisiklik</a:t>
            </a:r>
            <a:r>
              <a:rPr lang="tr-TR" dirty="0" smtClean="0"/>
              <a:t> Yapılmasına İlişkin Kanunun 2 </a:t>
            </a:r>
            <a:r>
              <a:rPr lang="tr-TR" dirty="0" err="1" smtClean="0"/>
              <a:t>nci</a:t>
            </a:r>
            <a:r>
              <a:rPr lang="tr-TR" dirty="0" smtClean="0"/>
              <a:t> ve 7 </a:t>
            </a:r>
            <a:r>
              <a:rPr lang="tr-TR" dirty="0" err="1" smtClean="0"/>
              <a:t>nci</a:t>
            </a:r>
            <a:r>
              <a:rPr lang="tr-TR" dirty="0" smtClean="0"/>
              <a:t> maddelerine göre yapılandırılan ve bu Kanunun yayımı tarihi itibarıyla ödemeleri devam eden alacaklar açısından, borçlular talep etmeleri hâlinde bu Kanun hükümlerinden yararlanabilir. Bu takdirde, 7256 ve 7326 sayılı kanunlar kapsamında ödenen taksitler için yapılandırma hükümleri geçerli sayılır, bu şekilde ödenmiş taksit tutarlarına tecil tarihi ile ödeme tarihi arasında geçen süre için anılan kanunlara göre tercih edilen taksit süresine uygun katsayı uygulanır, kalan taksit tutarlarına konu alacaklar vadesinde</a:t>
            </a:r>
          </a:p>
          <a:p>
            <a:r>
              <a:rPr lang="tr-TR" dirty="0" smtClean="0"/>
              <a:t>ödenmemiş alacak kabul edilerek bu Kanunun ilgili hükümlerine göre yapılandırılır ve ödenmemiş taksitlere ilişkin kalan katsayı tutarlarının tahsilinden vazgeçilir.</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Ortak Hükümler</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5393 sayılı Kanunun geçici 5 inci maddesi, 10/7/2004 tarihli ve 5216 sayılı </a:t>
            </a:r>
            <a:r>
              <a:rPr lang="tr-TR" dirty="0" err="1" smtClean="0"/>
              <a:t>Büyüksehir</a:t>
            </a:r>
            <a:endParaRPr lang="tr-TR" dirty="0" smtClean="0"/>
          </a:p>
          <a:p>
            <a:r>
              <a:rPr lang="tr-TR" dirty="0" smtClean="0"/>
              <a:t>Belediyesi Kanununun geçici 3 üncü maddesi kapsamında </a:t>
            </a:r>
            <a:r>
              <a:rPr lang="tr-TR" dirty="0" err="1" smtClean="0"/>
              <a:t>uzlasılan</a:t>
            </a:r>
            <a:r>
              <a:rPr lang="tr-TR" dirty="0" smtClean="0"/>
              <a:t> alacaklar ile 10/9/2014 tarihli ve</a:t>
            </a:r>
          </a:p>
          <a:p>
            <a:r>
              <a:rPr lang="tr-TR" dirty="0" smtClean="0"/>
              <a:t>6552 sayılı Is Kanunu ile Bazı Kanun ve Kanun Hükmünde Kararnamelerde </a:t>
            </a:r>
            <a:r>
              <a:rPr lang="tr-TR" dirty="0" err="1" smtClean="0"/>
              <a:t>Degisiklik</a:t>
            </a:r>
            <a:r>
              <a:rPr lang="tr-TR" dirty="0" smtClean="0"/>
              <a:t> Yapılması ile</a:t>
            </a:r>
          </a:p>
          <a:p>
            <a:r>
              <a:rPr lang="tr-TR" dirty="0" smtClean="0"/>
              <a:t>Bazı Alacakların Yeniden Yapılandırılmasına Dair Kanunun geçici 2 </a:t>
            </a:r>
            <a:r>
              <a:rPr lang="tr-TR" dirty="0" err="1" smtClean="0"/>
              <a:t>nci</a:t>
            </a:r>
            <a:r>
              <a:rPr lang="tr-TR" dirty="0" smtClean="0"/>
              <a:t> maddesinin birinci fıkrası</a:t>
            </a:r>
          </a:p>
          <a:p>
            <a:r>
              <a:rPr lang="tr-TR" dirty="0" smtClean="0"/>
              <a:t>kapsamında yapılandırılan alacaklar,</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Ortak Hükümler</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3/8/2016 tarihli ve 6736 sayılı Bazı Alacakların Yeniden Yapılandırılmasına İlişkin Kanun,</a:t>
            </a:r>
          </a:p>
          <a:p>
            <a:r>
              <a:rPr lang="tr-TR" dirty="0" smtClean="0"/>
              <a:t>18/5/2017 tarihli ve 7020 sayılı Bazı Alacakların Yeniden Yapılandırılması ile Bazı Kanunlarda ve Bir Kanun Hükmünde Kararnamede Değişiklik Yapılmasına Dair Kanun ve 11/5/2018 tarihli ve 7143 sayılı</a:t>
            </a:r>
          </a:p>
          <a:p>
            <a:r>
              <a:rPr lang="tr-TR" dirty="0" smtClean="0"/>
              <a:t>Vergi ve Diğer Bazı Alacakların Yeniden Yapılandırılması ile Bazı Kanunlarda Değişiklik Yapılmasına İlişkin Kanun hükümlerine göre bu Kanunun yayımı tarihi itibarıyla taksit ödemeleri devam eden alacaklar,</a:t>
            </a:r>
          </a:p>
          <a:p>
            <a:r>
              <a:rPr lang="tr-TR" dirty="0" smtClean="0"/>
              <a:t>hakkında uygulanmaz.</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Ortak Hükümler</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Bu Kanundan yararlanılarak süresinde ödenen alacaklara, bu Kanunda yer alan hükümler saklı kalmak kaydıyla Kanunun yayımı tarihinden sonraki süreler için faiz, gecikme zammı, gecikme cezası gibi fer’i amme alacağı hesaplanmaz. Bu Kanuna göre ödenecek alacaklarla ilgili olarak tatbik edilen hacizler, yapılan ödemeler nispetinde kaldırılır ve buna isabet eden teminatlar iade edilir. Bu Kanuna göre ödenecek alacaklar nedeniyle tatbik edilen hacizlere konu mallar, borçlunun talebi hâlinde 6183 sayılı Kanun hükümlerine göre alacaklı tahsil dairesince satılabilir. Bu talep, Kanun kapsamında ödenmesi gereken tutarların Kanun</a:t>
            </a:r>
          </a:p>
          <a:p>
            <a:r>
              <a:rPr lang="tr-TR" dirty="0" smtClean="0"/>
              <a:t>hükümlerine göre ödenmesine engel teşkil etmez. Bu Kanunun 2 </a:t>
            </a:r>
            <a:r>
              <a:rPr lang="tr-TR" dirty="0" err="1" smtClean="0"/>
              <a:t>nci</a:t>
            </a:r>
            <a:r>
              <a:rPr lang="tr-TR" dirty="0" smtClean="0"/>
              <a:t> maddesi kapsamında yapılandırılan borçların, borç durumunu gösterir belgede yer almaması için bu borçların en az %10’unun ödenmiş olması şarttır.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Yapılandırma Kapsamına Giren Borçlar-1</a:t>
            </a:r>
            <a:endParaRPr lang="tr-TR" dirty="0"/>
          </a:p>
        </p:txBody>
      </p:sp>
      <p:sp>
        <p:nvSpPr>
          <p:cNvPr id="3" name="2 İçerik Yer Tutucusu"/>
          <p:cNvSpPr>
            <a:spLocks noGrp="1"/>
          </p:cNvSpPr>
          <p:nvPr>
            <p:ph idx="1"/>
          </p:nvPr>
        </p:nvSpPr>
        <p:spPr/>
        <p:txBody>
          <a:bodyPr>
            <a:normAutofit fontScale="85000" lnSpcReduction="20000"/>
          </a:bodyPr>
          <a:lstStyle/>
          <a:p>
            <a:pPr>
              <a:buNone/>
            </a:pPr>
            <a:r>
              <a:rPr lang="tr-TR" dirty="0" smtClean="0"/>
              <a:t>-6183 Sayılı Kanun Kapsamında takip edilen ve bu kanun yayım tarihine veya bu Kanun’un ilgili hükümlerinde belirtilen sürelerin sonuna kadar tahakkuk ettiği halde ödenmemiş olan;</a:t>
            </a:r>
          </a:p>
          <a:p>
            <a:pPr>
              <a:buNone/>
            </a:pPr>
            <a:r>
              <a:rPr lang="tr-TR" dirty="0" smtClean="0"/>
              <a:t>1-5510 sayılı Sosyal Sigortalar ve Genel Sağlık Sigortası Kanun’un 4 üncü maddesinin birinci fıkrasının (a),(b),(c) bentleri kapsamında sigortalılık statülerinden kaynaklanan,2022 yılı Aralık ayı ve önceki aylara ilişkin sigorta primi,emeklilik keseneği ve kurum karşılığı,işsizlik sigortası primi,sosyal güvenlik destek primi ile bunlara bağlı gecikme cezası ve gecikme zammı alacakları </a:t>
            </a: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Ortak Hükümler</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Bu Kanun hükümlerinden yararlanmak üzere başvuruda bulunan ve ilgili maddeler uyarınca dava açmamaları veya açılan davalardan vazgeçmeleri ve kanun yollarına başvurmamaları gereken borçluların, bu Kanun hükümlerinden yararlanabilmeleri için ilgili maddelerde belirlenen başvuru sürelerinde, yazılı olarak bu iradelerini belirtmeleri şarttır. Borçlularca, bu Kanun hükümlerinden yararlanılmak üzere davadan vazgeçilmesi hâlinde idarece de ihtilaflar sürdürülmez.</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Ortak Hükümler</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Davadan vazgeçme dilekçeleri ilgili tahsil dairesine verilir ve bu dilekçelerin tahsil dairelerine verildiği tarih, ilgili yargı merciine verildiği tarih sayılarak dilekçeler ilgili yargı merciine gönderilir.</a:t>
            </a:r>
          </a:p>
          <a:p>
            <a:r>
              <a:rPr lang="tr-TR" dirty="0" smtClean="0"/>
              <a:t>Hazine ve Maliye Bakanlığına bağlı tahsil dairelerince tahsili gerektiği hâlde tahakkuku diğer kamu idarelerince yapılan alacaklara ilişkin ilgili kamu idaresi aleyhine açılmış davalardan vazgeçme dilekçelerinin verileceği idari mercii belirlemeye Hazine ve Maliye Bakanlığı yetkilidir.</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Ortak Hükümler</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Bu Kanun hükümlerinden yararlanmak üzere başvuruda bulunan ve açtıkları davalardan</a:t>
            </a:r>
          </a:p>
          <a:p>
            <a:r>
              <a:rPr lang="tr-TR" dirty="0" smtClean="0"/>
              <a:t>vazgeçen borçluların bu ihtilaflarıyla ilgili olarak karar tarihine bakılmaksızın bu Kanunun yayımı tarihinden sonra tebliğ edilen kararlar uyarınca işlem yapılmaz. Bu Kanun hükümlerinden yararlanılmak üzere vazgeçilen davalarda verilen kararlar ile hükmedilen yargılama gideri, avukatlık ücreti ve feri’leri talep edilmez ve bu alacaklar için icra takibi yapılamaz. Vazgeçme tarihinden önce ödenmiş olan yargılama giderleri ve avukatlık ücretleri geri alınmaz.</a:t>
            </a: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Ortak Hükümler</a:t>
            </a:r>
            <a:endParaRPr lang="tr-TR" dirty="0"/>
          </a:p>
        </p:txBody>
      </p:sp>
      <p:sp>
        <p:nvSpPr>
          <p:cNvPr id="3" name="2 İçerik Yer Tutucusu"/>
          <p:cNvSpPr>
            <a:spLocks noGrp="1"/>
          </p:cNvSpPr>
          <p:nvPr>
            <p:ph idx="1"/>
          </p:nvPr>
        </p:nvSpPr>
        <p:spPr/>
        <p:txBody>
          <a:bodyPr>
            <a:normAutofit fontScale="62500" lnSpcReduction="20000"/>
          </a:bodyPr>
          <a:lstStyle/>
          <a:p>
            <a:r>
              <a:rPr lang="tr-TR" dirty="0" smtClean="0"/>
              <a:t>Bu Kanuna göre yapılandırılan alacaklardan, 9/6/1932 tarihli ve 2004 sayılı İcra ve İflas Kanunu hükümlerine göre icra takibi yapılanlar ile ilgili takipler, bu Kanunda yer alan özel hükümler saklı kalmak şartıyla, yapılandırılan alacağın tamamının bu Kanun hükümlerine göre ödemesi tamamlanıncaya kadar durur. Bu alacakların tamamının ödenmesi hâlinde icra takipleri alacaklı idarelerin başvurusu üzerine sonlandırılır. Bu takiplerden kaynaklanan avukatlık ücreti, icra takip giderleri ile bu takipler nedeniyle açılmış davalara ilişkin yargılama gideri, avukatlık ücreti ve feri’leri karşılıklı olarak talep edilmez, bu türden alacaklara karşılık yapılmış tahsilatlar iade edilmez. Bu hüküm kapsamında icra takibinden vazgeçilen alacaklar için 2/7/1964 tarihli ve 492 sayılı Harçlar Kanununun 23 üncü maddesi</a:t>
            </a:r>
          </a:p>
          <a:p>
            <a:r>
              <a:rPr lang="tr-TR" dirty="0" smtClean="0"/>
              <a:t>uyarınca alınması gereken harç ile 30/6/1934 tarihli ve 2548 sayılı Ceza Evleriyle Mahkeme Binaları İnşası Karşılığı Olarak Alınacak Harçlar ve Mahkûmlara Ödettirilecek Yiyecek Bedelleri Hakkında Kanunun 1 inci maddesinde düzenlenen harç alınmaz.</a:t>
            </a:r>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Ortak Hükümler</a:t>
            </a:r>
            <a:endParaRPr lang="tr-TR" dirty="0"/>
          </a:p>
        </p:txBody>
      </p:sp>
      <p:sp>
        <p:nvSpPr>
          <p:cNvPr id="3" name="2 İçerik Yer Tutucusu"/>
          <p:cNvSpPr>
            <a:spLocks noGrp="1"/>
          </p:cNvSpPr>
          <p:nvPr>
            <p:ph idx="1"/>
          </p:nvPr>
        </p:nvSpPr>
        <p:spPr/>
        <p:txBody>
          <a:bodyPr/>
          <a:lstStyle/>
          <a:p>
            <a:r>
              <a:rPr lang="tr-TR" sz="4000" dirty="0" smtClean="0">
                <a:solidFill>
                  <a:srgbClr val="C00000"/>
                </a:solidFill>
              </a:rPr>
              <a:t>Bu Kanun hükümlerinden yararlanmak üzere başvuruda bulunulan borçlara ilişkin dava</a:t>
            </a:r>
          </a:p>
          <a:p>
            <a:r>
              <a:rPr lang="tr-TR" sz="4000" dirty="0" smtClean="0">
                <a:solidFill>
                  <a:srgbClr val="C00000"/>
                </a:solidFill>
              </a:rPr>
              <a:t>açılamaz ve hiçbir mercie başvurulamaz</a:t>
            </a:r>
            <a:r>
              <a:rPr lang="tr-TR" dirty="0" smtClean="0">
                <a:solidFill>
                  <a:srgbClr val="C00000"/>
                </a:solidFill>
              </a:rPr>
              <a:t>.</a:t>
            </a:r>
            <a:endParaRPr lang="tr-TR" dirty="0">
              <a:solidFill>
                <a:srgbClr val="C0000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Ortak Hükümler</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Bu Kanunun 4 üncü maddesinin onuncu fıkrasının (a) bendi kapsamında beyan edilen</a:t>
            </a:r>
          </a:p>
          <a:p>
            <a:r>
              <a:rPr lang="tr-TR" dirty="0" smtClean="0"/>
              <a:t>vergilere, ödeme yönünden şartların ihlali hâlinde, kesilmesi gereken vergi cezaları için 213 sayılı</a:t>
            </a:r>
          </a:p>
          <a:p>
            <a:r>
              <a:rPr lang="tr-TR" dirty="0" smtClean="0"/>
              <a:t>Kanunun 374 üncü maddesinde yer alan zamanaşımı süreleri ile bu Kanun kapsamındaki alacaklarla ilgili</a:t>
            </a:r>
          </a:p>
          <a:p>
            <a:r>
              <a:rPr lang="tr-TR" dirty="0" smtClean="0"/>
              <a:t>olarak mevzuatlarında yer alan özel hükümler saklı kalmak kaydıyla taksit ödeme süresince zamanaşımı</a:t>
            </a:r>
          </a:p>
          <a:p>
            <a:r>
              <a:rPr lang="tr-TR" dirty="0" smtClean="0"/>
              <a:t>süreleri islemez.</a:t>
            </a:r>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Ortak Hükümler</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Bu Kanun kapsamına giren alacaklara karşılık bu Kanunun yayımı tarihinden önce tahsil edilmiş olan tutarlar, bu Kanun kapsamında tahsil edilen tutarlar ile bu maddenin dokuzuncu fıkrası kapsamındaki tecile ilişkin olarak 6183 sayılı Kanun veya diğer kanunlar uyarınca ödenen faizlerin bu Kanun hükümlerine dayanılarak iadesi yapılmaz. Ancak, bu Kanunun 3 üncü maddesinin birinci fıkrası kapsamında olup dava konusu edilen tarhiyatlar ile ilk derece yargı merciinde dava konusu edilen idari para cezası ve ecri misillere karşılık bu Kanunun yayımı tarihinden önce ödeme yapılmış olması hâlinde, </a:t>
            </a:r>
            <a:r>
              <a:rPr lang="sv-SE" dirty="0" smtClean="0"/>
              <a:t>ödenen bu tutarlar, ilk derece</a:t>
            </a:r>
            <a:r>
              <a:rPr lang="tr-TR" dirty="0" smtClean="0"/>
              <a:t> m</a:t>
            </a:r>
            <a:r>
              <a:rPr lang="sv-SE" dirty="0" smtClean="0"/>
              <a:t>ahkemesinde esasa iliskin olarak hiç karar verilmemis veya verilen</a:t>
            </a:r>
            <a:r>
              <a:rPr lang="tr-TR" dirty="0" smtClean="0"/>
              <a:t> kararın bozulması nedeniyle yeniden karar verilmek üzere mahkemesine iade edilmiş davalara konu alacaklar için bu Kanundan yararlanılmak üzere yapılan başvurular ile verilmiş terkin kararları üzerine iade edilebilir.</a:t>
            </a:r>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Ortak Hükümler</a:t>
            </a:r>
            <a:endParaRPr lang="tr-TR" dirty="0"/>
          </a:p>
        </p:txBody>
      </p:sp>
      <p:sp>
        <p:nvSpPr>
          <p:cNvPr id="3" name="2 İçerik Yer Tutucusu"/>
          <p:cNvSpPr>
            <a:spLocks noGrp="1"/>
          </p:cNvSpPr>
          <p:nvPr>
            <p:ph idx="1"/>
          </p:nvPr>
        </p:nvSpPr>
        <p:spPr/>
        <p:txBody>
          <a:bodyPr>
            <a:normAutofit/>
          </a:bodyPr>
          <a:lstStyle/>
          <a:p>
            <a:r>
              <a:rPr lang="tr-TR" sz="4000" dirty="0" smtClean="0"/>
              <a:t>Cumhurbaşkanı, bu Kanunda öngörülen başvuru ve ilk taksit ödeme sürelerini bir aya kadar uzatmaya yetkilidir</a:t>
            </a:r>
            <a:endParaRPr lang="tr-TR" sz="40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Ortak Hükümler</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213 sayılı Kanunun 15 inci maddesine göre Hazine ve Maliye Bakanlığınca mücbir sebep hâli ilan edilen yerlerdeki dairelere (alacaklı idarelere) mücbir sebep hâlinin vukuu tarihinden itibaren ödenmesi gereken taksitler; mücbir sebep hâlinin sona erdiği tarihi takip eden aydan başlamak üzere aylık dönemler hâlinde ödenir. Bu fıkra hükmü, yabancı ülkelerde de faaliyette bulunan vergi mükelleflerinden, Ticaret Bakanlığı tarafından olağanüstü politik riskin gerçekleştiği tespit edilen ülkede faaliyette bulunan ve bu ülkedeki faaliyetleri nedeniyle durumları Hazine ve Maliye Bakanlığınca, 213 sayılı Kanunun 13 üncü maddesine göre mücbir sebep hâli kabul edilenlerin, bu Kanun kapsamında alacakları yapılandırılan alacaklı idarelere mücbir sebep hâllerinin devam ettiği süre içinde ödemeleri gereken taksitlere de uygulanır.</a:t>
            </a:r>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Ortak Hükümler</a:t>
            </a:r>
            <a:endParaRPr lang="tr-TR" dirty="0"/>
          </a:p>
        </p:txBody>
      </p:sp>
      <p:sp>
        <p:nvSpPr>
          <p:cNvPr id="3" name="2 İçerik Yer Tutucusu"/>
          <p:cNvSpPr>
            <a:spLocks noGrp="1"/>
          </p:cNvSpPr>
          <p:nvPr>
            <p:ph idx="1"/>
          </p:nvPr>
        </p:nvSpPr>
        <p:spPr/>
        <p:txBody>
          <a:bodyPr>
            <a:normAutofit fontScale="62500" lnSpcReduction="20000"/>
          </a:bodyPr>
          <a:lstStyle/>
          <a:p>
            <a:r>
              <a:rPr lang="tr-TR" dirty="0" smtClean="0"/>
              <a:t>On yedinci fıkra hükümlerine göre mücbir sebep nedeniyle ödeme süresi uzatılan taksitler için altıncı fıkrada yer alan, taksitlerden ilk ikisinin süresinde ödenmesi şartı aranmaz.</a:t>
            </a:r>
          </a:p>
          <a:p>
            <a:r>
              <a:rPr lang="tr-TR" dirty="0" smtClean="0"/>
              <a:t>213 sayılı Kanunun 15 inci maddesine göre, Hazine ve Maliye Bakanlığınca mücbir sebep</a:t>
            </a:r>
          </a:p>
          <a:p>
            <a:r>
              <a:rPr lang="tr-TR" dirty="0" smtClean="0"/>
              <a:t>hâli ilan edilen yerlerde bu hâlin, bu maddenin birinci fıkrasının (a) bendinde belirlenen başvuru</a:t>
            </a:r>
          </a:p>
          <a:p>
            <a:r>
              <a:rPr lang="tr-TR" dirty="0" smtClean="0"/>
              <a:t>süresince devam etmesi durumunda, bu yerlerdeki dairelere (alacaklı idarelere) yapılacak başvurunun süresi mücbir sebep hâlinin sona erdiği tarihi takip eden üçüncü ayın sonuna kadar (bu tarih dâhil) uzar, bu takdirde Kanun kapsamında ödenmesi gereken tutarların ilk taksiti; başvuru süresinin sona erdiği tarihi takip eden ayın sonuna kadar (bu tarih dâhil), diğer taksitler ise </a:t>
            </a:r>
            <a:r>
              <a:rPr lang="tr-TR" b="1" dirty="0" smtClean="0"/>
              <a:t>bu taksiti takip eden aylık dönemler </a:t>
            </a:r>
            <a:r>
              <a:rPr lang="tr-TR" dirty="0" smtClean="0"/>
              <a:t>hâlinde bu Kanun hükümlerine göre ödenir. Su kadar ki, bu Kanunun 6 </a:t>
            </a:r>
            <a:r>
              <a:rPr lang="tr-TR" dirty="0" err="1" smtClean="0"/>
              <a:t>ncı</a:t>
            </a:r>
            <a:r>
              <a:rPr lang="tr-TR" dirty="0" smtClean="0"/>
              <a:t> maddesi kapsamında ödenmesi gereken tutarlar beyanname verme süresi içinde, taksitle yapılacak ödemelerde ise ilk taksit beyanname verme süresi içinde, diğer taksitler izleyen aylarda ödenir.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Yapılandırma Kapsamına Giren Borçlar-2</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2-2022 yılı Aralık ayı ve önceki aylara ilişkin isteğe bağlı sigorta primleri ve topluluk sigortası primi ile bunlara bağlı gecikme cezası ve gecikme zammı  alacakları</a:t>
            </a:r>
          </a:p>
          <a:p>
            <a:r>
              <a:rPr lang="tr-TR" dirty="0" smtClean="0"/>
              <a:t>3-31/12/2022 tarihine kadar (bu tarih dahil) bitirilmiş olan özel nitelikteki inşaatlar ile ihale konusu işlere ilişkin yapılan ön değerlendirme ,araştırma veya tespit sonucunda bulunan eksik işçilik tutarı üzerinden hesaplanan sigorta primi ile bunlara bağlı gecikme cezası ve gecikme zammı alacakları,</a:t>
            </a:r>
          </a:p>
          <a:p>
            <a:r>
              <a:rPr lang="tr-TR" dirty="0" smtClean="0"/>
              <a:t>4-31/12/2022 tarihine kadar (bu tarih dahil) işlenen fiillere ilişkin olup ilgili kanunları uyarınca uygulanan idari para cezaları ile bunlara bağlı gecikme cezası ve gecikme zammı alacakları</a:t>
            </a:r>
          </a:p>
          <a:p>
            <a:r>
              <a:rPr lang="tr-TR" dirty="0" smtClean="0"/>
              <a:t>5-İlgili kanunlar gereğince takip edilen 2022 yılı Aralık ayı ve önceki aylara ilişkin damga vergisi, özel işlem vergisi ve eğitime katkı payı ile bunlara </a:t>
            </a:r>
            <a:r>
              <a:rPr lang="tr-TR" dirty="0" err="1" smtClean="0"/>
              <a:t>bağlıgecikme</a:t>
            </a:r>
            <a:r>
              <a:rPr lang="tr-TR" dirty="0" smtClean="0"/>
              <a:t> zammı alacakları  </a:t>
            </a:r>
            <a:endParaRPr lang="tr-T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Diğer Hükümler</a:t>
            </a:r>
            <a:endParaRPr lang="tr-TR" dirty="0"/>
          </a:p>
        </p:txBody>
      </p:sp>
      <p:sp>
        <p:nvSpPr>
          <p:cNvPr id="3" name="2 İçerik Yer Tutucusu"/>
          <p:cNvSpPr>
            <a:spLocks noGrp="1"/>
          </p:cNvSpPr>
          <p:nvPr>
            <p:ph idx="1"/>
          </p:nvPr>
        </p:nvSpPr>
        <p:spPr/>
        <p:txBody>
          <a:bodyPr>
            <a:normAutofit fontScale="62500" lnSpcReduction="20000"/>
          </a:bodyPr>
          <a:lstStyle/>
          <a:p>
            <a:r>
              <a:rPr lang="tr-TR" dirty="0" smtClean="0"/>
              <a:t>İşverenlerin ve üçüncü şahısların, 5510 sayılı Kanunun 14 üncü, 21 inci, 23 üncü, 39 uncu ve 76 </a:t>
            </a:r>
            <a:r>
              <a:rPr lang="tr-TR" dirty="0" err="1" smtClean="0"/>
              <a:t>ncı</a:t>
            </a:r>
            <a:r>
              <a:rPr lang="tr-TR" dirty="0" smtClean="0"/>
              <a:t> maddeleri, 17/7/1964 tarihli ve 506 sayılı Sosyal Sigortalar Kanununun mülga 10 uncu, 26 </a:t>
            </a:r>
            <a:r>
              <a:rPr lang="tr-TR" dirty="0" err="1" smtClean="0"/>
              <a:t>ncı</a:t>
            </a:r>
            <a:r>
              <a:rPr lang="tr-TR" dirty="0" smtClean="0"/>
              <a:t>, 27 </a:t>
            </a:r>
            <a:r>
              <a:rPr lang="tr-TR" dirty="0" err="1" smtClean="0"/>
              <a:t>nci</a:t>
            </a:r>
            <a:r>
              <a:rPr lang="tr-TR" dirty="0" smtClean="0"/>
              <a:t> ve 28 inci maddeleri, 2/9/1971 tarihli ve 1479 sayılı Esnaf ve Sanatkârlar ve Diğer Bağımsız Çalışanlar Sosyal Sigortalar Kurumu Kanununun mülga 63 üncü maddesi ve 8/6/1949 tarihli ve 5434 sayılı Türkiye Cumhuriyeti Emekli Sandığı Kanununun mülga 129 uncu maddesi gereğince is kazası ve meslek hastalığı, malullük, adi malullük ve ölüm hâlleri ile genel sağlık sigortalısına ve bunların bakmakla yükümlü olduğu kişilere yönelik fiiller nedeniyle ödemekle yükümlü bulundukları her türlü borçları ile bu borçlara kanuni faiz uygulanan sürenin başlangıcından bu Kanunun yayımı tarihine kadar</a:t>
            </a:r>
          </a:p>
          <a:p>
            <a:r>
              <a:rPr lang="tr-TR" dirty="0" smtClean="0"/>
              <a:t>geçen süre için YI-ÜFE aylık değişim oranları esas alınarak hesaplanacak tutarın, bu Kanunda belirtilen süre ve şekilde ödenmesi hâlinde bu borçlara uygulanan kanuni faizin tahsilinden vazgeçilir.</a:t>
            </a:r>
            <a:endParaRPr lang="tr-T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Diğer Hükümler</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Sosyal Güvenlik Kurumu tarafından fazla veya yersiz olarak </a:t>
            </a:r>
            <a:r>
              <a:rPr lang="tr-TR" dirty="0" err="1" smtClean="0"/>
              <a:t>ödendigi</a:t>
            </a:r>
            <a:r>
              <a:rPr lang="tr-TR" dirty="0" smtClean="0"/>
              <a:t> tespit edilen ve 506 sayılı Kanunun, 1479 sayılı Kanunun, 17/10/1983 tarihli ve 2925 sayılı Tarım İsçileri Sosyal Sigortalar</a:t>
            </a:r>
          </a:p>
          <a:p>
            <a:r>
              <a:rPr lang="tr-TR" dirty="0" smtClean="0"/>
              <a:t>Kanununun, 17/10/1983 tarihli ve 2926 sayılı Tarımda Kendi Adına ve Hesabına Çalışanlar Sosyal Sigortalar Kanununun, 5434 sayılı Kanunun mülga hükümleri ve 5510 sayılı Kanunun 96 </a:t>
            </a:r>
            <a:r>
              <a:rPr lang="tr-TR" dirty="0" err="1" smtClean="0"/>
              <a:t>ncı</a:t>
            </a:r>
            <a:r>
              <a:rPr lang="tr-TR" dirty="0" smtClean="0"/>
              <a:t> maddesi</a:t>
            </a:r>
          </a:p>
          <a:p>
            <a:r>
              <a:rPr lang="tr-TR" dirty="0" smtClean="0"/>
              <a:t>gereğince tahsil edilmesi gereken gelir ve aylıklara ilişkin borç asılları ile bu borçlara kanuni faiz uygulanan sürenin başlangıcından bu Kanunun yayımı tarihine kadar geçen süre için YI-ÜFE aylık</a:t>
            </a:r>
          </a:p>
          <a:p>
            <a:r>
              <a:rPr lang="tr-TR" dirty="0" smtClean="0"/>
              <a:t>değişim oranları esas alınarak hesaplanacak tutarın, bu Kanunda belirtilen süre ve şekilde ödenmesi hâlinde bu borçlara uygulanan kanuni faizin tahsilinden vazgeçilir.</a:t>
            </a:r>
            <a:endParaRPr lang="tr-T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Diğer Hükümler</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5510 sayılı Kanunun 4 üncü maddesinin birinci fıkrasının (b) bendinin (4) numaralı alt bendi kapsamında sigortalı sayılanların prim borçları sebebiyle aynı Kanunun 88 inci maddesinin on ikinci fıkrası uyarınca sattıkları tarımsal ürün bedellerinden, tarımsal kesinti sorumlularınca kesinti yapıldığı hâlde Sosyal Güvenlik Kurumuna ödenmesi gereken prim tutarlarından 2022 yılı Aralık ayı ve önceki dönemlere ilişkin borçları ile bu borçlara gecikme cezası ve gecikme zammı uygulanan sürenin başlangıcından bu Kanunun yayımı tarihine kadar geçen süre için YI-ÜFE aylık değişim oranları esas alınarak hesaplanacak tutarın, bu Kanunda belirtilen süre ve şekilde ödenmesi hâlinde bu borçlara uygulanan gecikme cezası ve gecikme zammı tahsilinden vazgeçilir.</a:t>
            </a:r>
            <a:endParaRPr lang="tr-T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Diğer Hükümler</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5510 sayılı Kanun kapsamından çıkarılan is yerlerine ilişkin olup is yerine ait borcun tamamının ödeme süresi 31/12/2020 veya önceki bir tarihe iliksin olduğu hâlde ödenmemiş sigorta primi, issizlik sigortası primi, sosyal güvenlik destek primi ve idari para cezası asılları toplamı 500 Türk lirasını asmayan alacaklar ile tutarına bakılmaksızın bu alacaklara bağlı gecikme cezası ve gecikme zammı gibi feri’lerinin ve aslı ödenmiş olan fer’i alacaklardan tutarı 10.000 Türk lirasını asmayanların tahsilinden vazgeçilir</a:t>
            </a:r>
            <a:endParaRPr lang="tr-T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3600" b="1" dirty="0" smtClean="0"/>
              <a:t>YAPILANDIRMA KAPSAMINA GIREN KURUM ALACAKLAR I,TÜRÜ VE</a:t>
            </a:r>
            <a:br>
              <a:rPr lang="tr-TR" sz="3600" b="1" dirty="0" smtClean="0"/>
            </a:br>
            <a:r>
              <a:rPr lang="tr-TR" sz="3600" b="1" dirty="0" smtClean="0"/>
              <a:t>DÖNEMI</a:t>
            </a:r>
            <a:endParaRPr lang="tr-TR" sz="3600" dirty="0"/>
          </a:p>
        </p:txBody>
      </p:sp>
      <p:sp>
        <p:nvSpPr>
          <p:cNvPr id="3" name="2 İçerik Yer Tutucusu"/>
          <p:cNvSpPr>
            <a:spLocks noGrp="1"/>
          </p:cNvSpPr>
          <p:nvPr>
            <p:ph idx="1"/>
          </p:nvPr>
        </p:nvSpPr>
        <p:spPr/>
        <p:txBody>
          <a:bodyPr>
            <a:normAutofit fontScale="77500" lnSpcReduction="20000"/>
          </a:bodyPr>
          <a:lstStyle/>
          <a:p>
            <a:r>
              <a:rPr lang="tr-TR" dirty="0" smtClean="0"/>
              <a:t>2022 Aralık ayı/dönemi ve önceki aylara/dönemlere </a:t>
            </a:r>
            <a:r>
              <a:rPr lang="tr-TR" dirty="0" err="1" smtClean="0"/>
              <a:t>iliskin</a:t>
            </a:r>
            <a:r>
              <a:rPr lang="tr-TR" dirty="0" smtClean="0"/>
              <a:t> olup, bu Kanunun yayım tarihi olan</a:t>
            </a:r>
          </a:p>
          <a:p>
            <a:r>
              <a:rPr lang="tr-TR" dirty="0" smtClean="0"/>
              <a:t>12/3/2023 tarihinden önce tahakkuk </a:t>
            </a:r>
            <a:r>
              <a:rPr lang="tr-TR" dirty="0" err="1" smtClean="0"/>
              <a:t>ettigi</a:t>
            </a:r>
            <a:r>
              <a:rPr lang="tr-TR" dirty="0" smtClean="0"/>
              <a:t> hâlde bu tarih itibarıyla </a:t>
            </a:r>
            <a:r>
              <a:rPr lang="tr-TR" dirty="0" err="1" smtClean="0"/>
              <a:t>ödenmemis</a:t>
            </a:r>
            <a:r>
              <a:rPr lang="tr-TR" dirty="0" smtClean="0"/>
              <a:t> olan; (Bu Kanunun 9 uncu</a:t>
            </a:r>
          </a:p>
          <a:p>
            <a:r>
              <a:rPr lang="tr-TR" dirty="0" smtClean="0"/>
              <a:t>maddesinin birinci fıkrasının (a) bendinde belirtilen tarihe kadar </a:t>
            </a:r>
            <a:r>
              <a:rPr lang="tr-TR" dirty="0" err="1" smtClean="0"/>
              <a:t>basvuruda</a:t>
            </a:r>
            <a:r>
              <a:rPr lang="tr-TR" dirty="0" smtClean="0"/>
              <a:t> bulunmak kaydıyla bu</a:t>
            </a:r>
          </a:p>
          <a:p>
            <a:r>
              <a:rPr lang="tr-TR" dirty="0" smtClean="0"/>
              <a:t>Kanunun 1 inci maddesinin birinci fıkrasının (c) bendi kapsamındaki alacaklar ile 10 uncu maddesinin</a:t>
            </a:r>
          </a:p>
          <a:p>
            <a:r>
              <a:rPr lang="tr-TR" dirty="0" smtClean="0"/>
              <a:t>dördüncü ve besinci fıkralarında belirtilen alacaklardan bu Kanunun 9 uncu maddesinin birinci fıkrasının</a:t>
            </a:r>
          </a:p>
          <a:p>
            <a:r>
              <a:rPr lang="tr-TR" dirty="0" smtClean="0"/>
              <a:t>(b) bendinde belirtilen ilk taksit ödeme süresinin sonuna kadar tahakkuk edenler de bu Kanunun 7 </a:t>
            </a:r>
            <a:r>
              <a:rPr lang="tr-TR" dirty="0" err="1" smtClean="0"/>
              <a:t>nci</a:t>
            </a:r>
            <a:endParaRPr lang="tr-TR" dirty="0" smtClean="0"/>
          </a:p>
          <a:p>
            <a:r>
              <a:rPr lang="tr-TR" dirty="0" smtClean="0"/>
              <a:t>maddesine göre yapılandırılır.)</a:t>
            </a:r>
            <a:endParaRPr lang="tr-T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smtClean="0"/>
              <a:t>5510 sayılı Kanunun 4 üncü maddesinin birinci fıkrasının (a), (b) ve (c) bentleri</a:t>
            </a:r>
          </a:p>
          <a:p>
            <a:r>
              <a:rPr lang="tr-TR" dirty="0" smtClean="0"/>
              <a:t>kapsamındaki sigortalılık statülerinden kaynaklanan; sigorta primi, emeklilik </a:t>
            </a:r>
            <a:r>
              <a:rPr lang="tr-TR" dirty="0" err="1" smtClean="0"/>
              <a:t>kesenegi</a:t>
            </a:r>
            <a:r>
              <a:rPr lang="tr-TR" dirty="0" smtClean="0"/>
              <a:t> ve kurum</a:t>
            </a:r>
          </a:p>
          <a:p>
            <a:r>
              <a:rPr lang="tr-TR" dirty="0" err="1" smtClean="0"/>
              <a:t>karsılıgı</a:t>
            </a:r>
            <a:r>
              <a:rPr lang="tr-TR" dirty="0" smtClean="0"/>
              <a:t>, ek </a:t>
            </a:r>
            <a:r>
              <a:rPr lang="tr-TR" dirty="0" err="1" smtClean="0"/>
              <a:t>karsılık</a:t>
            </a:r>
            <a:r>
              <a:rPr lang="tr-TR" dirty="0" smtClean="0"/>
              <a:t> primi, issizlik sigortası primi, sosyal güvenlik destek primi, (Ayın 15’i ile müteakip</a:t>
            </a:r>
          </a:p>
          <a:p>
            <a:r>
              <a:rPr lang="tr-TR" dirty="0" smtClean="0"/>
              <a:t>ayın 14’ü arasındaki </a:t>
            </a:r>
            <a:r>
              <a:rPr lang="tr-TR" dirty="0" err="1" smtClean="0"/>
              <a:t>çalısmaları</a:t>
            </a:r>
            <a:r>
              <a:rPr lang="tr-TR" dirty="0" smtClean="0"/>
              <a:t> </a:t>
            </a:r>
            <a:r>
              <a:rPr lang="tr-TR" dirty="0" err="1" smtClean="0"/>
              <a:t>karsılıgı</a:t>
            </a:r>
            <a:r>
              <a:rPr lang="tr-TR" dirty="0" smtClean="0"/>
              <a:t> ücret alan 5510 sayılı Kanunun 4-1/a bendi kapsamındaki</a:t>
            </a:r>
          </a:p>
          <a:p>
            <a:r>
              <a:rPr lang="tr-TR" dirty="0" smtClean="0"/>
              <a:t>sigortalıları </a:t>
            </a:r>
            <a:r>
              <a:rPr lang="tr-TR" dirty="0" err="1" smtClean="0"/>
              <a:t>çalıstıran</a:t>
            </a:r>
            <a:r>
              <a:rPr lang="tr-TR" dirty="0" smtClean="0"/>
              <a:t> </a:t>
            </a:r>
            <a:r>
              <a:rPr lang="tr-TR" dirty="0" err="1" smtClean="0"/>
              <a:t>isyerleri</a:t>
            </a:r>
            <a:r>
              <a:rPr lang="tr-TR" dirty="0" smtClean="0"/>
              <a:t> için 2022 yılı Kasım ayı/dönemi ve önceki aylara/dönemlere </a:t>
            </a:r>
            <a:r>
              <a:rPr lang="tr-TR" dirty="0" err="1" smtClean="0"/>
              <a:t>iliskin</a:t>
            </a:r>
            <a:endParaRPr lang="tr-TR" dirty="0" smtClean="0"/>
          </a:p>
          <a:p>
            <a:r>
              <a:rPr lang="tr-TR" dirty="0" smtClean="0"/>
              <a:t>sigorta primi, issizlik sigortası primi, sosyal güvenlik destek primi)</a:t>
            </a:r>
            <a:endParaRPr lang="tr-T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74638"/>
            <a:ext cx="8258204" cy="82528"/>
          </a:xfrm>
        </p:spPr>
        <p:txBody>
          <a:bodyPr>
            <a:normAutofit fontScale="90000"/>
          </a:bodyPr>
          <a:lstStyle/>
          <a:p>
            <a:endParaRPr lang="tr-TR" dirty="0"/>
          </a:p>
        </p:txBody>
      </p:sp>
      <p:sp>
        <p:nvSpPr>
          <p:cNvPr id="3" name="2 İçerik Yer Tutucusu"/>
          <p:cNvSpPr>
            <a:spLocks noGrp="1"/>
          </p:cNvSpPr>
          <p:nvPr>
            <p:ph idx="1"/>
          </p:nvPr>
        </p:nvSpPr>
        <p:spPr/>
        <p:txBody>
          <a:bodyPr>
            <a:normAutofit/>
          </a:bodyPr>
          <a:lstStyle/>
          <a:p>
            <a:r>
              <a:rPr lang="tr-TR" dirty="0" smtClean="0"/>
              <a:t>7440 sayılı Kanuna göre, yapılan başvuru tarihi itibarıyla ilgili mevzuatına göre ödenme imkânı ortadan kalkmamış isteğe bağlı sigorta primi (5510 sayılı Kanunun geçici 16 </a:t>
            </a:r>
            <a:r>
              <a:rPr lang="tr-TR" dirty="0" err="1" smtClean="0"/>
              <a:t>ncı</a:t>
            </a:r>
            <a:r>
              <a:rPr lang="tr-TR" dirty="0" smtClean="0"/>
              <a:t> maddesi</a:t>
            </a:r>
          </a:p>
          <a:p>
            <a:r>
              <a:rPr lang="tr-TR" dirty="0" smtClean="0"/>
              <a:t>kapsamında gelir vergisinden muaf olan kadın sigortalıların isteğe bağlı sigorta primi dâhil) ile topluluk sigortası primi,</a:t>
            </a:r>
            <a:endParaRPr lang="tr-T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smtClean="0"/>
              <a:t>İlgili Kanunları gereğince Kurumumuzca takip edilmekte olan damga vergisi, özel işlem</a:t>
            </a:r>
          </a:p>
          <a:p>
            <a:r>
              <a:rPr lang="tr-TR" dirty="0" smtClean="0"/>
              <a:t>vergisi ve eğitime katkı payı, </a:t>
            </a:r>
            <a:r>
              <a:rPr lang="tr-TR" b="1" dirty="0" smtClean="0"/>
              <a:t>31/12/2022 tarihine kadar (bu tarih dâhil) bitirilmiş özel nitelikteki inşaatlar ile ihale konusu </a:t>
            </a:r>
            <a:r>
              <a:rPr lang="tr-TR" dirty="0" smtClean="0"/>
              <a:t>islere ilişkin olup, bu Kanun hükümlerinden yararlanmak için başvurulduğu hâlde, ilk taksit ödeme süresinin sonuna kadar işverene tebliğ edilmiş olan ön değerlendirme, araştırma veya tespit sonucunda</a:t>
            </a:r>
          </a:p>
          <a:p>
            <a:r>
              <a:rPr lang="tr-TR" dirty="0" smtClean="0"/>
              <a:t>bulunan eksik isçilik tutarı üzerinden hesaplanan sigorta primi,</a:t>
            </a:r>
            <a:endParaRPr lang="tr-T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smtClean="0"/>
              <a:t>31/12/2022 tarihinden önce (bu tarih dâhil) islenen fiillere </a:t>
            </a:r>
            <a:r>
              <a:rPr lang="tr-TR" dirty="0" err="1" smtClean="0"/>
              <a:t>iliskin</a:t>
            </a:r>
            <a:r>
              <a:rPr lang="tr-TR" dirty="0" smtClean="0"/>
              <a:t> olup son </a:t>
            </a:r>
            <a:r>
              <a:rPr lang="tr-TR" dirty="0" err="1" smtClean="0"/>
              <a:t>basvuru</a:t>
            </a:r>
            <a:r>
              <a:rPr lang="tr-TR" dirty="0" smtClean="0"/>
              <a:t> tarihine</a:t>
            </a:r>
          </a:p>
          <a:p>
            <a:r>
              <a:rPr lang="tr-TR" dirty="0" smtClean="0"/>
              <a:t>kadar </a:t>
            </a:r>
            <a:r>
              <a:rPr lang="tr-TR" dirty="0" err="1" smtClean="0"/>
              <a:t>teblig</a:t>
            </a:r>
            <a:r>
              <a:rPr lang="tr-TR" dirty="0" smtClean="0"/>
              <a:t> </a:t>
            </a:r>
            <a:r>
              <a:rPr lang="tr-TR" dirty="0" err="1" smtClean="0"/>
              <a:t>edildigi</a:t>
            </a:r>
            <a:r>
              <a:rPr lang="tr-TR" dirty="0" smtClean="0"/>
              <a:t> halde yine bu tarihe kadar </a:t>
            </a:r>
            <a:r>
              <a:rPr lang="tr-TR" dirty="0" err="1" smtClean="0"/>
              <a:t>ödenmemis</a:t>
            </a:r>
            <a:r>
              <a:rPr lang="tr-TR" dirty="0" smtClean="0"/>
              <a:t> olan idari para cezaları, tarımsal kesinti uygulamalarında 5326 sayılı Kabahatler Kanununa göre uygulanan idari para cezaları ve 31/12/2022 tarihinden önce (bu tarih dâhil) islenen fiillere ilişkin olup bu Kanunun yayımı tarihinden önce </a:t>
            </a:r>
            <a:r>
              <a:rPr lang="tr-TR" dirty="0" err="1" smtClean="0"/>
              <a:t>kesinlestigi</a:t>
            </a:r>
            <a:r>
              <a:rPr lang="tr-TR" dirty="0" smtClean="0"/>
              <a:t> hâlde bu Kanunun yayımı tarihi itibarıyla ödenmemiş olan idari para cezaları,</a:t>
            </a:r>
            <a:endParaRPr lang="tr-T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Bu Kanun kapsamına giren ve 12/3/2023 tarihinden önce asılları ödenen alacakların; bu tarih itibarıyla henüz ödenmemiş olan feri’leri,</a:t>
            </a:r>
          </a:p>
          <a:p>
            <a:r>
              <a:rPr lang="tr-TR" dirty="0" smtClean="0"/>
              <a:t>5510 sayılı Kanunun ek 5 inci ve ek 6 </a:t>
            </a:r>
            <a:r>
              <a:rPr lang="tr-TR" dirty="0" err="1" smtClean="0"/>
              <a:t>ncı</a:t>
            </a:r>
            <a:r>
              <a:rPr lang="tr-TR" dirty="0" smtClean="0"/>
              <a:t> maddeleri kapsamında sigortalı olanlara ait sigorta primi,</a:t>
            </a:r>
          </a:p>
          <a:p>
            <a:r>
              <a:rPr lang="tr-TR" dirty="0" smtClean="0"/>
              <a:t>2925 sayılı Kanun kapsamındaki tarım sigortalılarına </a:t>
            </a:r>
            <a:r>
              <a:rPr lang="tr-TR" dirty="0" err="1" smtClean="0"/>
              <a:t>iliskin</a:t>
            </a:r>
            <a:r>
              <a:rPr lang="tr-TR" dirty="0" smtClean="0"/>
              <a:t> sigorta primi,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BU KANUN UYGULANMASINDA</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TÜRKİYE İSTATİSTİK KURUMUNUN her ay için belirlediği</a:t>
            </a:r>
          </a:p>
          <a:p>
            <a:r>
              <a:rPr lang="tr-TR" dirty="0" smtClean="0"/>
              <a:t>31/12/2004 tarihine kadar toptan eşya fiyatları endeksi(TEFE)</a:t>
            </a:r>
          </a:p>
          <a:p>
            <a:r>
              <a:rPr lang="tr-TR" dirty="0" smtClean="0"/>
              <a:t>01/01/2005 tarihinden itibaren üretici fiyat endeksi(ÜFE)</a:t>
            </a:r>
          </a:p>
          <a:p>
            <a:r>
              <a:rPr lang="tr-TR" dirty="0" smtClean="0"/>
              <a:t>01/01/2014 tarihinden itibaren yurt içi üretici fiyat endeksi(Yİ-ÜFE)aylık değişim oranları</a:t>
            </a:r>
          </a:p>
          <a:p>
            <a:r>
              <a:rPr lang="tr-TR" dirty="0" smtClean="0"/>
              <a:t>01/11/2016 tarihinde itibaren %0,75 oranın bu kanun’un yayımlandığı ay dahil)</a:t>
            </a:r>
          </a:p>
          <a:p>
            <a:r>
              <a:rPr lang="tr-TR" dirty="0" smtClean="0"/>
              <a:t>Geç Ödeme Zammı ;Bu kanuna göre ödenmesi gereken tutarlara, ödemede gecikilen her ay ve kesri için 6183 sayılı Kanun’un 51 inci maddesine göre belirlenen gecikme zammı  oranında hesaplanacak zammı </a:t>
            </a:r>
          </a:p>
          <a:p>
            <a:r>
              <a:rPr lang="tr-TR" dirty="0" smtClean="0"/>
              <a:t>İfade eder.</a:t>
            </a:r>
          </a:p>
          <a:p>
            <a:endParaRPr lang="tr-TR" dirty="0" smtClean="0"/>
          </a:p>
          <a:p>
            <a:endParaRPr lang="tr-TR" dirty="0" smtClean="0"/>
          </a:p>
          <a:p>
            <a:endParaRPr lang="tr-TR" dirty="0" smtClean="0"/>
          </a:p>
          <a:p>
            <a:endParaRPr lang="tr-TR" dirty="0"/>
          </a:p>
          <a:p>
            <a:endParaRPr lang="tr-TR" dirty="0" smtClean="0"/>
          </a:p>
          <a:p>
            <a:endParaRPr lang="tr-T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r>
              <a:rPr lang="tr-TR" dirty="0" smtClean="0"/>
              <a:t>2022/Aralık ödeme dönemi ve öncesine iliksin olup tahakkuk ettiği hâlde ödenmemiş olan; Kurum tarafından fazla veya yersiz olarak ödendiği tespit edilen ve 506 sayılı Kanunun, 1479 sayılı</a:t>
            </a:r>
          </a:p>
          <a:p>
            <a:r>
              <a:rPr lang="tr-TR" dirty="0" smtClean="0"/>
              <a:t>Kanunun, 2925 sayılı Kanunun, 2926 sayılı Kanunun, 5434 sayılı Kanunun mülga hükümleri ve 5510</a:t>
            </a:r>
          </a:p>
          <a:p>
            <a:r>
              <a:rPr lang="tr-TR" dirty="0" smtClean="0"/>
              <a:t>sayılı Kanunun 96 </a:t>
            </a:r>
            <a:r>
              <a:rPr lang="tr-TR" dirty="0" err="1" smtClean="0"/>
              <a:t>ncı</a:t>
            </a:r>
            <a:r>
              <a:rPr lang="tr-TR" dirty="0" smtClean="0"/>
              <a:t> maddesi gereğince tahsil edilmesi gereken gelir, aylık ve ödeneklere </a:t>
            </a:r>
            <a:r>
              <a:rPr lang="tr-TR" dirty="0" err="1" smtClean="0"/>
              <a:t>iliskin</a:t>
            </a:r>
            <a:r>
              <a:rPr lang="tr-TR" dirty="0" smtClean="0"/>
              <a:t> borç</a:t>
            </a:r>
          </a:p>
          <a:p>
            <a:r>
              <a:rPr lang="tr-TR" dirty="0" smtClean="0"/>
              <a:t>asılları ve kanuni faizleri,</a:t>
            </a:r>
            <a:endParaRPr lang="tr-T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tr-TR" dirty="0" smtClean="0"/>
              <a:t>Bu Kanunun yayım tarihi olan 12/3/2023 tarihinden önce tahakkuk ettiği hâlde ödenmemiş olan işverenlerin ve üçüncü şahısların, 5510 sayılı Kanunun 14 üncü, 21 inci, 23 üncü, 39 uncu ve 76 </a:t>
            </a:r>
            <a:r>
              <a:rPr lang="tr-TR" dirty="0" err="1" smtClean="0"/>
              <a:t>ncı</a:t>
            </a:r>
            <a:r>
              <a:rPr lang="tr-TR" dirty="0" smtClean="0"/>
              <a:t> maddeleri, 506 sayılı Kanunun mülga 10 uncu, 26 </a:t>
            </a:r>
            <a:r>
              <a:rPr lang="tr-TR" dirty="0" err="1" smtClean="0"/>
              <a:t>ncı</a:t>
            </a:r>
            <a:r>
              <a:rPr lang="tr-TR" dirty="0" smtClean="0"/>
              <a:t>, 27 </a:t>
            </a:r>
            <a:r>
              <a:rPr lang="tr-TR" dirty="0" err="1" smtClean="0"/>
              <a:t>nci</a:t>
            </a:r>
            <a:r>
              <a:rPr lang="tr-TR" dirty="0" smtClean="0"/>
              <a:t> ve 28 inci maddeleri, 1479 sayılı Kanunun mülga 63 üncü maddesi ve 5434 sayılı Kanunun mülga 129 uncu maddesi gereğince is kazası ve meslek hastalığı, malullük, adi malullük ve ölüm halleri ile genel sağlık sigortalısına ve bunların bakmakla</a:t>
            </a:r>
          </a:p>
          <a:p>
            <a:r>
              <a:rPr lang="tr-TR" dirty="0" smtClean="0"/>
              <a:t>yükümlü olduğu kişilere yönelik fiiller nedeniyle ödemekle yükümlü bulundukları her türlü borçları ve</a:t>
            </a:r>
          </a:p>
          <a:p>
            <a:r>
              <a:rPr lang="tr-TR" dirty="0" smtClean="0"/>
              <a:t>kanuni faizleri,</a:t>
            </a:r>
          </a:p>
          <a:p>
            <a:r>
              <a:rPr lang="tr-TR" dirty="0" smtClean="0"/>
              <a:t>Tarımsal kesinti sorumlularının </a:t>
            </a:r>
            <a:r>
              <a:rPr lang="tr-TR" dirty="0" err="1" smtClean="0"/>
              <a:t>tevkifat</a:t>
            </a:r>
            <a:r>
              <a:rPr lang="tr-TR" dirty="0" smtClean="0"/>
              <a:t> borçları,</a:t>
            </a:r>
            <a:endParaRPr lang="tr-T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r>
              <a:rPr lang="tr-TR" dirty="0" smtClean="0"/>
              <a:t>Yapılandırmaya başvuru tarihi itibarıyla 5510 sayılı Kanunun 4 üncü maddesinin birinci</a:t>
            </a:r>
          </a:p>
          <a:p>
            <a:r>
              <a:rPr lang="tr-TR" dirty="0" smtClean="0"/>
              <a:t>fıkrasının (b) bendi kapsamındaki muhtar sigortalıların 5510 sayılı Kanunun 4 üncü maddesinin birinci fıkrasının (b) bendi kapsamındaki diğer statülerindeki prim borçları</a:t>
            </a:r>
          </a:p>
          <a:p>
            <a:r>
              <a:rPr lang="tr-TR" dirty="0" smtClean="0"/>
              <a:t>ve bunlara bağlı gecikme cezası ve gecikme zammı alacakları, yapılandırılması mümkün olan</a:t>
            </a:r>
          </a:p>
          <a:p>
            <a:r>
              <a:rPr lang="tr-TR" dirty="0" smtClean="0"/>
              <a:t>Kurum alacaklarını oluşturmaktadır.</a:t>
            </a:r>
            <a:endParaRPr lang="tr-T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r>
              <a:rPr lang="tr-TR" dirty="0" smtClean="0"/>
              <a:t>7440 sayılı Kanunun 9 uncu maddesinin birinci fıkrasının (a) bendi uyarınca; borçluların kapsama</a:t>
            </a:r>
          </a:p>
          <a:p>
            <a:r>
              <a:rPr lang="tr-TR" dirty="0" smtClean="0"/>
              <a:t>giren Kurum alacaklarını yapılandırabilmeleri için son </a:t>
            </a:r>
            <a:r>
              <a:rPr lang="tr-TR" dirty="0" err="1" smtClean="0"/>
              <a:t>basvuru</a:t>
            </a:r>
            <a:r>
              <a:rPr lang="tr-TR" dirty="0" smtClean="0"/>
              <a:t> tarihi </a:t>
            </a:r>
            <a:r>
              <a:rPr lang="tr-TR" b="1" dirty="0" smtClean="0"/>
              <a:t>(</a:t>
            </a:r>
            <a:r>
              <a:rPr lang="tr-TR" b="1" dirty="0" err="1" smtClean="0"/>
              <a:t>Cumhurbaskanınca</a:t>
            </a:r>
            <a:r>
              <a:rPr lang="tr-TR" b="1" dirty="0" smtClean="0"/>
              <a:t> </a:t>
            </a:r>
            <a:r>
              <a:rPr lang="tr-TR" b="1" dirty="0" err="1" smtClean="0"/>
              <a:t>uzatılmadıgı</a:t>
            </a:r>
            <a:endParaRPr lang="tr-TR" b="1" dirty="0" smtClean="0"/>
          </a:p>
          <a:p>
            <a:r>
              <a:rPr lang="tr-TR" b="1" dirty="0" smtClean="0"/>
              <a:t>müddetçe 31/5/2023 tarihi esas alınacaktır.) mesai bitimine kadar ilgili üniteye/birime </a:t>
            </a:r>
            <a:r>
              <a:rPr lang="tr-TR" b="1" dirty="0" err="1" smtClean="0"/>
              <a:t>sahsen</a:t>
            </a:r>
            <a:r>
              <a:rPr lang="tr-TR" b="1" dirty="0" smtClean="0"/>
              <a:t>, posta</a:t>
            </a:r>
          </a:p>
          <a:p>
            <a:r>
              <a:rPr lang="tr-TR" dirty="0" smtClean="0"/>
              <a:t>yoluyla, e-Devlet üzerinden veya son başvuru tarihi saat 23.59’a kadar e-Sigorta yoluyla başvuruda</a:t>
            </a:r>
          </a:p>
          <a:p>
            <a:r>
              <a:rPr lang="tr-TR" dirty="0" smtClean="0"/>
              <a:t>bulunmaları gerekmektedir.</a:t>
            </a:r>
            <a:endParaRPr lang="tr-T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Belediyeler ve bunlara bağlı kamu tüzel kişiliğini haiz kuruluşların 31/5/2023 tarihi mesai bitimine kadar başvuruda bulunmamaları halinde, bu kuruluşların kapsama giren borçları başvuru şartı</a:t>
            </a:r>
          </a:p>
          <a:p>
            <a:r>
              <a:rPr lang="tr-TR" dirty="0" smtClean="0"/>
              <a:t>aranmadan 120 aylık eşit taksitlerle yapılandırılacaktır.</a:t>
            </a:r>
            <a:endParaRPr lang="tr-T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Başvuruların posta yolu ile yapılması halinde; taahhütlü, iadeli taahhütlü, APS veya PTT</a:t>
            </a:r>
          </a:p>
          <a:p>
            <a:r>
              <a:rPr lang="tr-TR" dirty="0" smtClean="0"/>
              <a:t>Kargo yoluyla yapılan gönderilerde, başvuru formunun/dilekçenin postaya verildiği tarih Kuruma verildiği tarih, buna karşılık, adi posta yolunun tercih edilmiş olması halinde, başvuru formunun Kurum evrak kayıtlarına </a:t>
            </a:r>
            <a:r>
              <a:rPr lang="tr-TR" dirty="0" err="1" smtClean="0"/>
              <a:t>giris</a:t>
            </a:r>
            <a:r>
              <a:rPr lang="tr-TR" dirty="0" smtClean="0"/>
              <a:t> tarihi Kuruma </a:t>
            </a:r>
            <a:r>
              <a:rPr lang="tr-TR" dirty="0" err="1" smtClean="0"/>
              <a:t>verildigi</a:t>
            </a:r>
            <a:r>
              <a:rPr lang="tr-TR" dirty="0" smtClean="0"/>
              <a:t> tarih olarak kabul edilecektir</a:t>
            </a:r>
            <a:endParaRPr lang="tr-T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r>
              <a:rPr lang="tr-TR" dirty="0" smtClean="0"/>
              <a:t>5510 sayılı Kanunun 4 üncü maddesinin birinci fıkrasının (a) bendi kapsamında sigortalı çalıştıran işverenlerce aynı veya farklı illerde birden fazla işyerinin bulunması halinde her bir işyeri için</a:t>
            </a:r>
          </a:p>
          <a:p>
            <a:r>
              <a:rPr lang="tr-TR" dirty="0" smtClean="0"/>
              <a:t>ayrı ayrı başvuruda bulunulması gerekmekle birlikte, başvuru süresi içinde bazı işyerleri için yapılandırma başvurusunda bulunulduğu halde bazı işyerleri için yapılandırma başvurusunda bulunulmadığı durumlarda, süresi içinde yapılan başvurusunu ispat ederek, ilk taksit ödeme süresinin son gününe kadar [Cumhurbaşkanınca süre uzatımına gidilmediği sürece bu tarih (30/6/2023 tarihi Resmi Tatile denk geldiğinden) 3/7/2023 olarak esas alınacaktır.] yazılı olarak başvuruda bulunmak kaydıyla, bu işyerleri için de süresi içinde başvuruda bulunulmuş kabul edilerek işlemler sonuçlandırılacaktır.</a:t>
            </a:r>
            <a:endParaRPr lang="tr-T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r>
              <a:rPr lang="tr-TR" dirty="0" smtClean="0"/>
              <a:t>5510 sayılı Kanunun 4 üncü maddesinin birinci fıkrasının (b) bendinin (1), (2) veya (3)</a:t>
            </a:r>
          </a:p>
          <a:p>
            <a:r>
              <a:rPr lang="tr-TR" dirty="0" err="1" smtClean="0"/>
              <a:t>no’lu</a:t>
            </a:r>
            <a:r>
              <a:rPr lang="tr-TR" dirty="0" smtClean="0"/>
              <a:t> alt bentleri ile (4) </a:t>
            </a:r>
            <a:r>
              <a:rPr lang="tr-TR" dirty="0" err="1" smtClean="0"/>
              <a:t>no’lu</a:t>
            </a:r>
            <a:r>
              <a:rPr lang="tr-TR" dirty="0" smtClean="0"/>
              <a:t> alt bendinden kaynaklanan prim borçları için ayrı ayrı başvuruda</a:t>
            </a:r>
          </a:p>
          <a:p>
            <a:r>
              <a:rPr lang="tr-TR" dirty="0" smtClean="0"/>
              <a:t>bulunmaları gerekirken yalnızca biri için süresi içerisinde başvuruda bulunan sigortalılar, ilk taksit</a:t>
            </a:r>
          </a:p>
          <a:p>
            <a:r>
              <a:rPr lang="tr-TR" dirty="0" smtClean="0"/>
              <a:t>ödeme süresinin son gününe kadar yazılı olarak başvuruda bulunmak kaydıyla, diğer borç türleri için de başvuruda bulunmuş kabul edilecektir.</a:t>
            </a:r>
            <a:endParaRPr lang="tr-T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r>
              <a:rPr lang="tr-TR" dirty="0" smtClean="0"/>
              <a:t>Bir borç türünden başvuru süresi içinde yapılan başvurular, bu yapılandırma kapsamına giren diğer borç türleri için de kabul edilecektir.</a:t>
            </a:r>
          </a:p>
          <a:p>
            <a:r>
              <a:rPr lang="tr-TR" dirty="0" smtClean="0"/>
              <a:t>Kurumumuza borçlu olan şirketin yapılandırmaya başvurmamasına rağmen, ortakların </a:t>
            </a:r>
            <a:r>
              <a:rPr lang="tr-TR" dirty="0" err="1" smtClean="0"/>
              <a:t>basvuru</a:t>
            </a:r>
            <a:r>
              <a:rPr lang="tr-TR" dirty="0" smtClean="0"/>
              <a:t> süresi içinde kendi hisselerine düsen borçları için yapılandırma talebinde bulunmaları halinde bu</a:t>
            </a:r>
          </a:p>
          <a:p>
            <a:r>
              <a:rPr lang="tr-TR" dirty="0" smtClean="0"/>
              <a:t>talepler de geçerli kabul edilecektir.</a:t>
            </a:r>
          </a:p>
          <a:p>
            <a:r>
              <a:rPr lang="tr-TR" dirty="0" smtClean="0"/>
              <a:t>Kurumumuza borçlu olmalarına rağmen, yapılandırma başvurusunda bulunmayan şirketlerin, şirket ortaklığı/şirket müdürlüğü/yönetim kurulu üyeliği (vb.) sona erenlerin sorumlu olduğu dönemlerden kaynaklanan borçları için yapılandırma başvuru süresi içindeki talepler kabul edilecektir.</a:t>
            </a:r>
            <a:endParaRPr lang="tr-T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dirty="0"/>
          </a:p>
        </p:txBody>
      </p:sp>
      <p:sp>
        <p:nvSpPr>
          <p:cNvPr id="4" name="3 Dikdörtgen"/>
          <p:cNvSpPr/>
          <p:nvPr/>
        </p:nvSpPr>
        <p:spPr>
          <a:xfrm>
            <a:off x="428596" y="1643050"/>
            <a:ext cx="8286808" cy="3539430"/>
          </a:xfrm>
          <a:prstGeom prst="rect">
            <a:avLst/>
          </a:prstGeom>
        </p:spPr>
        <p:txBody>
          <a:bodyPr wrap="square">
            <a:spAutoFit/>
          </a:bodyPr>
          <a:lstStyle/>
          <a:p>
            <a:r>
              <a:rPr lang="tr-TR" sz="2800" dirty="0" smtClean="0"/>
              <a:t>Şirket tüzel kişiliğince, süresi içinde yapılandırma talebinde bulunulmakla birlikte ortağın da ilk taksit ödeme süresi sonuna kadar, kendi ortaklığından kaynaklanan borcu için yapılandırma talebinde bulunması halinde bu talep de kabul edilecektir. (Şirketin ve ortağın borçlarını muntazam ödeyerek bitirmesi durumunda, ortaktan mükerrer olarak tahsil edilen tutar iade edilecektir.)</a:t>
            </a:r>
            <a:endParaRPr lang="tr-T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fontScale="90000"/>
          </a:bodyPr>
          <a:lstStyle/>
          <a:p>
            <a:r>
              <a:rPr lang="tr-TR" dirty="0" smtClean="0"/>
              <a:t>Kesinleşmiş Sosyal Güvenlik Kurumu alacakları;</a:t>
            </a:r>
            <a:endParaRPr lang="tr-TR" dirty="0"/>
          </a:p>
        </p:txBody>
      </p:sp>
      <p:sp>
        <p:nvSpPr>
          <p:cNvPr id="5" name="4 İçerik Yer Tutucusu"/>
          <p:cNvSpPr>
            <a:spLocks noGrp="1"/>
          </p:cNvSpPr>
          <p:nvPr>
            <p:ph idx="1"/>
          </p:nvPr>
        </p:nvSpPr>
        <p:spPr/>
        <p:txBody>
          <a:bodyPr>
            <a:normAutofit fontScale="55000" lnSpcReduction="20000"/>
          </a:bodyPr>
          <a:lstStyle/>
          <a:p>
            <a:r>
              <a:rPr lang="tr-TR" dirty="0" smtClean="0"/>
              <a:t>2022 yılı Aralık ayı ve önceki aylara ilişkin önce tahakkuk ettiği halde bu Kanun’un yayımı tarihi itibarıyla ödenmemiş olan;</a:t>
            </a:r>
          </a:p>
          <a:p>
            <a:r>
              <a:rPr lang="tr-TR" dirty="0" smtClean="0"/>
              <a:t>Sigorta Primi</a:t>
            </a:r>
          </a:p>
          <a:p>
            <a:r>
              <a:rPr lang="tr-TR" dirty="0" smtClean="0"/>
              <a:t>Emeklilik Keseneği </a:t>
            </a:r>
          </a:p>
          <a:p>
            <a:r>
              <a:rPr lang="tr-TR" dirty="0" smtClean="0"/>
              <a:t>Kurum Karşılığı </a:t>
            </a:r>
          </a:p>
          <a:p>
            <a:r>
              <a:rPr lang="tr-TR" dirty="0" smtClean="0"/>
              <a:t>İşsizlik Sigortası Primi</a:t>
            </a:r>
          </a:p>
          <a:p>
            <a:r>
              <a:rPr lang="tr-TR" dirty="0" smtClean="0"/>
              <a:t>Sosyal Güvenlik Destek Primi</a:t>
            </a:r>
          </a:p>
          <a:p>
            <a:r>
              <a:rPr lang="tr-TR" dirty="0" smtClean="0"/>
              <a:t>Mevzuatına göre ödemesi imkanı ortadan kalkmamış isteğe bağlı sigorta primi ve topluluk sigortası primi</a:t>
            </a:r>
          </a:p>
          <a:p>
            <a:r>
              <a:rPr lang="tr-TR" dirty="0" smtClean="0"/>
              <a:t>Eğitime Katkı Payı, Özel İşlem Vergisi,asılları ile Yİ –ÜFE oranında ödenmesi halinde, gecikme zammı ve gecikme cezası gibi feri alacakların tamamının tahsilinden vazgeçilir. </a:t>
            </a:r>
          </a:p>
          <a:p>
            <a:r>
              <a:rPr lang="tr-TR" dirty="0" smtClean="0"/>
              <a:t>31/12/2022 tarihine kadar(bu tarih dahil) bitirilmiş inşaatlar ve ihale konusu işlere ilişkin olup tebliğ edilmiş , ödenmemiş olan eksik işçilik tutarı üzerinden olan Yİ-ÜFE aylık değişim  oranları esas alınarak hesaplanacak tutarın ,bu kanunda belirtildiği şekilde ödenmesi halinde gecikme zammı ve gecikme cezası gibi fer’ i alacakları tamamından vazgeçilir.</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Gerçek kişi işverenliğinden kaynaklanan, kapsama giren borçlarını başvuru süresi içinde</a:t>
            </a:r>
          </a:p>
          <a:p>
            <a:r>
              <a:rPr lang="tr-TR" dirty="0" smtClean="0"/>
              <a:t>yapılandırma talebinde bulunan borçlunun, ortağı veya kanuni temsilcisi olduğu şirketten kaynaklanan borcu için ilk taksit ödeme süresinin sonuna kadar yapılandırma talebinde bulunması halinde,</a:t>
            </a:r>
          </a:p>
          <a:p>
            <a:r>
              <a:rPr lang="tr-TR" dirty="0" smtClean="0"/>
              <a:t>yapılandırma talebi kabul edilecektir.</a:t>
            </a:r>
            <a:endParaRPr lang="tr-T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pPr>
              <a:buNone/>
            </a:pPr>
            <a:r>
              <a:rPr lang="tr-TR" b="1" dirty="0" smtClean="0"/>
              <a:t>   4/a, b, c kapsamında sigortalı/işveren olanların, bir statüden kaynaklanan borçları için </a:t>
            </a:r>
            <a:r>
              <a:rPr lang="tr-TR" dirty="0" smtClean="0"/>
              <a:t>süresinde yapılan başvuru, ilk taksit ödeme süresi içinde yazılı olarak yapılması halinde diğer sigortalılıktan/işverenlikten kaynaklanan borçlar için geçerli kabul edilecektir.</a:t>
            </a:r>
          </a:p>
          <a:p>
            <a:pPr>
              <a:buNone/>
            </a:pPr>
            <a:r>
              <a:rPr lang="tr-TR" dirty="0" smtClean="0"/>
              <a:t>      Gelir ve aylık yönünden 4/c kapsamındaki s sigortalıların işlemlerini Kamu Görevlileri Daire Başkanlığı yürütür</a:t>
            </a:r>
            <a:endParaRPr lang="tr-TR"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47500" lnSpcReduction="20000"/>
          </a:bodyPr>
          <a:lstStyle/>
          <a:p>
            <a:r>
              <a:rPr lang="tr-TR" dirty="0" smtClean="0"/>
              <a:t>9 uncu maddesinin üçüncü fıkrasının (a) bendinin (1) numaralı alt bendinde; söz konusu</a:t>
            </a:r>
          </a:p>
          <a:p>
            <a:r>
              <a:rPr lang="tr-TR" dirty="0" smtClean="0"/>
              <a:t>alacakların tamamının, ilk taksit ödeme süresi içinde peşin ödenmesi </a:t>
            </a:r>
            <a:r>
              <a:rPr lang="tr-TR" b="1" dirty="0" smtClean="0"/>
              <a:t>halinde bu tutara katsayı</a:t>
            </a:r>
          </a:p>
          <a:p>
            <a:r>
              <a:rPr lang="tr-TR" dirty="0" smtClean="0"/>
              <a:t>uygulanmayacağı ve Kanunun yayımlandığı tarihten, ödeme tarihine kadar geçen süre için herhangi bir faizin alınmayacağı; fer’i alacaklar yerine YI-ÜFE aylık değişim oranları esas alınarak hesaplanacak tutar </a:t>
            </a:r>
            <a:r>
              <a:rPr lang="es-ES" dirty="0" smtClean="0"/>
              <a:t>üzerinden ayrıca %90 indirim yapılacagı,</a:t>
            </a:r>
          </a:p>
          <a:p>
            <a:r>
              <a:rPr lang="tr-TR" dirty="0" smtClean="0"/>
              <a:t>7 </a:t>
            </a:r>
            <a:r>
              <a:rPr lang="tr-TR" dirty="0" err="1" smtClean="0"/>
              <a:t>nci</a:t>
            </a:r>
            <a:r>
              <a:rPr lang="tr-TR" dirty="0" smtClean="0"/>
              <a:t> maddesinin dördüncü fıkrasında ise, bu kanun kapsamına giren alacakların, asıllarının</a:t>
            </a:r>
          </a:p>
          <a:p>
            <a:r>
              <a:rPr lang="tr-TR" dirty="0" smtClean="0"/>
              <a:t>Kanunun yayımlandığı tarihten önce ödenmiş olmasına rağmen feri’lerinin Kanunun yayımlandığı tarih</a:t>
            </a:r>
          </a:p>
          <a:p>
            <a:r>
              <a:rPr lang="tr-TR" dirty="0" smtClean="0"/>
              <a:t>itibarıyla ödenmemiş olduğu durumlarda, aslı ödenmiş fer’i alacağın %40' </a:t>
            </a:r>
            <a:r>
              <a:rPr lang="tr-TR" dirty="0" err="1" smtClean="0"/>
              <a:t>ının</a:t>
            </a:r>
            <a:r>
              <a:rPr lang="tr-TR" dirty="0" smtClean="0"/>
              <a:t> Kanunda belirtilen süre</a:t>
            </a:r>
          </a:p>
          <a:p>
            <a:r>
              <a:rPr lang="sv-SE" dirty="0" smtClean="0"/>
              <a:t>ve sekilde ödenmesi halinde kalan %60’ının tahsilinden vazgeçilecegi,</a:t>
            </a:r>
          </a:p>
          <a:p>
            <a:r>
              <a:rPr lang="tr-TR" dirty="0" smtClean="0"/>
              <a:t>hükme bağlanmıştır.</a:t>
            </a:r>
          </a:p>
          <a:p>
            <a:r>
              <a:rPr lang="tr-TR" dirty="0" smtClean="0"/>
              <a:t>Buna göre, alacak asıllarına ilave edilecek tutar, alacağın ödeme vadesinin sona ermesine ya da</a:t>
            </a:r>
          </a:p>
          <a:p>
            <a:r>
              <a:rPr lang="tr-TR" dirty="0" smtClean="0"/>
              <a:t>alacak aslının tahsil edilmiş olmasına rağmen feri’sinin tahsil edilmemiş olmasına göre farklı şekilde</a:t>
            </a:r>
          </a:p>
          <a:p>
            <a:r>
              <a:rPr lang="tr-TR" dirty="0" smtClean="0"/>
              <a:t>hesaplanacaktır.</a:t>
            </a:r>
            <a:endParaRPr lang="tr-T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r>
              <a:rPr lang="tr-TR" b="1" dirty="0" smtClean="0"/>
              <a:t>Aslı ödenmiş fer’i alacaklar için hesaplama</a:t>
            </a:r>
          </a:p>
          <a:p>
            <a:r>
              <a:rPr lang="tr-TR" dirty="0" smtClean="0"/>
              <a:t>7440 sayılı Kanunun 7 </a:t>
            </a:r>
            <a:r>
              <a:rPr lang="tr-TR" dirty="0" err="1" smtClean="0"/>
              <a:t>nci</a:t>
            </a:r>
            <a:r>
              <a:rPr lang="tr-TR" dirty="0" smtClean="0"/>
              <a:t> maddesinin dördüncü fıkrası uyarınca; Kapsama giren alacak</a:t>
            </a:r>
          </a:p>
          <a:p>
            <a:r>
              <a:rPr lang="tr-TR" dirty="0" smtClean="0"/>
              <a:t>asıllarının 7440 sayılı Kanunun yayımlandığı 12/3/2023 tarihinden önce ödenmiş olmasına rağmen</a:t>
            </a:r>
          </a:p>
          <a:p>
            <a:r>
              <a:rPr lang="tr-TR" dirty="0" smtClean="0"/>
              <a:t>Ferdilerinin ödenmemiş olduğu durumlarda, fer’i alacaklara Kanunun yürürlük tarihi olan 12/3/2023</a:t>
            </a:r>
          </a:p>
          <a:p>
            <a:r>
              <a:rPr lang="tr-TR" dirty="0" smtClean="0"/>
              <a:t>tarihine kadar sosyal güvenlik mevzuatının ilgili hükümleri doğrultusunda hesaplanan tutarın %40’ı</a:t>
            </a:r>
          </a:p>
          <a:p>
            <a:r>
              <a:rPr lang="tr-TR" dirty="0" smtClean="0"/>
              <a:t>yeniden yapılandırmaya esas alınacaktır.</a:t>
            </a:r>
            <a:endParaRPr lang="tr-T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4000" b="1" dirty="0" smtClean="0"/>
              <a:t>İdari para cezası alacaklarının genel olarak hesaplanması</a:t>
            </a:r>
            <a:r>
              <a:rPr lang="tr-TR" b="1" dirty="0" smtClean="0"/>
              <a:t/>
            </a:r>
            <a:br>
              <a:rPr lang="tr-TR" b="1" dirty="0" smtClean="0"/>
            </a:br>
            <a:endParaRPr lang="tr-TR" dirty="0"/>
          </a:p>
        </p:txBody>
      </p:sp>
      <p:sp>
        <p:nvSpPr>
          <p:cNvPr id="3" name="2 İçerik Yer Tutucusu"/>
          <p:cNvSpPr>
            <a:spLocks noGrp="1"/>
          </p:cNvSpPr>
          <p:nvPr>
            <p:ph idx="1"/>
          </p:nvPr>
        </p:nvSpPr>
        <p:spPr/>
        <p:txBody>
          <a:bodyPr>
            <a:normAutofit/>
          </a:bodyPr>
          <a:lstStyle/>
          <a:p>
            <a:r>
              <a:rPr lang="tr-TR" sz="2000" dirty="0" smtClean="0"/>
              <a:t>7440 sayılı Kanunun Kapsam ve Tanımlar baslıklı 1 inci maddesinin birinci fıkrasının (c) bendinin (4) numaralı alt bendinde; “</a:t>
            </a:r>
            <a:r>
              <a:rPr lang="tr-TR" sz="2000" i="1" dirty="0" smtClean="0"/>
              <a:t>31/12/2022 tarihine kadar (bu tarih dâhil) islenen fiillere iliksin olup ilgili kanunları uyarınca uygulanan idari para cezaları ile bunlara bağlı gecikme cezası ve gecikme zammı alacakları,” yapılandırma kapsamında yer almış, </a:t>
            </a:r>
            <a:r>
              <a:rPr lang="tr-TR" sz="2000" dirty="0" smtClean="0"/>
              <a:t>7 </a:t>
            </a:r>
            <a:r>
              <a:rPr lang="tr-TR" sz="2000" dirty="0" err="1" smtClean="0"/>
              <a:t>nci</a:t>
            </a:r>
            <a:r>
              <a:rPr lang="tr-TR" sz="2000" dirty="0" smtClean="0"/>
              <a:t> maddesinin üçüncü fıkrasında; “</a:t>
            </a:r>
            <a:r>
              <a:rPr lang="tr-TR" sz="2000" i="1" dirty="0" smtClean="0"/>
              <a:t>31/12/2022 tarihinden önce (bu tarih dâhil) islenen fiillere iliksin olup bu Kanunun yayımı tarihinden önce kesinleştiği hâlde bu Kanunun yayımı tarihi itibarıyla ödenmemiş olan idari para cezası asıllarının %50’si ile bu tutara ödeme sürelerinin bittiği tarihlerden bu Kanunun yayımı tarihine kadar geçen süre için YI-ÜFE aylık değişim oranları esas alınarak hesaplanacak tutarın, bu Kanunda belirtilen süre ve şekilde ödenmesi hâlinde, idari para cezası asıllarının kalan %50’si ile idari para cezasına uygulanan gecikme cezası ve gecikme zammı gibi fer’i  alacaklarının tamamının tahsilinden vazgeçilir.”</a:t>
            </a:r>
            <a:endParaRPr lang="tr-TR" sz="2000"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Autofit/>
          </a:bodyPr>
          <a:lstStyle/>
          <a:p>
            <a:r>
              <a:rPr lang="tr-TR" sz="1800" dirty="0" smtClean="0"/>
              <a:t>8 inci maddesinin ikinci ve üçüncü fıkralarında ise sırasıyla;</a:t>
            </a:r>
          </a:p>
          <a:p>
            <a:r>
              <a:rPr lang="tr-TR" sz="1800" i="1" dirty="0" smtClean="0"/>
              <a:t>“31/12/2022 tarihinden önce (bu tarih dâhil) islenen fiillere ilişkin olup 9 uncu maddenin birinci fıkrasının (a) bendinde belirtilen başvuru tarihine kadar tebliğ edildiği halde yine bu tarihe kadar ödenmemiş olan idari para cezası asıllarının %50’si ile bu tutara ödeme sürelerinin bittiği tarihlerden bu Kanunun yayımı tarihine kadar geçen süre için YI-ÜFE aylık değişim oranları esas alınarak hesaplanacak tutarın, bu Kanunda belirtilen süre ve şekilde ödenmesi hâlinde, idari para cezası asıllarının kalan %50’si ile idari para cezasına uygulanan gecikme cezası ve gecikme zammı gibi fer’i alacaklarının tamamının tahsilinden vazgeçilir.</a:t>
            </a:r>
          </a:p>
          <a:p>
            <a:r>
              <a:rPr lang="es-ES" sz="1800" i="1" dirty="0" smtClean="0"/>
              <a:t>Bu Kanunun 9 uncu maddesinin birinci fıkrasının (a) bendinde belirtilen tarihe kadar basvuruda</a:t>
            </a:r>
            <a:r>
              <a:rPr lang="tr-TR" sz="1800" i="1" dirty="0" smtClean="0"/>
              <a:t> bulunmak kaydıyla bu Kanunun 1 inci maddesinin birinci fıkrasının (c) bendi kapsamındaki alacaklar ile 10 uncu maddesinin dördüncü ve besinci fıkralarında belirtilen alacaklardan bu Kanunun 9 uncu maddesinin birinci fıkrasının (b) bendinde belirtilen ilk taksit ödeme süresinin sonuna kadar tahakkuk</a:t>
            </a:r>
          </a:p>
          <a:p>
            <a:r>
              <a:rPr lang="tr-TR" sz="1800" i="1" dirty="0" smtClean="0"/>
              <a:t>edenler de bu Kanunun 7 </a:t>
            </a:r>
            <a:r>
              <a:rPr lang="tr-TR" sz="1800" i="1" dirty="0" err="1" smtClean="0"/>
              <a:t>nci</a:t>
            </a:r>
            <a:r>
              <a:rPr lang="tr-TR" sz="1800" i="1" dirty="0" smtClean="0"/>
              <a:t> maddesine göre yapılandırılır.”</a:t>
            </a:r>
            <a:r>
              <a:rPr lang="tr-TR" sz="1800" dirty="0" smtClean="0"/>
              <a:t>hükümleri yer almıştır.</a:t>
            </a:r>
            <a:endParaRPr lang="tr-TR" sz="1800"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2800" b="1" dirty="0" smtClean="0"/>
              <a:t>Kanunun Yayım Tarihinden Önce (12/3/2023 Tarihinden Önce) Kesinleşmiş İdari Para</a:t>
            </a:r>
            <a:br>
              <a:rPr lang="tr-TR" sz="2800" b="1" dirty="0" smtClean="0"/>
            </a:br>
            <a:r>
              <a:rPr lang="tr-TR" sz="2800" b="1" dirty="0" smtClean="0"/>
              <a:t>Cezaları</a:t>
            </a:r>
            <a:endParaRPr lang="tr-TR" sz="2800" dirty="0"/>
          </a:p>
        </p:txBody>
      </p:sp>
      <p:sp>
        <p:nvSpPr>
          <p:cNvPr id="3" name="2 İçerik Yer Tutucusu"/>
          <p:cNvSpPr>
            <a:spLocks noGrp="1"/>
          </p:cNvSpPr>
          <p:nvPr>
            <p:ph idx="1"/>
          </p:nvPr>
        </p:nvSpPr>
        <p:spPr/>
        <p:txBody>
          <a:bodyPr>
            <a:noAutofit/>
          </a:bodyPr>
          <a:lstStyle/>
          <a:p>
            <a:r>
              <a:rPr lang="tr-TR" sz="1600" dirty="0" smtClean="0"/>
              <a:t>7440 sayılı Kanun uyarınca yapılandırma başvurusunda bulunan işverenlerin 31/12/2022 tarihi (bu tarih dâhil) ve önceki sürelerde islemiş oldukları fiiller dolayısıyla uygulanan idari para cezalarından en geç 11/3/2023 tarihine kadar (bu tarih dahil) kesinleşmiş olan idari para cezaları (IPC) yeniden yapılandırma kapsamına dâhil edilecektir.</a:t>
            </a:r>
          </a:p>
          <a:p>
            <a:r>
              <a:rPr lang="tr-TR" sz="1600" dirty="0" smtClean="0"/>
              <a:t>Dolayısıyla, idari para cezalarının yeniden yapılandırma kapsamına dahil edilebilmesi için;</a:t>
            </a:r>
          </a:p>
          <a:p>
            <a:r>
              <a:rPr lang="tr-TR" sz="1600" dirty="0" smtClean="0"/>
              <a:t>islenen fiilin 31/12/2022 tarihi veya öncesine ait bir tarih olması ve idari para cezasının en geç bu Kanunun yayım tarihi olan 12/3/2023 tarihinden önce kesinleşmiş olması gerekecektir.</a:t>
            </a:r>
          </a:p>
          <a:p>
            <a:r>
              <a:rPr lang="tr-TR" sz="1600" dirty="0" smtClean="0"/>
              <a:t>Bu bakımdan, 31/12/2022 tarihinden önce (bu tarih dâhil) islenen fiillere ilişkin olup 23/2/2023 (bu tarih dâhil) tarihine kadar tebliğ edilen idari para cezaları yapılandırma kapsamına dahil olacaktır.</a:t>
            </a:r>
          </a:p>
          <a:p>
            <a:r>
              <a:rPr lang="tr-TR" sz="1600" dirty="0" smtClean="0"/>
              <a:t>Söz konusu durumda idari para cezası asıllarının %50'si ile bu tutara ödeme sürelerinin bittiği</a:t>
            </a:r>
          </a:p>
          <a:p>
            <a:r>
              <a:rPr lang="tr-TR" sz="1600" dirty="0" smtClean="0"/>
              <a:t>tarihlerden 11/3/2023 tarihine kadar geçen süre için YI-ÜFE aylık değişim oranları esas alınarak hesaplanacak tutarın, bu Kanunda belirtilen süre ve şekilde ödenmesi hâlinde, idari para cezası asıllarının kalan %50’si ile idari para cezasına uygulanan gecikme cezası ve gecikme zammı gibi fer’i alacaklarının tamamının tahsilinden vazgeçilecektir</a:t>
            </a:r>
            <a:endParaRPr lang="tr-TR" sz="1600"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2800" b="1" dirty="0" smtClean="0"/>
              <a:t>İlk Taksit Ödeme Süresinden Önce (3/7/2023 tarihinden Önce) Kesinleşmiş İdari Para</a:t>
            </a:r>
            <a:br>
              <a:rPr lang="tr-TR" sz="2800" b="1" dirty="0" smtClean="0"/>
            </a:br>
            <a:r>
              <a:rPr lang="tr-TR" sz="2800" b="1" dirty="0" smtClean="0"/>
              <a:t>Cezaları</a:t>
            </a:r>
            <a:endParaRPr lang="tr-TR" sz="2800" dirty="0"/>
          </a:p>
        </p:txBody>
      </p:sp>
      <p:sp>
        <p:nvSpPr>
          <p:cNvPr id="3" name="2 İçerik Yer Tutucusu"/>
          <p:cNvSpPr>
            <a:spLocks noGrp="1"/>
          </p:cNvSpPr>
          <p:nvPr>
            <p:ph idx="1"/>
          </p:nvPr>
        </p:nvSpPr>
        <p:spPr/>
        <p:txBody>
          <a:bodyPr>
            <a:normAutofit fontScale="77500" lnSpcReduction="20000"/>
          </a:bodyPr>
          <a:lstStyle/>
          <a:p>
            <a:r>
              <a:rPr lang="tr-TR" dirty="0" smtClean="0"/>
              <a:t>7440 Sayılı Kanun uyarınca 31/12/2022 tarihinden önce (bu tarih dâhil) islenen fiillere ilişkin olup Kanunun 9 uncu maddenin birinci fıkrasının (a) bendinde belirtilen </a:t>
            </a:r>
            <a:r>
              <a:rPr lang="tr-TR" dirty="0" err="1" smtClean="0"/>
              <a:t>basvuru</a:t>
            </a:r>
            <a:r>
              <a:rPr lang="tr-TR" dirty="0" smtClean="0"/>
              <a:t> tarihine kadar </a:t>
            </a:r>
            <a:r>
              <a:rPr lang="tr-TR" dirty="0" err="1" smtClean="0"/>
              <a:t>teblig</a:t>
            </a:r>
            <a:endParaRPr lang="tr-TR" dirty="0" smtClean="0"/>
          </a:p>
          <a:p>
            <a:r>
              <a:rPr lang="tr-TR" dirty="0" err="1" smtClean="0"/>
              <a:t>edildigi</a:t>
            </a:r>
            <a:r>
              <a:rPr lang="tr-TR" dirty="0" smtClean="0"/>
              <a:t> halde yine bu tarihe kadar </a:t>
            </a:r>
            <a:r>
              <a:rPr lang="tr-TR" dirty="0" err="1" smtClean="0"/>
              <a:t>ödenmemis</a:t>
            </a:r>
            <a:r>
              <a:rPr lang="tr-TR" dirty="0" smtClean="0"/>
              <a:t> bulunan ve Sosyal Güvenlik Kurumunca takip edilen idari</a:t>
            </a:r>
          </a:p>
          <a:p>
            <a:r>
              <a:rPr lang="tr-TR" dirty="0" smtClean="0"/>
              <a:t>para cezası asılları da yeniden yapılandırma kapsamına dâhil edilecektir.</a:t>
            </a:r>
          </a:p>
          <a:p>
            <a:r>
              <a:rPr lang="tr-TR" dirty="0" smtClean="0"/>
              <a:t>Aynı </a:t>
            </a:r>
            <a:r>
              <a:rPr lang="tr-TR" dirty="0" err="1" smtClean="0"/>
              <a:t>sekilde</a:t>
            </a:r>
            <a:r>
              <a:rPr lang="tr-TR" dirty="0" smtClean="0"/>
              <a:t> 31/12/2022 tarihi (bu tarih dahil) islenen fiillere </a:t>
            </a:r>
            <a:r>
              <a:rPr lang="tr-TR" dirty="0" err="1" smtClean="0"/>
              <a:t>iliskin</a:t>
            </a:r>
            <a:r>
              <a:rPr lang="tr-TR" dirty="0" smtClean="0"/>
              <a:t> olup son </a:t>
            </a:r>
            <a:r>
              <a:rPr lang="tr-TR" dirty="0" err="1" smtClean="0"/>
              <a:t>basvuru</a:t>
            </a:r>
            <a:endParaRPr lang="tr-TR" dirty="0" smtClean="0"/>
          </a:p>
          <a:p>
            <a:r>
              <a:rPr lang="tr-TR" dirty="0" smtClean="0"/>
              <a:t>tarihine kadar </a:t>
            </a:r>
            <a:r>
              <a:rPr lang="tr-TR" dirty="0" err="1" smtClean="0"/>
              <a:t>basvuran</a:t>
            </a:r>
            <a:r>
              <a:rPr lang="tr-TR" dirty="0" smtClean="0"/>
              <a:t> borçlulara ilk taksit ödeme süresinin sonuna kadar </a:t>
            </a:r>
            <a:r>
              <a:rPr lang="tr-TR" dirty="0" err="1" smtClean="0"/>
              <a:t>teblig</a:t>
            </a:r>
            <a:r>
              <a:rPr lang="tr-TR" dirty="0" smtClean="0"/>
              <a:t> edilen idari para cezası</a:t>
            </a:r>
          </a:p>
          <a:p>
            <a:r>
              <a:rPr lang="tr-TR" dirty="0" smtClean="0"/>
              <a:t>asılları da yeniden yapılandırma kapsamına alınacaktır.</a:t>
            </a:r>
            <a:endParaRPr lang="tr-TR"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2800" b="1" dirty="0" smtClean="0"/>
              <a:t>İlk Taksit Ödeme Süresinden Önce (3/7/2023 tarihinden Önce) Kesinleşmiş İdari Para</a:t>
            </a:r>
            <a:br>
              <a:rPr lang="tr-TR" sz="2800" b="1" dirty="0" smtClean="0"/>
            </a:br>
            <a:r>
              <a:rPr lang="tr-TR" sz="2800" b="1" dirty="0" smtClean="0"/>
              <a:t>Cezaları</a:t>
            </a:r>
            <a:endParaRPr lang="tr-TR" sz="2800" dirty="0"/>
          </a:p>
        </p:txBody>
      </p:sp>
      <p:sp>
        <p:nvSpPr>
          <p:cNvPr id="3" name="2 İçerik Yer Tutucusu"/>
          <p:cNvSpPr>
            <a:spLocks noGrp="1"/>
          </p:cNvSpPr>
          <p:nvPr>
            <p:ph idx="1"/>
          </p:nvPr>
        </p:nvSpPr>
        <p:spPr/>
        <p:txBody>
          <a:bodyPr>
            <a:normAutofit fontScale="85000" lnSpcReduction="10000"/>
          </a:bodyPr>
          <a:lstStyle/>
          <a:p>
            <a:r>
              <a:rPr lang="tr-TR" dirty="0" smtClean="0"/>
              <a:t>Dolayısıyla, idari para cezalarının yeniden yapılandırma kapsamına dahil edilebilmesi için;</a:t>
            </a:r>
          </a:p>
          <a:p>
            <a:r>
              <a:rPr lang="tr-TR" dirty="0" smtClean="0"/>
              <a:t>islenen fiilin 31/12/2022 tarihi veya öncesine ait bir tarih olması ve idari para cezasının en geç ilk taksit</a:t>
            </a:r>
          </a:p>
          <a:p>
            <a:r>
              <a:rPr lang="tr-TR" dirty="0" smtClean="0"/>
              <a:t>son ödeme tarihinden önce tebliğ edilmiş olması gerekecektir.</a:t>
            </a:r>
          </a:p>
          <a:p>
            <a:r>
              <a:rPr lang="tr-TR" dirty="0" smtClean="0"/>
              <a:t>Bu bakımdan, 31/12/2022 tarihinden önce (bu tarih dâhil) islenen fiillere ilişkin olup 24/2/2023 (bu tarih dâhil) ila 11/6/2023 (bu tarih dahil) tarihleri arasında tebliğ edilen idari para cezaları yapılandırma kapsamına dahil olacaktır.</a:t>
            </a:r>
            <a:endParaRPr lang="tr-TR"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r>
              <a:rPr lang="tr-TR" dirty="0" smtClean="0"/>
              <a:t>İlk taksit son ödeme tarihine kadar tebliğ edilen idari para cezaları, işverenlerce/ilgililerce bu cezalara itiraz edilmeyeceğine dair yazılı beyanda bulunmaları şartıyla kesinleşmiş gibi kabul edilerek yapılandırma kapsamına dahil edilecektir.</a:t>
            </a:r>
          </a:p>
          <a:p>
            <a:r>
              <a:rPr lang="tr-TR" dirty="0" smtClean="0"/>
              <a:t>Bu durumda, söz konusu idari para cezalarının yapılandırma programına dahil edilebilmesi için ilk taksit son ödeme tarihine kadar tebliğ edilen idari para cezalarının tebellüğ tarihinin 11/6/2023 olarak, sisteme girilmesi gerekmektedir.</a:t>
            </a:r>
          </a:p>
          <a:p>
            <a:r>
              <a:rPr lang="tr-TR" dirty="0" smtClean="0"/>
              <a:t>Söz konusu durumda idari para cezası asıllarının %50'si ile bu tutara ödeme sürelerinin bittiği tarihlerden 30/6/2023 tarihine kadar geçen süre için aylık %0,75 oranında hesaplanacak tutarın, bu Kanunda belirtilen süre ve şekilde ödenmesi hâlinde, idari para cezası asıllarının kalan %50’si ile idari para cezasına uygulanan gecikme cezası ve gecikme zammı gibi fer’i alacakların tamamının tahsilinden vazgeçilecektir.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fontScale="90000"/>
          </a:bodyPr>
          <a:lstStyle/>
          <a:p>
            <a:r>
              <a:rPr lang="tr-TR" dirty="0" smtClean="0"/>
              <a:t>Kesinleşmiş Sosyal Güvenlik Kurumu alacakları;</a:t>
            </a:r>
            <a:endParaRPr lang="tr-TR" dirty="0"/>
          </a:p>
        </p:txBody>
      </p:sp>
      <p:sp>
        <p:nvSpPr>
          <p:cNvPr id="5" name="4 İçerik Yer Tutucusu"/>
          <p:cNvSpPr>
            <a:spLocks noGrp="1"/>
          </p:cNvSpPr>
          <p:nvPr>
            <p:ph idx="1"/>
          </p:nvPr>
        </p:nvSpPr>
        <p:spPr/>
        <p:txBody>
          <a:bodyPr>
            <a:normAutofit fontScale="85000" lnSpcReduction="20000"/>
          </a:bodyPr>
          <a:lstStyle/>
          <a:p>
            <a:r>
              <a:rPr lang="tr-TR" dirty="0" smtClean="0"/>
              <a:t>31/12/2022 tarihinden önce (bu tarih dâhil) islenen fiillere ilişkin olup bu Kanunun yayımı</a:t>
            </a:r>
          </a:p>
          <a:p>
            <a:r>
              <a:rPr lang="tr-TR" dirty="0" smtClean="0"/>
              <a:t>tarihinden önce kesinleştiği hâlde bu Kanunun yayımı tarihi itibarıyla ödenmemiş olan idari para cezası asıllarının %50’si ile bu tutara ödeme sürelerinin bittiği tarihlerden bu Kanunun yayımı tarihine kadar geçen süre için YI-ÜFE aylık değişim oranları esas alınarak hesaplanacak tutarın, bu Kanunda belirtilen</a:t>
            </a:r>
          </a:p>
          <a:p>
            <a:r>
              <a:rPr lang="tr-TR" dirty="0" smtClean="0"/>
              <a:t>süre ve şekilde ödenmesi hâlinde, idari para cezası asıllarının kalan %50’si ile idari para cezasına</a:t>
            </a:r>
          </a:p>
          <a:p>
            <a:r>
              <a:rPr lang="tr-TR" dirty="0" smtClean="0"/>
              <a:t>uygulanan gecikme cezası ve gecikme zammı gibi fer’i alacaklarının tamamının tahsilinden vazgeçilir.</a:t>
            </a:r>
            <a:endParaRPr lang="tr-TR"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Genel olarak </a:t>
            </a:r>
            <a:r>
              <a:rPr lang="tr-TR" b="1" dirty="0" err="1" smtClean="0"/>
              <a:t>pesin</a:t>
            </a:r>
            <a:r>
              <a:rPr lang="tr-TR" b="1" dirty="0" smtClean="0"/>
              <a:t> ödenecek tutarın hesaplanması ve borcun ödeme süresi</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Bu Kanun hükümlerinden yararlanmak isteyen borçlularca;</a:t>
            </a:r>
          </a:p>
          <a:p>
            <a:r>
              <a:rPr lang="tr-TR" dirty="0" smtClean="0"/>
              <a:t>Peşin ödemenin tercih edilmesi halinde, alacak aslı (idari para cezası alacakları için alacak aslının %50’si) ile bu alacaklara ödeme süresinin bittiği tarihten Kanunun yayımlandığı 12/3/2023 tarihine kadar</a:t>
            </a:r>
          </a:p>
          <a:p>
            <a:r>
              <a:rPr lang="tr-TR" dirty="0" smtClean="0"/>
              <a:t>YI-ÜFE aylık değişim oranları esas alınmak suretiyle hesaplanan tutarın tamamının ilk taksit ödeme süresinin sonuna kadar ödenmesi gerekmektedir.</a:t>
            </a:r>
          </a:p>
          <a:p>
            <a:r>
              <a:rPr lang="tr-TR" dirty="0" smtClean="0"/>
              <a:t>Hesaplanan tutarın ilk taksit ödeme süresinin sonuna kadar tamamen ödenmesi halinde;</a:t>
            </a:r>
          </a:p>
          <a:p>
            <a:r>
              <a:rPr lang="tr-TR" dirty="0" smtClean="0"/>
              <a:t>-Kanunun yayımlandığı tarihten, ödeme tarihine kadar geçen süre için gecikme cezası, gecikme zammı ve faiz uygulanmayacak,</a:t>
            </a:r>
          </a:p>
          <a:p>
            <a:r>
              <a:rPr lang="tr-TR" dirty="0" smtClean="0"/>
              <a:t>-Fer’i alacaklar yerine YI-ÜFE aylık değişim oranları esas alınarak hesaplanacak tutar üzerinden ayrıca %90 indirim yapılacaktır.</a:t>
            </a:r>
            <a:endParaRPr lang="tr-TR"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r>
              <a:rPr lang="tr-TR" dirty="0" smtClean="0"/>
              <a:t>Bu Kanun hükümlerinden yararlanmak isteyen borçlularca;</a:t>
            </a:r>
          </a:p>
          <a:p>
            <a:r>
              <a:rPr lang="tr-TR" dirty="0" smtClean="0"/>
              <a:t>Peşin ödemenin tercih edilmesi halinde, alacak aslı (idari para cezası alacakları için alacak aslının %50’si) ile bu alacaklara ödeme süresinin bittiği tarihten Kanunun yayımlandığı 12/3/2023 tarihine kadar YI-ÜFE aylık değişim oranları esas alınmak suretiyle hesaplanan tutarın tamamının ilk taksit ödeme süresinin sonuna kadar ödenmesi gerekmektedir. </a:t>
            </a:r>
          </a:p>
          <a:p>
            <a:r>
              <a:rPr lang="tr-TR" dirty="0" smtClean="0"/>
              <a:t>Hesaplanan tutarın ilk taksit ödeme süresinin sonuna kadar tamamen ödenmesi halinde;</a:t>
            </a:r>
          </a:p>
          <a:p>
            <a:r>
              <a:rPr lang="tr-TR" dirty="0" smtClean="0"/>
              <a:t>-Kanunun yayımlandığı tarihten, ödeme tarihine kadar geçen süre için gecikme cezası, gecikme zammı ve faiz uygulanmayacak,</a:t>
            </a:r>
          </a:p>
          <a:p>
            <a:r>
              <a:rPr lang="tr-TR" dirty="0" smtClean="0"/>
              <a:t>-Fer’i alacaklar yerine YI-ÜFE aylık değişim oranları esas alınarak hesaplanacak tutar üzerinden ayrıca %90 indirim yapılacaktır.</a:t>
            </a:r>
            <a:endParaRPr lang="tr-TR"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smtClean="0"/>
              <a:t>(A) işvereninin 7440 sayılı Kanun kapsamında yapılandırılmış borcunun 7.000 TL [6.000 TL (borç aslı)+ 1.000 TL (YI-ÜFE esas alınarak hesaplanan tutar)] olduğu ve peşin ödeme seçeneğini seçtiği varsayılmıştır. Bu durumda;</a:t>
            </a:r>
          </a:p>
          <a:p>
            <a:r>
              <a:rPr lang="tr-TR" dirty="0" smtClean="0"/>
              <a:t>1Söz konusu işveren tarafından peşin olarak hesaplanan borcun, ilk taksit ödeme süresinin</a:t>
            </a:r>
          </a:p>
          <a:p>
            <a:r>
              <a:rPr lang="tr-TR" dirty="0" smtClean="0"/>
              <a:t>sonuna kadar ödenmesi halinde 6.100 TL [6.000 TL (borç aslı) + 100 TL (YI-ÜFE esas alınarak</a:t>
            </a:r>
          </a:p>
          <a:p>
            <a:r>
              <a:rPr lang="tr-TR" dirty="0" smtClean="0"/>
              <a:t>hesaplanan 1.000 TL’lik tutarın % 90 indirilmiş hali)] tahsil edilecektir.</a:t>
            </a:r>
            <a:endParaRPr lang="tr-TR"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Taksitler Halinde Yapılandırma Yapılması Durumu</a:t>
            </a:r>
            <a:br>
              <a:rPr lang="tr-TR" dirty="0" smtClean="0"/>
            </a:b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Taksitler halinde ödenecek olan tutarın tespiti sırasında, öncelikle kapsama giren alacaklara ilişkin</a:t>
            </a:r>
          </a:p>
          <a:p>
            <a:r>
              <a:rPr lang="tr-TR" dirty="0" smtClean="0"/>
              <a:t>alacak aslı ile gecikme cezası ve gecikme zammı yerine YI-ÜFE tutarı hesaplanacak, ardından bulunan</a:t>
            </a:r>
          </a:p>
          <a:p>
            <a:r>
              <a:rPr lang="tr-TR" dirty="0" smtClean="0"/>
              <a:t>bu tutar, taksit sayısına ilişkin katsayı ile çarpılarak bulunan yapılandırmaya esas toplam alacak tutarı,</a:t>
            </a:r>
          </a:p>
          <a:p>
            <a:r>
              <a:rPr lang="tr-TR" dirty="0" smtClean="0"/>
              <a:t>tercih edilen taksit sayısına bölünerek aylık dönemler itibarıyla ödenecek taksit tutarı belirlenecektir.</a:t>
            </a:r>
          </a:p>
          <a:p>
            <a:r>
              <a:rPr lang="tr-TR" dirty="0" smtClean="0"/>
              <a:t>Ödeme planı taksit tutarları ise; Borç Aslı (Borç Aslı + YI-ÜFE) + Taksitlendirme Farkından oluşmakta olup aylık dönemlerin son günleri taksitlerin son ödeme günleridir.</a:t>
            </a:r>
            <a:endParaRPr lang="tr-TR"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Ayrıca borç türü bazında, 5510 sayılı Kanunun 4 üncü maddesinin birinci fıkrasının (a) bendi</a:t>
            </a:r>
          </a:p>
          <a:p>
            <a:r>
              <a:rPr lang="tr-TR" dirty="0" smtClean="0"/>
              <a:t>kapsamında sigortalı çalıştıran işverenlerden yapılandırma kapsamına alınacak borç tutarı toplamı 100 TL ve altında olanlar için taksitle ödeme seçeneklerinden biri seçilemeyecek olup yalnızca peşin ödeme seçeneği tercih edilebilecektir.</a:t>
            </a:r>
            <a:endParaRPr lang="tr-TR"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smtClean="0"/>
              <a:t>Eksik isçilikten kaynaklanan prim borçlarının taksitle ödenmesi ve teminat mektupları</a:t>
            </a:r>
            <a:endParaRPr lang="tr-TR" sz="2800" dirty="0"/>
          </a:p>
        </p:txBody>
      </p:sp>
      <p:sp>
        <p:nvSpPr>
          <p:cNvPr id="3" name="2 İçerik Yer Tutucusu"/>
          <p:cNvSpPr>
            <a:spLocks noGrp="1"/>
          </p:cNvSpPr>
          <p:nvPr>
            <p:ph idx="1"/>
          </p:nvPr>
        </p:nvSpPr>
        <p:spPr/>
        <p:txBody>
          <a:bodyPr>
            <a:normAutofit fontScale="77500" lnSpcReduction="20000"/>
          </a:bodyPr>
          <a:lstStyle/>
          <a:p>
            <a:r>
              <a:rPr lang="tr-TR" dirty="0" smtClean="0"/>
              <a:t>Eksik isçilikten kaynaklanan prim borçlarının taksitlendirme işlemi genel hükümlerde sayıldığı</a:t>
            </a:r>
          </a:p>
          <a:p>
            <a:r>
              <a:rPr lang="tr-TR" dirty="0" smtClean="0"/>
              <a:t>gibi olmakla birlikte ihale konusu islerde idare makamlarına sunulmuş teminat mektupları yönünden</a:t>
            </a:r>
          </a:p>
          <a:p>
            <a:r>
              <a:rPr lang="tr-TR" dirty="0" smtClean="0"/>
              <a:t>aşağıda yer alan hususlar göz önünde bulundurulmalıdır.</a:t>
            </a:r>
          </a:p>
          <a:p>
            <a:r>
              <a:rPr lang="tr-TR" dirty="0" smtClean="0"/>
              <a:t>İhale konusu işyerleri ile ilgili olarak, idare nezdinde ki banka teminat mektuplarının süreli olması</a:t>
            </a:r>
          </a:p>
          <a:p>
            <a:r>
              <a:rPr lang="tr-TR" dirty="0" smtClean="0"/>
              <a:t>halinde bu teminat mektuplarının süresiz ve </a:t>
            </a:r>
            <a:r>
              <a:rPr lang="tr-TR" dirty="0" err="1" smtClean="0"/>
              <a:t>kat’i</a:t>
            </a:r>
            <a:r>
              <a:rPr lang="tr-TR" dirty="0" smtClean="0"/>
              <a:t> olacak şekilde değiştirilmesi ya da teminat mektuplarının süresinin peşin veya taksitle ödeme başvurusuna bakılarak son ödeme tarihini izleyen üçüncü ayın sonuna kadar uzatılması gerekmektedir.</a:t>
            </a:r>
            <a:endParaRPr lang="tr-TR"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tr-TR" dirty="0" smtClean="0"/>
              <a:t>Teminat mektuplarının süresiz ve </a:t>
            </a:r>
            <a:r>
              <a:rPr lang="tr-TR" dirty="0" err="1" smtClean="0"/>
              <a:t>kat’i</a:t>
            </a:r>
            <a:r>
              <a:rPr lang="tr-TR" dirty="0" smtClean="0"/>
              <a:t> olması veya süreli ise süresinin (en az peşin veya taksitle ödeme başvurusuna göre) son ödeme tarihini izleyen üçüncü ayın sonuna kadar devam ediyor olması halinde teminat mektupları ile ilgili olarak herhangi bir </a:t>
            </a:r>
            <a:r>
              <a:rPr lang="tr-TR" dirty="0" err="1" smtClean="0"/>
              <a:t>islem</a:t>
            </a:r>
            <a:r>
              <a:rPr lang="tr-TR" dirty="0" smtClean="0"/>
              <a:t> yapılmasına gerek bulunmamaktadır.</a:t>
            </a:r>
          </a:p>
          <a:p>
            <a:r>
              <a:rPr lang="tr-TR" dirty="0" smtClean="0"/>
              <a:t>İdare nezdinde ki banka teminat mektupları süreli olan ancak süresi başvuru tarihi ile ilk taksit/peşin son ödeme süresi arasında sona erecek olan işyeri işverenlerince, 7440 sayılı Kanuna göre hesaplanacak tutarın tamamının ilk taksit son ödeme tarihine kadar (bu tarih dâhil) peşin olarak seçilmesi ve ödenmesi halinde teminat mektuplarının süresinin uzatılmasına gerek bulunmamaktadır.</a:t>
            </a:r>
            <a:endParaRPr lang="tr-TR"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sz="4400" dirty="0" smtClean="0"/>
              <a:t>        KATILIMINIZ İÇİN </a:t>
            </a:r>
          </a:p>
          <a:p>
            <a:r>
              <a:rPr lang="tr-TR" sz="4400" dirty="0" smtClean="0"/>
              <a:t>     TEŞEKKÜR     EDERİM .</a:t>
            </a:r>
            <a:endParaRPr lang="tr-TR" sz="4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fontScale="90000"/>
          </a:bodyPr>
          <a:lstStyle/>
          <a:p>
            <a:r>
              <a:rPr lang="tr-TR" dirty="0" smtClean="0"/>
              <a:t>Kesinleşmiş Sosyal Güvenlik Kurumu alacakları;</a:t>
            </a:r>
            <a:endParaRPr lang="tr-TR" dirty="0"/>
          </a:p>
        </p:txBody>
      </p:sp>
      <p:sp>
        <p:nvSpPr>
          <p:cNvPr id="5" name="4 İçerik Yer Tutucusu"/>
          <p:cNvSpPr>
            <a:spLocks noGrp="1"/>
          </p:cNvSpPr>
          <p:nvPr>
            <p:ph idx="1"/>
          </p:nvPr>
        </p:nvSpPr>
        <p:spPr/>
        <p:txBody>
          <a:bodyPr>
            <a:normAutofit lnSpcReduction="10000"/>
          </a:bodyPr>
          <a:lstStyle/>
          <a:p>
            <a:r>
              <a:rPr lang="tr-TR" dirty="0" smtClean="0"/>
              <a:t>Bu madde kapsamına giren alacakların; asıllarının bu Kanunun yayımı tarihinden önce</a:t>
            </a:r>
          </a:p>
          <a:p>
            <a:r>
              <a:rPr lang="tr-TR" dirty="0" err="1" smtClean="0"/>
              <a:t>ödenmis</a:t>
            </a:r>
            <a:r>
              <a:rPr lang="tr-TR" dirty="0" smtClean="0"/>
              <a:t> olmasına </a:t>
            </a:r>
            <a:r>
              <a:rPr lang="tr-TR" dirty="0" err="1" smtClean="0"/>
              <a:t>ragmen</a:t>
            </a:r>
            <a:r>
              <a:rPr lang="tr-TR" dirty="0" smtClean="0"/>
              <a:t>, </a:t>
            </a:r>
            <a:r>
              <a:rPr lang="tr-TR" dirty="0" err="1" smtClean="0"/>
              <a:t>fer’ilerinin</a:t>
            </a:r>
            <a:r>
              <a:rPr lang="tr-TR" dirty="0" smtClean="0"/>
              <a:t> bu Kanunun yayımı tarihi itibarıyla </a:t>
            </a:r>
            <a:r>
              <a:rPr lang="tr-TR" dirty="0" err="1" smtClean="0"/>
              <a:t>ödenmemis</a:t>
            </a:r>
            <a:r>
              <a:rPr lang="tr-TR" dirty="0" smtClean="0"/>
              <a:t> </a:t>
            </a:r>
            <a:r>
              <a:rPr lang="tr-TR" dirty="0" err="1" smtClean="0"/>
              <a:t>oldugu</a:t>
            </a:r>
            <a:endParaRPr lang="tr-TR" dirty="0" smtClean="0"/>
          </a:p>
          <a:p>
            <a:r>
              <a:rPr lang="tr-TR" dirty="0" smtClean="0"/>
              <a:t>durumlarda, aslı </a:t>
            </a:r>
            <a:r>
              <a:rPr lang="tr-TR" dirty="0" err="1" smtClean="0"/>
              <a:t>ödenmis</a:t>
            </a:r>
            <a:r>
              <a:rPr lang="tr-TR" dirty="0" smtClean="0"/>
              <a:t> fer’i </a:t>
            </a:r>
            <a:r>
              <a:rPr lang="tr-TR" dirty="0" err="1" smtClean="0"/>
              <a:t>alacagın</a:t>
            </a:r>
            <a:r>
              <a:rPr lang="tr-TR" dirty="0" smtClean="0"/>
              <a:t> %40’ının bu Kanunda belirtilen süre ve </a:t>
            </a:r>
            <a:r>
              <a:rPr lang="tr-TR" dirty="0" err="1" smtClean="0"/>
              <a:t>sekilde</a:t>
            </a:r>
            <a:r>
              <a:rPr lang="tr-TR" dirty="0" smtClean="0"/>
              <a:t> ödenmesi</a:t>
            </a:r>
          </a:p>
          <a:p>
            <a:r>
              <a:rPr lang="tr-TR" dirty="0" smtClean="0"/>
              <a:t>hâlinde, kalan %60’ının tahsilinden vazgeçilir.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Kesinleşmiş Sosyal Güvenlik Kurumu alacakları</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5510 sayılı Kanunun 4 üncü maddesinin birinci fıkrasının (b) bendi kapsamındaki sigortalılar</a:t>
            </a:r>
          </a:p>
          <a:p>
            <a:r>
              <a:rPr lang="tr-TR" dirty="0" smtClean="0"/>
              <a:t>ile ek 5 inci ve ek 6 </a:t>
            </a:r>
            <a:r>
              <a:rPr lang="tr-TR" dirty="0" err="1" smtClean="0"/>
              <a:t>ncı</a:t>
            </a:r>
            <a:r>
              <a:rPr lang="tr-TR" dirty="0" smtClean="0"/>
              <a:t> maddeleri kapsamında sigortalı olanların, bu madde kapsamındaki borçlarını</a:t>
            </a:r>
          </a:p>
          <a:p>
            <a:r>
              <a:rPr lang="tr-TR" dirty="0" smtClean="0"/>
              <a:t>yapılandırmaları hâlinde, yapılandırılan borç haricinde </a:t>
            </a:r>
            <a:r>
              <a:rPr lang="tr-TR" dirty="0" err="1" smtClean="0"/>
              <a:t>altmıs</a:t>
            </a:r>
            <a:r>
              <a:rPr lang="tr-TR" dirty="0" smtClean="0"/>
              <a:t> günden fazla prim ve prime </a:t>
            </a:r>
            <a:r>
              <a:rPr lang="tr-TR" dirty="0" err="1" smtClean="0"/>
              <a:t>iliskin</a:t>
            </a:r>
            <a:endParaRPr lang="tr-TR" dirty="0" smtClean="0"/>
          </a:p>
          <a:p>
            <a:r>
              <a:rPr lang="tr-TR" dirty="0" smtClean="0"/>
              <a:t>borçlarının bulunmaması veya </a:t>
            </a:r>
            <a:r>
              <a:rPr lang="tr-TR" dirty="0" err="1" smtClean="0"/>
              <a:t>altmıs</a:t>
            </a:r>
            <a:r>
              <a:rPr lang="tr-TR" dirty="0" smtClean="0"/>
              <a:t> günden fazla prim ve prime </a:t>
            </a:r>
            <a:r>
              <a:rPr lang="tr-TR" dirty="0" err="1" smtClean="0"/>
              <a:t>iliskin</a:t>
            </a:r>
            <a:r>
              <a:rPr lang="tr-TR" dirty="0" smtClean="0"/>
              <a:t> borçları bulunmakla birlikte bu</a:t>
            </a:r>
          </a:p>
          <a:p>
            <a:r>
              <a:rPr lang="tr-TR" dirty="0" smtClean="0"/>
              <a:t>borçlarını ilgili kanunlara göre </a:t>
            </a:r>
            <a:r>
              <a:rPr lang="tr-TR" dirty="0" err="1" smtClean="0"/>
              <a:t>taksitlendirmis</a:t>
            </a:r>
            <a:r>
              <a:rPr lang="tr-TR" dirty="0" smtClean="0"/>
              <a:t> veya </a:t>
            </a:r>
            <a:r>
              <a:rPr lang="tr-TR" dirty="0" err="1" smtClean="0"/>
              <a:t>yapılandırmıs</a:t>
            </a:r>
            <a:r>
              <a:rPr lang="tr-TR" dirty="0" smtClean="0"/>
              <a:t> olup ödeme yükümlülüklerini de</a:t>
            </a:r>
          </a:p>
          <a:p>
            <a:r>
              <a:rPr lang="tr-TR" dirty="0" smtClean="0"/>
              <a:t>yerine getiriyor olmaları ve bu maddeye göre yapılandırılan borçlarının ilk taksitini ödemeleri kaydıyla</a:t>
            </a:r>
          </a:p>
          <a:p>
            <a:r>
              <a:rPr lang="tr-TR" dirty="0" smtClean="0"/>
              <a:t>genel </a:t>
            </a:r>
            <a:r>
              <a:rPr lang="tr-TR" dirty="0" err="1" smtClean="0"/>
              <a:t>saglık</a:t>
            </a:r>
            <a:r>
              <a:rPr lang="tr-TR" dirty="0" smtClean="0"/>
              <a:t> sigortasından yararlanmaya </a:t>
            </a:r>
            <a:r>
              <a:rPr lang="tr-TR" dirty="0" err="1" smtClean="0"/>
              <a:t>baslatılır</a:t>
            </a:r>
            <a:r>
              <a:rPr lang="tr-TR" dirty="0" smtClean="0"/>
              <a:t>.</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418</TotalTime>
  <Words>7184</Words>
  <Application>Microsoft Office PowerPoint</Application>
  <PresentationFormat>Ekran Gösterisi (4:3)</PresentationFormat>
  <Paragraphs>376</Paragraphs>
  <Slides>77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77</vt:i4>
      </vt:variant>
    </vt:vector>
  </HeadingPairs>
  <TitlesOfParts>
    <vt:vector size="80" baseType="lpstr">
      <vt:lpstr>Arial</vt:lpstr>
      <vt:lpstr>Calibri</vt:lpstr>
      <vt:lpstr>Ofis Teması</vt:lpstr>
      <vt:lpstr>   7440 SAYILI KANUN UYARINCA ALACAKLARIN YAPILANDIRILMASI SOSYAL GÜVENLİK İŞLEMLERİ YÖNÜYLE</vt:lpstr>
      <vt:lpstr>9/2/2023 tarihli ve 7440 sayılı Bazı Alacakların Yeniden Yapılandırılması ile Bazı Kanunlarda Değişiklik Yapılmasına Dair Kanun 12/03/2023 tarihli ve 32130 sayılı Resmi Gazetede yayımlanarak yürürlüğe girmiştir.</vt:lpstr>
      <vt:lpstr>Yapılandırma Kapsamına Giren Borçlar-1</vt:lpstr>
      <vt:lpstr>Yapılandırma Kapsamına Giren Borçlar-2</vt:lpstr>
      <vt:lpstr>BU KANUN UYGULANMASINDA</vt:lpstr>
      <vt:lpstr>Kesinleşmiş Sosyal Güvenlik Kurumu alacakları;</vt:lpstr>
      <vt:lpstr>Kesinleşmiş Sosyal Güvenlik Kurumu alacakları;</vt:lpstr>
      <vt:lpstr>Kesinleşmiş Sosyal Güvenlik Kurumu alacakları;</vt:lpstr>
      <vt:lpstr>Kesinleşmiş Sosyal Güvenlik Kurumu alacakları</vt:lpstr>
      <vt:lpstr>Kesinleşmiş Sosyal Güvenlik Kurumu alacakları;</vt:lpstr>
      <vt:lpstr>Kesinleşmiş Sosyal Güvenlik Kurumu alacakları</vt:lpstr>
      <vt:lpstr>Ön değerlendirme, araştırma veya tespit aşamasında olan eksik isçilik prim tutarları ile kesinleşmemiş idari para cezaları</vt:lpstr>
      <vt:lpstr>PowerPoint Sunusu</vt:lpstr>
      <vt:lpstr>Ortak Hükümler</vt:lpstr>
      <vt:lpstr>Ortak Hükümler</vt:lpstr>
      <vt:lpstr>Ortak Hükümler</vt:lpstr>
      <vt:lpstr>Ortak Hükümler</vt:lpstr>
      <vt:lpstr>Ortak Hükümler</vt:lpstr>
      <vt:lpstr>Ortak Hükümler</vt:lpstr>
      <vt:lpstr>Ortak Hükümler</vt:lpstr>
      <vt:lpstr>Ortak Hükümler</vt:lpstr>
      <vt:lpstr>Ortak Hükümler</vt:lpstr>
      <vt:lpstr>Ortak Hükümler</vt:lpstr>
      <vt:lpstr>Ortak Hükümler</vt:lpstr>
      <vt:lpstr>Ortak Hükümler</vt:lpstr>
      <vt:lpstr>Ortak Hükümler</vt:lpstr>
      <vt:lpstr>Ortak Hükümler</vt:lpstr>
      <vt:lpstr>Ortak Hükümler</vt:lpstr>
      <vt:lpstr>Ortak Hükümler</vt:lpstr>
      <vt:lpstr>Ortak Hükümler</vt:lpstr>
      <vt:lpstr>Ortak Hükümler</vt:lpstr>
      <vt:lpstr>Ortak Hükümler</vt:lpstr>
      <vt:lpstr>Ortak Hükümler</vt:lpstr>
      <vt:lpstr>Ortak Hükümler</vt:lpstr>
      <vt:lpstr>Ortak Hükümler</vt:lpstr>
      <vt:lpstr>Ortak Hükümler</vt:lpstr>
      <vt:lpstr>Ortak Hükümler</vt:lpstr>
      <vt:lpstr>Ortak Hükümler</vt:lpstr>
      <vt:lpstr>Ortak Hükümler</vt:lpstr>
      <vt:lpstr>Diğer Hükümler</vt:lpstr>
      <vt:lpstr>Diğer Hükümler</vt:lpstr>
      <vt:lpstr>Diğer Hükümler</vt:lpstr>
      <vt:lpstr>Diğer Hükümler</vt:lpstr>
      <vt:lpstr>YAPILANDIRMA KAPSAMINA GIREN KURUM ALACAKLAR I,TÜRÜ VE DÖNEMI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İdari para cezası alacaklarının genel olarak hesaplanması </vt:lpstr>
      <vt:lpstr>PowerPoint Sunusu</vt:lpstr>
      <vt:lpstr>Kanunun Yayım Tarihinden Önce (12/3/2023 Tarihinden Önce) Kesinleşmiş İdari Para Cezaları</vt:lpstr>
      <vt:lpstr>İlk Taksit Ödeme Süresinden Önce (3/7/2023 tarihinden Önce) Kesinleşmiş İdari Para Cezaları</vt:lpstr>
      <vt:lpstr>İlk Taksit Ödeme Süresinden Önce (3/7/2023 tarihinden Önce) Kesinleşmiş İdari Para Cezaları</vt:lpstr>
      <vt:lpstr>PowerPoint Sunusu</vt:lpstr>
      <vt:lpstr>Genel olarak pesin ödenecek tutarın hesaplanması ve borcun ödeme süresi</vt:lpstr>
      <vt:lpstr>PowerPoint Sunusu</vt:lpstr>
      <vt:lpstr>PowerPoint Sunusu</vt:lpstr>
      <vt:lpstr>Taksitler Halinde Yapılandırma Yapılması Durumu </vt:lpstr>
      <vt:lpstr>PowerPoint Sunusu</vt:lpstr>
      <vt:lpstr>Eksik isçilikten kaynaklanan prim borçlarının taksitle ödenmesi ve teminat mektupları</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7440 SAYILI KANUN UYARINCA ALACAKLARIN YAPILANDIRILMASI SOSYAL GÜVENLİK İŞLEMLERİ YÖNÜYLE</dc:title>
  <dc:creator>hacan</dc:creator>
  <cp:lastModifiedBy>Senem Şakır</cp:lastModifiedBy>
  <cp:revision>40</cp:revision>
  <dcterms:created xsi:type="dcterms:W3CDTF">2023-03-28T12:30:19Z</dcterms:created>
  <dcterms:modified xsi:type="dcterms:W3CDTF">2023-03-30T06:32:00Z</dcterms:modified>
</cp:coreProperties>
</file>