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7" r:id="rId6"/>
    <p:sldId id="278" r:id="rId7"/>
    <p:sldId id="260" r:id="rId8"/>
    <p:sldId id="261" r:id="rId9"/>
    <p:sldId id="262" r:id="rId10"/>
    <p:sldId id="263"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 id="280"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rdem-erdem.av.tr/yayinlar/hukuk-postasi/dijital-reklam-hizmetlerinde-stopaj-vergisi-sorunu/#_ftn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ayraktarburak.com/etbis-nedi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48E9F2D-95C3-90B2-6638-34545920C07D}"/>
              </a:ext>
            </a:extLst>
          </p:cNvPr>
          <p:cNvSpPr>
            <a:spLocks noGrp="1"/>
          </p:cNvSpPr>
          <p:nvPr>
            <p:ph type="ctrTitle"/>
          </p:nvPr>
        </p:nvSpPr>
        <p:spPr/>
        <p:txBody>
          <a:bodyPr/>
          <a:lstStyle/>
          <a:p>
            <a:r>
              <a:rPr lang="tr-TR" sz="4800" dirty="0"/>
              <a:t>E-Ticaret ve Dijital Mecralarda Vergilendirme</a:t>
            </a:r>
          </a:p>
        </p:txBody>
      </p:sp>
      <p:sp>
        <p:nvSpPr>
          <p:cNvPr id="3" name="Alt Başlık 2">
            <a:extLst>
              <a:ext uri="{FF2B5EF4-FFF2-40B4-BE49-F238E27FC236}">
                <a16:creationId xmlns:a16="http://schemas.microsoft.com/office/drawing/2014/main" xmlns="" id="{DED141B2-16E7-54FB-9A7C-C3447F96381E}"/>
              </a:ext>
            </a:extLst>
          </p:cNvPr>
          <p:cNvSpPr>
            <a:spLocks noGrp="1"/>
          </p:cNvSpPr>
          <p:nvPr>
            <p:ph type="subTitle" idx="1"/>
          </p:nvPr>
        </p:nvSpPr>
        <p:spPr>
          <a:xfrm>
            <a:off x="2692398" y="4232365"/>
            <a:ext cx="6815669" cy="746033"/>
          </a:xfrm>
        </p:spPr>
        <p:txBody>
          <a:bodyPr>
            <a:normAutofit fontScale="92500" lnSpcReduction="20000"/>
          </a:bodyPr>
          <a:lstStyle/>
          <a:p>
            <a:r>
              <a:rPr lang="tr-TR" dirty="0"/>
              <a:t>Mahmut AYDOĞMUŞ</a:t>
            </a:r>
          </a:p>
          <a:p>
            <a:r>
              <a:rPr lang="tr-TR" dirty="0"/>
              <a:t>E. Vergi Başmüfettişi, Öğr. Gör.</a:t>
            </a:r>
          </a:p>
        </p:txBody>
      </p:sp>
    </p:spTree>
    <p:extLst>
      <p:ext uri="{BB962C8B-B14F-4D97-AF65-F5344CB8AC3E}">
        <p14:creationId xmlns:p14="http://schemas.microsoft.com/office/powerpoint/2010/main" val="765774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523CE8-5DAB-736A-E3D5-666CADFF88C8}"/>
              </a:ext>
            </a:extLst>
          </p:cNvPr>
          <p:cNvSpPr>
            <a:spLocks noGrp="1"/>
          </p:cNvSpPr>
          <p:nvPr>
            <p:ph type="title"/>
          </p:nvPr>
        </p:nvSpPr>
        <p:spPr/>
        <p:txBody>
          <a:bodyPr/>
          <a:lstStyle/>
          <a:p>
            <a:r>
              <a:rPr lang="tr-TR" dirty="0"/>
              <a:t>Reklam Hizmetlerinde Tevkifat</a:t>
            </a:r>
          </a:p>
        </p:txBody>
      </p:sp>
      <p:sp>
        <p:nvSpPr>
          <p:cNvPr id="3" name="İçerik Yer Tutucusu 2">
            <a:extLst>
              <a:ext uri="{FF2B5EF4-FFF2-40B4-BE49-F238E27FC236}">
                <a16:creationId xmlns:a16="http://schemas.microsoft.com/office/drawing/2014/main" xmlns="" id="{5FED5ED0-7765-4AAA-7A3E-A2DF14CE35B9}"/>
              </a:ext>
            </a:extLst>
          </p:cNvPr>
          <p:cNvSpPr>
            <a:spLocks noGrp="1"/>
          </p:cNvSpPr>
          <p:nvPr>
            <p:ph idx="1"/>
          </p:nvPr>
        </p:nvSpPr>
        <p:spPr/>
        <p:txBody>
          <a:bodyPr>
            <a:normAutofit fontScale="62500" lnSpcReduction="20000"/>
          </a:bodyPr>
          <a:lstStyle/>
          <a:p>
            <a:pPr algn="just"/>
            <a:r>
              <a:rPr lang="tr-TR" b="0" i="0" dirty="0">
                <a:solidFill>
                  <a:schemeClr val="tx1"/>
                </a:solidFill>
                <a:effectLst/>
                <a:latin typeface="Inter"/>
              </a:rPr>
              <a:t>Bu noktada, iş yeri kavramının irdelenmesi önem arz eder. ÇVÖA uyarınca "iş yeri", bir teşebbüsün işinin tamamen veya kısmen yürütüldüğü işe ilişkin </a:t>
            </a:r>
            <a:r>
              <a:rPr lang="tr-TR" b="0" i="0" u="sng" dirty="0">
                <a:solidFill>
                  <a:schemeClr val="tx1"/>
                </a:solidFill>
                <a:effectLst/>
                <a:latin typeface="Inter"/>
              </a:rPr>
              <a:t>sabit bir yer</a:t>
            </a:r>
            <a:r>
              <a:rPr lang="tr-TR" b="0" i="0" dirty="0">
                <a:solidFill>
                  <a:schemeClr val="tx1"/>
                </a:solidFill>
                <a:effectLst/>
                <a:latin typeface="Inter"/>
              </a:rPr>
              <a:t> anlamına gelir. Anlaşıldığı üzere, bahsedilen iş yeri fizikidir, dijital iş yeri kapsam dışındadır. Benzer şekilde, VUK’un 156. maddesine göre, “</a:t>
            </a:r>
            <a:r>
              <a:rPr lang="tr-TR" b="0" i="1" dirty="0">
                <a:solidFill>
                  <a:schemeClr val="tx1"/>
                </a:solidFill>
                <a:effectLst/>
                <a:latin typeface="Inter"/>
              </a:rPr>
              <a:t>ticari, sınai, zirai ve mesleki faaliyette iş yeri; mağaza, yazıhane, idarehane, muayenehane, imalathane şube, depo, otel, kahvehane, eğlence ve spor yerleri, tarla, bağ, bahçe, çiftlik, hayvancılık tesisleri, dalyan ve voli mahalleri, madenler, taş ocakları, inşaat şantiyeleri, vapur büfeleri gibi ticari, sınai, zirai veya mesleki bir faaliyetin icrasına tahsis edilen veya bu faaliyetlerde kullanılan yerdir.”</a:t>
            </a:r>
            <a:endParaRPr lang="tr-TR" b="0" i="0" dirty="0">
              <a:solidFill>
                <a:schemeClr val="tx1"/>
              </a:solidFill>
              <a:effectLst/>
              <a:latin typeface="Inter"/>
            </a:endParaRPr>
          </a:p>
          <a:p>
            <a:pPr algn="just"/>
            <a:r>
              <a:rPr lang="tr-TR" b="0" i="0" dirty="0">
                <a:solidFill>
                  <a:schemeClr val="tx1"/>
                </a:solidFill>
                <a:effectLst/>
                <a:latin typeface="Inter"/>
              </a:rPr>
              <a:t>Görüldüğü üzere, VUK’ta da dijital iş yeri kavramı yer almaz. Ancak vergi idarelerinin ilgili maddede yer alan “</a:t>
            </a:r>
            <a:r>
              <a:rPr lang="tr-TR" b="1" i="0" dirty="0">
                <a:solidFill>
                  <a:schemeClr val="tx1"/>
                </a:solidFill>
                <a:effectLst/>
                <a:latin typeface="Inter"/>
              </a:rPr>
              <a:t>gibi</a:t>
            </a:r>
            <a:r>
              <a:rPr lang="tr-TR" b="0" i="0" dirty="0">
                <a:solidFill>
                  <a:schemeClr val="tx1"/>
                </a:solidFill>
                <a:effectLst/>
                <a:latin typeface="Inter"/>
              </a:rPr>
              <a:t>” ibaresinden yola çıkarak iş yeri kavramını geniş yorumladığı, dijital iş yerini kapsama aldığı görülür.</a:t>
            </a:r>
            <a:r>
              <a:rPr lang="tr-TR" b="0" i="0" dirty="0">
                <a:solidFill>
                  <a:schemeClr val="tx1"/>
                </a:solidFill>
                <a:effectLst/>
                <a:latin typeface="Inter"/>
                <a:hlinkClick r:id="rId2">
                  <a:extLst>
                    <a:ext uri="{A12FA001-AC4F-418D-AE19-62706E023703}">
                      <ahyp:hlinkClr xmlns:ahyp="http://schemas.microsoft.com/office/drawing/2018/hyperlinkcolor" xmlns="" val="tx"/>
                    </a:ext>
                  </a:extLst>
                </a:hlinkClick>
              </a:rPr>
              <a:t>[5]</a:t>
            </a:r>
            <a:r>
              <a:rPr lang="tr-TR" b="0" i="0" dirty="0">
                <a:solidFill>
                  <a:schemeClr val="tx1"/>
                </a:solidFill>
                <a:effectLst/>
                <a:latin typeface="Inter"/>
              </a:rPr>
              <a:t> Bu tutumun, hem kanuna hem de uluslararası vergi anlaşmalarına aykırılık teşkil ettiği ileri sürülebilir. Nitekim aşağıda açıklanacağı üzere, Vergi Mahkemelerinin Türkiye’de fiziki iş yeri veya daimi temsilcisi bulunmayan dijital reklam hizmeti sağlayıcılarının kazancının Türkiye’de vergilendirilmesinin kanuna ve uluslararası vergi anlaşmalarına aykırı olduğu yönünde kararları mevcuttur.</a:t>
            </a:r>
          </a:p>
        </p:txBody>
      </p:sp>
    </p:spTree>
    <p:extLst>
      <p:ext uri="{BB962C8B-B14F-4D97-AF65-F5344CB8AC3E}">
        <p14:creationId xmlns:p14="http://schemas.microsoft.com/office/powerpoint/2010/main" val="303467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ACE563-3811-E9EC-B980-18F724E97404}"/>
              </a:ext>
            </a:extLst>
          </p:cNvPr>
          <p:cNvSpPr>
            <a:spLocks noGrp="1"/>
          </p:cNvSpPr>
          <p:nvPr>
            <p:ph type="title"/>
          </p:nvPr>
        </p:nvSpPr>
        <p:spPr/>
        <p:txBody>
          <a:bodyPr/>
          <a:lstStyle/>
          <a:p>
            <a:r>
              <a:rPr lang="tr-TR" dirty="0"/>
              <a:t>Sosyal Medya Gelirleri</a:t>
            </a:r>
          </a:p>
        </p:txBody>
      </p:sp>
      <p:sp>
        <p:nvSpPr>
          <p:cNvPr id="3" name="İçerik Yer Tutucusu 2">
            <a:extLst>
              <a:ext uri="{FF2B5EF4-FFF2-40B4-BE49-F238E27FC236}">
                <a16:creationId xmlns:a16="http://schemas.microsoft.com/office/drawing/2014/main" xmlns="" id="{FFEE83AE-FC56-C6C5-99B7-C1873A1C0065}"/>
              </a:ext>
            </a:extLst>
          </p:cNvPr>
          <p:cNvSpPr>
            <a:spLocks noGrp="1"/>
          </p:cNvSpPr>
          <p:nvPr>
            <p:ph idx="1"/>
          </p:nvPr>
        </p:nvSpPr>
        <p:spPr/>
        <p:txBody>
          <a:bodyPr>
            <a:normAutofit fontScale="85000" lnSpcReduction="20000"/>
          </a:bodyPr>
          <a:lstStyle/>
          <a:p>
            <a:pPr algn="just"/>
            <a:r>
              <a:rPr lang="tr-TR" b="0" i="0" dirty="0">
                <a:solidFill>
                  <a:srgbClr val="494949"/>
                </a:solidFill>
                <a:effectLst/>
                <a:latin typeface="Open Sans" panose="020B0606030504020204" pitchFamily="34" charset="0"/>
              </a:rPr>
              <a:t>İnternet ortamındaki sosyal ağ sağlayıcıları üzerinden metin, görüntü, ses, video gibi içerikler paylaşan sosyal içerik üreticilerinin bu faaliyetlerinden elde ettikleri kazançlar ile akıllı telefon veya tablet gibi mobil cihazlar için uygulama geliştirenlerin elektronik uygulama paylaşım ve satış platformları üzerinden elde ettikleri kazançlar gelir vergisinden müstesnadır.</a:t>
            </a:r>
          </a:p>
          <a:p>
            <a:pPr algn="just"/>
            <a:r>
              <a:rPr lang="tr-TR" b="0" i="0" dirty="0">
                <a:solidFill>
                  <a:srgbClr val="494949"/>
                </a:solidFill>
                <a:effectLst/>
                <a:latin typeface="Open Sans" panose="020B0606030504020204" pitchFamily="34" charset="0"/>
              </a:rPr>
              <a:t>Bu istisnadan faydalanılabilmesi için Türkiye’de kurulu bankalarda bir hesap açılması ve bu faaliyetlere ilişkin tüm hasılatın münhasıran bu hesap aracılığıyla tahsil edilmesi şarttır.</a:t>
            </a:r>
          </a:p>
          <a:p>
            <a:pPr algn="just"/>
            <a:r>
              <a:rPr lang="tr-TR" b="0" i="0" dirty="0">
                <a:solidFill>
                  <a:srgbClr val="494949"/>
                </a:solidFill>
                <a:effectLst/>
                <a:latin typeface="Open Sans" panose="020B0606030504020204" pitchFamily="34" charset="0"/>
              </a:rPr>
              <a:t>Bankalar, bu kapsamda açılan hesaplara aktarılan hasılat tutarı üzerinden, aktarım tarihi itibarıyla %15 oranında gelir vergisi tevkifatı yapmak ve beyan edip ödemekle yükümlüdür.</a:t>
            </a:r>
          </a:p>
          <a:p>
            <a:pPr algn="just"/>
            <a:r>
              <a:rPr lang="tr-TR" b="0" i="0" dirty="0">
                <a:solidFill>
                  <a:srgbClr val="494949"/>
                </a:solidFill>
                <a:effectLst/>
                <a:latin typeface="Open Sans" panose="020B0606030504020204" pitchFamily="34" charset="0"/>
              </a:rPr>
              <a:t>Birinci fıkra kapsamındaki kazançları toplamı 103 üncü maddede yazılı tarifenin dördüncü gelir diliminde yer alan tutarı aşanlar ile faaliyete ilişkin tüm gelirlerini ikinci fıkrada belirtilen şartlara göre tahsil etmeyenler bu istisnadan faydalanamazlar.</a:t>
            </a:r>
          </a:p>
          <a:p>
            <a:endParaRPr lang="tr-TR" dirty="0"/>
          </a:p>
        </p:txBody>
      </p:sp>
    </p:spTree>
    <p:extLst>
      <p:ext uri="{BB962C8B-B14F-4D97-AF65-F5344CB8AC3E}">
        <p14:creationId xmlns:p14="http://schemas.microsoft.com/office/powerpoint/2010/main" val="2258945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FCFA9D-D08B-B7F6-AD1E-0FABCC7349C3}"/>
              </a:ext>
            </a:extLst>
          </p:cNvPr>
          <p:cNvSpPr>
            <a:spLocks noGrp="1"/>
          </p:cNvSpPr>
          <p:nvPr>
            <p:ph type="title"/>
          </p:nvPr>
        </p:nvSpPr>
        <p:spPr/>
        <p:txBody>
          <a:bodyPr/>
          <a:lstStyle/>
          <a:p>
            <a:r>
              <a:rPr lang="tr-TR" dirty="0"/>
              <a:t>Sosyal Medya Gelirleri</a:t>
            </a:r>
          </a:p>
        </p:txBody>
      </p:sp>
      <p:sp>
        <p:nvSpPr>
          <p:cNvPr id="3" name="İçerik Yer Tutucusu 2">
            <a:extLst>
              <a:ext uri="{FF2B5EF4-FFF2-40B4-BE49-F238E27FC236}">
                <a16:creationId xmlns:a16="http://schemas.microsoft.com/office/drawing/2014/main" xmlns="" id="{356E2404-A399-1747-6A44-9D86E02FDC81}"/>
              </a:ext>
            </a:extLst>
          </p:cNvPr>
          <p:cNvSpPr>
            <a:spLocks noGrp="1"/>
          </p:cNvSpPr>
          <p:nvPr>
            <p:ph idx="1"/>
          </p:nvPr>
        </p:nvSpPr>
        <p:spPr/>
        <p:txBody>
          <a:bodyPr/>
          <a:lstStyle/>
          <a:p>
            <a:r>
              <a:rPr lang="tr-TR" dirty="0"/>
              <a:t>Yürütülen vergi incelemeleri kapsamında ticari kazanç/serbest meslek kazancı ayrımı.</a:t>
            </a:r>
          </a:p>
          <a:p>
            <a:r>
              <a:rPr lang="tr-TR" dirty="0"/>
              <a:t>Yurtdışında yer alan içerik üreticilerinin vergilendirilme noktasında yaşanan sorunlar.</a:t>
            </a:r>
          </a:p>
          <a:p>
            <a:r>
              <a:rPr lang="tr-TR" dirty="0"/>
              <a:t>IP değişikliği ve </a:t>
            </a:r>
            <a:r>
              <a:rPr lang="tr-TR" dirty="0" err="1"/>
              <a:t>Off</a:t>
            </a:r>
            <a:r>
              <a:rPr lang="tr-TR" dirty="0"/>
              <a:t> </a:t>
            </a:r>
            <a:r>
              <a:rPr lang="tr-TR" dirty="0" err="1"/>
              <a:t>Shore</a:t>
            </a:r>
            <a:r>
              <a:rPr lang="tr-TR" dirty="0"/>
              <a:t> hesaplarla yürütülen kayıt dışılık.</a:t>
            </a:r>
          </a:p>
        </p:txBody>
      </p:sp>
    </p:spTree>
    <p:extLst>
      <p:ext uri="{BB962C8B-B14F-4D97-AF65-F5344CB8AC3E}">
        <p14:creationId xmlns:p14="http://schemas.microsoft.com/office/powerpoint/2010/main" val="3326843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0359BC-BE16-A5E8-A69F-DC74F47D8A3A}"/>
              </a:ext>
            </a:extLst>
          </p:cNvPr>
          <p:cNvSpPr>
            <a:spLocks noGrp="1"/>
          </p:cNvSpPr>
          <p:nvPr>
            <p:ph type="title"/>
          </p:nvPr>
        </p:nvSpPr>
        <p:spPr/>
        <p:txBody>
          <a:bodyPr/>
          <a:lstStyle/>
          <a:p>
            <a:r>
              <a:rPr lang="tr-TR" dirty="0"/>
              <a:t>E-Ticaret</a:t>
            </a:r>
          </a:p>
        </p:txBody>
      </p:sp>
      <p:sp>
        <p:nvSpPr>
          <p:cNvPr id="3" name="İçerik Yer Tutucusu 2">
            <a:extLst>
              <a:ext uri="{FF2B5EF4-FFF2-40B4-BE49-F238E27FC236}">
                <a16:creationId xmlns:a16="http://schemas.microsoft.com/office/drawing/2014/main" xmlns="" id="{80AD4632-E2B5-2A8A-B4EC-624C4DA06ACB}"/>
              </a:ext>
            </a:extLst>
          </p:cNvPr>
          <p:cNvSpPr>
            <a:spLocks noGrp="1"/>
          </p:cNvSpPr>
          <p:nvPr>
            <p:ph idx="1"/>
          </p:nvPr>
        </p:nvSpPr>
        <p:spPr/>
        <p:txBody>
          <a:bodyPr>
            <a:normAutofit fontScale="62500" lnSpcReduction="20000"/>
          </a:bodyPr>
          <a:lstStyle/>
          <a:p>
            <a:r>
              <a:rPr lang="tr-TR" b="0" i="0" dirty="0">
                <a:solidFill>
                  <a:srgbClr val="555555"/>
                </a:solidFill>
                <a:effectLst/>
                <a:latin typeface="-apple-system"/>
              </a:rPr>
              <a:t>Elektronik ticaret, başta internet olmak üzere elektronik bir ağ üzerinden mal ve hizmetlerin alınıp satılması veya fonların veya verilerin iletilmesidir. Bu ticari olarak yapılan işlemler, işletmeden işletmeye (B2B), işletmeden tüketiciye (B2C), tüketiciden tüketiciye ya da tüketiciden işletmeye şeklinde gerçekleşmektedir. </a:t>
            </a:r>
          </a:p>
          <a:p>
            <a:pPr algn="l"/>
            <a:r>
              <a:rPr lang="tr-TR" b="0" i="0" dirty="0">
                <a:solidFill>
                  <a:srgbClr val="555555"/>
                </a:solidFill>
                <a:effectLst/>
                <a:latin typeface="-apple-system"/>
              </a:rPr>
              <a:t>Şahsına ait web sitesi üzerinden satış yapmak isteyen girişimciler Elektronik Ticaret Bilgi Sistemine (ETBİS) KEP adresleri ile kayıt olmak zorundadırlar. Aynı şekilde girişimci internet ortamı üzerinden yurtdışına satış yapacak ise sisteme kep adresiyle kayıt olmak zorundadır. Ancak yurt içindeki satışlarda N11, </a:t>
            </a:r>
            <a:r>
              <a:rPr lang="tr-TR" b="0" i="0" dirty="0" err="1">
                <a:solidFill>
                  <a:srgbClr val="555555"/>
                </a:solidFill>
                <a:effectLst/>
                <a:latin typeface="-apple-system"/>
              </a:rPr>
              <a:t>Hepsiburada</a:t>
            </a:r>
            <a:r>
              <a:rPr lang="tr-TR" b="0" i="0" dirty="0">
                <a:solidFill>
                  <a:srgbClr val="555555"/>
                </a:solidFill>
                <a:effectLst/>
                <a:latin typeface="-apple-system"/>
              </a:rPr>
              <a:t> gibi ortak olan pazar yerleri kullanılıyor ise ve sosyal medya üzerinden </a:t>
            </a:r>
            <a:r>
              <a:rPr lang="tr-TR" b="0" i="0" dirty="0" err="1">
                <a:solidFill>
                  <a:srgbClr val="555555"/>
                </a:solidFill>
                <a:effectLst/>
                <a:latin typeface="-apple-system"/>
              </a:rPr>
              <a:t>instagram</a:t>
            </a:r>
            <a:r>
              <a:rPr lang="tr-TR" b="0" i="0" dirty="0">
                <a:solidFill>
                  <a:srgbClr val="555555"/>
                </a:solidFill>
                <a:effectLst/>
                <a:latin typeface="-apple-system"/>
              </a:rPr>
              <a:t>, </a:t>
            </a:r>
            <a:r>
              <a:rPr lang="tr-TR" b="0" i="0" dirty="0" err="1">
                <a:solidFill>
                  <a:srgbClr val="555555"/>
                </a:solidFill>
                <a:effectLst/>
                <a:latin typeface="-apple-system"/>
              </a:rPr>
              <a:t>facebook</a:t>
            </a:r>
            <a:r>
              <a:rPr lang="tr-TR" b="0" i="0" dirty="0">
                <a:solidFill>
                  <a:srgbClr val="555555"/>
                </a:solidFill>
                <a:effectLst/>
                <a:latin typeface="-apple-system"/>
              </a:rPr>
              <a:t> vb. platformlar kullanıyor ise kayıt olma gibi bir zorunluluğu yoktur.</a:t>
            </a:r>
            <a:endParaRPr lang="tr-TR" b="0" i="0" dirty="0">
              <a:solidFill>
                <a:srgbClr val="212529"/>
              </a:solidFill>
              <a:effectLst/>
              <a:latin typeface="-apple-system"/>
            </a:endParaRPr>
          </a:p>
          <a:p>
            <a:pPr algn="l"/>
            <a:r>
              <a:rPr lang="tr-TR" b="0" i="0" dirty="0">
                <a:solidFill>
                  <a:srgbClr val="555555"/>
                </a:solidFill>
                <a:effectLst/>
                <a:latin typeface="-apple-system"/>
              </a:rPr>
              <a:t>Elektronik Ticaret Bilgi Sistemine (</a:t>
            </a:r>
            <a:r>
              <a:rPr lang="tr-TR" b="0" i="0" u="none" strike="noStrike" dirty="0">
                <a:solidFill>
                  <a:srgbClr val="2980B9"/>
                </a:solidFill>
                <a:effectLst/>
                <a:latin typeface="-apple-system"/>
                <a:hlinkClick r:id="rId2"/>
              </a:rPr>
              <a:t>ETBİS</a:t>
            </a:r>
            <a:r>
              <a:rPr lang="tr-TR" b="0" i="0" dirty="0">
                <a:solidFill>
                  <a:srgbClr val="555555"/>
                </a:solidFill>
                <a:effectLst/>
                <a:latin typeface="-apple-system"/>
              </a:rPr>
              <a:t>) elektronik ticaret işini yapmak için giriş yapan girişimcileri ve firmaları kayıt altına almak amacıyla Gümrük ve Ticaret Bakanlığı tarafından oluşturulmuştur. Sistemin amacı internet ortamı üzerinden alışveriş yapan tüketiciyi kötü satıcılara karşı korumak, elektronik ticaret işini yapan firmaların kayıtlarından istatistikler oluşturmak ve güvenli bir ticaret ortamı oluşturmaktır.</a:t>
            </a:r>
            <a:endParaRPr lang="tr-TR" b="0" i="0" dirty="0">
              <a:solidFill>
                <a:srgbClr val="212529"/>
              </a:solidFill>
              <a:effectLst/>
              <a:latin typeface="-apple-system"/>
            </a:endParaRPr>
          </a:p>
          <a:p>
            <a:endParaRPr lang="tr-TR" dirty="0"/>
          </a:p>
        </p:txBody>
      </p:sp>
    </p:spTree>
    <p:extLst>
      <p:ext uri="{BB962C8B-B14F-4D97-AF65-F5344CB8AC3E}">
        <p14:creationId xmlns:p14="http://schemas.microsoft.com/office/powerpoint/2010/main" val="238272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AE541B3-1E33-254E-54A2-8188F7BABA15}"/>
              </a:ext>
            </a:extLst>
          </p:cNvPr>
          <p:cNvSpPr>
            <a:spLocks noGrp="1"/>
          </p:cNvSpPr>
          <p:nvPr>
            <p:ph type="title"/>
          </p:nvPr>
        </p:nvSpPr>
        <p:spPr/>
        <p:txBody>
          <a:bodyPr/>
          <a:lstStyle/>
          <a:p>
            <a:r>
              <a:rPr lang="tr-TR" dirty="0"/>
              <a:t>Esnaf Muaflığı İstisnası</a:t>
            </a:r>
          </a:p>
        </p:txBody>
      </p:sp>
      <p:sp>
        <p:nvSpPr>
          <p:cNvPr id="3" name="İçerik Yer Tutucusu 2">
            <a:extLst>
              <a:ext uri="{FF2B5EF4-FFF2-40B4-BE49-F238E27FC236}">
                <a16:creationId xmlns:a16="http://schemas.microsoft.com/office/drawing/2014/main" xmlns="" id="{1A67C9F9-75BE-E1C2-ECC4-744A5228AEE9}"/>
              </a:ext>
            </a:extLst>
          </p:cNvPr>
          <p:cNvSpPr>
            <a:spLocks noGrp="1"/>
          </p:cNvSpPr>
          <p:nvPr>
            <p:ph idx="1"/>
          </p:nvPr>
        </p:nvSpPr>
        <p:spPr>
          <a:xfrm>
            <a:off x="1295401" y="2556931"/>
            <a:ext cx="9601196" cy="3547777"/>
          </a:xfrm>
        </p:spPr>
        <p:txBody>
          <a:bodyPr>
            <a:normAutofit fontScale="85000" lnSpcReduction="10000"/>
          </a:bodyPr>
          <a:lstStyle/>
          <a:p>
            <a:r>
              <a:rPr lang="tr-TR" b="0" i="0" dirty="0">
                <a:solidFill>
                  <a:srgbClr val="494949"/>
                </a:solidFill>
                <a:effectLst/>
                <a:latin typeface="Open Sans" panose="020B0606030504020204" pitchFamily="34" charset="0"/>
              </a:rPr>
              <a:t>Ayrı bir iş yeri açmaksızın ve sanayi tipi veya seri üretim yapabilen makine ve alet kullanmaksızın oturdukları evlerde </a:t>
            </a:r>
            <a:r>
              <a:rPr lang="tr-TR" b="1" i="0" dirty="0">
                <a:solidFill>
                  <a:srgbClr val="494949"/>
                </a:solidFill>
                <a:effectLst/>
                <a:latin typeface="Open Sans" panose="020B0606030504020204" pitchFamily="34" charset="0"/>
              </a:rPr>
              <a:t>imal ettikleri malları </a:t>
            </a:r>
            <a:r>
              <a:rPr lang="tr-TR" b="0" i="0" dirty="0">
                <a:solidFill>
                  <a:srgbClr val="494949"/>
                </a:solidFill>
                <a:effectLst/>
                <a:latin typeface="Open Sans" panose="020B0606030504020204" pitchFamily="34" charset="0"/>
              </a:rPr>
              <a:t>internet ve benzeri elektronik ortamlar üzerinden satanlar. </a:t>
            </a:r>
          </a:p>
          <a:p>
            <a:r>
              <a:rPr lang="tr-TR" b="0" i="0" dirty="0">
                <a:solidFill>
                  <a:srgbClr val="494949"/>
                </a:solidFill>
                <a:effectLst/>
                <a:latin typeface="Open Sans" panose="020B0606030504020204" pitchFamily="34" charset="0"/>
              </a:rPr>
              <a:t>Bu bent kapsamında esnaf muaflığından faydalanılabilmesi için Esnaf Vergi Muafiyeti Belgesi alınması, Türkiye'de kurulu bankalarda bir ticari hesap açılması ve tüm hasılatın münhasıran bu hesap aracılığıyla tahsil edilmesi şarttır. Bankalar, bu bent kapsamında açılan ticari hesaplara aktarılan tutarlar üzerinden, aktarım tarihi itibarıyla %4 (bir ve üzeri işçi çalıştırıldığı durumda %2) oranında gelir vergisi tevkifatı yapmak ve beyan edip ödemekle yükümlüdür. İstihdama bağlı indirimli oranın uygulanması için ilgili ayda bir işçinin en az on gün süreyle çalıştırılması gerekir. </a:t>
            </a:r>
          </a:p>
          <a:p>
            <a:r>
              <a:rPr lang="tr-TR" b="0" i="0" dirty="0">
                <a:solidFill>
                  <a:srgbClr val="494949"/>
                </a:solidFill>
                <a:effectLst/>
                <a:latin typeface="Open Sans" panose="020B0606030504020204" pitchFamily="34" charset="0"/>
              </a:rPr>
              <a:t>Bu hasılat tutarı üzerinden ayrıca 94 üncü madde kapsamında tevkifat yapılmaz. Bu bent kapsamında elde edilen hasılatın 700.000 Türk lirasını aşması hâlinde, mükellef izleyen takvim yılı başından itibaren gerçek usulde vergilendirilir ve tekrar bu muafiyetten faydalanamaz.</a:t>
            </a:r>
            <a:endParaRPr lang="tr-TR" dirty="0"/>
          </a:p>
        </p:txBody>
      </p:sp>
    </p:spTree>
    <p:extLst>
      <p:ext uri="{BB962C8B-B14F-4D97-AF65-F5344CB8AC3E}">
        <p14:creationId xmlns:p14="http://schemas.microsoft.com/office/powerpoint/2010/main" val="295605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9F74E7E-0D18-A56A-1B03-4C4950A6E582}"/>
              </a:ext>
            </a:extLst>
          </p:cNvPr>
          <p:cNvSpPr>
            <a:spLocks noGrp="1"/>
          </p:cNvSpPr>
          <p:nvPr>
            <p:ph type="title"/>
          </p:nvPr>
        </p:nvSpPr>
        <p:spPr/>
        <p:txBody>
          <a:bodyPr>
            <a:normAutofit fontScale="90000"/>
          </a:bodyPr>
          <a:lstStyle/>
          <a:p>
            <a:r>
              <a:rPr lang="tr-TR" dirty="0"/>
              <a:t>Dijital Satışlarda Sözleşme ve Damga Vergisi</a:t>
            </a:r>
          </a:p>
        </p:txBody>
      </p:sp>
      <p:sp>
        <p:nvSpPr>
          <p:cNvPr id="3" name="İçerik Yer Tutucusu 2">
            <a:extLst>
              <a:ext uri="{FF2B5EF4-FFF2-40B4-BE49-F238E27FC236}">
                <a16:creationId xmlns:a16="http://schemas.microsoft.com/office/drawing/2014/main" xmlns="" id="{CB379493-3FD2-DE87-4BA8-04273A5383EE}"/>
              </a:ext>
            </a:extLst>
          </p:cNvPr>
          <p:cNvSpPr>
            <a:spLocks noGrp="1"/>
          </p:cNvSpPr>
          <p:nvPr>
            <p:ph idx="1"/>
          </p:nvPr>
        </p:nvSpPr>
        <p:spPr/>
        <p:txBody>
          <a:bodyPr>
            <a:normAutofit/>
          </a:bodyPr>
          <a:lstStyle/>
          <a:p>
            <a:pPr algn="l"/>
            <a:r>
              <a:rPr lang="tr-TR" b="0" i="0" dirty="0">
                <a:solidFill>
                  <a:srgbClr val="525659"/>
                </a:solidFill>
                <a:effectLst/>
                <a:latin typeface="Inter var"/>
              </a:rPr>
              <a:t>Yatırım Ortamının İyileştirilmesi Amacıyla Bazı Kanunlarda Değişiklik Yapılmasına Dair Kanun kapsamında mesafeli satış sözleşmelerinde binde 9,48 oranında damga vergisi getiren düzenleme yürürlüğe girdi.</a:t>
            </a:r>
          </a:p>
          <a:p>
            <a:pPr algn="l"/>
            <a:r>
              <a:rPr lang="tr-TR" dirty="0">
                <a:solidFill>
                  <a:srgbClr val="525659"/>
                </a:solidFill>
                <a:latin typeface="Inter var"/>
              </a:rPr>
              <a:t>Tutardan bağımsız sadece yükümlülük içeren sözleşmelerde durum nasıl değerlendiriliyor?</a:t>
            </a:r>
          </a:p>
          <a:p>
            <a:pPr algn="l"/>
            <a:r>
              <a:rPr lang="tr-TR" dirty="0">
                <a:solidFill>
                  <a:srgbClr val="525659"/>
                </a:solidFill>
                <a:latin typeface="Inter var"/>
              </a:rPr>
              <a:t>Emsal kararlar çerçevesinde konuya bakış açısı.</a:t>
            </a:r>
            <a:endParaRPr lang="tr-TR" b="0" i="0" dirty="0">
              <a:solidFill>
                <a:srgbClr val="525659"/>
              </a:solidFill>
              <a:effectLst/>
              <a:latin typeface="Inter var"/>
            </a:endParaRPr>
          </a:p>
        </p:txBody>
      </p:sp>
    </p:spTree>
    <p:extLst>
      <p:ext uri="{BB962C8B-B14F-4D97-AF65-F5344CB8AC3E}">
        <p14:creationId xmlns:p14="http://schemas.microsoft.com/office/powerpoint/2010/main" val="396522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124CFE1-F872-CFDF-A654-EE4B852B2894}"/>
              </a:ext>
            </a:extLst>
          </p:cNvPr>
          <p:cNvSpPr>
            <a:spLocks noGrp="1"/>
          </p:cNvSpPr>
          <p:nvPr>
            <p:ph type="title"/>
          </p:nvPr>
        </p:nvSpPr>
        <p:spPr/>
        <p:txBody>
          <a:bodyPr>
            <a:normAutofit fontScale="90000"/>
          </a:bodyPr>
          <a:lstStyle/>
          <a:p>
            <a:r>
              <a:rPr lang="tr-TR" dirty="0"/>
              <a:t>Dijital Vatandaşlık ve Vergi – Estonya Örneği</a:t>
            </a:r>
          </a:p>
        </p:txBody>
      </p:sp>
      <p:sp>
        <p:nvSpPr>
          <p:cNvPr id="3" name="İçerik Yer Tutucusu 2">
            <a:extLst>
              <a:ext uri="{FF2B5EF4-FFF2-40B4-BE49-F238E27FC236}">
                <a16:creationId xmlns:a16="http://schemas.microsoft.com/office/drawing/2014/main" xmlns="" id="{0160143C-2346-11FB-6EBF-60A39ECAAFAF}"/>
              </a:ext>
            </a:extLst>
          </p:cNvPr>
          <p:cNvSpPr>
            <a:spLocks noGrp="1"/>
          </p:cNvSpPr>
          <p:nvPr>
            <p:ph idx="1"/>
          </p:nvPr>
        </p:nvSpPr>
        <p:spPr/>
        <p:txBody>
          <a:bodyPr>
            <a:normAutofit fontScale="92500" lnSpcReduction="20000"/>
          </a:bodyPr>
          <a:lstStyle/>
          <a:p>
            <a:pPr algn="just"/>
            <a:r>
              <a:rPr lang="tr-TR" b="0" i="0" dirty="0">
                <a:solidFill>
                  <a:srgbClr val="454745"/>
                </a:solidFill>
                <a:effectLst/>
                <a:latin typeface="Inter"/>
              </a:rPr>
              <a:t>Estonya, dünyanın ilk e-oturum sistemini kuran ülkesidir. 2014’te yürürlüğe giren programla, yabancı ülke vatandaşlarının Estonya ekonomisi içerisinde serbestçe faaliyet göstermesi amaçlanmaktadır.</a:t>
            </a:r>
          </a:p>
          <a:p>
            <a:pPr algn="just"/>
            <a:r>
              <a:rPr lang="tr-TR" b="0" i="0" dirty="0">
                <a:solidFill>
                  <a:srgbClr val="454745"/>
                </a:solidFill>
                <a:effectLst/>
                <a:latin typeface="Inter"/>
              </a:rPr>
              <a:t>Devlet, birçok hizmeti dijital ortamda sunmaktadır. Böylece, Estonya dışında yaşayan kişiler de bu hizmetlerden faydalanabilmektedir.</a:t>
            </a:r>
          </a:p>
          <a:p>
            <a:pPr algn="just"/>
            <a:r>
              <a:rPr lang="tr-TR" b="0" i="0" dirty="0">
                <a:solidFill>
                  <a:srgbClr val="454745"/>
                </a:solidFill>
                <a:effectLst/>
                <a:latin typeface="Inter"/>
              </a:rPr>
              <a:t>Online bir şirket kurmak, dijital imza atmak, güvenli şekilde para transferi yapmak veya vergi beyannamelerini elektronik ortamda gerçekleştirmek; bu hizmetlerin en başında gelir.</a:t>
            </a:r>
          </a:p>
          <a:p>
            <a:pPr algn="just"/>
            <a:r>
              <a:rPr lang="tr-TR" b="0" i="0" dirty="0">
                <a:solidFill>
                  <a:srgbClr val="454745"/>
                </a:solidFill>
                <a:effectLst/>
                <a:latin typeface="Inter"/>
              </a:rPr>
              <a:t>2014’ten günümüze </a:t>
            </a:r>
            <a:r>
              <a:rPr lang="tr-TR" b="1" i="0" dirty="0">
                <a:solidFill>
                  <a:srgbClr val="454745"/>
                </a:solidFill>
                <a:effectLst/>
                <a:latin typeface="Inter"/>
              </a:rPr>
              <a:t>170 farklı ülkeden 80.000’den fazla kişiye</a:t>
            </a:r>
            <a:r>
              <a:rPr lang="tr-TR" b="0" i="0" dirty="0">
                <a:solidFill>
                  <a:srgbClr val="454745"/>
                </a:solidFill>
                <a:effectLst/>
                <a:latin typeface="Inter"/>
              </a:rPr>
              <a:t> Estonya e-oturum hakkı verilmiştir.</a:t>
            </a:r>
          </a:p>
          <a:p>
            <a:endParaRPr lang="tr-TR" dirty="0"/>
          </a:p>
        </p:txBody>
      </p:sp>
    </p:spTree>
    <p:extLst>
      <p:ext uri="{BB962C8B-B14F-4D97-AF65-F5344CB8AC3E}">
        <p14:creationId xmlns:p14="http://schemas.microsoft.com/office/powerpoint/2010/main" val="213649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44BB1C2-FC95-96E6-45E8-5EF0000C7796}"/>
              </a:ext>
            </a:extLst>
          </p:cNvPr>
          <p:cNvSpPr>
            <a:spLocks noGrp="1"/>
          </p:cNvSpPr>
          <p:nvPr>
            <p:ph type="title"/>
          </p:nvPr>
        </p:nvSpPr>
        <p:spPr/>
        <p:txBody>
          <a:bodyPr>
            <a:normAutofit fontScale="90000"/>
          </a:bodyPr>
          <a:lstStyle/>
          <a:p>
            <a:r>
              <a:rPr lang="tr-TR" dirty="0"/>
              <a:t>Dijital Vatandaşlık ve Vergi – Estonya Örneği</a:t>
            </a:r>
          </a:p>
        </p:txBody>
      </p:sp>
      <p:sp>
        <p:nvSpPr>
          <p:cNvPr id="3" name="İçerik Yer Tutucusu 2">
            <a:extLst>
              <a:ext uri="{FF2B5EF4-FFF2-40B4-BE49-F238E27FC236}">
                <a16:creationId xmlns:a16="http://schemas.microsoft.com/office/drawing/2014/main" xmlns="" id="{0601E3CF-B01A-ADDC-09BD-95F27C3E3AB0}"/>
              </a:ext>
            </a:extLst>
          </p:cNvPr>
          <p:cNvSpPr>
            <a:spLocks noGrp="1"/>
          </p:cNvSpPr>
          <p:nvPr>
            <p:ph idx="1"/>
          </p:nvPr>
        </p:nvSpPr>
        <p:spPr/>
        <p:txBody>
          <a:bodyPr>
            <a:normAutofit fontScale="92500" lnSpcReduction="10000"/>
          </a:bodyPr>
          <a:lstStyle/>
          <a:p>
            <a:pPr marL="0" indent="0" algn="l">
              <a:buNone/>
            </a:pPr>
            <a:r>
              <a:rPr lang="tr-TR" b="0" i="0" dirty="0">
                <a:solidFill>
                  <a:srgbClr val="454745"/>
                </a:solidFill>
                <a:effectLst/>
                <a:latin typeface="Inter"/>
              </a:rPr>
              <a:t>Kimler Estonya e-oturuma başvurabilir?</a:t>
            </a:r>
          </a:p>
          <a:p>
            <a:pPr marL="457200" indent="-457200" algn="l">
              <a:buFont typeface="+mj-lt"/>
              <a:buAutoNum type="arabicPeriod"/>
            </a:pPr>
            <a:r>
              <a:rPr lang="tr-TR" b="0" i="0" dirty="0">
                <a:solidFill>
                  <a:srgbClr val="454745"/>
                </a:solidFill>
                <a:effectLst/>
                <a:latin typeface="Inter"/>
              </a:rPr>
              <a:t>Evrak işleriyle uğraşmak istemeyen ve Avrupa’da tamamen dijital olarak yönetilebilen bir şirket kurmak isteyenler</a:t>
            </a:r>
          </a:p>
          <a:p>
            <a:pPr marL="457200" indent="-457200" algn="l">
              <a:buFont typeface="+mj-lt"/>
              <a:buAutoNum type="arabicPeriod"/>
            </a:pPr>
            <a:r>
              <a:rPr lang="tr-TR" b="0" i="0" dirty="0">
                <a:solidFill>
                  <a:srgbClr val="454745"/>
                </a:solidFill>
                <a:effectLst/>
                <a:latin typeface="Inter"/>
              </a:rPr>
              <a:t>Fatura işlemlerini kolayca halledip zamandan tasarruf etmek isteyen </a:t>
            </a:r>
            <a:r>
              <a:rPr lang="tr-TR" b="0" i="0" dirty="0" err="1">
                <a:solidFill>
                  <a:srgbClr val="454745"/>
                </a:solidFill>
                <a:effectLst/>
                <a:latin typeface="Inter"/>
              </a:rPr>
              <a:t>freelance</a:t>
            </a:r>
            <a:r>
              <a:rPr lang="tr-TR" b="0" i="0" dirty="0">
                <a:solidFill>
                  <a:srgbClr val="454745"/>
                </a:solidFill>
                <a:effectLst/>
                <a:latin typeface="Inter"/>
              </a:rPr>
              <a:t> çalışanlar</a:t>
            </a:r>
          </a:p>
          <a:p>
            <a:pPr marL="457200" indent="-457200" algn="l">
              <a:buFont typeface="+mj-lt"/>
              <a:buAutoNum type="arabicPeriod"/>
            </a:pPr>
            <a:r>
              <a:rPr lang="tr-TR" b="0" i="0" dirty="0">
                <a:solidFill>
                  <a:srgbClr val="454745"/>
                </a:solidFill>
                <a:effectLst/>
                <a:latin typeface="Inter"/>
              </a:rPr>
              <a:t>Avrupa pazarına giriş yapmak isteyen girişimciler</a:t>
            </a:r>
          </a:p>
          <a:p>
            <a:pPr marL="457200" indent="-457200" algn="l">
              <a:buFont typeface="+mj-lt"/>
              <a:buAutoNum type="arabicPeriod"/>
            </a:pPr>
            <a:r>
              <a:rPr lang="tr-TR" b="0" i="0" dirty="0">
                <a:solidFill>
                  <a:srgbClr val="454745"/>
                </a:solidFill>
                <a:effectLst/>
                <a:latin typeface="Inter"/>
              </a:rPr>
              <a:t>Belirli bir yere bağlı kalmadan yaşamak ve çalışmak isteyen dijital göçebeler</a:t>
            </a:r>
          </a:p>
          <a:p>
            <a:endParaRPr lang="tr-TR" dirty="0"/>
          </a:p>
        </p:txBody>
      </p:sp>
    </p:spTree>
    <p:extLst>
      <p:ext uri="{BB962C8B-B14F-4D97-AF65-F5344CB8AC3E}">
        <p14:creationId xmlns:p14="http://schemas.microsoft.com/office/powerpoint/2010/main" val="266419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3EF3206-EE96-9A94-E650-F279A479D725}"/>
              </a:ext>
            </a:extLst>
          </p:cNvPr>
          <p:cNvSpPr>
            <a:spLocks noGrp="1"/>
          </p:cNvSpPr>
          <p:nvPr>
            <p:ph type="title"/>
          </p:nvPr>
        </p:nvSpPr>
        <p:spPr/>
        <p:txBody>
          <a:bodyPr>
            <a:normAutofit fontScale="90000"/>
          </a:bodyPr>
          <a:lstStyle/>
          <a:p>
            <a:r>
              <a:rPr lang="tr-TR" dirty="0"/>
              <a:t>Dijital Vatandaşlık ve Vergi – Estonya Örneği</a:t>
            </a:r>
          </a:p>
        </p:txBody>
      </p:sp>
      <p:sp>
        <p:nvSpPr>
          <p:cNvPr id="3" name="İçerik Yer Tutucusu 2">
            <a:extLst>
              <a:ext uri="{FF2B5EF4-FFF2-40B4-BE49-F238E27FC236}">
                <a16:creationId xmlns:a16="http://schemas.microsoft.com/office/drawing/2014/main" xmlns="" id="{73A3792D-6924-CAE2-6712-A2B68491F4DE}"/>
              </a:ext>
            </a:extLst>
          </p:cNvPr>
          <p:cNvSpPr>
            <a:spLocks noGrp="1"/>
          </p:cNvSpPr>
          <p:nvPr>
            <p:ph idx="1"/>
          </p:nvPr>
        </p:nvSpPr>
        <p:spPr/>
        <p:txBody>
          <a:bodyPr>
            <a:normAutofit fontScale="70000" lnSpcReduction="20000"/>
          </a:bodyPr>
          <a:lstStyle/>
          <a:p>
            <a:pPr marL="0" indent="0" algn="l">
              <a:lnSpc>
                <a:spcPct val="120000"/>
              </a:lnSpc>
              <a:spcBef>
                <a:spcPts val="0"/>
              </a:spcBef>
              <a:spcAft>
                <a:spcPts val="0"/>
              </a:spcAft>
              <a:buNone/>
            </a:pPr>
            <a:r>
              <a:rPr lang="tr-TR" sz="2600" i="0" dirty="0">
                <a:solidFill>
                  <a:srgbClr val="454745"/>
                </a:solidFill>
                <a:effectLst/>
                <a:latin typeface="Inter"/>
              </a:rPr>
              <a:t>Estonya’da uzaktan şirket kurmak için izleyeceğiniz yol haritası aşağıdaki gibidir:</a:t>
            </a:r>
          </a:p>
          <a:p>
            <a:pPr marL="457200" indent="-457200" algn="l">
              <a:lnSpc>
                <a:spcPct val="120000"/>
              </a:lnSpc>
              <a:spcBef>
                <a:spcPts val="0"/>
              </a:spcBef>
              <a:spcAft>
                <a:spcPts val="0"/>
              </a:spcAft>
              <a:buFont typeface="+mj-lt"/>
              <a:buAutoNum type="arabicPeriod"/>
            </a:pPr>
            <a:r>
              <a:rPr lang="tr-TR" sz="2600" i="0" dirty="0">
                <a:solidFill>
                  <a:srgbClr val="454745"/>
                </a:solidFill>
                <a:effectLst/>
                <a:latin typeface="Inter"/>
              </a:rPr>
              <a:t>E-</a:t>
            </a:r>
            <a:r>
              <a:rPr lang="tr-TR" sz="2600" i="0" dirty="0" err="1">
                <a:solidFill>
                  <a:srgbClr val="454745"/>
                </a:solidFill>
                <a:effectLst/>
                <a:latin typeface="Inter"/>
              </a:rPr>
              <a:t>resident</a:t>
            </a:r>
            <a:r>
              <a:rPr lang="tr-TR" sz="2600" i="0" dirty="0">
                <a:solidFill>
                  <a:srgbClr val="454745"/>
                </a:solidFill>
                <a:effectLst/>
                <a:latin typeface="Inter"/>
              </a:rPr>
              <a:t> olmak:</a:t>
            </a:r>
          </a:p>
          <a:p>
            <a:pPr marL="457200" lvl="1" indent="0" algn="l">
              <a:lnSpc>
                <a:spcPct val="120000"/>
              </a:lnSpc>
              <a:spcBef>
                <a:spcPts val="0"/>
              </a:spcBef>
              <a:spcAft>
                <a:spcPts val="0"/>
              </a:spcAft>
              <a:buNone/>
            </a:pPr>
            <a:r>
              <a:rPr lang="tr-TR" sz="2300" i="0" dirty="0">
                <a:solidFill>
                  <a:srgbClr val="454745"/>
                </a:solidFill>
                <a:effectLst/>
                <a:latin typeface="Inter"/>
              </a:rPr>
              <a:t>Estonya resmi e-</a:t>
            </a:r>
            <a:r>
              <a:rPr lang="tr-TR" sz="2300" i="0" dirty="0" err="1">
                <a:solidFill>
                  <a:srgbClr val="454745"/>
                </a:solidFill>
                <a:effectLst/>
                <a:latin typeface="Inter"/>
              </a:rPr>
              <a:t>resident</a:t>
            </a:r>
            <a:r>
              <a:rPr lang="tr-TR" sz="2300" i="0" dirty="0">
                <a:solidFill>
                  <a:srgbClr val="454745"/>
                </a:solidFill>
                <a:effectLst/>
                <a:latin typeface="Inter"/>
              </a:rPr>
              <a:t> web sitesinden online başvuru yapmak</a:t>
            </a:r>
          </a:p>
          <a:p>
            <a:pPr marL="457200" lvl="1" indent="0" algn="l">
              <a:lnSpc>
                <a:spcPct val="120000"/>
              </a:lnSpc>
              <a:spcBef>
                <a:spcPts val="0"/>
              </a:spcBef>
              <a:spcAft>
                <a:spcPts val="0"/>
              </a:spcAft>
              <a:buNone/>
            </a:pPr>
            <a:r>
              <a:rPr lang="tr-TR" sz="2300" i="0" dirty="0">
                <a:solidFill>
                  <a:srgbClr val="454745"/>
                </a:solidFill>
                <a:effectLst/>
                <a:latin typeface="Inter"/>
              </a:rPr>
              <a:t>Lokasyonunuza bağlı olarak 100 ya da 120 euro ödemek</a:t>
            </a:r>
          </a:p>
          <a:p>
            <a:pPr marL="457200" lvl="1" indent="0" algn="l">
              <a:lnSpc>
                <a:spcPct val="120000"/>
              </a:lnSpc>
              <a:spcBef>
                <a:spcPts val="0"/>
              </a:spcBef>
              <a:spcAft>
                <a:spcPts val="0"/>
              </a:spcAft>
              <a:buNone/>
            </a:pPr>
            <a:r>
              <a:rPr lang="tr-TR" sz="2300" i="0" dirty="0">
                <a:solidFill>
                  <a:srgbClr val="454745"/>
                </a:solidFill>
                <a:effectLst/>
                <a:latin typeface="Inter"/>
              </a:rPr>
              <a:t>Dijital kimlik kartınızı teslim alacağınız lokasyonu seçmek</a:t>
            </a:r>
          </a:p>
          <a:p>
            <a:pPr marL="457200" indent="-457200" algn="l">
              <a:lnSpc>
                <a:spcPct val="120000"/>
              </a:lnSpc>
              <a:spcBef>
                <a:spcPts val="0"/>
              </a:spcBef>
              <a:spcAft>
                <a:spcPts val="0"/>
              </a:spcAft>
              <a:buFont typeface="+mj-lt"/>
              <a:buAutoNum type="arabicPeriod"/>
            </a:pPr>
            <a:r>
              <a:rPr lang="tr-TR" sz="2600" i="0" dirty="0">
                <a:solidFill>
                  <a:srgbClr val="454745"/>
                </a:solidFill>
                <a:effectLst/>
                <a:latin typeface="Inter"/>
              </a:rPr>
              <a:t>Servis sağlayıcı seçmek:</a:t>
            </a:r>
          </a:p>
          <a:p>
            <a:pPr marL="457200" lvl="1" indent="0" algn="l">
              <a:lnSpc>
                <a:spcPct val="120000"/>
              </a:lnSpc>
              <a:spcBef>
                <a:spcPts val="0"/>
              </a:spcBef>
              <a:spcAft>
                <a:spcPts val="0"/>
              </a:spcAft>
              <a:buNone/>
            </a:pPr>
            <a:r>
              <a:rPr lang="tr-TR" sz="2300" i="0" dirty="0">
                <a:solidFill>
                  <a:srgbClr val="454745"/>
                </a:solidFill>
                <a:effectLst/>
                <a:latin typeface="Inter"/>
              </a:rPr>
              <a:t>Sistemin ”pazaryerinden” yasal bir adres ve Estonya irtibat kişisi edinmek. Muhasebe işlerini de kapsayan bu hizmetin aylık ortalama gideri 30-150 euro arasında değişmektedir. Estonya yasalarına göre şirketin yönetim kurulu yabancı bir ülkede ikamet ediyorsa şirket, Estonya’da bir irtibat kişisi bulundurmalıdır. Böylece, devlet yetkilileri şirketinizle ilgili bir konuda o kişiye fiziken ulaşabilirler. Bu aracı kişi, şirket ortağı ya da çalışanı olmak zorunda değildir.</a:t>
            </a:r>
          </a:p>
          <a:p>
            <a:endParaRPr lang="tr-TR" dirty="0"/>
          </a:p>
        </p:txBody>
      </p:sp>
    </p:spTree>
    <p:extLst>
      <p:ext uri="{BB962C8B-B14F-4D97-AF65-F5344CB8AC3E}">
        <p14:creationId xmlns:p14="http://schemas.microsoft.com/office/powerpoint/2010/main" val="385224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69A02FD-3FFC-1071-1467-7DE839BE6AAA}"/>
              </a:ext>
            </a:extLst>
          </p:cNvPr>
          <p:cNvSpPr>
            <a:spLocks noGrp="1"/>
          </p:cNvSpPr>
          <p:nvPr>
            <p:ph type="title"/>
          </p:nvPr>
        </p:nvSpPr>
        <p:spPr/>
        <p:txBody>
          <a:bodyPr>
            <a:normAutofit fontScale="90000"/>
          </a:bodyPr>
          <a:lstStyle/>
          <a:p>
            <a:r>
              <a:rPr lang="tr-TR" dirty="0"/>
              <a:t>Dijital Vatandaşlık ve Vergi – Estonya Örneği</a:t>
            </a:r>
          </a:p>
        </p:txBody>
      </p:sp>
      <p:sp>
        <p:nvSpPr>
          <p:cNvPr id="3" name="İçerik Yer Tutucusu 2">
            <a:extLst>
              <a:ext uri="{FF2B5EF4-FFF2-40B4-BE49-F238E27FC236}">
                <a16:creationId xmlns:a16="http://schemas.microsoft.com/office/drawing/2014/main" xmlns="" id="{BD92E7B8-125B-79AF-30BD-C1AAD4C9425E}"/>
              </a:ext>
            </a:extLst>
          </p:cNvPr>
          <p:cNvSpPr>
            <a:spLocks noGrp="1"/>
          </p:cNvSpPr>
          <p:nvPr>
            <p:ph idx="1"/>
          </p:nvPr>
        </p:nvSpPr>
        <p:spPr/>
        <p:txBody>
          <a:bodyPr>
            <a:normAutofit fontScale="85000" lnSpcReduction="20000"/>
          </a:bodyPr>
          <a:lstStyle/>
          <a:p>
            <a:pPr marL="457200" indent="-457200" algn="l">
              <a:buFont typeface="+mj-lt"/>
              <a:buAutoNum type="arabicPeriod" startAt="3"/>
            </a:pPr>
            <a:r>
              <a:rPr lang="tr-TR" b="1" i="0" dirty="0">
                <a:solidFill>
                  <a:srgbClr val="454745"/>
                </a:solidFill>
                <a:effectLst/>
                <a:latin typeface="Inter"/>
              </a:rPr>
              <a:t>Şirketi Estonya’ya kaydettirmek:</a:t>
            </a:r>
            <a:endParaRPr lang="tr-TR" b="0" i="0" dirty="0">
              <a:solidFill>
                <a:srgbClr val="454745"/>
              </a:solidFill>
              <a:effectLst/>
              <a:latin typeface="Inter"/>
            </a:endParaRPr>
          </a:p>
          <a:p>
            <a:pPr marL="457200" lvl="1" indent="0" algn="l">
              <a:buNone/>
            </a:pPr>
            <a:r>
              <a:rPr lang="tr-TR" b="0" i="0" dirty="0">
                <a:solidFill>
                  <a:srgbClr val="454745"/>
                </a:solidFill>
                <a:effectLst/>
                <a:latin typeface="Inter"/>
              </a:rPr>
              <a:t>Şirket yapınızı e-Business </a:t>
            </a:r>
            <a:r>
              <a:rPr lang="tr-TR" b="0" i="0" dirty="0" err="1">
                <a:solidFill>
                  <a:srgbClr val="454745"/>
                </a:solidFill>
                <a:effectLst/>
                <a:latin typeface="Inter"/>
              </a:rPr>
              <a:t>Registry</a:t>
            </a:r>
            <a:r>
              <a:rPr lang="tr-TR" b="0" i="0" dirty="0">
                <a:solidFill>
                  <a:srgbClr val="454745"/>
                </a:solidFill>
                <a:effectLst/>
                <a:latin typeface="Inter"/>
              </a:rPr>
              <a:t> adı verilen platformdan kaydettirmek. Şirket kaydı için gereken ücret, 265 eurodur. Temettü dağıtmayı seçerseniz asgari sermayenizi de belirtmeniz gerekir. Özel bir </a:t>
            </a:r>
            <a:r>
              <a:rPr lang="tr-TR" b="0" i="0" dirty="0" err="1">
                <a:solidFill>
                  <a:srgbClr val="454745"/>
                </a:solidFill>
                <a:effectLst/>
                <a:latin typeface="Inter"/>
              </a:rPr>
              <a:t>limited</a:t>
            </a:r>
            <a:r>
              <a:rPr lang="tr-TR" b="0" i="0" dirty="0">
                <a:solidFill>
                  <a:srgbClr val="454745"/>
                </a:solidFill>
                <a:effectLst/>
                <a:latin typeface="Inter"/>
              </a:rPr>
              <a:t> şirket için bu tutar, minimum 2.500 eurodur. Daha büyük kuruluşlar için bu kurallar değişiklik gösterir. Asgari sermaye bir harç ücreti değildir ticari faaliyetlerinizi desteklemek için şirketinize giren paradır.</a:t>
            </a:r>
          </a:p>
          <a:p>
            <a:pPr marL="457200" indent="-457200" algn="l">
              <a:buFont typeface="+mj-lt"/>
              <a:buAutoNum type="arabicPeriod" startAt="3"/>
            </a:pPr>
            <a:r>
              <a:rPr lang="tr-TR" b="1" i="0" dirty="0">
                <a:solidFill>
                  <a:srgbClr val="454745"/>
                </a:solidFill>
                <a:effectLst/>
                <a:latin typeface="Inter"/>
              </a:rPr>
              <a:t>E-oturum topluluğuna katılma</a:t>
            </a:r>
            <a:r>
              <a:rPr lang="tr-TR" b="0" i="0" dirty="0">
                <a:solidFill>
                  <a:srgbClr val="454745"/>
                </a:solidFill>
                <a:effectLst/>
                <a:latin typeface="Inter"/>
              </a:rPr>
              <a:t>:</a:t>
            </a:r>
          </a:p>
          <a:p>
            <a:pPr marL="457200" lvl="1" indent="0" algn="l">
              <a:buNone/>
            </a:pPr>
            <a:r>
              <a:rPr lang="tr-TR" b="0" i="0" dirty="0">
                <a:solidFill>
                  <a:srgbClr val="454745"/>
                </a:solidFill>
                <a:effectLst/>
                <a:latin typeface="Inter"/>
              </a:rPr>
              <a:t>E-</a:t>
            </a:r>
            <a:r>
              <a:rPr lang="tr-TR" b="0" i="0" dirty="0" err="1">
                <a:solidFill>
                  <a:srgbClr val="454745"/>
                </a:solidFill>
                <a:effectLst/>
                <a:latin typeface="Inter"/>
              </a:rPr>
              <a:t>residency</a:t>
            </a:r>
            <a:r>
              <a:rPr lang="tr-TR" b="0" i="0" dirty="0">
                <a:solidFill>
                  <a:srgbClr val="454745"/>
                </a:solidFill>
                <a:effectLst/>
                <a:latin typeface="Inter"/>
              </a:rPr>
              <a:t> topluluğunun aktif bir üyesi olun ve iş çevrenizi global olarak büyütmek</a:t>
            </a:r>
          </a:p>
          <a:p>
            <a:pPr marL="457200" indent="-457200" algn="l">
              <a:buFont typeface="+mj-lt"/>
              <a:buAutoNum type="arabicPeriod" startAt="3"/>
            </a:pPr>
            <a:r>
              <a:rPr lang="tr-TR" b="1" i="0" dirty="0">
                <a:solidFill>
                  <a:srgbClr val="454745"/>
                </a:solidFill>
                <a:effectLst/>
                <a:latin typeface="Inter"/>
              </a:rPr>
              <a:t>Bankacılık ortağınızı bulmak:</a:t>
            </a:r>
            <a:endParaRPr lang="tr-TR" b="0" i="0" dirty="0">
              <a:solidFill>
                <a:srgbClr val="454745"/>
              </a:solidFill>
              <a:effectLst/>
              <a:latin typeface="Inter"/>
            </a:endParaRPr>
          </a:p>
          <a:p>
            <a:pPr marL="457200" lvl="1" indent="0" algn="l">
              <a:buNone/>
            </a:pPr>
            <a:r>
              <a:rPr lang="tr-TR" b="0" i="0" dirty="0">
                <a:solidFill>
                  <a:srgbClr val="454745"/>
                </a:solidFill>
                <a:effectLst/>
                <a:latin typeface="Inter"/>
              </a:rPr>
              <a:t>Şirketinizin bankacılık işlemlerini yürütmek üzere pazaryerinden bir </a:t>
            </a:r>
            <a:r>
              <a:rPr lang="tr-TR" b="0" i="0" dirty="0" err="1">
                <a:solidFill>
                  <a:srgbClr val="454745"/>
                </a:solidFill>
                <a:effectLst/>
                <a:latin typeface="Inter"/>
              </a:rPr>
              <a:t>fintech</a:t>
            </a:r>
            <a:r>
              <a:rPr lang="tr-TR" b="0" i="0" dirty="0">
                <a:solidFill>
                  <a:srgbClr val="454745"/>
                </a:solidFill>
                <a:effectLst/>
                <a:latin typeface="Inter"/>
              </a:rPr>
              <a:t> (finans teknolojisi) partneri bulmak.</a:t>
            </a:r>
          </a:p>
          <a:p>
            <a:endParaRPr lang="tr-TR" dirty="0"/>
          </a:p>
        </p:txBody>
      </p:sp>
    </p:spTree>
    <p:extLst>
      <p:ext uri="{BB962C8B-B14F-4D97-AF65-F5344CB8AC3E}">
        <p14:creationId xmlns:p14="http://schemas.microsoft.com/office/powerpoint/2010/main" val="266929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A561C5-CC21-072F-7ACD-9ADBD393FE39}"/>
              </a:ext>
            </a:extLst>
          </p:cNvPr>
          <p:cNvSpPr>
            <a:spLocks noGrp="1"/>
          </p:cNvSpPr>
          <p:nvPr>
            <p:ph type="title"/>
          </p:nvPr>
        </p:nvSpPr>
        <p:spPr/>
        <p:txBody>
          <a:bodyPr/>
          <a:lstStyle/>
          <a:p>
            <a:r>
              <a:rPr lang="tr-TR" dirty="0"/>
              <a:t>Dijital Platformların Vergilendirme Süreci</a:t>
            </a:r>
          </a:p>
        </p:txBody>
      </p:sp>
      <p:sp>
        <p:nvSpPr>
          <p:cNvPr id="3" name="İçerik Yer Tutucusu 2">
            <a:extLst>
              <a:ext uri="{FF2B5EF4-FFF2-40B4-BE49-F238E27FC236}">
                <a16:creationId xmlns:a16="http://schemas.microsoft.com/office/drawing/2014/main" xmlns="" id="{2CBC2186-A7D3-C919-C20F-5BB346C2222F}"/>
              </a:ext>
            </a:extLst>
          </p:cNvPr>
          <p:cNvSpPr>
            <a:spLocks noGrp="1"/>
          </p:cNvSpPr>
          <p:nvPr>
            <p:ph idx="1"/>
          </p:nvPr>
        </p:nvSpPr>
        <p:spPr/>
        <p:txBody>
          <a:bodyPr/>
          <a:lstStyle/>
          <a:p>
            <a:pPr marL="457200" indent="-457200">
              <a:buFont typeface="+mj-lt"/>
              <a:buAutoNum type="arabicPeriod"/>
            </a:pPr>
            <a:r>
              <a:rPr lang="tr-TR" dirty="0"/>
              <a:t>Türkiye’de başlayan vergi incelemeleri,</a:t>
            </a:r>
          </a:p>
          <a:p>
            <a:pPr marL="457200" indent="-457200">
              <a:buFont typeface="+mj-lt"/>
              <a:buAutoNum type="arabicPeriod"/>
            </a:pPr>
            <a:r>
              <a:rPr lang="tr-TR" dirty="0"/>
              <a:t>Türkiye’de yapılan vergisel düzenlemeler,</a:t>
            </a:r>
          </a:p>
          <a:p>
            <a:pPr marL="457200" indent="-457200">
              <a:buFont typeface="+mj-lt"/>
              <a:buAutoNum type="arabicPeriod"/>
            </a:pPr>
            <a:r>
              <a:rPr lang="tr-TR" dirty="0"/>
              <a:t>G20 Zirvesi ve OECD Kararları</a:t>
            </a:r>
          </a:p>
          <a:p>
            <a:pPr marL="457200" indent="-457200">
              <a:buFont typeface="+mj-lt"/>
              <a:buAutoNum type="arabicPeriod"/>
            </a:pPr>
            <a:r>
              <a:rPr lang="tr-TR" dirty="0"/>
              <a:t>01.01.2024 yürürlük</a:t>
            </a:r>
          </a:p>
        </p:txBody>
      </p:sp>
    </p:spTree>
    <p:extLst>
      <p:ext uri="{BB962C8B-B14F-4D97-AF65-F5344CB8AC3E}">
        <p14:creationId xmlns:p14="http://schemas.microsoft.com/office/powerpoint/2010/main" val="3027238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E62E5A-C873-C9F9-C474-8A405B84648F}"/>
              </a:ext>
            </a:extLst>
          </p:cNvPr>
          <p:cNvSpPr>
            <a:spLocks noGrp="1"/>
          </p:cNvSpPr>
          <p:nvPr>
            <p:ph type="title"/>
          </p:nvPr>
        </p:nvSpPr>
        <p:spPr/>
        <p:txBody>
          <a:bodyPr/>
          <a:lstStyle/>
          <a:p>
            <a:r>
              <a:rPr lang="tr-TR" dirty="0"/>
              <a:t>Estonya’da Vergi</a:t>
            </a:r>
          </a:p>
        </p:txBody>
      </p:sp>
      <p:sp>
        <p:nvSpPr>
          <p:cNvPr id="3" name="İçerik Yer Tutucusu 2">
            <a:extLst>
              <a:ext uri="{FF2B5EF4-FFF2-40B4-BE49-F238E27FC236}">
                <a16:creationId xmlns:a16="http://schemas.microsoft.com/office/drawing/2014/main" xmlns="" id="{CAA0EFF8-E5F2-995E-9371-93D8D521F61A}"/>
              </a:ext>
            </a:extLst>
          </p:cNvPr>
          <p:cNvSpPr>
            <a:spLocks noGrp="1"/>
          </p:cNvSpPr>
          <p:nvPr>
            <p:ph idx="1"/>
          </p:nvPr>
        </p:nvSpPr>
        <p:spPr/>
        <p:txBody>
          <a:bodyPr>
            <a:normAutofit fontScale="70000" lnSpcReduction="20000"/>
          </a:bodyPr>
          <a:lstStyle/>
          <a:p>
            <a:r>
              <a:rPr lang="tr-TR" b="0" i="0" dirty="0">
                <a:solidFill>
                  <a:srgbClr val="454545"/>
                </a:solidFill>
                <a:effectLst/>
                <a:latin typeface="Rubik"/>
              </a:rPr>
              <a:t>Estonya’da ticaret veya e-ticaret yapmak istiyorsanız, vergi sistemini bilmeniz gerekmekte. Estonya’da vergi oldukça liberal bir yapıda. Zira yeniden yatırımda kullanılan karın, vergi oranı yüzde 0 olarak görülmekte. Yeniden yatırım ise yatırımdan elde edilen karın tekrar yatırıma yönlendirilmesi anlamını taşımakta.</a:t>
            </a:r>
          </a:p>
          <a:p>
            <a:pPr algn="l"/>
            <a:r>
              <a:rPr lang="tr-TR" b="0" i="0" dirty="0">
                <a:solidFill>
                  <a:srgbClr val="454545"/>
                </a:solidFill>
                <a:effectLst/>
                <a:latin typeface="Rubik"/>
              </a:rPr>
              <a:t>Söz konusu kişiler sağlanan hizmet ya da ürünlerin, vergilendirilebilir değerine göre KDV eklemeli, ödemeye göre KDV hesaplamalı, belgeleri saklamalı ve KDV ödemeli. Estonya’da vergi sistemi incelendiğine, KDV için 16.000 euro üzeri gelire sahip olma halinde zorunlu kayıt olduğu görülmekte.</a:t>
            </a:r>
          </a:p>
          <a:p>
            <a:pPr algn="l"/>
            <a:r>
              <a:rPr lang="tr-TR" b="0" i="0" dirty="0">
                <a:solidFill>
                  <a:srgbClr val="454545"/>
                </a:solidFill>
                <a:effectLst/>
                <a:latin typeface="Rubik"/>
              </a:rPr>
              <a:t>Ürün alımı halinde ise sınırlı sorumluluk, vergi kişisi için alt sınır olarak 10,000 euro olarak fark edilmekte. Vergilendirilebilir dönem ise 1 takvim ayı. Standart KDV değeri yüzde 20 olup azalmış KDV değeri olarak yüzde 9 ve 0 olabilmekte.</a:t>
            </a:r>
          </a:p>
          <a:p>
            <a:r>
              <a:rPr lang="tr-TR" dirty="0"/>
              <a:t>Gelir ve Kurumlar Vergisi Oranı %20.</a:t>
            </a:r>
          </a:p>
          <a:p>
            <a:r>
              <a:rPr lang="tr-TR" dirty="0"/>
              <a:t>KDV İadesi, Bildirim, Beyanname, Defter Kayıtları başta olmak üzere her şey dijital ortamda yürümektedir.</a:t>
            </a:r>
          </a:p>
        </p:txBody>
      </p:sp>
    </p:spTree>
    <p:extLst>
      <p:ext uri="{BB962C8B-B14F-4D97-AF65-F5344CB8AC3E}">
        <p14:creationId xmlns:p14="http://schemas.microsoft.com/office/powerpoint/2010/main" val="260272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7FE0CC6-887C-91B8-2DDC-60E7266A6429}"/>
              </a:ext>
            </a:extLst>
          </p:cNvPr>
          <p:cNvSpPr>
            <a:spLocks noGrp="1"/>
          </p:cNvSpPr>
          <p:nvPr>
            <p:ph type="title"/>
          </p:nvPr>
        </p:nvSpPr>
        <p:spPr/>
        <p:txBody>
          <a:bodyPr/>
          <a:lstStyle/>
          <a:p>
            <a:r>
              <a:rPr lang="tr-TR" dirty="0"/>
              <a:t>E-İhracat</a:t>
            </a:r>
          </a:p>
        </p:txBody>
      </p:sp>
      <p:sp>
        <p:nvSpPr>
          <p:cNvPr id="3" name="İçerik Yer Tutucusu 2">
            <a:extLst>
              <a:ext uri="{FF2B5EF4-FFF2-40B4-BE49-F238E27FC236}">
                <a16:creationId xmlns:a16="http://schemas.microsoft.com/office/drawing/2014/main" xmlns="" id="{D3637A09-778E-A9C5-17E0-F9C4EE0E4E79}"/>
              </a:ext>
            </a:extLst>
          </p:cNvPr>
          <p:cNvSpPr>
            <a:spLocks noGrp="1"/>
          </p:cNvSpPr>
          <p:nvPr>
            <p:ph idx="1"/>
          </p:nvPr>
        </p:nvSpPr>
        <p:spPr/>
        <p:txBody>
          <a:bodyPr>
            <a:normAutofit fontScale="92500" lnSpcReduction="20000"/>
          </a:bodyPr>
          <a:lstStyle/>
          <a:p>
            <a:r>
              <a:rPr lang="tr-TR" b="0" i="0" dirty="0">
                <a:solidFill>
                  <a:srgbClr val="1F2023"/>
                </a:solidFill>
                <a:effectLst/>
                <a:latin typeface="Roboto" panose="02000000000000000000" pitchFamily="2" charset="0"/>
              </a:rPr>
              <a:t>E-ihracat ya da sınır ötesi e-ticaret, online kanallarla yurt dışından alınan siparişleri, mikro ihracat kuralları çerçevesinde müşteriye ulaştırmaktır. Bir başka tanıma göre de; bir işletme ile bir tüketici (B2C), iki işletme (B2B) veya iki özel kişi (C2C) arasında sınır ötesi online pazaryerlerinde ya da doğrudan e-ticarettir.</a:t>
            </a:r>
          </a:p>
          <a:p>
            <a:r>
              <a:rPr lang="tr-TR" dirty="0">
                <a:solidFill>
                  <a:srgbClr val="1F2023"/>
                </a:solidFill>
                <a:latin typeface="Roboto" panose="02000000000000000000" pitchFamily="2" charset="0"/>
              </a:rPr>
              <a:t>Toplam kompozisyon içerisinde e-ticaretin ağırlık kazandığı iklimde firmalarımızı e-ihracata yönlendirelim. (Doğrudan veya e-ticaret siteleri aracılığıyla)</a:t>
            </a:r>
            <a:endParaRPr lang="tr-TR" b="0" i="0" dirty="0">
              <a:solidFill>
                <a:srgbClr val="1F2023"/>
              </a:solidFill>
              <a:effectLst/>
              <a:latin typeface="Roboto" panose="02000000000000000000" pitchFamily="2" charset="0"/>
            </a:endParaRPr>
          </a:p>
          <a:p>
            <a:endParaRPr lang="tr-TR" dirty="0"/>
          </a:p>
        </p:txBody>
      </p:sp>
    </p:spTree>
    <p:extLst>
      <p:ext uri="{BB962C8B-B14F-4D97-AF65-F5344CB8AC3E}">
        <p14:creationId xmlns:p14="http://schemas.microsoft.com/office/powerpoint/2010/main" val="416637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FF2A10C-3EA8-9679-94DE-8E767AF8D081}"/>
              </a:ext>
            </a:extLst>
          </p:cNvPr>
          <p:cNvSpPr>
            <a:spLocks noGrp="1"/>
          </p:cNvSpPr>
          <p:nvPr>
            <p:ph type="title"/>
          </p:nvPr>
        </p:nvSpPr>
        <p:spPr/>
        <p:txBody>
          <a:bodyPr/>
          <a:lstStyle/>
          <a:p>
            <a:r>
              <a:rPr lang="tr-TR" dirty="0"/>
              <a:t>E-İhracat - Teşvikler</a:t>
            </a:r>
          </a:p>
        </p:txBody>
      </p:sp>
      <p:sp>
        <p:nvSpPr>
          <p:cNvPr id="3" name="İçerik Yer Tutucusu 2">
            <a:extLst>
              <a:ext uri="{FF2B5EF4-FFF2-40B4-BE49-F238E27FC236}">
                <a16:creationId xmlns:a16="http://schemas.microsoft.com/office/drawing/2014/main" xmlns="" id="{F1856883-4DBB-4FC0-4CF3-FA6B958B8B54}"/>
              </a:ext>
            </a:extLst>
          </p:cNvPr>
          <p:cNvSpPr>
            <a:spLocks noGrp="1"/>
          </p:cNvSpPr>
          <p:nvPr>
            <p:ph idx="1"/>
          </p:nvPr>
        </p:nvSpPr>
        <p:spPr/>
        <p:txBody>
          <a:bodyPr/>
          <a:lstStyle/>
          <a:p>
            <a:r>
              <a:rPr lang="tr-TR" dirty="0"/>
              <a:t>Ticaret Bakanlığı ve KOSGEB teşviklerinden mutlaka istifade edilmesi gerekmektedir.</a:t>
            </a:r>
          </a:p>
          <a:p>
            <a:r>
              <a:rPr lang="tr-TR" dirty="0"/>
              <a:t>Kurumlar vergisi kanununda yer alan 5 baz puanlık indirim e-ihracat için de geçerlidir.</a:t>
            </a:r>
          </a:p>
          <a:p>
            <a:r>
              <a:rPr lang="tr-TR" dirty="0"/>
              <a:t>Gıda Ürünleri ihracatı kapsamında önemli AB hibe ve kredi destek programları bulunmaktadır.</a:t>
            </a:r>
          </a:p>
        </p:txBody>
      </p:sp>
    </p:spTree>
    <p:extLst>
      <p:ext uri="{BB962C8B-B14F-4D97-AF65-F5344CB8AC3E}">
        <p14:creationId xmlns:p14="http://schemas.microsoft.com/office/powerpoint/2010/main" val="300685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2F682A9-90B7-6DCE-3E79-1F185F9EE700}"/>
              </a:ext>
            </a:extLst>
          </p:cNvPr>
          <p:cNvSpPr>
            <a:spLocks noGrp="1"/>
          </p:cNvSpPr>
          <p:nvPr>
            <p:ph type="title"/>
          </p:nvPr>
        </p:nvSpPr>
        <p:spPr/>
        <p:txBody>
          <a:bodyPr/>
          <a:lstStyle/>
          <a:p>
            <a:r>
              <a:rPr lang="tr-TR" dirty="0"/>
              <a:t>ABD’de Online LLC Şirket Kurmak</a:t>
            </a:r>
          </a:p>
        </p:txBody>
      </p:sp>
      <p:sp>
        <p:nvSpPr>
          <p:cNvPr id="3" name="İçerik Yer Tutucusu 2">
            <a:extLst>
              <a:ext uri="{FF2B5EF4-FFF2-40B4-BE49-F238E27FC236}">
                <a16:creationId xmlns:a16="http://schemas.microsoft.com/office/drawing/2014/main" xmlns="" id="{D3253720-02E1-758E-89DA-443369830381}"/>
              </a:ext>
            </a:extLst>
          </p:cNvPr>
          <p:cNvSpPr>
            <a:spLocks noGrp="1"/>
          </p:cNvSpPr>
          <p:nvPr>
            <p:ph idx="1"/>
          </p:nvPr>
        </p:nvSpPr>
        <p:spPr/>
        <p:txBody>
          <a:bodyPr/>
          <a:lstStyle/>
          <a:p>
            <a:r>
              <a:rPr lang="tr-TR" dirty="0"/>
              <a:t>Kurumlar Vergisi %20</a:t>
            </a:r>
          </a:p>
          <a:p>
            <a:r>
              <a:rPr lang="tr-TR" dirty="0"/>
              <a:t>Kar dağıtım stopajı 0. (Para politikası aracı olarak kullanıyorlar.)</a:t>
            </a:r>
          </a:p>
          <a:p>
            <a:r>
              <a:rPr lang="tr-TR" dirty="0"/>
              <a:t>Online şirket kurmak ortalama 5 gün.</a:t>
            </a:r>
          </a:p>
          <a:p>
            <a:r>
              <a:rPr lang="tr-TR" dirty="0"/>
              <a:t>Fiilen ABD’de olma zorunluluğu bulunmuyor.</a:t>
            </a:r>
          </a:p>
          <a:p>
            <a:r>
              <a:rPr lang="tr-TR" dirty="0"/>
              <a:t>Yetkili Mali Müşavir ve Avukatla çalışılma zorunluluğu var ve Mali Müşavir aylık 500 doların altında olmamak kaydıyla aylık cironun binde 2’si.</a:t>
            </a:r>
          </a:p>
        </p:txBody>
      </p:sp>
    </p:spTree>
    <p:extLst>
      <p:ext uri="{BB962C8B-B14F-4D97-AF65-F5344CB8AC3E}">
        <p14:creationId xmlns:p14="http://schemas.microsoft.com/office/powerpoint/2010/main" val="38500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Konular</a:t>
            </a:r>
            <a:endParaRPr lang="tr-TR" dirty="0"/>
          </a:p>
        </p:txBody>
      </p:sp>
      <p:sp>
        <p:nvSpPr>
          <p:cNvPr id="3" name="İçerik Yer Tutucusu 2"/>
          <p:cNvSpPr>
            <a:spLocks noGrp="1"/>
          </p:cNvSpPr>
          <p:nvPr>
            <p:ph idx="1"/>
          </p:nvPr>
        </p:nvSpPr>
        <p:spPr/>
        <p:txBody>
          <a:bodyPr/>
          <a:lstStyle/>
          <a:p>
            <a:r>
              <a:rPr lang="tr-TR" dirty="0" smtClean="0"/>
              <a:t>E-Ticarette Yargısal Sorunlar</a:t>
            </a:r>
          </a:p>
          <a:p>
            <a:r>
              <a:rPr lang="tr-TR" dirty="0" smtClean="0"/>
              <a:t>E-Ticarette </a:t>
            </a:r>
            <a:r>
              <a:rPr lang="tr-TR" dirty="0" err="1" smtClean="0"/>
              <a:t>Kayıtdışılık</a:t>
            </a:r>
            <a:endParaRPr lang="tr-TR" dirty="0" smtClean="0"/>
          </a:p>
          <a:p>
            <a:r>
              <a:rPr lang="tr-TR" dirty="0" smtClean="0"/>
              <a:t>E-Ticarette Kripto Varlıklar </a:t>
            </a:r>
            <a:r>
              <a:rPr lang="tr-TR" smtClean="0"/>
              <a:t>İle Tahsilat</a:t>
            </a:r>
            <a:endParaRPr lang="tr-TR" dirty="0"/>
          </a:p>
        </p:txBody>
      </p:sp>
    </p:spTree>
    <p:extLst>
      <p:ext uri="{BB962C8B-B14F-4D97-AF65-F5344CB8AC3E}">
        <p14:creationId xmlns:p14="http://schemas.microsoft.com/office/powerpoint/2010/main" val="282422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1F26CE8-077A-1585-CF5B-3F7F4F202386}"/>
              </a:ext>
            </a:extLst>
          </p:cNvPr>
          <p:cNvSpPr>
            <a:spLocks noGrp="1"/>
          </p:cNvSpPr>
          <p:nvPr>
            <p:ph type="title"/>
          </p:nvPr>
        </p:nvSpPr>
        <p:spPr/>
        <p:txBody>
          <a:bodyPr/>
          <a:lstStyle/>
          <a:p>
            <a:r>
              <a:rPr lang="tr-TR" dirty="0"/>
              <a:t>TEŞEKKÜRLER</a:t>
            </a:r>
          </a:p>
        </p:txBody>
      </p:sp>
      <p:sp>
        <p:nvSpPr>
          <p:cNvPr id="3" name="İçerik Yer Tutucusu 2">
            <a:extLst>
              <a:ext uri="{FF2B5EF4-FFF2-40B4-BE49-F238E27FC236}">
                <a16:creationId xmlns:a16="http://schemas.microsoft.com/office/drawing/2014/main" xmlns="" id="{7089FF4E-40B8-3405-1E38-99C0766565C3}"/>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275914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717CBCB-4C6E-09F0-02D3-EC20003A9D49}"/>
              </a:ext>
            </a:extLst>
          </p:cNvPr>
          <p:cNvSpPr>
            <a:spLocks noGrp="1"/>
          </p:cNvSpPr>
          <p:nvPr>
            <p:ph type="title"/>
          </p:nvPr>
        </p:nvSpPr>
        <p:spPr/>
        <p:txBody>
          <a:bodyPr/>
          <a:lstStyle/>
          <a:p>
            <a:r>
              <a:rPr lang="tr-TR" dirty="0"/>
              <a:t>Küresel Asgari Kurumlar Vergisi</a:t>
            </a:r>
          </a:p>
        </p:txBody>
      </p:sp>
      <p:sp>
        <p:nvSpPr>
          <p:cNvPr id="3" name="İçerik Yer Tutucusu 2">
            <a:extLst>
              <a:ext uri="{FF2B5EF4-FFF2-40B4-BE49-F238E27FC236}">
                <a16:creationId xmlns:a16="http://schemas.microsoft.com/office/drawing/2014/main" xmlns="" id="{852651AC-1603-FC52-6B1C-B5632F781584}"/>
              </a:ext>
            </a:extLst>
          </p:cNvPr>
          <p:cNvSpPr>
            <a:spLocks noGrp="1"/>
          </p:cNvSpPr>
          <p:nvPr>
            <p:ph idx="1"/>
          </p:nvPr>
        </p:nvSpPr>
        <p:spPr/>
        <p:txBody>
          <a:bodyPr>
            <a:normAutofit fontScale="92500" lnSpcReduction="10000"/>
          </a:bodyPr>
          <a:lstStyle/>
          <a:p>
            <a:pPr algn="just"/>
            <a:r>
              <a:rPr lang="tr-TR" b="0" i="0" dirty="0">
                <a:solidFill>
                  <a:srgbClr val="202124"/>
                </a:solidFill>
                <a:effectLst/>
                <a:latin typeface="Google Sans"/>
              </a:rPr>
              <a:t>Belirli bir büyüklüğe sahip çok uluslu işletmelerin (</a:t>
            </a:r>
            <a:r>
              <a:rPr lang="tr-TR" b="0" i="0" dirty="0" err="1">
                <a:solidFill>
                  <a:srgbClr val="202124"/>
                </a:solidFill>
                <a:effectLst/>
                <a:latin typeface="Google Sans"/>
              </a:rPr>
              <a:t>MNEs</a:t>
            </a:r>
            <a:r>
              <a:rPr lang="tr-TR" b="0" i="0" dirty="0">
                <a:solidFill>
                  <a:srgbClr val="202124"/>
                </a:solidFill>
                <a:effectLst/>
                <a:latin typeface="Google Sans"/>
              </a:rPr>
              <a:t>), faaliyet gösterdikleri her bir ülkede elde ettikleri gelir üzerinden, asgari düzeyde vergi ödemesini sağlamak için tasarlanmıştır. Bu kapsamda, küresel asgari kurumlar vergisi oranı </a:t>
            </a:r>
            <a:r>
              <a:rPr lang="tr-TR" b="0" i="0" dirty="0">
                <a:solidFill>
                  <a:srgbClr val="040C28"/>
                </a:solidFill>
                <a:effectLst/>
                <a:latin typeface="Google Sans"/>
              </a:rPr>
              <a:t>%15</a:t>
            </a:r>
            <a:r>
              <a:rPr lang="tr-TR" b="0" i="0" dirty="0">
                <a:solidFill>
                  <a:srgbClr val="202124"/>
                </a:solidFill>
                <a:effectLst/>
                <a:latin typeface="Google Sans"/>
              </a:rPr>
              <a:t> olarak belirlenmiştir. </a:t>
            </a:r>
            <a:r>
              <a:rPr lang="tr-TR" b="0" i="0" dirty="0">
                <a:solidFill>
                  <a:srgbClr val="2D2D2D"/>
                </a:solidFill>
                <a:effectLst/>
                <a:latin typeface="PwC Helvetica Neue"/>
              </a:rPr>
              <a:t>Yani çok uluslu işletmelerin, faaliyet gösterdikleri ülkelerden elde ettikleri gelirlere ilişkin en az %15 oranında vergi yüküne katlanmaları amaçlanmaktadır.</a:t>
            </a:r>
          </a:p>
          <a:p>
            <a:pPr algn="just"/>
            <a:r>
              <a:rPr lang="tr-TR" b="0" i="0" dirty="0">
                <a:solidFill>
                  <a:srgbClr val="2D2D2D"/>
                </a:solidFill>
                <a:effectLst/>
                <a:latin typeface="PwC Helvetica Neue"/>
              </a:rPr>
              <a:t>Kapsama, asgari kurumlar vergisine konu mali yıldan önceki dört mali yılın en az ikisinde, Konsolide Mali Tablolarında yıllık geliri 750 milyon Euro veya daha fazla olan çok uluslu işletmeler grubunun üyesi şirketler girmektedir. </a:t>
            </a:r>
            <a:endParaRPr lang="tr-TR" dirty="0"/>
          </a:p>
        </p:txBody>
      </p:sp>
    </p:spTree>
    <p:extLst>
      <p:ext uri="{BB962C8B-B14F-4D97-AF65-F5344CB8AC3E}">
        <p14:creationId xmlns:p14="http://schemas.microsoft.com/office/powerpoint/2010/main" val="1754205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82DD381-692F-DEFC-AA5A-CBF4374EDDF5}"/>
              </a:ext>
            </a:extLst>
          </p:cNvPr>
          <p:cNvSpPr>
            <a:spLocks noGrp="1"/>
          </p:cNvSpPr>
          <p:nvPr>
            <p:ph type="title"/>
          </p:nvPr>
        </p:nvSpPr>
        <p:spPr/>
        <p:txBody>
          <a:bodyPr/>
          <a:lstStyle/>
          <a:p>
            <a:r>
              <a:rPr lang="tr-TR" dirty="0"/>
              <a:t>Küresel Asgari Kurumlar Vergisi</a:t>
            </a:r>
          </a:p>
        </p:txBody>
      </p:sp>
      <p:sp>
        <p:nvSpPr>
          <p:cNvPr id="3" name="İçerik Yer Tutucusu 2">
            <a:extLst>
              <a:ext uri="{FF2B5EF4-FFF2-40B4-BE49-F238E27FC236}">
                <a16:creationId xmlns:a16="http://schemas.microsoft.com/office/drawing/2014/main" xmlns="" id="{A85FC69F-B954-5DB9-E236-4BBEF53CFF0A}"/>
              </a:ext>
            </a:extLst>
          </p:cNvPr>
          <p:cNvSpPr>
            <a:spLocks noGrp="1"/>
          </p:cNvSpPr>
          <p:nvPr>
            <p:ph idx="1"/>
          </p:nvPr>
        </p:nvSpPr>
        <p:spPr/>
        <p:txBody>
          <a:bodyPr>
            <a:normAutofit lnSpcReduction="10000"/>
          </a:bodyPr>
          <a:lstStyle/>
          <a:p>
            <a:r>
              <a:rPr lang="tr-TR" b="0" i="0" dirty="0">
                <a:solidFill>
                  <a:srgbClr val="2D2D2D"/>
                </a:solidFill>
                <a:effectLst/>
                <a:latin typeface="PwC Helvetica Neue"/>
              </a:rPr>
              <a:t>Efektif vergi oranının hesaplanabilmesi için öncelikle gelirin, Uluslararası Finansal Raporlama Standartları (IFRS) dikkate alınarak hesaplanması ve belirlenen kurallar çerçevesinde gerekli düzeltmelerin yapılması gerekiyor.</a:t>
            </a:r>
          </a:p>
          <a:p>
            <a:r>
              <a:rPr lang="tr-TR" b="0" i="0" dirty="0">
                <a:solidFill>
                  <a:srgbClr val="2D2D2D"/>
                </a:solidFill>
                <a:effectLst/>
                <a:latin typeface="PwC Helvetica Neue"/>
              </a:rPr>
              <a:t>Kurallar kapsamında çok uluslu işletmelerin, faaliyet gösterdikleri her bir ülke için efektif vergi oranlarını hesaplamaları ve ülke başına efektif vergi oranları ile %15 asgari oran arasındaki farka isabet eden tutar kadar ilave vergiyi, nihai ana kuruluşlarının bulunduğu ülkede ödemeleri öngörülüyor.</a:t>
            </a:r>
            <a:endParaRPr lang="tr-TR" dirty="0"/>
          </a:p>
        </p:txBody>
      </p:sp>
    </p:spTree>
    <p:extLst>
      <p:ext uri="{BB962C8B-B14F-4D97-AF65-F5344CB8AC3E}">
        <p14:creationId xmlns:p14="http://schemas.microsoft.com/office/powerpoint/2010/main" val="2023589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2FE3CE0-7E55-5A97-9790-9691E719C7C9}"/>
              </a:ext>
            </a:extLst>
          </p:cNvPr>
          <p:cNvSpPr>
            <a:spLocks noGrp="1"/>
          </p:cNvSpPr>
          <p:nvPr>
            <p:ph type="title"/>
          </p:nvPr>
        </p:nvSpPr>
        <p:spPr/>
        <p:txBody>
          <a:bodyPr/>
          <a:lstStyle/>
          <a:p>
            <a:r>
              <a:rPr lang="tr-TR" dirty="0"/>
              <a:t>Küresel Asgari Kurumlar Vergisi</a:t>
            </a:r>
          </a:p>
        </p:txBody>
      </p:sp>
      <p:sp>
        <p:nvSpPr>
          <p:cNvPr id="3" name="İçerik Yer Tutucusu 2">
            <a:extLst>
              <a:ext uri="{FF2B5EF4-FFF2-40B4-BE49-F238E27FC236}">
                <a16:creationId xmlns:a16="http://schemas.microsoft.com/office/drawing/2014/main" xmlns="" id="{A91247B0-D7C5-8DDC-74AB-826D39F649E4}"/>
              </a:ext>
            </a:extLst>
          </p:cNvPr>
          <p:cNvSpPr>
            <a:spLocks noGrp="1"/>
          </p:cNvSpPr>
          <p:nvPr>
            <p:ph idx="1"/>
          </p:nvPr>
        </p:nvSpPr>
        <p:spPr/>
        <p:txBody>
          <a:bodyPr/>
          <a:lstStyle/>
          <a:p>
            <a:r>
              <a:rPr lang="tr-TR" dirty="0"/>
              <a:t>Google üst çatısı Alphabet 2022 cirosu 280 milyar dolar. Brüt karı 200 milyar dolar.</a:t>
            </a:r>
          </a:p>
          <a:p>
            <a:r>
              <a:rPr lang="tr-TR" dirty="0"/>
              <a:t>Türkiye’nin payı %1,5</a:t>
            </a:r>
          </a:p>
          <a:p>
            <a:r>
              <a:rPr lang="tr-TR" dirty="0"/>
              <a:t>Aldığımız kurumlar vergisi 0,00.</a:t>
            </a:r>
          </a:p>
          <a:p>
            <a:endParaRPr lang="tr-TR" dirty="0"/>
          </a:p>
        </p:txBody>
      </p:sp>
    </p:spTree>
    <p:extLst>
      <p:ext uri="{BB962C8B-B14F-4D97-AF65-F5344CB8AC3E}">
        <p14:creationId xmlns:p14="http://schemas.microsoft.com/office/powerpoint/2010/main" val="172880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9EFA70B-CC10-354B-C2C5-12A6D0E6719F}"/>
              </a:ext>
            </a:extLst>
          </p:cNvPr>
          <p:cNvSpPr>
            <a:spLocks noGrp="1"/>
          </p:cNvSpPr>
          <p:nvPr>
            <p:ph type="title"/>
          </p:nvPr>
        </p:nvSpPr>
        <p:spPr/>
        <p:txBody>
          <a:bodyPr/>
          <a:lstStyle/>
          <a:p>
            <a:r>
              <a:rPr lang="tr-TR" dirty="0"/>
              <a:t>Dijital Hizmet Vergisi</a:t>
            </a:r>
          </a:p>
        </p:txBody>
      </p:sp>
      <p:sp>
        <p:nvSpPr>
          <p:cNvPr id="3" name="İçerik Yer Tutucusu 2">
            <a:extLst>
              <a:ext uri="{FF2B5EF4-FFF2-40B4-BE49-F238E27FC236}">
                <a16:creationId xmlns:a16="http://schemas.microsoft.com/office/drawing/2014/main" xmlns="" id="{190A3BA6-E412-9AF3-B90A-93637DA14D9F}"/>
              </a:ext>
            </a:extLst>
          </p:cNvPr>
          <p:cNvSpPr>
            <a:spLocks noGrp="1"/>
          </p:cNvSpPr>
          <p:nvPr>
            <p:ph idx="1"/>
          </p:nvPr>
        </p:nvSpPr>
        <p:spPr/>
        <p:txBody>
          <a:bodyPr>
            <a:normAutofit/>
          </a:bodyPr>
          <a:lstStyle/>
          <a:p>
            <a:pPr algn="just"/>
            <a:r>
              <a:rPr lang="tr-TR" sz="1800" b="0" i="0" dirty="0">
                <a:solidFill>
                  <a:srgbClr val="363C40"/>
                </a:solidFill>
                <a:effectLst/>
                <a:latin typeface="Open Sans" panose="020B0606030504020204" pitchFamily="34" charset="0"/>
              </a:rPr>
              <a:t>Günümüzde dijital hizmet vergisi internet üzerinden dijital içerik satışı yapan bütün satıcılar için %7,5 oranındadır. Bu  verginin kapsama alanına girecek oranda ciro hasılatı elde eden satıcılar elde ettikleri gelirin %7,5’ini devlete vergi olarak ödemek zorundadır. </a:t>
            </a:r>
          </a:p>
          <a:p>
            <a:pPr algn="just"/>
            <a:r>
              <a:rPr lang="tr-TR" sz="1800" b="0" i="0" dirty="0">
                <a:solidFill>
                  <a:srgbClr val="363C40"/>
                </a:solidFill>
                <a:effectLst/>
                <a:latin typeface="Open Sans" panose="020B0606030504020204" pitchFamily="34" charset="0"/>
              </a:rPr>
              <a:t>En basit anlatımıyla ‘Dijital Hizmet Sağlayıcıları’ dijital hizmet vergisinin mükellefidir. Türkiye’de internet üzerinden yaptığı satışlarla elde ettiği geliri 20 milyon TL’nin altında olan ya da bütün dünyada elde ettiği gelir 750 milyon Euro’dan daha az olan her dijital hizmet sağlayıcısı dijital hizmet vergisi ödemekle yükümlüdür.</a:t>
            </a:r>
          </a:p>
          <a:p>
            <a:pPr algn="just"/>
            <a:r>
              <a:rPr lang="tr-TR" sz="1800" dirty="0">
                <a:solidFill>
                  <a:srgbClr val="363C40"/>
                </a:solidFill>
                <a:latin typeface="Open Sans" panose="020B0606030504020204" pitchFamily="34" charset="0"/>
              </a:rPr>
              <a:t>2022 Yılında toplam 5,1 milyar TL toplandı.</a:t>
            </a:r>
          </a:p>
          <a:p>
            <a:pPr algn="just"/>
            <a:r>
              <a:rPr lang="tr-TR" sz="1800" dirty="0">
                <a:solidFill>
                  <a:srgbClr val="363C40"/>
                </a:solidFill>
                <a:latin typeface="Open Sans" panose="020B0606030504020204" pitchFamily="34" charset="0"/>
              </a:rPr>
              <a:t>En aktif uygulayıcısı Netflix.</a:t>
            </a:r>
          </a:p>
        </p:txBody>
      </p:sp>
    </p:spTree>
    <p:extLst>
      <p:ext uri="{BB962C8B-B14F-4D97-AF65-F5344CB8AC3E}">
        <p14:creationId xmlns:p14="http://schemas.microsoft.com/office/powerpoint/2010/main" val="2270210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71C0EC9-8F1F-7885-F8D6-A49B5AE5B8B4}"/>
              </a:ext>
            </a:extLst>
          </p:cNvPr>
          <p:cNvSpPr>
            <a:spLocks noGrp="1"/>
          </p:cNvSpPr>
          <p:nvPr>
            <p:ph type="title"/>
          </p:nvPr>
        </p:nvSpPr>
        <p:spPr/>
        <p:txBody>
          <a:bodyPr/>
          <a:lstStyle/>
          <a:p>
            <a:r>
              <a:rPr lang="tr-TR" dirty="0"/>
              <a:t>(3) No.lu KDV</a:t>
            </a:r>
          </a:p>
        </p:txBody>
      </p:sp>
      <p:sp>
        <p:nvSpPr>
          <p:cNvPr id="3" name="İçerik Yer Tutucusu 2">
            <a:extLst>
              <a:ext uri="{FF2B5EF4-FFF2-40B4-BE49-F238E27FC236}">
                <a16:creationId xmlns:a16="http://schemas.microsoft.com/office/drawing/2014/main" xmlns="" id="{28684A7D-8E56-672E-E006-F1A008111CB1}"/>
              </a:ext>
            </a:extLst>
          </p:cNvPr>
          <p:cNvSpPr>
            <a:spLocks noGrp="1"/>
          </p:cNvSpPr>
          <p:nvPr>
            <p:ph idx="1"/>
          </p:nvPr>
        </p:nvSpPr>
        <p:spPr/>
        <p:txBody>
          <a:bodyPr>
            <a:normAutofit fontScale="85000" lnSpcReduction="20000"/>
          </a:bodyPr>
          <a:lstStyle/>
          <a:p>
            <a:pPr algn="just" fontAlgn="base"/>
            <a:r>
              <a:rPr lang="tr-TR" sz="2100" b="1" i="0" dirty="0">
                <a:solidFill>
                  <a:srgbClr val="000000"/>
                </a:solidFill>
                <a:effectLst/>
                <a:latin typeface="Roboto" panose="02000000000000000000" pitchFamily="2" charset="0"/>
              </a:rPr>
              <a:t>3 No.lu KDV Beyannamesi</a:t>
            </a:r>
            <a:r>
              <a:rPr lang="tr-TR" sz="2100" b="0" i="0" dirty="0">
                <a:solidFill>
                  <a:srgbClr val="000000"/>
                </a:solidFill>
                <a:effectLst/>
                <a:latin typeface="Roboto" panose="02000000000000000000" pitchFamily="2" charset="0"/>
              </a:rPr>
              <a:t>; Türkiye'de ikametgâhı, işyeri, kanuni merkezi ve iş merkezi bulunmayanlar tarafından Türkiye’de yerleşik ancak KDV mükellefiyeti bulunmayan gerçek kişilere elektronik ortam üzerinden sağlanan hizmetlere yönelik olarak Gelir İdaresi nezdinde almış oldukları özel KDV Beyannamesi ile bu hizmetlere isabet eden KDV’nin beyan edilip ödendiği beyannamedir.</a:t>
            </a:r>
          </a:p>
          <a:p>
            <a:pPr algn="just" fontAlgn="base"/>
            <a:r>
              <a:rPr lang="tr-TR" sz="2100" b="0" i="0" dirty="0">
                <a:solidFill>
                  <a:srgbClr val="000000"/>
                </a:solidFill>
                <a:effectLst/>
                <a:latin typeface="Roboto" panose="02000000000000000000" pitchFamily="2" charset="0"/>
              </a:rPr>
              <a:t>Bir başka deyişle Türkiye'de ikametgâhı, işyeri, kanuni merkezi ve iş merkezi bulunmayanlar tarafından Gelir İdaresince sağlanan ancak kendi sistemleri üzerinden beyan ettikleri KDV Beyannamesidir.</a:t>
            </a:r>
          </a:p>
          <a:p>
            <a:pPr algn="just" fontAlgn="base"/>
            <a:r>
              <a:rPr lang="tr-TR" sz="2100" b="0" i="0" dirty="0">
                <a:solidFill>
                  <a:srgbClr val="000000"/>
                </a:solidFill>
                <a:effectLst/>
                <a:latin typeface="Roboto" panose="02000000000000000000" pitchFamily="2" charset="0"/>
              </a:rPr>
              <a:t>Elektronik ortamda sunulan hizmetler 213 saylı Vergi Usul Kanununa göre bir işyeri oluşturarak verilirse eğer bu hizmetlere ilişkin hesaplanan KDV 3 no.lu KDV beyannamesi ile değil 1 no.lu KDV Beyannamesi ile verilir.</a:t>
            </a:r>
          </a:p>
          <a:p>
            <a:endParaRPr lang="tr-TR" dirty="0"/>
          </a:p>
        </p:txBody>
      </p:sp>
    </p:spTree>
    <p:extLst>
      <p:ext uri="{BB962C8B-B14F-4D97-AF65-F5344CB8AC3E}">
        <p14:creationId xmlns:p14="http://schemas.microsoft.com/office/powerpoint/2010/main" val="895563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F48E0F-A063-22FD-929B-D3E1452ED14A}"/>
              </a:ext>
            </a:extLst>
          </p:cNvPr>
          <p:cNvSpPr>
            <a:spLocks noGrp="1"/>
          </p:cNvSpPr>
          <p:nvPr>
            <p:ph type="title"/>
          </p:nvPr>
        </p:nvSpPr>
        <p:spPr/>
        <p:txBody>
          <a:bodyPr/>
          <a:lstStyle/>
          <a:p>
            <a:r>
              <a:rPr lang="tr-TR" dirty="0"/>
              <a:t>Reklam Hizmetlerinde Tevkifat</a:t>
            </a:r>
          </a:p>
        </p:txBody>
      </p:sp>
      <p:sp>
        <p:nvSpPr>
          <p:cNvPr id="3" name="İçerik Yer Tutucusu 2">
            <a:extLst>
              <a:ext uri="{FF2B5EF4-FFF2-40B4-BE49-F238E27FC236}">
                <a16:creationId xmlns:a16="http://schemas.microsoft.com/office/drawing/2014/main" xmlns="" id="{4A0A9A43-F6B6-637E-6FDA-32AA98B1A425}"/>
              </a:ext>
            </a:extLst>
          </p:cNvPr>
          <p:cNvSpPr>
            <a:spLocks noGrp="1"/>
          </p:cNvSpPr>
          <p:nvPr>
            <p:ph idx="1"/>
          </p:nvPr>
        </p:nvSpPr>
        <p:spPr/>
        <p:txBody>
          <a:bodyPr>
            <a:normAutofit lnSpcReduction="10000"/>
          </a:bodyPr>
          <a:lstStyle/>
          <a:p>
            <a:pPr marL="0" indent="0" algn="just">
              <a:buNone/>
            </a:pPr>
            <a:r>
              <a:rPr lang="tr-TR" b="0" i="0" dirty="0">
                <a:solidFill>
                  <a:schemeClr val="tx1"/>
                </a:solidFill>
                <a:effectLst/>
                <a:latin typeface="Inter"/>
              </a:rPr>
              <a:t>İnternet ortamında reklam hizmeti veren veya bu hizmete aracılık edenlere 1 Ocak 2019 tarihinden itibaren yapılacak ödemelerden,</a:t>
            </a:r>
          </a:p>
          <a:p>
            <a:pPr algn="just">
              <a:buFont typeface="Arial" panose="020B0604020202020204" pitchFamily="34" charset="0"/>
              <a:buChar char="•"/>
            </a:pPr>
            <a:r>
              <a:rPr lang="tr-TR" b="0" i="0" dirty="0">
                <a:solidFill>
                  <a:schemeClr val="tx1"/>
                </a:solidFill>
                <a:effectLst/>
                <a:latin typeface="Inter"/>
              </a:rPr>
              <a:t>193 sayılı Gelir Vergisi Kanunu’nun 94. maddesi kapsamında gerçek kişiler için , %15,</a:t>
            </a:r>
          </a:p>
          <a:p>
            <a:pPr algn="just">
              <a:buFont typeface="Arial" panose="020B0604020202020204" pitchFamily="34" charset="0"/>
              <a:buChar char="•"/>
            </a:pPr>
            <a:r>
              <a:rPr lang="tr-TR" b="0" i="0" dirty="0">
                <a:solidFill>
                  <a:schemeClr val="tx1"/>
                </a:solidFill>
                <a:effectLst/>
                <a:latin typeface="Inter"/>
              </a:rPr>
              <a:t>5520 sayılı Kurumlar Vergisi Kanunu’nun (“KVK”) 15. maddesi kapsamında Türkiye’de yerleşik kurumlar için %0,</a:t>
            </a:r>
          </a:p>
          <a:p>
            <a:pPr algn="just">
              <a:buFont typeface="Arial" panose="020B0604020202020204" pitchFamily="34" charset="0"/>
              <a:buChar char="•"/>
            </a:pPr>
            <a:r>
              <a:rPr lang="tr-TR" b="0" i="0" dirty="0" err="1">
                <a:solidFill>
                  <a:schemeClr val="tx1"/>
                </a:solidFill>
                <a:effectLst/>
                <a:latin typeface="Inter"/>
              </a:rPr>
              <a:t>KVK’nin</a:t>
            </a:r>
            <a:r>
              <a:rPr lang="tr-TR" b="0" i="0" dirty="0">
                <a:solidFill>
                  <a:schemeClr val="tx1"/>
                </a:solidFill>
                <a:effectLst/>
                <a:latin typeface="Inter"/>
              </a:rPr>
              <a:t> 30. maddesi kapsamında Türkiye’de iş yeri bulunmayan (dar mükellef) kurumlar için %15,</a:t>
            </a:r>
          </a:p>
          <a:p>
            <a:endParaRPr lang="tr-TR" dirty="0"/>
          </a:p>
        </p:txBody>
      </p:sp>
    </p:spTree>
    <p:extLst>
      <p:ext uri="{BB962C8B-B14F-4D97-AF65-F5344CB8AC3E}">
        <p14:creationId xmlns:p14="http://schemas.microsoft.com/office/powerpoint/2010/main" val="2384069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F617C83-BBA6-FC4F-3932-4ACCC49B16F3}"/>
              </a:ext>
            </a:extLst>
          </p:cNvPr>
          <p:cNvSpPr>
            <a:spLocks noGrp="1"/>
          </p:cNvSpPr>
          <p:nvPr>
            <p:ph type="title"/>
          </p:nvPr>
        </p:nvSpPr>
        <p:spPr/>
        <p:txBody>
          <a:bodyPr/>
          <a:lstStyle/>
          <a:p>
            <a:r>
              <a:rPr lang="tr-TR" dirty="0"/>
              <a:t>Reklam Hizmetlerinde Tevkifat</a:t>
            </a:r>
          </a:p>
        </p:txBody>
      </p:sp>
      <p:sp>
        <p:nvSpPr>
          <p:cNvPr id="3" name="İçerik Yer Tutucusu 2">
            <a:extLst>
              <a:ext uri="{FF2B5EF4-FFF2-40B4-BE49-F238E27FC236}">
                <a16:creationId xmlns:a16="http://schemas.microsoft.com/office/drawing/2014/main" xmlns="" id="{5E774A80-B3DC-51B0-1CE4-34D651C2E8CF}"/>
              </a:ext>
            </a:extLst>
          </p:cNvPr>
          <p:cNvSpPr>
            <a:spLocks noGrp="1"/>
          </p:cNvSpPr>
          <p:nvPr>
            <p:ph idx="1"/>
          </p:nvPr>
        </p:nvSpPr>
        <p:spPr/>
        <p:txBody>
          <a:bodyPr>
            <a:normAutofit fontScale="92500" lnSpcReduction="20000"/>
          </a:bodyPr>
          <a:lstStyle/>
          <a:p>
            <a:pPr algn="just"/>
            <a:r>
              <a:rPr lang="tr-TR" b="0" i="0" dirty="0">
                <a:solidFill>
                  <a:schemeClr val="tx1"/>
                </a:solidFill>
                <a:effectLst/>
                <a:latin typeface="Inter"/>
              </a:rPr>
              <a:t>Yurt dışında yerleşik (dar mükellef) dijital reklam hizmeti sağlayıcılarına ödenen reklam bedellerinin %15 oranında stopaj uygulamasına tabi tutulması, özellikle Türkiye’nin taraf olduğu Çifte Vergilendirmeyi Önleme Anlaşmaları (“ÇVÖA”) açısından tartışmalara yol açtı. Ticari kazancın yalnızca kaynak ülkede vergilendirilmesi kuralı karşısında, Gelir İdaresi Başkanlığı’nın Karar’ı nasıl uygulayacağı sorusu gündeme geldi.</a:t>
            </a:r>
          </a:p>
          <a:p>
            <a:pPr algn="just"/>
            <a:r>
              <a:rPr lang="tr-TR" b="0" i="1" dirty="0">
                <a:solidFill>
                  <a:schemeClr val="tx1"/>
                </a:solidFill>
                <a:effectLst/>
                <a:latin typeface="Inter"/>
              </a:rPr>
              <a:t>“… İrlanda mukimi şirketin, Anlaşmanın 5’inci maddesi kapsamında Türkiye’de bir işyerine sahip olmaması ve reklam hizmetini bu işyeri vasıtasıyla vermemesi durumunda söz konusu reklam hizmeti karşılığında elde edilecek ticari kazançları vergileme hakkı yalnızca İrlanda’ya ait bulunmaktadır.”</a:t>
            </a:r>
            <a:endParaRPr lang="tr-TR" dirty="0">
              <a:solidFill>
                <a:schemeClr val="tx1"/>
              </a:solidFill>
            </a:endParaRPr>
          </a:p>
        </p:txBody>
      </p:sp>
    </p:spTree>
    <p:extLst>
      <p:ext uri="{BB962C8B-B14F-4D97-AF65-F5344CB8AC3E}">
        <p14:creationId xmlns:p14="http://schemas.microsoft.com/office/powerpoint/2010/main" val="2608365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1239</Words>
  <Application>Microsoft Office PowerPoint</Application>
  <PresentationFormat>Geniş ekran</PresentationFormat>
  <Paragraphs>109</Paragraphs>
  <Slides>25</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25</vt:i4>
      </vt:variant>
    </vt:vector>
  </HeadingPairs>
  <TitlesOfParts>
    <vt:vector size="36" baseType="lpstr">
      <vt:lpstr>-apple-system</vt:lpstr>
      <vt:lpstr>Arial</vt:lpstr>
      <vt:lpstr>Garamond</vt:lpstr>
      <vt:lpstr>Google Sans</vt:lpstr>
      <vt:lpstr>Inter</vt:lpstr>
      <vt:lpstr>Inter var</vt:lpstr>
      <vt:lpstr>Open Sans</vt:lpstr>
      <vt:lpstr>PwC Helvetica Neue</vt:lpstr>
      <vt:lpstr>Roboto</vt:lpstr>
      <vt:lpstr>Rubik</vt:lpstr>
      <vt:lpstr>Organik</vt:lpstr>
      <vt:lpstr>E-Ticaret ve Dijital Mecralarda Vergilendirme</vt:lpstr>
      <vt:lpstr>Dijital Platformların Vergilendirme Süreci</vt:lpstr>
      <vt:lpstr>Küresel Asgari Kurumlar Vergisi</vt:lpstr>
      <vt:lpstr>Küresel Asgari Kurumlar Vergisi</vt:lpstr>
      <vt:lpstr>Küresel Asgari Kurumlar Vergisi</vt:lpstr>
      <vt:lpstr>Dijital Hizmet Vergisi</vt:lpstr>
      <vt:lpstr>(3) No.lu KDV</vt:lpstr>
      <vt:lpstr>Reklam Hizmetlerinde Tevkifat</vt:lpstr>
      <vt:lpstr>Reklam Hizmetlerinde Tevkifat</vt:lpstr>
      <vt:lpstr>Reklam Hizmetlerinde Tevkifat</vt:lpstr>
      <vt:lpstr>Sosyal Medya Gelirleri</vt:lpstr>
      <vt:lpstr>Sosyal Medya Gelirleri</vt:lpstr>
      <vt:lpstr>E-Ticaret</vt:lpstr>
      <vt:lpstr>Esnaf Muaflığı İstisnası</vt:lpstr>
      <vt:lpstr>Dijital Satışlarda Sözleşme ve Damga Vergisi</vt:lpstr>
      <vt:lpstr>Dijital Vatandaşlık ve Vergi – Estonya Örneği</vt:lpstr>
      <vt:lpstr>Dijital Vatandaşlık ve Vergi – Estonya Örneği</vt:lpstr>
      <vt:lpstr>Dijital Vatandaşlık ve Vergi – Estonya Örneği</vt:lpstr>
      <vt:lpstr>Dijital Vatandaşlık ve Vergi – Estonya Örneği</vt:lpstr>
      <vt:lpstr>Estonya’da Vergi</vt:lpstr>
      <vt:lpstr>E-İhracat</vt:lpstr>
      <vt:lpstr>E-İhracat - Teşvikler</vt:lpstr>
      <vt:lpstr>ABD’de Online LLC Şirket Kurmak</vt:lpstr>
      <vt:lpstr>Diğer Konular</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E-Ticaret ve Dijital Mecralarda Vergilendirme</dc:title>
  <dc:creator>Mahmut Aydoğmuş</dc:creator>
  <cp:lastModifiedBy>İzsmmmo</cp:lastModifiedBy>
  <cp:revision>5</cp:revision>
  <dcterms:created xsi:type="dcterms:W3CDTF">2023-09-19T07:36:30Z</dcterms:created>
  <dcterms:modified xsi:type="dcterms:W3CDTF">2023-09-19T12:38:04Z</dcterms:modified>
</cp:coreProperties>
</file>