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6" r:id="rId1"/>
  </p:sldMasterIdLst>
  <p:notesMasterIdLst>
    <p:notesMasterId r:id="rId25"/>
  </p:notesMasterIdLst>
  <p:sldIdLst>
    <p:sldId id="256" r:id="rId2"/>
    <p:sldId id="267" r:id="rId3"/>
    <p:sldId id="271" r:id="rId4"/>
    <p:sldId id="296" r:id="rId5"/>
    <p:sldId id="297" r:id="rId6"/>
    <p:sldId id="298" r:id="rId7"/>
    <p:sldId id="299" r:id="rId8"/>
    <p:sldId id="268" r:id="rId9"/>
    <p:sldId id="279" r:id="rId10"/>
    <p:sldId id="269" r:id="rId11"/>
    <p:sldId id="270" r:id="rId12"/>
    <p:sldId id="273" r:id="rId13"/>
    <p:sldId id="275" r:id="rId14"/>
    <p:sldId id="277" r:id="rId15"/>
    <p:sldId id="281" r:id="rId16"/>
    <p:sldId id="283" r:id="rId17"/>
    <p:sldId id="285" r:id="rId18"/>
    <p:sldId id="287" r:id="rId19"/>
    <p:sldId id="289" r:id="rId20"/>
    <p:sldId id="291" r:id="rId21"/>
    <p:sldId id="293" r:id="rId22"/>
    <p:sldId id="295" r:id="rId23"/>
    <p:sldId id="266"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779" autoAdjust="0"/>
    <p:restoredTop sz="94660" autoAdjust="0"/>
  </p:normalViewPr>
  <p:slideViewPr>
    <p:cSldViewPr snapToGrid="0">
      <p:cViewPr varScale="1">
        <p:scale>
          <a:sx n="109" d="100"/>
          <a:sy n="109" d="100"/>
        </p:scale>
        <p:origin x="1260" y="108"/>
      </p:cViewPr>
      <p:guideLst/>
    </p:cSldViewPr>
  </p:slideViewPr>
  <p:outlineViewPr>
    <p:cViewPr>
      <p:scale>
        <a:sx n="33" d="100"/>
        <a:sy n="33" d="100"/>
      </p:scale>
      <p:origin x="0" y="-66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F65C77-87E3-4F12-B3B2-C824D374B287}" type="datetimeFigureOut">
              <a:rPr lang="tr-TR" smtClean="0"/>
              <a:t>17.06.2022</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3978BE-C64D-4611-AA57-8BBA1C2EE252}" type="slidenum">
              <a:rPr lang="tr-TR" smtClean="0"/>
              <a:t>‹#›</a:t>
            </a:fld>
            <a:endParaRPr lang="tr-TR"/>
          </a:p>
        </p:txBody>
      </p:sp>
    </p:spTree>
    <p:extLst>
      <p:ext uri="{BB962C8B-B14F-4D97-AF65-F5344CB8AC3E}">
        <p14:creationId xmlns:p14="http://schemas.microsoft.com/office/powerpoint/2010/main" val="3690662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ED3978BE-C64D-4611-AA57-8BBA1C2EE252}" type="slidenum">
              <a:rPr lang="tr-TR" smtClean="0"/>
              <a:t>2</a:t>
            </a:fld>
            <a:endParaRPr lang="tr-TR"/>
          </a:p>
        </p:txBody>
      </p:sp>
    </p:spTree>
    <p:extLst>
      <p:ext uri="{BB962C8B-B14F-4D97-AF65-F5344CB8AC3E}">
        <p14:creationId xmlns:p14="http://schemas.microsoft.com/office/powerpoint/2010/main" val="1721086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65FA03F-C316-490B-86D2-0E16D5D8269A}" type="datetimeFigureOut">
              <a:rPr lang="tr-TR" smtClean="0"/>
              <a:t>17.06.2022</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BF86EE9-2A4A-45C3-AF1B-13FC54D80F85}"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74394181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65FA03F-C316-490B-86D2-0E16D5D8269A}" type="datetimeFigureOut">
              <a:rPr lang="tr-TR" smtClean="0"/>
              <a:t>17.06.2022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F86EE9-2A4A-45C3-AF1B-13FC54D80F85}" type="slidenum">
              <a:rPr lang="tr-TR" smtClean="0"/>
              <a:t>‹#›</a:t>
            </a:fld>
            <a:endParaRPr lang="tr-TR"/>
          </a:p>
        </p:txBody>
      </p:sp>
    </p:spTree>
    <p:extLst>
      <p:ext uri="{BB962C8B-B14F-4D97-AF65-F5344CB8AC3E}">
        <p14:creationId xmlns:p14="http://schemas.microsoft.com/office/powerpoint/2010/main" val="3284726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65FA03F-C316-490B-86D2-0E16D5D8269A}" type="datetimeFigureOut">
              <a:rPr lang="tr-TR" smtClean="0"/>
              <a:t>17.06.2022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F86EE9-2A4A-45C3-AF1B-13FC54D80F85}" type="slidenum">
              <a:rPr lang="tr-TR" smtClean="0"/>
              <a:t>‹#›</a:t>
            </a:fld>
            <a:endParaRPr lang="tr-TR"/>
          </a:p>
        </p:txBody>
      </p:sp>
    </p:spTree>
    <p:extLst>
      <p:ext uri="{BB962C8B-B14F-4D97-AF65-F5344CB8AC3E}">
        <p14:creationId xmlns:p14="http://schemas.microsoft.com/office/powerpoint/2010/main" val="852146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65FA03F-C316-490B-86D2-0E16D5D8269A}" type="datetimeFigureOut">
              <a:rPr lang="tr-TR" smtClean="0"/>
              <a:t>17.06.2022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BF86EE9-2A4A-45C3-AF1B-13FC54D80F85}" type="slidenum">
              <a:rPr lang="tr-TR" smtClean="0"/>
              <a:t>‹#›</a:t>
            </a:fld>
            <a:endParaRPr lang="tr-TR"/>
          </a:p>
        </p:txBody>
      </p:sp>
    </p:spTree>
    <p:extLst>
      <p:ext uri="{BB962C8B-B14F-4D97-AF65-F5344CB8AC3E}">
        <p14:creationId xmlns:p14="http://schemas.microsoft.com/office/powerpoint/2010/main" val="3863204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65FA03F-C316-490B-86D2-0E16D5D8269A}" type="datetimeFigureOut">
              <a:rPr lang="tr-TR" smtClean="0"/>
              <a:t>17.06.2022</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EBF86EE9-2A4A-45C3-AF1B-13FC54D80F85}"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70226874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65FA03F-C316-490B-86D2-0E16D5D8269A}" type="datetimeFigureOut">
              <a:rPr lang="tr-TR" smtClean="0"/>
              <a:t>17.06.2022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BF86EE9-2A4A-45C3-AF1B-13FC54D80F85}" type="slidenum">
              <a:rPr lang="tr-TR" smtClean="0"/>
              <a:t>‹#›</a:t>
            </a:fld>
            <a:endParaRPr lang="tr-TR"/>
          </a:p>
        </p:txBody>
      </p:sp>
    </p:spTree>
    <p:extLst>
      <p:ext uri="{BB962C8B-B14F-4D97-AF65-F5344CB8AC3E}">
        <p14:creationId xmlns:p14="http://schemas.microsoft.com/office/powerpoint/2010/main" val="3115545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65FA03F-C316-490B-86D2-0E16D5D8269A}" type="datetimeFigureOut">
              <a:rPr lang="tr-TR" smtClean="0"/>
              <a:t>17.06.2022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BF86EE9-2A4A-45C3-AF1B-13FC54D80F85}" type="slidenum">
              <a:rPr lang="tr-TR" smtClean="0"/>
              <a:t>‹#›</a:t>
            </a:fld>
            <a:endParaRPr lang="tr-TR"/>
          </a:p>
        </p:txBody>
      </p:sp>
    </p:spTree>
    <p:extLst>
      <p:ext uri="{BB962C8B-B14F-4D97-AF65-F5344CB8AC3E}">
        <p14:creationId xmlns:p14="http://schemas.microsoft.com/office/powerpoint/2010/main" val="4136964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65FA03F-C316-490B-86D2-0E16D5D8269A}" type="datetimeFigureOut">
              <a:rPr lang="tr-TR" smtClean="0"/>
              <a:t>17.06.2022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BF86EE9-2A4A-45C3-AF1B-13FC54D80F85}" type="slidenum">
              <a:rPr lang="tr-TR" smtClean="0"/>
              <a:t>‹#›</a:t>
            </a:fld>
            <a:endParaRPr lang="tr-TR"/>
          </a:p>
        </p:txBody>
      </p:sp>
    </p:spTree>
    <p:extLst>
      <p:ext uri="{BB962C8B-B14F-4D97-AF65-F5344CB8AC3E}">
        <p14:creationId xmlns:p14="http://schemas.microsoft.com/office/powerpoint/2010/main" val="2317037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5FA03F-C316-490B-86D2-0E16D5D8269A}" type="datetimeFigureOut">
              <a:rPr lang="tr-TR" smtClean="0"/>
              <a:t>17.06.2022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BF86EE9-2A4A-45C3-AF1B-13FC54D80F85}" type="slidenum">
              <a:rPr lang="tr-TR" smtClean="0"/>
              <a:t>‹#›</a:t>
            </a:fld>
            <a:endParaRPr lang="tr-TR"/>
          </a:p>
        </p:txBody>
      </p:sp>
    </p:spTree>
    <p:extLst>
      <p:ext uri="{BB962C8B-B14F-4D97-AF65-F5344CB8AC3E}">
        <p14:creationId xmlns:p14="http://schemas.microsoft.com/office/powerpoint/2010/main" val="1550440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65FA03F-C316-490B-86D2-0E16D5D8269A}" type="datetimeFigureOut">
              <a:rPr lang="tr-TR" smtClean="0"/>
              <a:t>17.06.2022</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BF86EE9-2A4A-45C3-AF1B-13FC54D80F85}"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69216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65FA03F-C316-490B-86D2-0E16D5D8269A}" type="datetimeFigureOut">
              <a:rPr lang="tr-TR" smtClean="0"/>
              <a:t>17.06.2022</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BF86EE9-2A4A-45C3-AF1B-13FC54D80F85}"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82385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65FA03F-C316-490B-86D2-0E16D5D8269A}" type="datetimeFigureOut">
              <a:rPr lang="tr-TR" smtClean="0"/>
              <a:t>17.06.2022</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BF86EE9-2A4A-45C3-AF1B-13FC54D80F85}"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45936070"/>
      </p:ext>
    </p:extLst>
  </p:cSld>
  <p:clrMap bg1="lt1" tx1="dk1" bg2="lt2" tx2="dk2" accent1="accent1" accent2="accent2" accent3="accent3" accent4="accent4" accent5="accent5" accent6="accent6" hlink="hlink" folHlink="folHlink"/>
  <p:sldLayoutIdLst>
    <p:sldLayoutId id="2147484237" r:id="rId1"/>
    <p:sldLayoutId id="2147484238" r:id="rId2"/>
    <p:sldLayoutId id="2147484239" r:id="rId3"/>
    <p:sldLayoutId id="2147484240" r:id="rId4"/>
    <p:sldLayoutId id="2147484241" r:id="rId5"/>
    <p:sldLayoutId id="2147484242" r:id="rId6"/>
    <p:sldLayoutId id="2147484243" r:id="rId7"/>
    <p:sldLayoutId id="2147484244" r:id="rId8"/>
    <p:sldLayoutId id="2147484245" r:id="rId9"/>
    <p:sldLayoutId id="2147484246" r:id="rId10"/>
    <p:sldLayoutId id="2147484247"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87355" y="1255593"/>
            <a:ext cx="9817290" cy="2361063"/>
          </a:xfrm>
        </p:spPr>
        <p:txBody>
          <a:bodyPr>
            <a:normAutofit fontScale="90000"/>
          </a:bodyPr>
          <a:lstStyle/>
          <a:p>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sz="4900" b="1" dirty="0" smtClean="0">
                <a:solidFill>
                  <a:srgbClr val="FF0000"/>
                </a:solidFill>
                <a:latin typeface="Cambria" panose="02040503050406030204" pitchFamily="18" charset="0"/>
              </a:rPr>
              <a:t>TÜNELDEN ÖNCE SON ÇIKIŞ</a:t>
            </a:r>
            <a:br>
              <a:rPr lang="tr-TR" sz="4900" b="1" dirty="0" smtClean="0">
                <a:solidFill>
                  <a:srgbClr val="FF0000"/>
                </a:solidFill>
                <a:latin typeface="Cambria" panose="02040503050406030204" pitchFamily="18" charset="0"/>
              </a:rPr>
            </a:br>
            <a:r>
              <a:rPr lang="tr-TR" sz="4900" b="1" dirty="0">
                <a:solidFill>
                  <a:srgbClr val="FF0000"/>
                </a:solidFill>
                <a:latin typeface="Cambria" panose="02040503050406030204" pitchFamily="18" charset="0"/>
              </a:rPr>
              <a:t/>
            </a:r>
            <a:br>
              <a:rPr lang="tr-TR" sz="4900" b="1" dirty="0">
                <a:solidFill>
                  <a:srgbClr val="FF0000"/>
                </a:solidFill>
                <a:latin typeface="Cambria" panose="02040503050406030204" pitchFamily="18" charset="0"/>
              </a:rPr>
            </a:br>
            <a:r>
              <a:rPr lang="tr-TR" sz="4900" b="1" dirty="0" smtClean="0">
                <a:solidFill>
                  <a:srgbClr val="FF0000"/>
                </a:solidFill>
                <a:latin typeface="Cambria" panose="02040503050406030204" pitchFamily="18" charset="0"/>
              </a:rPr>
              <a:t>YURT İÇİ VARLIK BARIŞI/VERGİ AFFI</a:t>
            </a:r>
            <a:r>
              <a:rPr lang="tr-TR" sz="4400" b="1" dirty="0" smtClean="0">
                <a:latin typeface="Cambria" panose="02040503050406030204" pitchFamily="18" charset="0"/>
              </a:rPr>
              <a:t/>
            </a:r>
            <a:br>
              <a:rPr lang="tr-TR" sz="4400" b="1" dirty="0" smtClean="0">
                <a:latin typeface="Cambria" panose="02040503050406030204" pitchFamily="18" charset="0"/>
              </a:rPr>
            </a:br>
            <a:endParaRPr lang="tr-TR" sz="4400" b="1" dirty="0">
              <a:latin typeface="Cambria" panose="02040503050406030204" pitchFamily="18" charset="0"/>
            </a:endParaRPr>
          </a:p>
        </p:txBody>
      </p:sp>
      <p:sp>
        <p:nvSpPr>
          <p:cNvPr id="3" name="Alt Başlık 2"/>
          <p:cNvSpPr>
            <a:spLocks noGrp="1"/>
          </p:cNvSpPr>
          <p:nvPr>
            <p:ph type="subTitle" idx="1"/>
          </p:nvPr>
        </p:nvSpPr>
        <p:spPr>
          <a:xfrm>
            <a:off x="1187355" y="3794078"/>
            <a:ext cx="9144000" cy="2292824"/>
          </a:xfrm>
        </p:spPr>
        <p:txBody>
          <a:bodyPr>
            <a:noAutofit/>
          </a:bodyPr>
          <a:lstStyle/>
          <a:p>
            <a:r>
              <a:rPr lang="tr-TR" b="1" dirty="0" smtClean="0">
                <a:latin typeface="Cambria" panose="02040503050406030204" pitchFamily="18" charset="0"/>
              </a:rPr>
              <a:t>YEMİNLİ MALİ MÜŞAVİR</a:t>
            </a:r>
          </a:p>
          <a:p>
            <a:r>
              <a:rPr lang="tr-TR" b="1" dirty="0" smtClean="0">
                <a:latin typeface="Cambria" panose="02040503050406030204" pitchFamily="18" charset="0"/>
              </a:rPr>
              <a:t>PROF. DR. SÜREYYA SAKINÇ</a:t>
            </a:r>
          </a:p>
          <a:p>
            <a:endParaRPr lang="tr-TR" b="1" dirty="0" smtClean="0">
              <a:latin typeface="Cambria" panose="02040503050406030204" pitchFamily="18" charset="0"/>
            </a:endParaRPr>
          </a:p>
          <a:p>
            <a:r>
              <a:rPr lang="tr-TR" b="1" dirty="0" smtClean="0">
                <a:latin typeface="Cambria" panose="02040503050406030204" pitchFamily="18" charset="0"/>
              </a:rPr>
              <a:t>ESKİ DANIŞTAY TETKİK HAKİMİ - VERGİ MAHKEMESİ HAKİMİ </a:t>
            </a:r>
          </a:p>
          <a:p>
            <a:r>
              <a:rPr lang="tr-TR" b="1" dirty="0" smtClean="0">
                <a:latin typeface="Cambria" panose="02040503050406030204" pitchFamily="18" charset="0"/>
              </a:rPr>
              <a:t>AV. SÜLEYMAN CAN</a:t>
            </a:r>
            <a:endParaRPr lang="tr-TR" b="1" dirty="0">
              <a:latin typeface="Cambria" panose="02040503050406030204" pitchFamily="18" charset="0"/>
            </a:endParaRPr>
          </a:p>
        </p:txBody>
      </p:sp>
    </p:spTree>
    <p:extLst>
      <p:ext uri="{BB962C8B-B14F-4D97-AF65-F5344CB8AC3E}">
        <p14:creationId xmlns:p14="http://schemas.microsoft.com/office/powerpoint/2010/main" val="39687167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smtClean="0">
                <a:solidFill>
                  <a:srgbClr val="FF0000"/>
                </a:solidFill>
                <a:latin typeface="Cambria" panose="02040503050406030204" pitchFamily="18" charset="0"/>
              </a:rPr>
              <a:t>YURT</a:t>
            </a:r>
            <a:r>
              <a:rPr lang="tr-TR" sz="3200" b="1" dirty="0" smtClean="0">
                <a:solidFill>
                  <a:srgbClr val="FF0000"/>
                </a:solidFill>
              </a:rPr>
              <a:t> </a:t>
            </a:r>
            <a:r>
              <a:rPr lang="tr-TR" sz="3200" b="1" dirty="0">
                <a:solidFill>
                  <a:srgbClr val="FF0000"/>
                </a:solidFill>
                <a:latin typeface="Cambria" panose="02040503050406030204" pitchFamily="18" charset="0"/>
              </a:rPr>
              <a:t>İÇİ VARLIK </a:t>
            </a:r>
            <a:r>
              <a:rPr lang="tr-TR" sz="3200" b="1" dirty="0" smtClean="0">
                <a:solidFill>
                  <a:srgbClr val="FF0000"/>
                </a:solidFill>
                <a:latin typeface="Cambria" panose="02040503050406030204" pitchFamily="18" charset="0"/>
              </a:rPr>
              <a:t>BARIŞININ KONUSU NEDİR?</a:t>
            </a:r>
            <a:endParaRPr lang="tr-TR" sz="3200" dirty="0"/>
          </a:p>
        </p:txBody>
      </p:sp>
      <p:sp>
        <p:nvSpPr>
          <p:cNvPr id="3" name="İçerik Yer Tutucusu 2"/>
          <p:cNvSpPr>
            <a:spLocks noGrp="1"/>
          </p:cNvSpPr>
          <p:nvPr>
            <p:ph idx="1"/>
          </p:nvPr>
        </p:nvSpPr>
        <p:spPr/>
        <p:txBody>
          <a:bodyPr>
            <a:normAutofit/>
          </a:bodyPr>
          <a:lstStyle/>
          <a:p>
            <a:r>
              <a:rPr lang="tr-TR" sz="2200" b="1" dirty="0">
                <a:latin typeface="Cambria" panose="02040503050406030204" pitchFamily="18" charset="0"/>
              </a:rPr>
              <a:t>Para</a:t>
            </a:r>
          </a:p>
          <a:p>
            <a:r>
              <a:rPr lang="tr-TR" sz="2200" b="1" dirty="0" smtClean="0">
                <a:latin typeface="Cambria" panose="02040503050406030204" pitchFamily="18" charset="0"/>
              </a:rPr>
              <a:t>Altın</a:t>
            </a:r>
            <a:endParaRPr lang="tr-TR" sz="2200" b="1" dirty="0">
              <a:latin typeface="Cambria" panose="02040503050406030204" pitchFamily="18" charset="0"/>
            </a:endParaRPr>
          </a:p>
          <a:p>
            <a:r>
              <a:rPr lang="tr-TR" sz="2200" b="1" dirty="0" smtClean="0">
                <a:latin typeface="Cambria" panose="02040503050406030204" pitchFamily="18" charset="0"/>
              </a:rPr>
              <a:t>Döviz</a:t>
            </a:r>
            <a:endParaRPr lang="tr-TR" sz="2200" b="1" dirty="0">
              <a:latin typeface="Cambria" panose="02040503050406030204" pitchFamily="18" charset="0"/>
            </a:endParaRPr>
          </a:p>
          <a:p>
            <a:r>
              <a:rPr lang="tr-TR" sz="2200" b="1" dirty="0" smtClean="0">
                <a:latin typeface="Cambria" panose="02040503050406030204" pitchFamily="18" charset="0"/>
              </a:rPr>
              <a:t>Menkul </a:t>
            </a:r>
            <a:r>
              <a:rPr lang="tr-TR" sz="2200" b="1" dirty="0">
                <a:latin typeface="Cambria" panose="02040503050406030204" pitchFamily="18" charset="0"/>
              </a:rPr>
              <a:t>kıymet ve diğer sermaye piyasası araçları</a:t>
            </a:r>
          </a:p>
          <a:p>
            <a:r>
              <a:rPr lang="tr-TR" sz="2200" b="1" dirty="0" smtClean="0">
                <a:latin typeface="Cambria" panose="02040503050406030204" pitchFamily="18" charset="0"/>
              </a:rPr>
              <a:t>Taşınmazlar</a:t>
            </a:r>
            <a:endParaRPr lang="tr-TR" sz="2200" b="1" dirty="0">
              <a:latin typeface="Cambria" panose="02040503050406030204" pitchFamily="18" charset="0"/>
            </a:endParaRPr>
          </a:p>
          <a:p>
            <a:endParaRPr lang="tr-TR" dirty="0"/>
          </a:p>
        </p:txBody>
      </p:sp>
    </p:spTree>
    <p:extLst>
      <p:ext uri="{BB962C8B-B14F-4D97-AF65-F5344CB8AC3E}">
        <p14:creationId xmlns:p14="http://schemas.microsoft.com/office/powerpoint/2010/main" val="282098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7706" y="685800"/>
            <a:ext cx="10972800" cy="937727"/>
          </a:xfrm>
        </p:spPr>
        <p:txBody>
          <a:bodyPr>
            <a:normAutofit/>
          </a:bodyPr>
          <a:lstStyle/>
          <a:p>
            <a:r>
              <a:rPr lang="tr-TR" sz="3200" b="1" dirty="0" smtClean="0">
                <a:solidFill>
                  <a:srgbClr val="FF0000"/>
                </a:solidFill>
                <a:latin typeface="Cambria" panose="02040503050406030204" pitchFamily="18" charset="0"/>
              </a:rPr>
              <a:t>YURT </a:t>
            </a:r>
            <a:r>
              <a:rPr lang="tr-TR" sz="3200" b="1" dirty="0">
                <a:solidFill>
                  <a:srgbClr val="FF0000"/>
                </a:solidFill>
                <a:latin typeface="Cambria" panose="02040503050406030204" pitchFamily="18" charset="0"/>
              </a:rPr>
              <a:t>İÇİ </a:t>
            </a:r>
            <a:r>
              <a:rPr lang="tr-TR" sz="3200" b="1" dirty="0" smtClean="0">
                <a:solidFill>
                  <a:srgbClr val="FF0000"/>
                </a:solidFill>
                <a:latin typeface="Cambria" panose="02040503050406030204" pitchFamily="18" charset="0"/>
              </a:rPr>
              <a:t>VARLIKLARIN BİLDİRİM DEĞERİ NEDİR?</a:t>
            </a:r>
            <a:endParaRPr lang="tr-TR" sz="3200" b="1" dirty="0">
              <a:solidFill>
                <a:srgbClr val="FF0000"/>
              </a:solidFill>
              <a:latin typeface="Cambria" panose="02040503050406030204" pitchFamily="18" charset="0"/>
            </a:endParaRPr>
          </a:p>
        </p:txBody>
      </p:sp>
      <p:sp>
        <p:nvSpPr>
          <p:cNvPr id="3" name="İçerik Yer Tutucusu 2"/>
          <p:cNvSpPr>
            <a:spLocks noGrp="1"/>
          </p:cNvSpPr>
          <p:nvPr>
            <p:ph idx="1"/>
          </p:nvPr>
        </p:nvSpPr>
        <p:spPr>
          <a:xfrm>
            <a:off x="1371600" y="1623527"/>
            <a:ext cx="10422294" cy="5094513"/>
          </a:xfrm>
        </p:spPr>
        <p:txBody>
          <a:bodyPr>
            <a:normAutofit/>
          </a:bodyPr>
          <a:lstStyle/>
          <a:p>
            <a:r>
              <a:rPr lang="tr-TR" b="1" dirty="0" smtClean="0">
                <a:latin typeface="Cambria" panose="02040503050406030204" pitchFamily="18" charset="0"/>
              </a:rPr>
              <a:t>Para: </a:t>
            </a:r>
            <a:r>
              <a:rPr lang="tr-TR" dirty="0">
                <a:latin typeface="Cambria" panose="02040503050406030204" pitchFamily="18" charset="0"/>
              </a:rPr>
              <a:t>Türk lirası cinsinden para, </a:t>
            </a:r>
            <a:r>
              <a:rPr lang="tr-TR" dirty="0" smtClean="0">
                <a:latin typeface="Cambria" panose="02040503050406030204" pitchFamily="18" charset="0"/>
              </a:rPr>
              <a:t>itibari(nominal)değeriyle</a:t>
            </a:r>
            <a:endParaRPr lang="tr-TR" dirty="0">
              <a:latin typeface="Cambria" panose="02040503050406030204" pitchFamily="18" charset="0"/>
            </a:endParaRPr>
          </a:p>
          <a:p>
            <a:r>
              <a:rPr lang="tr-TR" b="1" dirty="0" smtClean="0">
                <a:latin typeface="Cambria" panose="02040503050406030204" pitchFamily="18" charset="0"/>
              </a:rPr>
              <a:t>Altın: </a:t>
            </a:r>
            <a:r>
              <a:rPr lang="tr-TR" dirty="0">
                <a:latin typeface="Cambria" panose="02040503050406030204" pitchFamily="18" charset="0"/>
              </a:rPr>
              <a:t>Rayiç bedeliyle </a:t>
            </a:r>
          </a:p>
          <a:p>
            <a:r>
              <a:rPr lang="tr-TR" b="1" dirty="0" smtClean="0">
                <a:latin typeface="Cambria" panose="02040503050406030204" pitchFamily="18" charset="0"/>
              </a:rPr>
              <a:t>Döviz</a:t>
            </a:r>
            <a:r>
              <a:rPr lang="tr-TR" b="1" dirty="0">
                <a:latin typeface="Cambria" panose="02040503050406030204" pitchFamily="18" charset="0"/>
              </a:rPr>
              <a:t>: </a:t>
            </a:r>
            <a:r>
              <a:rPr lang="tr-TR" dirty="0">
                <a:latin typeface="Cambria" panose="02040503050406030204" pitchFamily="18" charset="0"/>
              </a:rPr>
              <a:t>Türkiye Cumhuriyet Merkez Bankası </a:t>
            </a:r>
            <a:r>
              <a:rPr lang="tr-TR" dirty="0" smtClean="0">
                <a:latin typeface="Cambria" panose="02040503050406030204" pitchFamily="18" charset="0"/>
              </a:rPr>
              <a:t>döviz alış kuruyla</a:t>
            </a:r>
            <a:endParaRPr lang="tr-TR" b="1" dirty="0">
              <a:latin typeface="Cambria" panose="02040503050406030204" pitchFamily="18" charset="0"/>
            </a:endParaRPr>
          </a:p>
          <a:p>
            <a:r>
              <a:rPr lang="tr-TR" b="1" dirty="0">
                <a:latin typeface="Cambria" panose="02040503050406030204" pitchFamily="18" charset="0"/>
              </a:rPr>
              <a:t>Menkul kıymet ve diğer sermaye piyasası </a:t>
            </a:r>
            <a:r>
              <a:rPr lang="tr-TR" b="1" dirty="0" smtClean="0">
                <a:latin typeface="Cambria" panose="02040503050406030204" pitchFamily="18" charset="0"/>
              </a:rPr>
              <a:t>araçları: </a:t>
            </a:r>
          </a:p>
          <a:p>
            <a:pPr lvl="1"/>
            <a:r>
              <a:rPr lang="tr-TR" b="1" dirty="0">
                <a:latin typeface="Cambria" panose="02040503050406030204" pitchFamily="18" charset="0"/>
              </a:rPr>
              <a:t>Pay senetleri</a:t>
            </a:r>
            <a:r>
              <a:rPr lang="tr-TR" i="0" dirty="0">
                <a:latin typeface="Cambria" panose="02040503050406030204" pitchFamily="18" charset="0"/>
              </a:rPr>
              <a:t>, varsa borsa rayiciyle, borsa </a:t>
            </a:r>
            <a:r>
              <a:rPr lang="tr-TR" i="0" dirty="0" smtClean="0">
                <a:latin typeface="Cambria" panose="02040503050406030204" pitchFamily="18" charset="0"/>
              </a:rPr>
              <a:t>rayici yoksa </a:t>
            </a:r>
            <a:r>
              <a:rPr lang="tr-TR" i="0" dirty="0">
                <a:latin typeface="Cambria" panose="02040503050406030204" pitchFamily="18" charset="0"/>
              </a:rPr>
              <a:t>rayiç bedeliyle, bu bedel tespit edilemiyorsa alış bedeliyle, </a:t>
            </a:r>
            <a:r>
              <a:rPr lang="tr-TR" i="0" dirty="0" smtClean="0">
                <a:latin typeface="Cambria" panose="02040503050406030204" pitchFamily="18" charset="0"/>
              </a:rPr>
              <a:t>alış bedeli de belli değilse </a:t>
            </a:r>
            <a:r>
              <a:rPr lang="tr-TR" i="0" dirty="0">
                <a:latin typeface="Cambria" panose="02040503050406030204" pitchFamily="18" charset="0"/>
              </a:rPr>
              <a:t>itibari(nominal) </a:t>
            </a:r>
            <a:r>
              <a:rPr lang="tr-TR" i="0" dirty="0" smtClean="0">
                <a:latin typeface="Cambria" panose="02040503050406030204" pitchFamily="18" charset="0"/>
              </a:rPr>
              <a:t>değeriyle</a:t>
            </a:r>
          </a:p>
          <a:p>
            <a:pPr lvl="1"/>
            <a:r>
              <a:rPr lang="tr-TR" b="1" dirty="0">
                <a:latin typeface="Cambria" panose="02040503050406030204" pitchFamily="18" charset="0"/>
              </a:rPr>
              <a:t>Tahvil, bono, </a:t>
            </a:r>
            <a:r>
              <a:rPr lang="tr-TR" b="1" dirty="0" err="1">
                <a:latin typeface="Cambria" panose="02040503050406030204" pitchFamily="18" charset="0"/>
              </a:rPr>
              <a:t>eurobond</a:t>
            </a:r>
            <a:r>
              <a:rPr lang="tr-TR" b="1" dirty="0">
                <a:latin typeface="Cambria" panose="02040503050406030204" pitchFamily="18" charset="0"/>
              </a:rPr>
              <a:t> </a:t>
            </a:r>
            <a:r>
              <a:rPr lang="tr-TR" i="0" dirty="0" smtClean="0">
                <a:latin typeface="Cambria" panose="02040503050406030204" pitchFamily="18" charset="0"/>
              </a:rPr>
              <a:t>gibi borçlanma </a:t>
            </a:r>
            <a:r>
              <a:rPr lang="tr-TR" i="0" dirty="0">
                <a:latin typeface="Cambria" panose="02040503050406030204" pitchFamily="18" charset="0"/>
              </a:rPr>
              <a:t>araçları</a:t>
            </a:r>
            <a:r>
              <a:rPr lang="tr-TR" i="0" dirty="0" smtClean="0">
                <a:latin typeface="Cambria" panose="02040503050406030204" pitchFamily="18" charset="0"/>
              </a:rPr>
              <a:t>, varsa </a:t>
            </a:r>
            <a:r>
              <a:rPr lang="tr-TR" i="0" dirty="0">
                <a:latin typeface="Cambria" panose="02040503050406030204" pitchFamily="18" charset="0"/>
              </a:rPr>
              <a:t>borsa rayiciyle, borsa </a:t>
            </a:r>
            <a:r>
              <a:rPr lang="tr-TR" i="0" dirty="0" smtClean="0">
                <a:latin typeface="Cambria" panose="02040503050406030204" pitchFamily="18" charset="0"/>
              </a:rPr>
              <a:t>rayici yoksa </a:t>
            </a:r>
            <a:r>
              <a:rPr lang="tr-TR" i="0" dirty="0">
                <a:latin typeface="Cambria" panose="02040503050406030204" pitchFamily="18" charset="0"/>
              </a:rPr>
              <a:t>rayiç bedeliyle, bu bedel </a:t>
            </a:r>
            <a:r>
              <a:rPr lang="tr-TR" i="0" dirty="0" smtClean="0">
                <a:latin typeface="Cambria" panose="02040503050406030204" pitchFamily="18" charset="0"/>
              </a:rPr>
              <a:t>tespit edilemiyorsa </a:t>
            </a:r>
            <a:r>
              <a:rPr lang="tr-TR" i="0" dirty="0">
                <a:latin typeface="Cambria" panose="02040503050406030204" pitchFamily="18" charset="0"/>
              </a:rPr>
              <a:t>alış bedeliyle, alış </a:t>
            </a:r>
            <a:r>
              <a:rPr lang="tr-TR" i="0" dirty="0" smtClean="0">
                <a:latin typeface="Cambria" panose="02040503050406030204" pitchFamily="18" charset="0"/>
              </a:rPr>
              <a:t>bedeli de belli değilse </a:t>
            </a:r>
            <a:r>
              <a:rPr lang="tr-TR" i="0" dirty="0">
                <a:latin typeface="Cambria" panose="02040503050406030204" pitchFamily="18" charset="0"/>
              </a:rPr>
              <a:t>itibari(nominal)değeriyle </a:t>
            </a:r>
            <a:endParaRPr lang="tr-TR" i="0" dirty="0" smtClean="0">
              <a:latin typeface="Cambria" panose="02040503050406030204" pitchFamily="18" charset="0"/>
            </a:endParaRPr>
          </a:p>
          <a:p>
            <a:pPr lvl="1"/>
            <a:r>
              <a:rPr lang="tr-TR" b="1" dirty="0">
                <a:latin typeface="Cambria" panose="02040503050406030204" pitchFamily="18" charset="0"/>
              </a:rPr>
              <a:t>Yatırım fonu katılma payları</a:t>
            </a:r>
            <a:r>
              <a:rPr lang="tr-TR" i="0" dirty="0">
                <a:latin typeface="Cambria" panose="02040503050406030204" pitchFamily="18" charset="0"/>
              </a:rPr>
              <a:t>, </a:t>
            </a:r>
            <a:r>
              <a:rPr lang="tr-TR" i="0" dirty="0" smtClean="0">
                <a:latin typeface="Cambria" panose="02040503050406030204" pitchFamily="18" charset="0"/>
              </a:rPr>
              <a:t>ilgili piyasasında belirlenmiş </a:t>
            </a:r>
            <a:r>
              <a:rPr lang="tr-TR" i="0" dirty="0">
                <a:latin typeface="Cambria" panose="02040503050406030204" pitchFamily="18" charset="0"/>
              </a:rPr>
              <a:t>kapanış </a:t>
            </a:r>
            <a:r>
              <a:rPr lang="tr-TR" i="0" dirty="0" smtClean="0">
                <a:latin typeface="Cambria" panose="02040503050406030204" pitchFamily="18" charset="0"/>
              </a:rPr>
              <a:t>fiyatıyla</a:t>
            </a:r>
          </a:p>
          <a:p>
            <a:pPr lvl="1"/>
            <a:r>
              <a:rPr lang="tr-TR" b="1" dirty="0" smtClean="0">
                <a:latin typeface="Cambria" panose="02040503050406030204" pitchFamily="18" charset="0"/>
              </a:rPr>
              <a:t>Vadeli işlem </a:t>
            </a:r>
            <a:r>
              <a:rPr lang="tr-TR" b="1" dirty="0">
                <a:latin typeface="Cambria" panose="02040503050406030204" pitchFamily="18" charset="0"/>
              </a:rPr>
              <a:t>ve opsiyon </a:t>
            </a:r>
            <a:r>
              <a:rPr lang="tr-TR" b="1" dirty="0" smtClean="0">
                <a:latin typeface="Cambria" panose="02040503050406030204" pitchFamily="18" charset="0"/>
              </a:rPr>
              <a:t>sözleşmeleri </a:t>
            </a:r>
            <a:r>
              <a:rPr lang="tr-TR" i="0" dirty="0" smtClean="0">
                <a:latin typeface="Cambria" panose="02040503050406030204" pitchFamily="18" charset="0"/>
              </a:rPr>
              <a:t>gibi türev araçlar</a:t>
            </a:r>
            <a:r>
              <a:rPr lang="tr-TR" i="0" dirty="0">
                <a:latin typeface="Cambria" panose="02040503050406030204" pitchFamily="18" charset="0"/>
              </a:rPr>
              <a:t>, varsa borsa rayiciyle, borsa </a:t>
            </a:r>
            <a:r>
              <a:rPr lang="tr-TR" i="0" dirty="0" smtClean="0">
                <a:latin typeface="Cambria" panose="02040503050406030204" pitchFamily="18" charset="0"/>
              </a:rPr>
              <a:t>rayici yoksa </a:t>
            </a:r>
            <a:r>
              <a:rPr lang="tr-TR" i="0" dirty="0">
                <a:latin typeface="Cambria" panose="02040503050406030204" pitchFamily="18" charset="0"/>
              </a:rPr>
              <a:t>rayiç bedeliyle, </a:t>
            </a:r>
            <a:r>
              <a:rPr lang="tr-TR" i="0" dirty="0" smtClean="0">
                <a:latin typeface="Cambria" panose="02040503050406030204" pitchFamily="18" charset="0"/>
              </a:rPr>
              <a:t>bu bedel </a:t>
            </a:r>
            <a:r>
              <a:rPr lang="tr-TR" i="0" dirty="0">
                <a:latin typeface="Cambria" panose="02040503050406030204" pitchFamily="18" charset="0"/>
              </a:rPr>
              <a:t>tespit edilemiyorsa alış bedeliyle, alış </a:t>
            </a:r>
            <a:r>
              <a:rPr lang="tr-TR" i="0" dirty="0" smtClean="0">
                <a:latin typeface="Cambria" panose="02040503050406030204" pitchFamily="18" charset="0"/>
              </a:rPr>
              <a:t>bedeli de belli değilse itibari(nominal</a:t>
            </a:r>
            <a:r>
              <a:rPr lang="tr-TR" i="0" dirty="0">
                <a:latin typeface="Cambria" panose="02040503050406030204" pitchFamily="18" charset="0"/>
              </a:rPr>
              <a:t>) değeriyle </a:t>
            </a:r>
            <a:endParaRPr lang="tr-TR" dirty="0">
              <a:latin typeface="Cambria" panose="02040503050406030204" pitchFamily="18" charset="0"/>
            </a:endParaRPr>
          </a:p>
        </p:txBody>
      </p:sp>
    </p:spTree>
    <p:extLst>
      <p:ext uri="{BB962C8B-B14F-4D97-AF65-F5344CB8AC3E}">
        <p14:creationId xmlns:p14="http://schemas.microsoft.com/office/powerpoint/2010/main" val="7668067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7706" y="685800"/>
            <a:ext cx="10972800" cy="937727"/>
          </a:xfrm>
        </p:spPr>
        <p:txBody>
          <a:bodyPr>
            <a:normAutofit/>
          </a:bodyPr>
          <a:lstStyle/>
          <a:p>
            <a:r>
              <a:rPr lang="tr-TR" sz="3200" b="1" dirty="0" smtClean="0">
                <a:solidFill>
                  <a:srgbClr val="FF0000"/>
                </a:solidFill>
                <a:latin typeface="Cambria" panose="02040503050406030204" pitchFamily="18" charset="0"/>
              </a:rPr>
              <a:t>YURT </a:t>
            </a:r>
            <a:r>
              <a:rPr lang="tr-TR" sz="3200" b="1" dirty="0">
                <a:solidFill>
                  <a:srgbClr val="FF0000"/>
                </a:solidFill>
                <a:latin typeface="Cambria" panose="02040503050406030204" pitchFamily="18" charset="0"/>
              </a:rPr>
              <a:t>İÇİ </a:t>
            </a:r>
            <a:r>
              <a:rPr lang="tr-TR" sz="3200" b="1" dirty="0" smtClean="0">
                <a:solidFill>
                  <a:srgbClr val="FF0000"/>
                </a:solidFill>
                <a:latin typeface="Cambria" panose="02040503050406030204" pitchFamily="18" charset="0"/>
              </a:rPr>
              <a:t>VARLIKLARIN BİLDİRİM DEĞERİ NEDİR?</a:t>
            </a:r>
            <a:endParaRPr lang="tr-TR" sz="3200" b="1" dirty="0">
              <a:solidFill>
                <a:srgbClr val="FF0000"/>
              </a:solidFill>
              <a:latin typeface="Cambria" panose="02040503050406030204" pitchFamily="18" charset="0"/>
            </a:endParaRPr>
          </a:p>
        </p:txBody>
      </p:sp>
      <p:sp>
        <p:nvSpPr>
          <p:cNvPr id="3" name="İçerik Yer Tutucusu 2"/>
          <p:cNvSpPr>
            <a:spLocks noGrp="1"/>
          </p:cNvSpPr>
          <p:nvPr>
            <p:ph idx="1"/>
          </p:nvPr>
        </p:nvSpPr>
        <p:spPr>
          <a:xfrm>
            <a:off x="1371600" y="1884784"/>
            <a:ext cx="10422294" cy="4646645"/>
          </a:xfrm>
        </p:spPr>
        <p:txBody>
          <a:bodyPr>
            <a:normAutofit/>
          </a:bodyPr>
          <a:lstStyle/>
          <a:p>
            <a:pPr algn="just"/>
            <a:r>
              <a:rPr lang="tr-TR" b="1" dirty="0" smtClean="0">
                <a:latin typeface="Cambria" panose="02040503050406030204" pitchFamily="18" charset="0"/>
              </a:rPr>
              <a:t>Taşınmazlar: </a:t>
            </a:r>
            <a:r>
              <a:rPr lang="tr-TR" dirty="0" smtClean="0">
                <a:latin typeface="Cambria" panose="02040503050406030204" pitchFamily="18" charset="0"/>
              </a:rPr>
              <a:t>Rayiç bedeliyle, değerlenecektir.</a:t>
            </a:r>
          </a:p>
          <a:p>
            <a:pPr algn="just"/>
            <a:r>
              <a:rPr lang="tr-TR" dirty="0" smtClean="0">
                <a:latin typeface="Cambria" panose="02040503050406030204" pitchFamily="18" charset="0"/>
              </a:rPr>
              <a:t>Bildirimlerde </a:t>
            </a:r>
            <a:r>
              <a:rPr lang="tr-TR" dirty="0">
                <a:latin typeface="Cambria" panose="02040503050406030204" pitchFamily="18" charset="0"/>
              </a:rPr>
              <a:t>söz konusu varlıkların </a:t>
            </a:r>
            <a:r>
              <a:rPr lang="tr-TR" dirty="0" smtClean="0">
                <a:latin typeface="Cambria" panose="02040503050406030204" pitchFamily="18" charset="0"/>
              </a:rPr>
              <a:t>Türk lirası </a:t>
            </a:r>
            <a:r>
              <a:rPr lang="tr-TR" dirty="0">
                <a:latin typeface="Cambria" panose="02040503050406030204" pitchFamily="18" charset="0"/>
              </a:rPr>
              <a:t>karşılığı </a:t>
            </a:r>
            <a:r>
              <a:rPr lang="tr-TR" dirty="0" smtClean="0">
                <a:latin typeface="Cambria" panose="02040503050406030204" pitchFamily="18" charset="0"/>
              </a:rPr>
              <a:t>bedelleri esas alınacaktır. </a:t>
            </a:r>
          </a:p>
          <a:p>
            <a:pPr algn="just"/>
            <a:r>
              <a:rPr lang="tr-TR" dirty="0" smtClean="0">
                <a:latin typeface="Cambria" panose="02040503050406030204" pitchFamily="18" charset="0"/>
              </a:rPr>
              <a:t>Rayiç </a:t>
            </a:r>
            <a:r>
              <a:rPr lang="tr-TR" dirty="0">
                <a:latin typeface="Cambria" panose="02040503050406030204" pitchFamily="18" charset="0"/>
              </a:rPr>
              <a:t>bedel, </a:t>
            </a:r>
            <a:r>
              <a:rPr lang="tr-TR" dirty="0" smtClean="0">
                <a:latin typeface="Cambria" panose="02040503050406030204" pitchFamily="18" charset="0"/>
              </a:rPr>
              <a:t>söz konusu </a:t>
            </a:r>
            <a:r>
              <a:rPr lang="tr-TR" dirty="0">
                <a:latin typeface="Cambria" panose="02040503050406030204" pitchFamily="18" charset="0"/>
              </a:rPr>
              <a:t>varlıkların </a:t>
            </a:r>
            <a:r>
              <a:rPr lang="tr-TR" dirty="0" smtClean="0">
                <a:latin typeface="Cambria" panose="02040503050406030204" pitchFamily="18" charset="0"/>
              </a:rPr>
              <a:t>bildirildiği tarih </a:t>
            </a:r>
            <a:r>
              <a:rPr lang="tr-TR" dirty="0">
                <a:latin typeface="Cambria" panose="02040503050406030204" pitchFamily="18" charset="0"/>
              </a:rPr>
              <a:t>itibarıyla belirlenen </a:t>
            </a:r>
            <a:r>
              <a:rPr lang="tr-TR" dirty="0" smtClean="0">
                <a:latin typeface="Cambria" panose="02040503050406030204" pitchFamily="18" charset="0"/>
              </a:rPr>
              <a:t>alım-satım bedeli olup </a:t>
            </a:r>
            <a:r>
              <a:rPr lang="tr-TR" dirty="0">
                <a:latin typeface="Cambria" panose="02040503050406030204" pitchFamily="18" charset="0"/>
              </a:rPr>
              <a:t>bu bedelin gerçek durumu yansıtması </a:t>
            </a:r>
            <a:r>
              <a:rPr lang="tr-TR" dirty="0" smtClean="0">
                <a:latin typeface="Cambria" panose="02040503050406030204" pitchFamily="18" charset="0"/>
              </a:rPr>
              <a:t>gerekmektedir.</a:t>
            </a:r>
          </a:p>
          <a:p>
            <a:pPr algn="just"/>
            <a:r>
              <a:rPr lang="tr-TR" dirty="0">
                <a:latin typeface="Cambria" panose="02040503050406030204" pitchFamily="18" charset="0"/>
              </a:rPr>
              <a:t>Borsa rayiciyle değerlenecek varlıkların </a:t>
            </a:r>
            <a:r>
              <a:rPr lang="tr-TR" dirty="0" smtClean="0">
                <a:latin typeface="Cambria" panose="02040503050406030204" pitchFamily="18" charset="0"/>
              </a:rPr>
              <a:t>borsa rayicinin </a:t>
            </a:r>
            <a:r>
              <a:rPr lang="tr-TR" dirty="0">
                <a:latin typeface="Cambria" panose="02040503050406030204" pitchFamily="18" charset="0"/>
              </a:rPr>
              <a:t>belirlenmesinde, söz konusu varlıkların </a:t>
            </a:r>
            <a:r>
              <a:rPr lang="tr-TR" dirty="0" smtClean="0">
                <a:latin typeface="Cambria" panose="02040503050406030204" pitchFamily="18" charset="0"/>
              </a:rPr>
              <a:t>bildirildiği tarihte işlem </a:t>
            </a:r>
            <a:r>
              <a:rPr lang="tr-TR" dirty="0">
                <a:latin typeface="Cambria" panose="02040503050406030204" pitchFamily="18" charset="0"/>
              </a:rPr>
              <a:t>gördüğü yurt </a:t>
            </a:r>
            <a:r>
              <a:rPr lang="tr-TR" dirty="0" smtClean="0">
                <a:latin typeface="Cambria" panose="02040503050406030204" pitchFamily="18" charset="0"/>
              </a:rPr>
              <a:t>içi veya </a:t>
            </a:r>
            <a:r>
              <a:rPr lang="tr-TR" dirty="0">
                <a:latin typeface="Cambria" panose="02040503050406030204" pitchFamily="18" charset="0"/>
              </a:rPr>
              <a:t>yurt </a:t>
            </a:r>
            <a:r>
              <a:rPr lang="tr-TR" dirty="0" smtClean="0">
                <a:latin typeface="Cambria" panose="02040503050406030204" pitchFamily="18" charset="0"/>
              </a:rPr>
              <a:t>dışındaki borsalarda </a:t>
            </a:r>
            <a:r>
              <a:rPr lang="tr-TR" dirty="0">
                <a:latin typeface="Cambria" panose="02040503050406030204" pitchFamily="18" charset="0"/>
              </a:rPr>
              <a:t>oluşan </a:t>
            </a:r>
            <a:r>
              <a:rPr lang="tr-TR" dirty="0" smtClean="0">
                <a:latin typeface="Cambria" panose="02040503050406030204" pitchFamily="18" charset="0"/>
              </a:rPr>
              <a:t>değerler dikkate alınacaktır.</a:t>
            </a:r>
          </a:p>
          <a:p>
            <a:pPr algn="just"/>
            <a:r>
              <a:rPr lang="tr-TR" dirty="0">
                <a:latin typeface="Cambria" panose="02040503050406030204" pitchFamily="18" charset="0"/>
              </a:rPr>
              <a:t>Döviz cinsinden varlıklarda, bunların </a:t>
            </a:r>
            <a:r>
              <a:rPr lang="tr-TR" dirty="0" smtClean="0">
                <a:latin typeface="Cambria" panose="02040503050406030204" pitchFamily="18" charset="0"/>
              </a:rPr>
              <a:t>bildirildiği tarihteki Türkiye </a:t>
            </a:r>
            <a:r>
              <a:rPr lang="tr-TR" dirty="0">
                <a:latin typeface="Cambria" panose="02040503050406030204" pitchFamily="18" charset="0"/>
              </a:rPr>
              <a:t>Cumhuriyet Merkez Bankası döviz alış kuru </a:t>
            </a:r>
            <a:r>
              <a:rPr lang="tr-TR" dirty="0" smtClean="0">
                <a:latin typeface="Cambria" panose="02040503050406030204" pitchFamily="18" charset="0"/>
              </a:rPr>
              <a:t>dikkate alınacaktır</a:t>
            </a:r>
            <a:r>
              <a:rPr lang="tr-TR" dirty="0">
                <a:latin typeface="Cambria" panose="02040503050406030204" pitchFamily="18" charset="0"/>
              </a:rPr>
              <a:t>. </a:t>
            </a:r>
            <a:endParaRPr lang="tr-TR" dirty="0" smtClean="0">
              <a:latin typeface="Cambria" panose="02040503050406030204" pitchFamily="18" charset="0"/>
            </a:endParaRPr>
          </a:p>
          <a:p>
            <a:pPr algn="just"/>
            <a:r>
              <a:rPr lang="tr-TR" dirty="0">
                <a:latin typeface="Cambria" panose="02040503050406030204" pitchFamily="18" charset="0"/>
              </a:rPr>
              <a:t>Bildirimde bulunduktan sonra, yapılan </a:t>
            </a:r>
            <a:r>
              <a:rPr lang="tr-TR" dirty="0" smtClean="0">
                <a:latin typeface="Cambria" panose="02040503050406030204" pitchFamily="18" charset="0"/>
              </a:rPr>
              <a:t>hataların düzeltilmesi ya </a:t>
            </a:r>
            <a:r>
              <a:rPr lang="tr-TR" dirty="0">
                <a:latin typeface="Cambria" panose="02040503050406030204" pitchFamily="18" charset="0"/>
              </a:rPr>
              <a:t>da bildirime konu edilen varlıkların azaltılması </a:t>
            </a:r>
            <a:r>
              <a:rPr lang="tr-TR" dirty="0" smtClean="0">
                <a:latin typeface="Cambria" panose="02040503050406030204" pitchFamily="18" charset="0"/>
              </a:rPr>
              <a:t>amacıyla 30/6/2022 </a:t>
            </a:r>
            <a:r>
              <a:rPr lang="tr-TR" dirty="0">
                <a:latin typeface="Cambria" panose="02040503050406030204" pitchFamily="18" charset="0"/>
              </a:rPr>
              <a:t>tarihine kadar yapılacak düzeltmelerde varlıkların ilk </a:t>
            </a:r>
            <a:r>
              <a:rPr lang="tr-TR" dirty="0" smtClean="0">
                <a:latin typeface="Cambria" panose="02040503050406030204" pitchFamily="18" charset="0"/>
              </a:rPr>
              <a:t>bildirim tarihindeki değerleri esas </a:t>
            </a:r>
            <a:r>
              <a:rPr lang="tr-TR" dirty="0">
                <a:latin typeface="Cambria" panose="02040503050406030204" pitchFamily="18" charset="0"/>
              </a:rPr>
              <a:t>alınır. </a:t>
            </a:r>
          </a:p>
        </p:txBody>
      </p:sp>
    </p:spTree>
    <p:extLst>
      <p:ext uri="{BB962C8B-B14F-4D97-AF65-F5344CB8AC3E}">
        <p14:creationId xmlns:p14="http://schemas.microsoft.com/office/powerpoint/2010/main" val="13078812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7706" y="685800"/>
            <a:ext cx="10972800" cy="937727"/>
          </a:xfrm>
        </p:spPr>
        <p:txBody>
          <a:bodyPr>
            <a:normAutofit/>
          </a:bodyPr>
          <a:lstStyle/>
          <a:p>
            <a:r>
              <a:rPr lang="tr-TR" sz="3200" b="1" dirty="0" smtClean="0">
                <a:solidFill>
                  <a:srgbClr val="FF0000"/>
                </a:solidFill>
                <a:latin typeface="Cambria" panose="02040503050406030204" pitchFamily="18" charset="0"/>
              </a:rPr>
              <a:t>YURT </a:t>
            </a:r>
            <a:r>
              <a:rPr lang="tr-TR" sz="3200" b="1" dirty="0">
                <a:solidFill>
                  <a:srgbClr val="FF0000"/>
                </a:solidFill>
                <a:latin typeface="Cambria" panose="02040503050406030204" pitchFamily="18" charset="0"/>
              </a:rPr>
              <a:t>İÇİ </a:t>
            </a:r>
            <a:r>
              <a:rPr lang="tr-TR" sz="3200" b="1" dirty="0" smtClean="0">
                <a:solidFill>
                  <a:srgbClr val="FF0000"/>
                </a:solidFill>
                <a:latin typeface="Cambria" panose="02040503050406030204" pitchFamily="18" charset="0"/>
              </a:rPr>
              <a:t>VARLIKLARA İLİŞKİN BİLDİRİM</a:t>
            </a:r>
            <a:endParaRPr lang="tr-TR" sz="3200" b="1" dirty="0">
              <a:solidFill>
                <a:srgbClr val="FF0000"/>
              </a:solidFill>
              <a:latin typeface="Cambria" panose="02040503050406030204" pitchFamily="18" charset="0"/>
            </a:endParaRPr>
          </a:p>
        </p:txBody>
      </p:sp>
      <p:sp>
        <p:nvSpPr>
          <p:cNvPr id="3" name="İçerik Yer Tutucusu 2"/>
          <p:cNvSpPr>
            <a:spLocks noGrp="1"/>
          </p:cNvSpPr>
          <p:nvPr>
            <p:ph idx="1"/>
          </p:nvPr>
        </p:nvSpPr>
        <p:spPr>
          <a:xfrm>
            <a:off x="1371600" y="1884784"/>
            <a:ext cx="10422294" cy="4646645"/>
          </a:xfrm>
        </p:spPr>
        <p:txBody>
          <a:bodyPr>
            <a:normAutofit/>
          </a:bodyPr>
          <a:lstStyle/>
          <a:p>
            <a:pPr algn="just"/>
            <a:r>
              <a:rPr lang="tr-TR" dirty="0">
                <a:latin typeface="Cambria" panose="02040503050406030204" pitchFamily="18" charset="0"/>
              </a:rPr>
              <a:t>Gelir veya kurumlar </a:t>
            </a:r>
            <a:r>
              <a:rPr lang="tr-TR" dirty="0" smtClean="0">
                <a:latin typeface="Cambria" panose="02040503050406030204" pitchFamily="18" charset="0"/>
              </a:rPr>
              <a:t>vergisi mükelleflerince sahip </a:t>
            </a:r>
            <a:r>
              <a:rPr lang="tr-TR" dirty="0">
                <a:latin typeface="Cambria" panose="02040503050406030204" pitchFamily="18" charset="0"/>
              </a:rPr>
              <a:t>olunan ve Türkiye'de bulunan, ancak </a:t>
            </a:r>
            <a:r>
              <a:rPr lang="tr-TR" dirty="0" smtClean="0">
                <a:latin typeface="Cambria" panose="02040503050406030204" pitchFamily="18" charset="0"/>
              </a:rPr>
              <a:t>kanuni defter </a:t>
            </a:r>
            <a:r>
              <a:rPr lang="tr-TR" dirty="0">
                <a:latin typeface="Cambria" panose="02040503050406030204" pitchFamily="18" charset="0"/>
              </a:rPr>
              <a:t>kayıtlarında </a:t>
            </a:r>
            <a:r>
              <a:rPr lang="tr-TR" dirty="0" smtClean="0">
                <a:latin typeface="Cambria" panose="02040503050406030204" pitchFamily="18" charset="0"/>
              </a:rPr>
              <a:t>yer almayan</a:t>
            </a:r>
            <a:r>
              <a:rPr lang="tr-TR" dirty="0">
                <a:latin typeface="Cambria" panose="02040503050406030204" pitchFamily="18" charset="0"/>
              </a:rPr>
              <a:t>; para, altın, döviz, menkul kıymet ve diğer sermaye </a:t>
            </a:r>
            <a:r>
              <a:rPr lang="tr-TR" dirty="0" smtClean="0">
                <a:latin typeface="Cambria" panose="02040503050406030204" pitchFamily="18" charset="0"/>
              </a:rPr>
              <a:t>piyasası araçları </a:t>
            </a:r>
            <a:r>
              <a:rPr lang="tr-TR" dirty="0">
                <a:latin typeface="Cambria" panose="02040503050406030204" pitchFamily="18" charset="0"/>
              </a:rPr>
              <a:t>ile taşınmazlar, madde kapsamında </a:t>
            </a:r>
            <a:r>
              <a:rPr lang="tr-TR" dirty="0" smtClean="0">
                <a:latin typeface="Cambria" panose="02040503050406030204" pitchFamily="18" charset="0"/>
              </a:rPr>
              <a:t>30/6/2022 </a:t>
            </a:r>
            <a:r>
              <a:rPr lang="tr-TR" dirty="0">
                <a:latin typeface="Cambria" panose="02040503050406030204" pitchFamily="18" charset="0"/>
              </a:rPr>
              <a:t>tarihine (bu </a:t>
            </a:r>
            <a:r>
              <a:rPr lang="tr-TR" dirty="0" smtClean="0">
                <a:latin typeface="Cambria" panose="02040503050406030204" pitchFamily="18" charset="0"/>
              </a:rPr>
              <a:t>tarih dâhil</a:t>
            </a:r>
            <a:r>
              <a:rPr lang="tr-TR" dirty="0">
                <a:latin typeface="Cambria" panose="02040503050406030204" pitchFamily="18" charset="0"/>
              </a:rPr>
              <a:t>) kadar Ek-2’de yer alan bildirim ile gelir veya kurumlar </a:t>
            </a:r>
            <a:r>
              <a:rPr lang="tr-TR" dirty="0" smtClean="0">
                <a:latin typeface="Cambria" panose="02040503050406030204" pitchFamily="18" charset="0"/>
              </a:rPr>
              <a:t>vergisi yönünden </a:t>
            </a:r>
            <a:r>
              <a:rPr lang="tr-TR" dirty="0">
                <a:latin typeface="Cambria" panose="02040503050406030204" pitchFamily="18" charset="0"/>
              </a:rPr>
              <a:t>bağlı olunan </a:t>
            </a:r>
            <a:r>
              <a:rPr lang="tr-TR" dirty="0" smtClean="0">
                <a:latin typeface="Cambria" panose="02040503050406030204" pitchFamily="18" charset="0"/>
              </a:rPr>
              <a:t>vergi dairelerine </a:t>
            </a:r>
            <a:r>
              <a:rPr lang="tr-TR" dirty="0">
                <a:latin typeface="Cambria" panose="02040503050406030204" pitchFamily="18" charset="0"/>
              </a:rPr>
              <a:t>elektronik </a:t>
            </a:r>
            <a:r>
              <a:rPr lang="tr-TR" dirty="0" smtClean="0">
                <a:latin typeface="Cambria" panose="02040503050406030204" pitchFamily="18" charset="0"/>
              </a:rPr>
              <a:t>ortamda bildirilebilecektir</a:t>
            </a:r>
            <a:r>
              <a:rPr lang="tr-TR" dirty="0">
                <a:latin typeface="Cambria" panose="02040503050406030204" pitchFamily="18" charset="0"/>
              </a:rPr>
              <a:t>. </a:t>
            </a:r>
            <a:endParaRPr lang="tr-TR" dirty="0" smtClean="0">
              <a:latin typeface="Cambria" panose="02040503050406030204" pitchFamily="18" charset="0"/>
            </a:endParaRPr>
          </a:p>
          <a:p>
            <a:pPr algn="just"/>
            <a:r>
              <a:rPr lang="tr-TR" dirty="0">
                <a:latin typeface="Cambria" panose="02040503050406030204" pitchFamily="18" charset="0"/>
              </a:rPr>
              <a:t>Yurt içinde sahip olunan ancak </a:t>
            </a:r>
            <a:r>
              <a:rPr lang="tr-TR" dirty="0" smtClean="0">
                <a:latin typeface="Cambria" panose="02040503050406030204" pitchFamily="18" charset="0"/>
              </a:rPr>
              <a:t>kanuni defter kayıtlarında </a:t>
            </a:r>
            <a:r>
              <a:rPr lang="tr-TR" dirty="0">
                <a:latin typeface="Cambria" panose="02040503050406030204" pitchFamily="18" charset="0"/>
              </a:rPr>
              <a:t>yer almayan para, altın, döviz, menkul kıymet ve diğer </a:t>
            </a:r>
            <a:r>
              <a:rPr lang="tr-TR" dirty="0" smtClean="0">
                <a:latin typeface="Cambria" panose="02040503050406030204" pitchFamily="18" charset="0"/>
              </a:rPr>
              <a:t>sermaye piyasası </a:t>
            </a:r>
            <a:r>
              <a:rPr lang="tr-TR" dirty="0">
                <a:latin typeface="Cambria" panose="02040503050406030204" pitchFamily="18" charset="0"/>
              </a:rPr>
              <a:t>araçları ile taşınmazlar, madde kapsamında bildirim </a:t>
            </a:r>
            <a:r>
              <a:rPr lang="tr-TR" dirty="0" smtClean="0">
                <a:latin typeface="Cambria" panose="02040503050406030204" pitchFamily="18" charset="0"/>
              </a:rPr>
              <a:t>konusu yapılabilecektir</a:t>
            </a:r>
            <a:r>
              <a:rPr lang="tr-TR" dirty="0">
                <a:latin typeface="Cambria" panose="02040503050406030204" pitchFamily="18" charset="0"/>
              </a:rPr>
              <a:t>. </a:t>
            </a:r>
            <a:endParaRPr lang="tr-TR" dirty="0" smtClean="0">
              <a:latin typeface="Cambria" panose="02040503050406030204" pitchFamily="18" charset="0"/>
            </a:endParaRPr>
          </a:p>
          <a:p>
            <a:pPr algn="just"/>
            <a:r>
              <a:rPr lang="tr-TR" dirty="0" smtClean="0">
                <a:latin typeface="Cambria" panose="02040503050406030204" pitchFamily="18" charset="0"/>
              </a:rPr>
              <a:t>Taşınmazlar dışındaki bildirime </a:t>
            </a:r>
            <a:r>
              <a:rPr lang="tr-TR" dirty="0">
                <a:latin typeface="Cambria" panose="02040503050406030204" pitchFamily="18" charset="0"/>
              </a:rPr>
              <a:t>konu varlıkların, gelir veya kurumlar </a:t>
            </a:r>
            <a:r>
              <a:rPr lang="tr-TR" dirty="0" smtClean="0">
                <a:latin typeface="Cambria" panose="02040503050406030204" pitchFamily="18" charset="0"/>
              </a:rPr>
              <a:t>vergisi mükelleflerince banka </a:t>
            </a:r>
            <a:r>
              <a:rPr lang="tr-TR" dirty="0">
                <a:latin typeface="Cambria" panose="02040503050406030204" pitchFamily="18" charset="0"/>
              </a:rPr>
              <a:t>veya aracı </a:t>
            </a:r>
            <a:r>
              <a:rPr lang="tr-TR" dirty="0" smtClean="0">
                <a:latin typeface="Cambria" panose="02040503050406030204" pitchFamily="18" charset="0"/>
              </a:rPr>
              <a:t>kurumlardaki hesaplara </a:t>
            </a:r>
            <a:r>
              <a:rPr lang="tr-TR" dirty="0">
                <a:latin typeface="Cambria" panose="02040503050406030204" pitchFamily="18" charset="0"/>
              </a:rPr>
              <a:t>yatırılması gerekmektedir. </a:t>
            </a:r>
            <a:r>
              <a:rPr lang="tr-TR" dirty="0" smtClean="0">
                <a:latin typeface="Cambria" panose="02040503050406030204" pitchFamily="18" charset="0"/>
              </a:rPr>
              <a:t>Bu minvalde</a:t>
            </a:r>
            <a:r>
              <a:rPr lang="tr-TR" dirty="0">
                <a:latin typeface="Cambria" panose="02040503050406030204" pitchFamily="18" charset="0"/>
              </a:rPr>
              <a:t>, bildirime konu kıymetlerin banka veya aracı kurumlara </a:t>
            </a:r>
            <a:r>
              <a:rPr lang="tr-TR" dirty="0" smtClean="0">
                <a:latin typeface="Cambria" panose="02040503050406030204" pitchFamily="18" charset="0"/>
              </a:rPr>
              <a:t>yatırılarak varlıklarının </a:t>
            </a:r>
            <a:r>
              <a:rPr lang="tr-TR" dirty="0">
                <a:latin typeface="Cambria" panose="02040503050406030204" pitchFamily="18" charset="0"/>
              </a:rPr>
              <a:t>ispatlanması ve banka ve aracı kurumlarca </a:t>
            </a:r>
            <a:r>
              <a:rPr lang="tr-TR" dirty="0" smtClean="0">
                <a:latin typeface="Cambria" panose="02040503050406030204" pitchFamily="18" charset="0"/>
              </a:rPr>
              <a:t>düzenlenmesi zorunlu </a:t>
            </a:r>
            <a:r>
              <a:rPr lang="tr-TR" dirty="0">
                <a:latin typeface="Cambria" panose="02040503050406030204" pitchFamily="18" charset="0"/>
              </a:rPr>
              <a:t>belgelerle </a:t>
            </a:r>
            <a:r>
              <a:rPr lang="tr-TR" dirty="0" smtClean="0">
                <a:latin typeface="Cambria" panose="02040503050406030204" pitchFamily="18" charset="0"/>
              </a:rPr>
              <a:t>tevsiki şarttır</a:t>
            </a:r>
            <a:r>
              <a:rPr lang="tr-TR" dirty="0">
                <a:latin typeface="Cambria" panose="02040503050406030204" pitchFamily="18" charset="0"/>
              </a:rPr>
              <a:t>. </a:t>
            </a:r>
          </a:p>
        </p:txBody>
      </p:sp>
    </p:spTree>
    <p:extLst>
      <p:ext uri="{BB962C8B-B14F-4D97-AF65-F5344CB8AC3E}">
        <p14:creationId xmlns:p14="http://schemas.microsoft.com/office/powerpoint/2010/main" val="27490479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7706" y="685800"/>
            <a:ext cx="10972800" cy="937727"/>
          </a:xfrm>
        </p:spPr>
        <p:txBody>
          <a:bodyPr>
            <a:normAutofit/>
          </a:bodyPr>
          <a:lstStyle/>
          <a:p>
            <a:r>
              <a:rPr lang="tr-TR" sz="3200" b="1" dirty="0" smtClean="0">
                <a:solidFill>
                  <a:srgbClr val="FF0000"/>
                </a:solidFill>
                <a:latin typeface="Cambria" panose="02040503050406030204" pitchFamily="18" charset="0"/>
              </a:rPr>
              <a:t>YURT </a:t>
            </a:r>
            <a:r>
              <a:rPr lang="tr-TR" sz="3200" b="1" dirty="0">
                <a:solidFill>
                  <a:srgbClr val="FF0000"/>
                </a:solidFill>
                <a:latin typeface="Cambria" panose="02040503050406030204" pitchFamily="18" charset="0"/>
              </a:rPr>
              <a:t>İÇİ </a:t>
            </a:r>
            <a:r>
              <a:rPr lang="tr-TR" sz="3200" b="1" dirty="0" smtClean="0">
                <a:solidFill>
                  <a:srgbClr val="FF0000"/>
                </a:solidFill>
                <a:latin typeface="Cambria" panose="02040503050406030204" pitchFamily="18" charset="0"/>
              </a:rPr>
              <a:t>VARLIKLARA İLİŞKİN BİLDİRİM</a:t>
            </a:r>
            <a:endParaRPr lang="tr-TR" sz="3200" b="1" dirty="0">
              <a:solidFill>
                <a:srgbClr val="FF0000"/>
              </a:solidFill>
              <a:latin typeface="Cambria" panose="02040503050406030204" pitchFamily="18" charset="0"/>
            </a:endParaRPr>
          </a:p>
        </p:txBody>
      </p:sp>
      <p:sp>
        <p:nvSpPr>
          <p:cNvPr id="3" name="İçerik Yer Tutucusu 2"/>
          <p:cNvSpPr>
            <a:spLocks noGrp="1"/>
          </p:cNvSpPr>
          <p:nvPr>
            <p:ph idx="1"/>
          </p:nvPr>
        </p:nvSpPr>
        <p:spPr>
          <a:xfrm>
            <a:off x="1371600" y="1884784"/>
            <a:ext cx="10422294" cy="4646645"/>
          </a:xfrm>
        </p:spPr>
        <p:txBody>
          <a:bodyPr>
            <a:normAutofit/>
          </a:bodyPr>
          <a:lstStyle/>
          <a:p>
            <a:pPr algn="just"/>
            <a:r>
              <a:rPr lang="tr-TR" dirty="0" smtClean="0">
                <a:latin typeface="Cambria" panose="02040503050406030204" pitchFamily="18" charset="0"/>
              </a:rPr>
              <a:t>GV Geçici 93 </a:t>
            </a:r>
            <a:r>
              <a:rPr lang="tr-TR" dirty="0">
                <a:latin typeface="Cambria" panose="02040503050406030204" pitchFamily="18" charset="0"/>
              </a:rPr>
              <a:t>üncü madde kapsamında </a:t>
            </a:r>
            <a:r>
              <a:rPr lang="tr-TR" dirty="0" smtClean="0">
                <a:latin typeface="Cambria" panose="02040503050406030204" pitchFamily="18" charset="0"/>
              </a:rPr>
              <a:t>bildirilen taşınmazların ayni sermaye </a:t>
            </a:r>
            <a:r>
              <a:rPr lang="tr-TR" dirty="0">
                <a:latin typeface="Cambria" panose="02040503050406030204" pitchFamily="18" charset="0"/>
              </a:rPr>
              <a:t>olarak konulmak suretiyle işletme </a:t>
            </a:r>
            <a:r>
              <a:rPr lang="tr-TR" dirty="0" smtClean="0">
                <a:latin typeface="Cambria" panose="02040503050406030204" pitchFamily="18" charset="0"/>
              </a:rPr>
              <a:t>kayıtlarına alınması </a:t>
            </a:r>
            <a:r>
              <a:rPr lang="tr-TR" dirty="0">
                <a:latin typeface="Cambria" panose="02040503050406030204" pitchFamily="18" charset="0"/>
              </a:rPr>
              <a:t>halinde, sermaye artırım kararının bildirim </a:t>
            </a:r>
            <a:r>
              <a:rPr lang="tr-TR" dirty="0" smtClean="0">
                <a:latin typeface="Cambria" panose="02040503050406030204" pitchFamily="18" charset="0"/>
              </a:rPr>
              <a:t>tarihi itibarıyla alınmış </a:t>
            </a:r>
            <a:r>
              <a:rPr lang="tr-TR" dirty="0">
                <a:latin typeface="Cambria" panose="02040503050406030204" pitchFamily="18" charset="0"/>
              </a:rPr>
              <a:t>olması ve söz konusu kararın bildirim </a:t>
            </a:r>
            <a:r>
              <a:rPr lang="tr-TR" dirty="0" smtClean="0">
                <a:latin typeface="Cambria" panose="02040503050406030204" pitchFamily="18" charset="0"/>
              </a:rPr>
              <a:t>tarihini izleyen </a:t>
            </a:r>
            <a:r>
              <a:rPr lang="tr-TR" dirty="0">
                <a:latin typeface="Cambria" panose="02040503050406030204" pitchFamily="18" charset="0"/>
              </a:rPr>
              <a:t>onuncu </a:t>
            </a:r>
            <a:r>
              <a:rPr lang="tr-TR" dirty="0" smtClean="0">
                <a:latin typeface="Cambria" panose="02040503050406030204" pitchFamily="18" charset="0"/>
              </a:rPr>
              <a:t>ayın sonuna </a:t>
            </a:r>
            <a:r>
              <a:rPr lang="tr-TR" dirty="0">
                <a:latin typeface="Cambria" panose="02040503050406030204" pitchFamily="18" charset="0"/>
              </a:rPr>
              <a:t>kadar ticaret siciline tescil </a:t>
            </a:r>
            <a:r>
              <a:rPr lang="tr-TR" dirty="0" smtClean="0">
                <a:latin typeface="Cambria" panose="02040503050406030204" pitchFamily="18" charset="0"/>
              </a:rPr>
              <a:t>edilmesi kaydıyla</a:t>
            </a:r>
            <a:r>
              <a:rPr lang="tr-TR" dirty="0">
                <a:latin typeface="Cambria" panose="02040503050406030204" pitchFamily="18" charset="0"/>
              </a:rPr>
              <a:t>, bu </a:t>
            </a:r>
            <a:r>
              <a:rPr lang="tr-TR" dirty="0" smtClean="0">
                <a:latin typeface="Cambria" panose="02040503050406030204" pitchFamily="18" charset="0"/>
              </a:rPr>
              <a:t>madde hükümlerinden </a:t>
            </a:r>
            <a:r>
              <a:rPr lang="tr-TR" dirty="0">
                <a:latin typeface="Cambria" panose="02040503050406030204" pitchFamily="18" charset="0"/>
              </a:rPr>
              <a:t>faydalanılabilir. </a:t>
            </a:r>
            <a:endParaRPr lang="tr-TR" dirty="0" smtClean="0">
              <a:latin typeface="Cambria" panose="02040503050406030204" pitchFamily="18" charset="0"/>
            </a:endParaRPr>
          </a:p>
          <a:p>
            <a:pPr algn="just"/>
            <a:r>
              <a:rPr lang="tr-TR" dirty="0" smtClean="0">
                <a:latin typeface="Cambria" panose="02040503050406030204" pitchFamily="18" charset="0"/>
              </a:rPr>
              <a:t>Yurt </a:t>
            </a:r>
            <a:r>
              <a:rPr lang="tr-TR" dirty="0">
                <a:latin typeface="Cambria" panose="02040503050406030204" pitchFamily="18" charset="0"/>
              </a:rPr>
              <a:t>içinde bulunan varlıklar için gelir </a:t>
            </a:r>
            <a:r>
              <a:rPr lang="tr-TR" dirty="0" smtClean="0">
                <a:latin typeface="Cambria" panose="02040503050406030204" pitchFamily="18" charset="0"/>
              </a:rPr>
              <a:t>veya kurumlar vergisi mükelleflerince vergi dairelerine </a:t>
            </a:r>
            <a:r>
              <a:rPr lang="tr-TR" dirty="0">
                <a:latin typeface="Cambria" panose="02040503050406030204" pitchFamily="18" charset="0"/>
              </a:rPr>
              <a:t>tek bir </a:t>
            </a:r>
            <a:r>
              <a:rPr lang="tr-TR" dirty="0" smtClean="0">
                <a:latin typeface="Cambria" panose="02040503050406030204" pitchFamily="18" charset="0"/>
              </a:rPr>
              <a:t>bildirim verilmesi esastır</a:t>
            </a:r>
            <a:r>
              <a:rPr lang="tr-TR" dirty="0">
                <a:latin typeface="Cambria" panose="02040503050406030204" pitchFamily="18" charset="0"/>
              </a:rPr>
              <a:t>. Ancak, </a:t>
            </a:r>
            <a:r>
              <a:rPr lang="tr-TR" dirty="0" smtClean="0">
                <a:latin typeface="Cambria" panose="02040503050406030204" pitchFamily="18" charset="0"/>
              </a:rPr>
              <a:t>30/6/2022 </a:t>
            </a:r>
            <a:r>
              <a:rPr lang="tr-TR" dirty="0">
                <a:latin typeface="Cambria" panose="02040503050406030204" pitchFamily="18" charset="0"/>
              </a:rPr>
              <a:t>tarihine kadar birden fazla </a:t>
            </a:r>
            <a:r>
              <a:rPr lang="tr-TR" dirty="0" smtClean="0">
                <a:latin typeface="Cambria" panose="02040503050406030204" pitchFamily="18" charset="0"/>
              </a:rPr>
              <a:t>bildirimde (</a:t>
            </a:r>
            <a:r>
              <a:rPr lang="tr-TR" dirty="0">
                <a:latin typeface="Cambria" panose="02040503050406030204" pitchFamily="18" charset="0"/>
              </a:rPr>
              <a:t>düzeltme amacıyla yapılan bildirimler dâhil) bulunulması </a:t>
            </a:r>
            <a:r>
              <a:rPr lang="tr-TR" dirty="0" smtClean="0">
                <a:latin typeface="Cambria" panose="02040503050406030204" pitchFamily="18" charset="0"/>
              </a:rPr>
              <a:t>da mümkündür</a:t>
            </a:r>
            <a:r>
              <a:rPr lang="tr-TR" dirty="0">
                <a:latin typeface="Cambria" panose="02040503050406030204" pitchFamily="18" charset="0"/>
              </a:rPr>
              <a:t>. </a:t>
            </a:r>
          </a:p>
        </p:txBody>
      </p:sp>
    </p:spTree>
    <p:extLst>
      <p:ext uri="{BB962C8B-B14F-4D97-AF65-F5344CB8AC3E}">
        <p14:creationId xmlns:p14="http://schemas.microsoft.com/office/powerpoint/2010/main" val="10414133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45920" y="685800"/>
            <a:ext cx="10342880" cy="937727"/>
          </a:xfrm>
        </p:spPr>
        <p:txBody>
          <a:bodyPr>
            <a:noAutofit/>
          </a:bodyPr>
          <a:lstStyle/>
          <a:p>
            <a:r>
              <a:rPr lang="tr-TR" sz="3200" b="1" dirty="0" smtClean="0">
                <a:solidFill>
                  <a:srgbClr val="FF0000"/>
                </a:solidFill>
                <a:latin typeface="Cambria" panose="02040503050406030204" pitchFamily="18" charset="0"/>
              </a:rPr>
              <a:t>BİLDİRİME KONU EDİLEN YURT İÇİ VARLIKLARIN DEĞERİ ÜZERİNDEN VERGİ ÖDENECEK MİDİR?</a:t>
            </a:r>
            <a:endParaRPr lang="tr-TR" sz="3200" b="1" dirty="0">
              <a:solidFill>
                <a:srgbClr val="FF0000"/>
              </a:solidFill>
              <a:latin typeface="Cambria" panose="02040503050406030204" pitchFamily="18" charset="0"/>
            </a:endParaRPr>
          </a:p>
        </p:txBody>
      </p:sp>
      <p:sp>
        <p:nvSpPr>
          <p:cNvPr id="3" name="İçerik Yer Tutucusu 2"/>
          <p:cNvSpPr>
            <a:spLocks noGrp="1"/>
          </p:cNvSpPr>
          <p:nvPr>
            <p:ph idx="1"/>
          </p:nvPr>
        </p:nvSpPr>
        <p:spPr>
          <a:xfrm>
            <a:off x="1371600" y="1884785"/>
            <a:ext cx="10422294" cy="3093616"/>
          </a:xfrm>
        </p:spPr>
        <p:txBody>
          <a:bodyPr>
            <a:normAutofit/>
          </a:bodyPr>
          <a:lstStyle/>
          <a:p>
            <a:pPr algn="just"/>
            <a:endParaRPr lang="tr-TR" dirty="0" smtClean="0">
              <a:latin typeface="Cambria" panose="02040503050406030204" pitchFamily="18" charset="0"/>
            </a:endParaRPr>
          </a:p>
          <a:p>
            <a:pPr algn="just"/>
            <a:r>
              <a:rPr lang="tr-TR" dirty="0" smtClean="0">
                <a:latin typeface="Cambria" panose="02040503050406030204" pitchFamily="18" charset="0"/>
              </a:rPr>
              <a:t>Bildirime konu edilen yurt içi varlıklar nedeniyle </a:t>
            </a:r>
            <a:r>
              <a:rPr lang="tr-TR" b="1" dirty="0" smtClean="0">
                <a:solidFill>
                  <a:srgbClr val="FF0000"/>
                </a:solidFill>
                <a:latin typeface="Cambria" panose="02040503050406030204" pitchFamily="18" charset="0"/>
              </a:rPr>
              <a:t>vergi hesaplanmayacak </a:t>
            </a:r>
            <a:r>
              <a:rPr lang="tr-TR" dirty="0" smtClean="0">
                <a:latin typeface="Cambria" panose="02040503050406030204" pitchFamily="18" charset="0"/>
              </a:rPr>
              <a:t>ve </a:t>
            </a:r>
            <a:r>
              <a:rPr lang="tr-TR" b="1" dirty="0" smtClean="0">
                <a:solidFill>
                  <a:srgbClr val="FF0000"/>
                </a:solidFill>
                <a:latin typeface="Cambria" panose="02040503050406030204" pitchFamily="18" charset="0"/>
              </a:rPr>
              <a:t>vergi ödenmeyecektir.</a:t>
            </a:r>
            <a:endParaRPr lang="tr-TR" b="1" dirty="0">
              <a:solidFill>
                <a:srgbClr val="FF0000"/>
              </a:solidFill>
              <a:latin typeface="Cambria" panose="02040503050406030204" pitchFamily="18" charset="0"/>
            </a:endParaRPr>
          </a:p>
        </p:txBody>
      </p:sp>
    </p:spTree>
    <p:extLst>
      <p:ext uri="{BB962C8B-B14F-4D97-AF65-F5344CB8AC3E}">
        <p14:creationId xmlns:p14="http://schemas.microsoft.com/office/powerpoint/2010/main" val="32638511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36320" y="584200"/>
            <a:ext cx="10952480" cy="937727"/>
          </a:xfrm>
        </p:spPr>
        <p:txBody>
          <a:bodyPr>
            <a:noAutofit/>
          </a:bodyPr>
          <a:lstStyle/>
          <a:p>
            <a:r>
              <a:rPr lang="tr-TR" sz="3200" b="1" dirty="0" smtClean="0">
                <a:solidFill>
                  <a:srgbClr val="FF0000"/>
                </a:solidFill>
                <a:latin typeface="Cambria" panose="02040503050406030204" pitchFamily="18" charset="0"/>
              </a:rPr>
              <a:t>BİLDİRİLEN VARLIKLARIN KANUNİ DEFTER KAYITLARINA İNTİKAL ETTİRİLMESİ</a:t>
            </a:r>
            <a:endParaRPr lang="tr-TR" sz="3200" b="1" dirty="0">
              <a:solidFill>
                <a:srgbClr val="FF0000"/>
              </a:solidFill>
              <a:latin typeface="Cambria" panose="02040503050406030204" pitchFamily="18" charset="0"/>
            </a:endParaRPr>
          </a:p>
        </p:txBody>
      </p:sp>
      <p:sp>
        <p:nvSpPr>
          <p:cNvPr id="3" name="İçerik Yer Tutucusu 2"/>
          <p:cNvSpPr>
            <a:spLocks noGrp="1"/>
          </p:cNvSpPr>
          <p:nvPr>
            <p:ph idx="1"/>
          </p:nvPr>
        </p:nvSpPr>
        <p:spPr>
          <a:xfrm>
            <a:off x="1371600" y="1884784"/>
            <a:ext cx="10422294" cy="4973216"/>
          </a:xfrm>
        </p:spPr>
        <p:txBody>
          <a:bodyPr>
            <a:normAutofit/>
          </a:bodyPr>
          <a:lstStyle/>
          <a:p>
            <a:pPr algn="just"/>
            <a:r>
              <a:rPr lang="tr-TR" dirty="0">
                <a:latin typeface="Cambria" panose="02040503050406030204" pitchFamily="18" charset="0"/>
              </a:rPr>
              <a:t>Bildirilen varlıklar defter tutan mükelleflerce, bildirim tarihi itibariyle TL karşılıklarıyla resmi defterlere kaydedilecektir. </a:t>
            </a:r>
            <a:endParaRPr lang="tr-TR" dirty="0" smtClean="0">
              <a:latin typeface="Cambria" panose="02040503050406030204" pitchFamily="18" charset="0"/>
            </a:endParaRPr>
          </a:p>
          <a:p>
            <a:pPr algn="just"/>
            <a:r>
              <a:rPr lang="tr-TR" dirty="0">
                <a:latin typeface="Cambria" panose="02040503050406030204" pitchFamily="18" charset="0"/>
              </a:rPr>
              <a:t>213 sayılı </a:t>
            </a:r>
            <a:r>
              <a:rPr lang="tr-TR" dirty="0" smtClean="0">
                <a:latin typeface="Cambria" panose="02040503050406030204" pitchFamily="18" charset="0"/>
              </a:rPr>
              <a:t>VUK uyarınca </a:t>
            </a:r>
            <a:r>
              <a:rPr lang="tr-TR" dirty="0">
                <a:latin typeface="Cambria" panose="02040503050406030204" pitchFamily="18" charset="0"/>
              </a:rPr>
              <a:t>defter </a:t>
            </a:r>
            <a:r>
              <a:rPr lang="tr-TR" dirty="0" smtClean="0">
                <a:latin typeface="Cambria" panose="02040503050406030204" pitchFamily="18" charset="0"/>
              </a:rPr>
              <a:t>tutan mükelleflerce</a:t>
            </a:r>
            <a:r>
              <a:rPr lang="tr-TR" dirty="0">
                <a:latin typeface="Cambria" panose="02040503050406030204" pitchFamily="18" charset="0"/>
              </a:rPr>
              <a:t>, Türkiye’ye getirilen varlıklar ile gelir veya </a:t>
            </a:r>
            <a:r>
              <a:rPr lang="tr-TR" dirty="0" smtClean="0">
                <a:latin typeface="Cambria" panose="02040503050406030204" pitchFamily="18" charset="0"/>
              </a:rPr>
              <a:t>kurumlar vergisi mükelleflerince kanuni defterlere </a:t>
            </a:r>
            <a:r>
              <a:rPr lang="tr-TR" dirty="0">
                <a:latin typeface="Cambria" panose="02040503050406030204" pitchFamily="18" charset="0"/>
              </a:rPr>
              <a:t>kaydedilen varlıklar, </a:t>
            </a:r>
            <a:r>
              <a:rPr lang="tr-TR" dirty="0" smtClean="0">
                <a:latin typeface="Cambria" panose="02040503050406030204" pitchFamily="18" charset="0"/>
              </a:rPr>
              <a:t>dönem kazancının </a:t>
            </a:r>
            <a:r>
              <a:rPr lang="tr-TR" dirty="0">
                <a:latin typeface="Cambria" panose="02040503050406030204" pitchFamily="18" charset="0"/>
              </a:rPr>
              <a:t>tespitinde dikkate </a:t>
            </a:r>
            <a:r>
              <a:rPr lang="tr-TR" dirty="0" smtClean="0">
                <a:latin typeface="Cambria" panose="02040503050406030204" pitchFamily="18" charset="0"/>
              </a:rPr>
              <a:t>alınmaksızın işletmelerine dâhil edilebileceği gibi</a:t>
            </a:r>
            <a:r>
              <a:rPr lang="tr-TR" dirty="0">
                <a:latin typeface="Cambria" panose="02040503050406030204" pitchFamily="18" charset="0"/>
              </a:rPr>
              <a:t>, aynı varlıklar vergiye </a:t>
            </a:r>
            <a:r>
              <a:rPr lang="tr-TR" dirty="0" smtClean="0">
                <a:latin typeface="Cambria" panose="02040503050406030204" pitchFamily="18" charset="0"/>
              </a:rPr>
              <a:t>tabi kazancın </a:t>
            </a:r>
            <a:r>
              <a:rPr lang="tr-TR" dirty="0">
                <a:latin typeface="Cambria" panose="02040503050406030204" pitchFamily="18" charset="0"/>
              </a:rPr>
              <a:t>ve kurumlar </a:t>
            </a:r>
            <a:r>
              <a:rPr lang="tr-TR" dirty="0" smtClean="0">
                <a:latin typeface="Cambria" panose="02040503050406030204" pitchFamily="18" charset="0"/>
              </a:rPr>
              <a:t>için dağıtılabilir kazancın tespitinde </a:t>
            </a:r>
            <a:r>
              <a:rPr lang="tr-TR" dirty="0">
                <a:latin typeface="Cambria" panose="02040503050406030204" pitchFamily="18" charset="0"/>
              </a:rPr>
              <a:t>dikkate alınmaksızın </a:t>
            </a:r>
            <a:r>
              <a:rPr lang="tr-TR" dirty="0" smtClean="0">
                <a:latin typeface="Cambria" panose="02040503050406030204" pitchFamily="18" charset="0"/>
              </a:rPr>
              <a:t>işletmelerinden çekilebilecektir.</a:t>
            </a:r>
          </a:p>
          <a:p>
            <a:pPr algn="just"/>
            <a:r>
              <a:rPr lang="tr-TR" dirty="0">
                <a:latin typeface="Cambria" panose="02040503050406030204" pitchFamily="18" charset="0"/>
              </a:rPr>
              <a:t>Bilanço esasına göre defter tutan mükellefler</a:t>
            </a:r>
            <a:r>
              <a:rPr lang="tr-TR" dirty="0" smtClean="0">
                <a:latin typeface="Cambria" panose="02040503050406030204" pitchFamily="18" charset="0"/>
              </a:rPr>
              <a:t>, kanuni defterlerine kaydettikleri kıymetleri için </a:t>
            </a:r>
            <a:r>
              <a:rPr lang="tr-TR" dirty="0">
                <a:latin typeface="Cambria" panose="02040503050406030204" pitchFamily="18" charset="0"/>
              </a:rPr>
              <a:t>pasifte </a:t>
            </a:r>
            <a:r>
              <a:rPr lang="tr-TR" dirty="0" smtClean="0">
                <a:latin typeface="Cambria" panose="02040503050406030204" pitchFamily="18" charset="0"/>
              </a:rPr>
              <a:t>özel fon hesabı (549 Özel Fonlar Hesabı) açacaklardır</a:t>
            </a:r>
            <a:r>
              <a:rPr lang="tr-TR" dirty="0">
                <a:latin typeface="Cambria" panose="02040503050406030204" pitchFamily="18" charset="0"/>
              </a:rPr>
              <a:t>. Söz konusu hesap serbestçe tasarrufa konu edilebilecek</a:t>
            </a:r>
            <a:r>
              <a:rPr lang="tr-TR" dirty="0" smtClean="0">
                <a:latin typeface="Cambria" panose="02040503050406030204" pitchFamily="18" charset="0"/>
              </a:rPr>
              <a:t>, sermayeye eklenebileceği gibi ortaklara </a:t>
            </a:r>
            <a:r>
              <a:rPr lang="tr-TR" dirty="0">
                <a:latin typeface="Cambria" panose="02040503050406030204" pitchFamily="18" charset="0"/>
              </a:rPr>
              <a:t>da dağıtılabilecektir. </a:t>
            </a:r>
            <a:endParaRPr lang="tr-TR" dirty="0" smtClean="0">
              <a:latin typeface="Cambria" panose="02040503050406030204" pitchFamily="18" charset="0"/>
            </a:endParaRPr>
          </a:p>
          <a:p>
            <a:pPr algn="just"/>
            <a:r>
              <a:rPr lang="tr-TR" dirty="0" smtClean="0">
                <a:latin typeface="Cambria" panose="02040503050406030204" pitchFamily="18" charset="0"/>
              </a:rPr>
              <a:t>Fon hesabında </a:t>
            </a:r>
            <a:r>
              <a:rPr lang="tr-TR" dirty="0">
                <a:latin typeface="Cambria" panose="02040503050406030204" pitchFamily="18" charset="0"/>
              </a:rPr>
              <a:t>tutulan bu tutarlar, işletmenin tasfiye </a:t>
            </a:r>
            <a:r>
              <a:rPr lang="tr-TR" dirty="0" smtClean="0">
                <a:latin typeface="Cambria" panose="02040503050406030204" pitchFamily="18" charset="0"/>
              </a:rPr>
              <a:t>edilmesi halinde vergilendirilmeyeceği gibi, devir </a:t>
            </a:r>
            <a:r>
              <a:rPr lang="tr-TR" dirty="0">
                <a:latin typeface="Cambria" panose="02040503050406030204" pitchFamily="18" charset="0"/>
              </a:rPr>
              <a:t>ve bölünme hallerinde de vergilendirilmeyecektir </a:t>
            </a:r>
            <a:r>
              <a:rPr lang="tr-TR" dirty="0" smtClean="0">
                <a:latin typeface="Cambria" panose="02040503050406030204" pitchFamily="18" charset="0"/>
              </a:rPr>
              <a:t>.</a:t>
            </a:r>
          </a:p>
        </p:txBody>
      </p:sp>
    </p:spTree>
    <p:extLst>
      <p:ext uri="{BB962C8B-B14F-4D97-AF65-F5344CB8AC3E}">
        <p14:creationId xmlns:p14="http://schemas.microsoft.com/office/powerpoint/2010/main" val="42539752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36320" y="584200"/>
            <a:ext cx="10952480" cy="937727"/>
          </a:xfrm>
        </p:spPr>
        <p:txBody>
          <a:bodyPr>
            <a:noAutofit/>
          </a:bodyPr>
          <a:lstStyle/>
          <a:p>
            <a:r>
              <a:rPr lang="tr-TR" sz="3200" b="1" dirty="0" smtClean="0">
                <a:solidFill>
                  <a:srgbClr val="FF0000"/>
                </a:solidFill>
                <a:latin typeface="Cambria" panose="02040503050406030204" pitchFamily="18" charset="0"/>
              </a:rPr>
              <a:t>BİLDİRİLEN VARLIKLARIN KANUNİ DEFTER KAYITLARINA İNTİKAL ETTİRİLMESİ</a:t>
            </a:r>
            <a:endParaRPr lang="tr-TR" sz="3200" b="1" dirty="0">
              <a:solidFill>
                <a:srgbClr val="FF0000"/>
              </a:solidFill>
              <a:latin typeface="Cambria" panose="02040503050406030204" pitchFamily="18" charset="0"/>
            </a:endParaRPr>
          </a:p>
        </p:txBody>
      </p:sp>
      <p:sp>
        <p:nvSpPr>
          <p:cNvPr id="3" name="İçerik Yer Tutucusu 2"/>
          <p:cNvSpPr>
            <a:spLocks noGrp="1"/>
          </p:cNvSpPr>
          <p:nvPr>
            <p:ph idx="1"/>
          </p:nvPr>
        </p:nvSpPr>
        <p:spPr>
          <a:xfrm>
            <a:off x="1371600" y="1884784"/>
            <a:ext cx="10422294" cy="4973216"/>
          </a:xfrm>
        </p:spPr>
        <p:txBody>
          <a:bodyPr>
            <a:normAutofit/>
          </a:bodyPr>
          <a:lstStyle/>
          <a:p>
            <a:pPr algn="just"/>
            <a:r>
              <a:rPr lang="tr-TR" dirty="0">
                <a:latin typeface="Cambria" panose="02040503050406030204" pitchFamily="18" charset="0"/>
              </a:rPr>
              <a:t>Söz konusu varlıklara ilişkin tutarların, kurumlar vergisi mükellefleri tarafından ortaklara dağıtılması halinde kar dağıtımına bağlı stopaj yapılmayacak, gerçek kişi ortaklar ile kurumlar vergisi mükellefi olan ortaklar tarafından elde edilen bu tutarlar da vergilendirilmeyecektir.</a:t>
            </a:r>
          </a:p>
          <a:p>
            <a:pPr algn="just"/>
            <a:r>
              <a:rPr lang="tr-TR" dirty="0" smtClean="0">
                <a:latin typeface="Cambria" panose="02040503050406030204" pitchFamily="18" charset="0"/>
              </a:rPr>
              <a:t>Serbest </a:t>
            </a:r>
            <a:r>
              <a:rPr lang="tr-TR" dirty="0">
                <a:latin typeface="Cambria" panose="02040503050406030204" pitchFamily="18" charset="0"/>
              </a:rPr>
              <a:t>meslek kazanç </a:t>
            </a:r>
            <a:r>
              <a:rPr lang="tr-TR" dirty="0" smtClean="0">
                <a:latin typeface="Cambria" panose="02040503050406030204" pitchFamily="18" charset="0"/>
              </a:rPr>
              <a:t>defteri ile işletme hesabı </a:t>
            </a:r>
            <a:r>
              <a:rPr lang="tr-TR" dirty="0">
                <a:latin typeface="Cambria" panose="02040503050406030204" pitchFamily="18" charset="0"/>
              </a:rPr>
              <a:t>esasına göre defter tutan mükellefler, söz </a:t>
            </a:r>
            <a:r>
              <a:rPr lang="tr-TR" dirty="0" smtClean="0">
                <a:latin typeface="Cambria" panose="02040503050406030204" pitchFamily="18" charset="0"/>
              </a:rPr>
              <a:t>konusu kıymetleri defterlerinde </a:t>
            </a:r>
            <a:r>
              <a:rPr lang="tr-TR" dirty="0">
                <a:latin typeface="Cambria" panose="02040503050406030204" pitchFamily="18" charset="0"/>
              </a:rPr>
              <a:t>ayrıca gösterebileceklerdir</a:t>
            </a:r>
            <a:r>
              <a:rPr lang="tr-TR" dirty="0" smtClean="0">
                <a:latin typeface="Cambria" panose="02040503050406030204" pitchFamily="18" charset="0"/>
              </a:rPr>
              <a:t>. Defter Beyan Sistemine göre, bildirime konu </a:t>
            </a:r>
            <a:r>
              <a:rPr lang="tr-TR" dirty="0">
                <a:latin typeface="Cambria" panose="02040503050406030204" pitchFamily="18" charset="0"/>
              </a:rPr>
              <a:t>varlıklar bir taraftan </a:t>
            </a:r>
            <a:r>
              <a:rPr lang="tr-TR" dirty="0" smtClean="0">
                <a:latin typeface="Cambria" panose="02040503050406030204" pitchFamily="18" charset="0"/>
              </a:rPr>
              <a:t>gelir, diğer taraftan </a:t>
            </a:r>
            <a:r>
              <a:rPr lang="tr-TR" dirty="0">
                <a:latin typeface="Cambria" panose="02040503050406030204" pitchFamily="18" charset="0"/>
              </a:rPr>
              <a:t>gider </a:t>
            </a:r>
            <a:r>
              <a:rPr lang="tr-TR" dirty="0" smtClean="0">
                <a:latin typeface="Cambria" panose="02040503050406030204" pitchFamily="18" charset="0"/>
              </a:rPr>
              <a:t>kaydedilebilir.</a:t>
            </a:r>
          </a:p>
          <a:p>
            <a:pPr algn="just"/>
            <a:r>
              <a:rPr lang="tr-TR" dirty="0">
                <a:latin typeface="Cambria" panose="02040503050406030204" pitchFamily="18" charset="0"/>
              </a:rPr>
              <a:t>Bildirilen varlıklar, </a:t>
            </a:r>
            <a:r>
              <a:rPr lang="tr-TR" dirty="0" smtClean="0">
                <a:latin typeface="Cambria" panose="02040503050406030204" pitchFamily="18" charset="0"/>
              </a:rPr>
              <a:t>VUK uyarınca defter </a:t>
            </a:r>
            <a:r>
              <a:rPr lang="tr-TR" dirty="0">
                <a:latin typeface="Cambria" panose="02040503050406030204" pitchFamily="18" charset="0"/>
              </a:rPr>
              <a:t>tutan mükelleflerce, banka veya aracı kurumlara </a:t>
            </a:r>
            <a:r>
              <a:rPr lang="tr-TR" dirty="0" smtClean="0">
                <a:latin typeface="Cambria" panose="02040503050406030204" pitchFamily="18" charset="0"/>
              </a:rPr>
              <a:t>ya da vergi dairelerine bildirildiği tarih </a:t>
            </a:r>
            <a:r>
              <a:rPr lang="tr-TR" dirty="0">
                <a:latin typeface="Cambria" panose="02040503050406030204" pitchFamily="18" charset="0"/>
              </a:rPr>
              <a:t>itibarıyla, </a:t>
            </a:r>
            <a:r>
              <a:rPr lang="tr-TR" dirty="0" smtClean="0">
                <a:latin typeface="Cambria" panose="02040503050406030204" pitchFamily="18" charset="0"/>
              </a:rPr>
              <a:t>Türk lirası karşılığı </a:t>
            </a:r>
            <a:r>
              <a:rPr lang="tr-TR" dirty="0">
                <a:latin typeface="Cambria" panose="02040503050406030204" pitchFamily="18" charset="0"/>
              </a:rPr>
              <a:t>bedelleriyle, </a:t>
            </a:r>
            <a:r>
              <a:rPr lang="tr-TR" dirty="0" smtClean="0">
                <a:latin typeface="Cambria" panose="02040503050406030204" pitchFamily="18" charset="0"/>
              </a:rPr>
              <a:t>kanuni defterlere </a:t>
            </a:r>
            <a:r>
              <a:rPr lang="tr-TR" dirty="0">
                <a:latin typeface="Cambria" panose="02040503050406030204" pitchFamily="18" charset="0"/>
              </a:rPr>
              <a:t>kaydedilebilecek ve söz konusu varlıkların elden </a:t>
            </a:r>
            <a:r>
              <a:rPr lang="tr-TR" dirty="0" smtClean="0">
                <a:latin typeface="Cambria" panose="02040503050406030204" pitchFamily="18" charset="0"/>
              </a:rPr>
              <a:t>çıkarılması halinde satış kazancının </a:t>
            </a:r>
            <a:r>
              <a:rPr lang="tr-TR" dirty="0">
                <a:latin typeface="Cambria" panose="02040503050406030204" pitchFamily="18" charset="0"/>
              </a:rPr>
              <a:t>tespitinde bu bedel dikkate alınacaktır.</a:t>
            </a:r>
            <a:endParaRPr lang="tr-TR" dirty="0" smtClean="0">
              <a:latin typeface="Cambria" panose="02040503050406030204" pitchFamily="18" charset="0"/>
            </a:endParaRPr>
          </a:p>
        </p:txBody>
      </p:sp>
    </p:spTree>
    <p:extLst>
      <p:ext uri="{BB962C8B-B14F-4D97-AF65-F5344CB8AC3E}">
        <p14:creationId xmlns:p14="http://schemas.microsoft.com/office/powerpoint/2010/main" val="34659037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36320" y="584200"/>
            <a:ext cx="10952480" cy="937727"/>
          </a:xfrm>
        </p:spPr>
        <p:txBody>
          <a:bodyPr>
            <a:noAutofit/>
          </a:bodyPr>
          <a:lstStyle/>
          <a:p>
            <a:r>
              <a:rPr lang="tr-TR" sz="3200" b="1" dirty="0" smtClean="0">
                <a:solidFill>
                  <a:srgbClr val="FF0000"/>
                </a:solidFill>
                <a:latin typeface="Cambria" panose="02040503050406030204" pitchFamily="18" charset="0"/>
              </a:rPr>
              <a:t>BİLDİRİLEN VARLIKLAR İLİŞKİN GİDER VE AMORTİSMAN UYGULAMASI</a:t>
            </a:r>
            <a:endParaRPr lang="tr-TR" sz="3200" b="1" dirty="0">
              <a:solidFill>
                <a:srgbClr val="FF0000"/>
              </a:solidFill>
              <a:latin typeface="Cambria" panose="02040503050406030204" pitchFamily="18" charset="0"/>
            </a:endParaRPr>
          </a:p>
        </p:txBody>
      </p:sp>
      <p:sp>
        <p:nvSpPr>
          <p:cNvPr id="3" name="İçerik Yer Tutucusu 2"/>
          <p:cNvSpPr>
            <a:spLocks noGrp="1"/>
          </p:cNvSpPr>
          <p:nvPr>
            <p:ph idx="1"/>
          </p:nvPr>
        </p:nvSpPr>
        <p:spPr>
          <a:xfrm>
            <a:off x="1371600" y="1884784"/>
            <a:ext cx="10422294" cy="4973216"/>
          </a:xfrm>
        </p:spPr>
        <p:txBody>
          <a:bodyPr>
            <a:normAutofit/>
          </a:bodyPr>
          <a:lstStyle/>
          <a:p>
            <a:pPr algn="just"/>
            <a:r>
              <a:rPr lang="tr-TR" dirty="0">
                <a:latin typeface="Cambria" panose="02040503050406030204" pitchFamily="18" charset="0"/>
              </a:rPr>
              <a:t>B</a:t>
            </a:r>
            <a:r>
              <a:rPr lang="tr-TR" dirty="0" smtClean="0">
                <a:latin typeface="Cambria" panose="02040503050406030204" pitchFamily="18" charset="0"/>
              </a:rPr>
              <a:t>ildirim </a:t>
            </a:r>
            <a:r>
              <a:rPr lang="tr-TR" dirty="0">
                <a:latin typeface="Cambria" panose="02040503050406030204" pitchFamily="18" charset="0"/>
              </a:rPr>
              <a:t>konusu yapılarak kanuni defter kayıtlarına intikal ettirilen taşınmazlar hakkında </a:t>
            </a:r>
            <a:r>
              <a:rPr lang="tr-TR" dirty="0" err="1">
                <a:latin typeface="Cambria" panose="02040503050406030204" pitchFamily="18" charset="0"/>
              </a:rPr>
              <a:t>VUK’da</a:t>
            </a:r>
            <a:r>
              <a:rPr lang="tr-TR" dirty="0">
                <a:latin typeface="Cambria" panose="02040503050406030204" pitchFamily="18" charset="0"/>
              </a:rPr>
              <a:t> yer alan amortismanlara ilişkin hükümler </a:t>
            </a:r>
            <a:r>
              <a:rPr lang="tr-TR" dirty="0" smtClean="0">
                <a:latin typeface="Cambria" panose="02040503050406030204" pitchFamily="18" charset="0"/>
              </a:rPr>
              <a:t>uygulanmayacaktır.</a:t>
            </a:r>
          </a:p>
          <a:p>
            <a:pPr algn="just"/>
            <a:r>
              <a:rPr lang="tr-TR" dirty="0">
                <a:latin typeface="Cambria" panose="02040503050406030204" pitchFamily="18" charset="0"/>
              </a:rPr>
              <a:t>Kayıtlara alınan bu varlıkların daha </a:t>
            </a:r>
            <a:r>
              <a:rPr lang="tr-TR" dirty="0" smtClean="0">
                <a:latin typeface="Cambria" panose="02040503050406030204" pitchFamily="18" charset="0"/>
              </a:rPr>
              <a:t>sonra elden </a:t>
            </a:r>
            <a:r>
              <a:rPr lang="tr-TR" dirty="0">
                <a:latin typeface="Cambria" panose="02040503050406030204" pitchFamily="18" charset="0"/>
              </a:rPr>
              <a:t>çıkarılmasından doğan zararlar, gelir veya kurumlar </a:t>
            </a:r>
            <a:r>
              <a:rPr lang="tr-TR" dirty="0" smtClean="0">
                <a:latin typeface="Cambria" panose="02040503050406030204" pitchFamily="18" charset="0"/>
              </a:rPr>
              <a:t>vergisi uygulaması </a:t>
            </a:r>
            <a:r>
              <a:rPr lang="tr-TR" dirty="0">
                <a:latin typeface="Cambria" panose="02040503050406030204" pitchFamily="18" charset="0"/>
              </a:rPr>
              <a:t>bakımından gelirin veya kurum kazancının tespitinde gider </a:t>
            </a:r>
            <a:r>
              <a:rPr lang="tr-TR" dirty="0" smtClean="0">
                <a:latin typeface="Cambria" panose="02040503050406030204" pitchFamily="18" charset="0"/>
              </a:rPr>
              <a:t>veya indirim </a:t>
            </a:r>
            <a:r>
              <a:rPr lang="tr-TR" dirty="0">
                <a:latin typeface="Cambria" panose="02040503050406030204" pitchFamily="18" charset="0"/>
              </a:rPr>
              <a:t>olarak kabul </a:t>
            </a:r>
            <a:r>
              <a:rPr lang="tr-TR" dirty="0" smtClean="0">
                <a:latin typeface="Cambria" panose="02040503050406030204" pitchFamily="18" charset="0"/>
              </a:rPr>
              <a:t>edilmeyecektir.</a:t>
            </a:r>
          </a:p>
          <a:p>
            <a:pPr algn="just"/>
            <a:endParaRPr lang="tr-TR" dirty="0" smtClean="0">
              <a:latin typeface="Cambria" panose="02040503050406030204" pitchFamily="18" charset="0"/>
            </a:endParaRPr>
          </a:p>
        </p:txBody>
      </p:sp>
    </p:spTree>
    <p:extLst>
      <p:ext uri="{BB962C8B-B14F-4D97-AF65-F5344CB8AC3E}">
        <p14:creationId xmlns:p14="http://schemas.microsoft.com/office/powerpoint/2010/main" val="2472100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36320" y="584200"/>
            <a:ext cx="10952480" cy="937727"/>
          </a:xfrm>
        </p:spPr>
        <p:txBody>
          <a:bodyPr>
            <a:noAutofit/>
          </a:bodyPr>
          <a:lstStyle/>
          <a:p>
            <a:r>
              <a:rPr lang="tr-TR" sz="3200" b="1" dirty="0" smtClean="0">
                <a:solidFill>
                  <a:srgbClr val="FF0000"/>
                </a:solidFill>
                <a:latin typeface="Cambria" panose="02040503050406030204" pitchFamily="18" charset="0"/>
              </a:rPr>
              <a:t>VARLIK BARIŞINDAN YARARLANMANIN AVANTAJLARI NELERDİR?</a:t>
            </a:r>
            <a:endParaRPr lang="tr-TR" sz="3200" b="1" dirty="0">
              <a:solidFill>
                <a:srgbClr val="FF0000"/>
              </a:solidFill>
              <a:latin typeface="Cambria" panose="02040503050406030204" pitchFamily="18" charset="0"/>
            </a:endParaRPr>
          </a:p>
        </p:txBody>
      </p:sp>
      <p:sp>
        <p:nvSpPr>
          <p:cNvPr id="3" name="İçerik Yer Tutucusu 2"/>
          <p:cNvSpPr>
            <a:spLocks noGrp="1"/>
          </p:cNvSpPr>
          <p:nvPr>
            <p:ph idx="1"/>
          </p:nvPr>
        </p:nvSpPr>
        <p:spPr>
          <a:xfrm>
            <a:off x="1371600" y="1884784"/>
            <a:ext cx="10422294" cy="4973216"/>
          </a:xfrm>
        </p:spPr>
        <p:txBody>
          <a:bodyPr>
            <a:normAutofit/>
          </a:bodyPr>
          <a:lstStyle/>
          <a:p>
            <a:pPr marL="0" indent="0" algn="just">
              <a:buNone/>
            </a:pPr>
            <a:r>
              <a:rPr lang="tr-TR" dirty="0" smtClean="0">
                <a:latin typeface="Cambria" panose="02040503050406030204" pitchFamily="18" charset="0"/>
              </a:rPr>
              <a:t>Düzenleme kapsamında, yurt dışında bulunan varlıkların Türkiye’ye getirilmesi ve/veya yurt içindeki varlıkların işletme kayıtlarına dahil edilmesi halinde bu varlıklar;</a:t>
            </a:r>
          </a:p>
          <a:p>
            <a:pPr algn="just"/>
            <a:r>
              <a:rPr lang="tr-TR" dirty="0" smtClean="0">
                <a:latin typeface="Cambria" panose="02040503050406030204" pitchFamily="18" charset="0"/>
              </a:rPr>
              <a:t>Serbestçe tasarruf edilebilecek,</a:t>
            </a:r>
          </a:p>
          <a:p>
            <a:pPr algn="just"/>
            <a:r>
              <a:rPr lang="tr-TR" dirty="0" smtClean="0">
                <a:latin typeface="Cambria" panose="02040503050406030204" pitchFamily="18" charset="0"/>
              </a:rPr>
              <a:t>Vergiye tabi dönem kazancının tespitinde dikkate alınmayacak,</a:t>
            </a:r>
          </a:p>
          <a:p>
            <a:pPr algn="just"/>
            <a:r>
              <a:rPr lang="tr-TR" dirty="0" smtClean="0">
                <a:latin typeface="Cambria" panose="02040503050406030204" pitchFamily="18" charset="0"/>
              </a:rPr>
              <a:t>Kurumlar için dağıtılabilir kazancın tespitinde dikkate alınmaksızın işletmeden çekilebilecek,</a:t>
            </a:r>
          </a:p>
          <a:p>
            <a:pPr algn="just"/>
            <a:r>
              <a:rPr lang="tr-TR" dirty="0" smtClean="0">
                <a:latin typeface="Cambria" panose="02040503050406030204" pitchFamily="18" charset="0"/>
              </a:rPr>
              <a:t>İşletme kayıtlarına dahil edilen varlıkların kurumlar vergisi mükellefleri tarafından ortaklara dağıtılması durumunda,</a:t>
            </a:r>
          </a:p>
          <a:p>
            <a:pPr lvl="1" algn="just"/>
            <a:r>
              <a:rPr lang="tr-TR" i="0" dirty="0" smtClean="0">
                <a:latin typeface="Cambria" panose="02040503050406030204" pitchFamily="18" charset="0"/>
              </a:rPr>
              <a:t>Kar dağıtımına bağlı stopaj yapılmayacak,</a:t>
            </a:r>
          </a:p>
          <a:p>
            <a:pPr lvl="1" algn="just"/>
            <a:r>
              <a:rPr lang="tr-TR" i="0" dirty="0" smtClean="0">
                <a:latin typeface="Cambria" panose="02040503050406030204" pitchFamily="18" charset="0"/>
              </a:rPr>
              <a:t>Gerçek ve tüzel kişi ortaklar tarafından elde edilen bu tutarlar vergilendirilmeyecektir.</a:t>
            </a:r>
          </a:p>
          <a:p>
            <a:pPr marL="384048" lvl="1" algn="just">
              <a:spcBef>
                <a:spcPts val="1000"/>
              </a:spcBef>
              <a:buFont typeface="Franklin Gothic Book" panose="020B0503020102020204" pitchFamily="34" charset="0"/>
              <a:buChar char="■"/>
            </a:pPr>
            <a:r>
              <a:rPr lang="tr-TR" i="0" dirty="0">
                <a:latin typeface="Cambria" panose="02040503050406030204" pitchFamily="18" charset="0"/>
              </a:rPr>
              <a:t>Bu varlıklar için ayrıca, </a:t>
            </a:r>
            <a:r>
              <a:rPr lang="tr-TR" i="0" dirty="0" smtClean="0">
                <a:latin typeface="Cambria" panose="02040503050406030204" pitchFamily="18" charset="0"/>
              </a:rPr>
              <a:t>vergi hesaplanmayacak ve ödenmeyecektir.</a:t>
            </a:r>
            <a:endParaRPr lang="tr-TR" i="0" dirty="0">
              <a:latin typeface="Cambria" panose="02040503050406030204" pitchFamily="18" charset="0"/>
            </a:endParaRPr>
          </a:p>
          <a:p>
            <a:pPr marL="0" indent="0" algn="just">
              <a:buNone/>
            </a:pPr>
            <a:endParaRPr lang="tr-TR" dirty="0" smtClean="0">
              <a:latin typeface="Cambria" panose="02040503050406030204" pitchFamily="18" charset="0"/>
            </a:endParaRPr>
          </a:p>
          <a:p>
            <a:pPr algn="just"/>
            <a:endParaRPr lang="tr-TR" dirty="0" smtClean="0">
              <a:latin typeface="Cambria" panose="02040503050406030204" pitchFamily="18" charset="0"/>
            </a:endParaRPr>
          </a:p>
          <a:p>
            <a:pPr algn="just"/>
            <a:endParaRPr lang="tr-TR" dirty="0" smtClean="0">
              <a:latin typeface="Cambria" panose="02040503050406030204" pitchFamily="18" charset="0"/>
            </a:endParaRPr>
          </a:p>
        </p:txBody>
      </p:sp>
    </p:spTree>
    <p:extLst>
      <p:ext uri="{BB962C8B-B14F-4D97-AF65-F5344CB8AC3E}">
        <p14:creationId xmlns:p14="http://schemas.microsoft.com/office/powerpoint/2010/main" val="2660500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598" y="597138"/>
            <a:ext cx="10058401" cy="699400"/>
          </a:xfrm>
        </p:spPr>
        <p:txBody>
          <a:bodyPr>
            <a:normAutofit/>
          </a:bodyPr>
          <a:lstStyle/>
          <a:p>
            <a:r>
              <a:rPr lang="tr-TR" sz="3200" b="1" dirty="0" smtClean="0">
                <a:solidFill>
                  <a:srgbClr val="FF0000"/>
                </a:solidFill>
                <a:latin typeface="Cambria" panose="02040503050406030204" pitchFamily="18" charset="0"/>
              </a:rPr>
              <a:t>VARLIK </a:t>
            </a:r>
            <a:r>
              <a:rPr lang="tr-TR" sz="3200" b="1" dirty="0">
                <a:solidFill>
                  <a:srgbClr val="FF0000"/>
                </a:solidFill>
                <a:latin typeface="Cambria" panose="02040503050406030204" pitchFamily="18" charset="0"/>
              </a:rPr>
              <a:t>BARIŞI NEDİR?</a:t>
            </a:r>
            <a:endParaRPr lang="tr-TR" sz="3200" dirty="0">
              <a:latin typeface="Cambria" panose="02040503050406030204" pitchFamily="18" charset="0"/>
            </a:endParaRPr>
          </a:p>
        </p:txBody>
      </p:sp>
      <p:sp>
        <p:nvSpPr>
          <p:cNvPr id="3" name="İçerik Yer Tutucusu 2"/>
          <p:cNvSpPr>
            <a:spLocks noGrp="1"/>
          </p:cNvSpPr>
          <p:nvPr>
            <p:ph idx="1"/>
          </p:nvPr>
        </p:nvSpPr>
        <p:spPr>
          <a:xfrm>
            <a:off x="1371599" y="1296537"/>
            <a:ext cx="10201701" cy="5063319"/>
          </a:xfrm>
        </p:spPr>
        <p:txBody>
          <a:bodyPr>
            <a:normAutofit/>
          </a:bodyPr>
          <a:lstStyle/>
          <a:p>
            <a:endParaRPr lang="tr-TR" dirty="0"/>
          </a:p>
          <a:p>
            <a:r>
              <a:rPr lang="tr-TR" dirty="0" smtClean="0">
                <a:latin typeface="Cambria" panose="02040503050406030204" pitchFamily="18" charset="0"/>
              </a:rPr>
              <a:t>Gerçek </a:t>
            </a:r>
            <a:r>
              <a:rPr lang="tr-TR" dirty="0">
                <a:latin typeface="Cambria" panose="02040503050406030204" pitchFamily="18" charset="0"/>
              </a:rPr>
              <a:t>ve tüzel kişilerin yurt dışında bulunan para</a:t>
            </a:r>
            <a:r>
              <a:rPr lang="tr-TR" dirty="0" smtClean="0">
                <a:latin typeface="Cambria" panose="02040503050406030204" pitchFamily="18" charset="0"/>
              </a:rPr>
              <a:t>, döviz</a:t>
            </a:r>
            <a:r>
              <a:rPr lang="tr-TR" dirty="0">
                <a:latin typeface="Cambria" panose="02040503050406030204" pitchFamily="18" charset="0"/>
              </a:rPr>
              <a:t>, altın, menkul kıymet ve diğer sermaye </a:t>
            </a:r>
            <a:r>
              <a:rPr lang="tr-TR" dirty="0" smtClean="0">
                <a:latin typeface="Cambria" panose="02040503050406030204" pitchFamily="18" charset="0"/>
              </a:rPr>
              <a:t>piyasası araçlarının yurda getirilerek milli ekonomiye kazandırılması;</a:t>
            </a:r>
            <a:endParaRPr lang="tr-TR" dirty="0">
              <a:latin typeface="Cambria" panose="02040503050406030204" pitchFamily="18" charset="0"/>
            </a:endParaRPr>
          </a:p>
          <a:p>
            <a:pPr algn="just"/>
            <a:r>
              <a:rPr lang="tr-TR" dirty="0" smtClean="0">
                <a:latin typeface="Cambria" panose="02040503050406030204" pitchFamily="18" charset="0"/>
              </a:rPr>
              <a:t>Yurt </a:t>
            </a:r>
            <a:r>
              <a:rPr lang="tr-TR" dirty="0">
                <a:latin typeface="Cambria" panose="02040503050406030204" pitchFamily="18" charset="0"/>
              </a:rPr>
              <a:t>içinde bulunan ancak gelir ve kurumlar </a:t>
            </a:r>
            <a:r>
              <a:rPr lang="tr-TR" dirty="0" smtClean="0">
                <a:latin typeface="Cambria" panose="02040503050406030204" pitchFamily="18" charset="0"/>
              </a:rPr>
              <a:t>vergisi mükelleflerinin </a:t>
            </a:r>
            <a:r>
              <a:rPr lang="tr-TR" dirty="0">
                <a:latin typeface="Cambria" panose="02040503050406030204" pitchFamily="18" charset="0"/>
              </a:rPr>
              <a:t>yasal defter kayıtlarında yer </a:t>
            </a:r>
            <a:r>
              <a:rPr lang="tr-TR" dirty="0" smtClean="0">
                <a:latin typeface="Cambria" panose="02040503050406030204" pitchFamily="18" charset="0"/>
              </a:rPr>
              <a:t>almayan para</a:t>
            </a:r>
            <a:r>
              <a:rPr lang="tr-TR" dirty="0">
                <a:latin typeface="Cambria" panose="02040503050406030204" pitchFamily="18" charset="0"/>
              </a:rPr>
              <a:t>, döviz, altın</a:t>
            </a:r>
            <a:r>
              <a:rPr lang="tr-TR" dirty="0" smtClean="0">
                <a:latin typeface="Cambria" panose="02040503050406030204" pitchFamily="18" charset="0"/>
              </a:rPr>
              <a:t>, menkul </a:t>
            </a:r>
            <a:r>
              <a:rPr lang="tr-TR" dirty="0">
                <a:latin typeface="Cambria" panose="02040503050406030204" pitchFamily="18" charset="0"/>
              </a:rPr>
              <a:t>kıymetler, diğer sermaye piyasası araçları ve taşınmazların </a:t>
            </a:r>
            <a:r>
              <a:rPr lang="tr-TR" dirty="0" smtClean="0">
                <a:latin typeface="Cambria" panose="02040503050406030204" pitchFamily="18" charset="0"/>
              </a:rPr>
              <a:t>vergi dairesine beyan edilerek </a:t>
            </a:r>
            <a:r>
              <a:rPr lang="tr-TR" dirty="0">
                <a:latin typeface="Cambria" panose="02040503050406030204" pitchFamily="18" charset="0"/>
              </a:rPr>
              <a:t>yasal defter kayıtlarına </a:t>
            </a:r>
            <a:r>
              <a:rPr lang="tr-TR" dirty="0" smtClean="0">
                <a:latin typeface="Cambria" panose="02040503050406030204" pitchFamily="18" charset="0"/>
              </a:rPr>
              <a:t>alınabilmesi;</a:t>
            </a:r>
          </a:p>
          <a:p>
            <a:pPr marL="0" indent="0" algn="just">
              <a:buNone/>
            </a:pPr>
            <a:r>
              <a:rPr lang="tr-TR" dirty="0" smtClean="0">
                <a:latin typeface="Cambria" panose="02040503050406030204" pitchFamily="18" charset="0"/>
              </a:rPr>
              <a:t>amacı </a:t>
            </a:r>
            <a:r>
              <a:rPr lang="tr-TR" dirty="0">
                <a:latin typeface="Cambria" panose="02040503050406030204" pitchFamily="18" charset="0"/>
              </a:rPr>
              <a:t>ile 7256 Sayılı Bazı Alacakların Yeniden </a:t>
            </a:r>
            <a:r>
              <a:rPr lang="tr-TR" dirty="0" smtClean="0">
                <a:latin typeface="Cambria" panose="02040503050406030204" pitchFamily="18" charset="0"/>
              </a:rPr>
              <a:t>Yapılandırılması İle </a:t>
            </a:r>
            <a:r>
              <a:rPr lang="tr-TR" dirty="0">
                <a:latin typeface="Cambria" panose="02040503050406030204" pitchFamily="18" charset="0"/>
              </a:rPr>
              <a:t>Bazı Kanunlarda </a:t>
            </a:r>
            <a:r>
              <a:rPr lang="tr-TR" dirty="0" smtClean="0">
                <a:latin typeface="Cambria" panose="02040503050406030204" pitchFamily="18" charset="0"/>
              </a:rPr>
              <a:t>Değişiklik </a:t>
            </a:r>
            <a:r>
              <a:rPr lang="tr-TR" dirty="0">
                <a:latin typeface="Cambria" panose="02040503050406030204" pitchFamily="18" charset="0"/>
              </a:rPr>
              <a:t>Yapılmasına İlişkin 7256Sayılı Kanun'un </a:t>
            </a:r>
            <a:r>
              <a:rPr lang="tr-TR" dirty="0" smtClean="0">
                <a:latin typeface="Cambria" panose="02040503050406030204" pitchFamily="18" charset="0"/>
              </a:rPr>
              <a:t>21'inci maddesinde yer alan düzenlemelerdir.</a:t>
            </a:r>
          </a:p>
          <a:p>
            <a:endParaRPr lang="tr-TR" dirty="0"/>
          </a:p>
          <a:p>
            <a:r>
              <a:rPr lang="tr-TR" dirty="0"/>
              <a:t> </a:t>
            </a:r>
            <a:r>
              <a:rPr lang="tr-TR" dirty="0" smtClean="0">
                <a:latin typeface="Cambria" panose="02040503050406030204" pitchFamily="18" charset="0"/>
              </a:rPr>
              <a:t>28.11.2020 </a:t>
            </a:r>
            <a:r>
              <a:rPr lang="tr-TR" dirty="0">
                <a:latin typeface="Cambria" panose="02040503050406030204" pitchFamily="18" charset="0"/>
              </a:rPr>
              <a:t>tarih ve 31318 sayılı </a:t>
            </a:r>
            <a:r>
              <a:rPr lang="tr-TR" dirty="0" smtClean="0">
                <a:latin typeface="Cambria" panose="02040503050406030204" pitchFamily="18" charset="0"/>
              </a:rPr>
              <a:t>Resmi </a:t>
            </a:r>
            <a:r>
              <a:rPr lang="tr-TR" dirty="0" err="1" smtClean="0">
                <a:latin typeface="Cambria" panose="02040503050406030204" pitchFamily="18" charset="0"/>
              </a:rPr>
              <a:t>Gazete'de</a:t>
            </a:r>
            <a:r>
              <a:rPr lang="tr-TR" dirty="0" smtClean="0">
                <a:latin typeface="Cambria" panose="02040503050406030204" pitchFamily="18" charset="0"/>
              </a:rPr>
              <a:t> yayımlanan </a:t>
            </a:r>
            <a:r>
              <a:rPr lang="tr-TR" dirty="0">
                <a:latin typeface="Cambria" panose="02040503050406030204" pitchFamily="18" charset="0"/>
              </a:rPr>
              <a:t>7256 Sayılı Kanun'a ilişkin 1 </a:t>
            </a:r>
            <a:r>
              <a:rPr lang="tr-TR" dirty="0" smtClean="0">
                <a:latin typeface="Cambria" panose="02040503050406030204" pitchFamily="18" charset="0"/>
              </a:rPr>
              <a:t>Seri </a:t>
            </a:r>
            <a:r>
              <a:rPr lang="tr-TR" dirty="0" err="1" smtClean="0">
                <a:latin typeface="Cambria" panose="02040503050406030204" pitchFamily="18" charset="0"/>
              </a:rPr>
              <a:t>No'lu</a:t>
            </a:r>
            <a:r>
              <a:rPr lang="tr-TR" dirty="0" smtClean="0">
                <a:latin typeface="Cambria" panose="02040503050406030204" pitchFamily="18" charset="0"/>
              </a:rPr>
              <a:t> </a:t>
            </a:r>
            <a:r>
              <a:rPr lang="tr-TR" dirty="0">
                <a:latin typeface="Cambria" panose="02040503050406030204" pitchFamily="18" charset="0"/>
              </a:rPr>
              <a:t>Tebliğ ile</a:t>
            </a:r>
            <a:r>
              <a:rPr lang="tr-TR" dirty="0" smtClean="0">
                <a:latin typeface="Cambria" panose="02040503050406030204" pitchFamily="18" charset="0"/>
              </a:rPr>
              <a:t>, söz </a:t>
            </a:r>
            <a:r>
              <a:rPr lang="tr-TR" dirty="0">
                <a:latin typeface="Cambria" panose="02040503050406030204" pitchFamily="18" charset="0"/>
              </a:rPr>
              <a:t>konusu </a:t>
            </a:r>
            <a:r>
              <a:rPr lang="tr-TR" dirty="0" smtClean="0">
                <a:latin typeface="Cambria" panose="02040503050406030204" pitchFamily="18" charset="0"/>
              </a:rPr>
              <a:t>maddenin uygulanmasına </a:t>
            </a:r>
            <a:r>
              <a:rPr lang="tr-TR" dirty="0">
                <a:latin typeface="Cambria" panose="02040503050406030204" pitchFamily="18" charset="0"/>
              </a:rPr>
              <a:t>yönelik düzenlemeler </a:t>
            </a:r>
            <a:r>
              <a:rPr lang="tr-TR" dirty="0" smtClean="0">
                <a:latin typeface="Cambria" panose="02040503050406030204" pitchFamily="18" charset="0"/>
              </a:rPr>
              <a:t>yapılmıştır.</a:t>
            </a:r>
            <a:endParaRPr lang="tr-TR" dirty="0">
              <a:latin typeface="Cambria" panose="02040503050406030204" pitchFamily="18" charset="0"/>
            </a:endParaRPr>
          </a:p>
        </p:txBody>
      </p:sp>
    </p:spTree>
    <p:extLst>
      <p:ext uri="{BB962C8B-B14F-4D97-AF65-F5344CB8AC3E}">
        <p14:creationId xmlns:p14="http://schemas.microsoft.com/office/powerpoint/2010/main" val="39826719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52056" y="604982"/>
            <a:ext cx="11139054" cy="937727"/>
          </a:xfrm>
        </p:spPr>
        <p:txBody>
          <a:bodyPr>
            <a:noAutofit/>
          </a:bodyPr>
          <a:lstStyle/>
          <a:p>
            <a:r>
              <a:rPr lang="tr-TR" sz="3200" b="1" dirty="0" smtClean="0">
                <a:solidFill>
                  <a:srgbClr val="FF0000"/>
                </a:solidFill>
                <a:latin typeface="Cambria" panose="02040503050406030204" pitchFamily="18" charset="0"/>
              </a:rPr>
              <a:t>VARLIK BARIŞINDAN YARARLANANLAR İÇİN VERGİ İNCELEMESİ VEYA CEZALI TARHİYAT YAPILMAYACAKTIR</a:t>
            </a:r>
            <a:endParaRPr lang="tr-TR" sz="3200" b="1" dirty="0">
              <a:solidFill>
                <a:srgbClr val="FF0000"/>
              </a:solidFill>
              <a:latin typeface="Cambria" panose="02040503050406030204" pitchFamily="18" charset="0"/>
            </a:endParaRPr>
          </a:p>
        </p:txBody>
      </p:sp>
      <p:sp>
        <p:nvSpPr>
          <p:cNvPr id="3" name="İçerik Yer Tutucusu 2"/>
          <p:cNvSpPr>
            <a:spLocks noGrp="1"/>
          </p:cNvSpPr>
          <p:nvPr>
            <p:ph idx="1"/>
          </p:nvPr>
        </p:nvSpPr>
        <p:spPr>
          <a:xfrm>
            <a:off x="1371600" y="1884784"/>
            <a:ext cx="10422294" cy="4973216"/>
          </a:xfrm>
        </p:spPr>
        <p:txBody>
          <a:bodyPr>
            <a:normAutofit/>
          </a:bodyPr>
          <a:lstStyle/>
          <a:p>
            <a:pPr algn="just"/>
            <a:r>
              <a:rPr lang="tr-TR" dirty="0">
                <a:latin typeface="Cambria" panose="02040503050406030204" pitchFamily="18" charset="0"/>
              </a:rPr>
              <a:t>Varlık barışı kapsamında bildirilen varlıklar nedeniyle hiçbir </a:t>
            </a:r>
            <a:r>
              <a:rPr lang="tr-TR" dirty="0" smtClean="0">
                <a:latin typeface="Cambria" panose="02040503050406030204" pitchFamily="18" charset="0"/>
              </a:rPr>
              <a:t>şekilde geçmişe dönük bir </a:t>
            </a:r>
            <a:r>
              <a:rPr lang="tr-TR" dirty="0">
                <a:latin typeface="Cambria" panose="02040503050406030204" pitchFamily="18" charset="0"/>
              </a:rPr>
              <a:t>vergi incelemesi </a:t>
            </a:r>
            <a:r>
              <a:rPr lang="tr-TR" dirty="0" smtClean="0">
                <a:latin typeface="Cambria" panose="02040503050406030204" pitchFamily="18" charset="0"/>
              </a:rPr>
              <a:t>yapılamayacağı gibi, başka suretlerle de hiçbir vergi türü yönünden tarhiyat yapılmayacaktır.</a:t>
            </a:r>
          </a:p>
          <a:p>
            <a:pPr algn="just"/>
            <a:r>
              <a:rPr lang="tr-TR" dirty="0">
                <a:latin typeface="Cambria" panose="02040503050406030204" pitchFamily="18" charset="0"/>
              </a:rPr>
              <a:t>Varlık barışı kapsamında yurt dışındaki varlıkların Türkiye’ye getirildiği, yurt içindeki varlıkların ise kayda alındığı tarihe kadar olan işlemler nedeniyle vergi incelemesi ve vergi tarhiyatı </a:t>
            </a:r>
            <a:r>
              <a:rPr lang="tr-TR" dirty="0" smtClean="0">
                <a:latin typeface="Cambria" panose="02040503050406030204" pitchFamily="18" charset="0"/>
              </a:rPr>
              <a:t>yapılamaz.</a:t>
            </a:r>
          </a:p>
          <a:p>
            <a:pPr algn="just"/>
            <a:r>
              <a:rPr lang="tr-TR" dirty="0" smtClean="0">
                <a:latin typeface="Cambria" panose="02040503050406030204" pitchFamily="18" charset="0"/>
              </a:rPr>
              <a:t>Bildirime </a:t>
            </a:r>
            <a:r>
              <a:rPr lang="tr-TR" dirty="0">
                <a:latin typeface="Cambria" panose="02040503050406030204" pitchFamily="18" charset="0"/>
              </a:rPr>
              <a:t>konu varlıkların ne zaman edinildiğinin/kazanıldığının ya da hangi gelir unsuruna girdiğinin varlık barışı uygulama açısından bir önemi bulunmamaktadır. </a:t>
            </a:r>
            <a:r>
              <a:rPr lang="tr-TR" dirty="0" smtClean="0">
                <a:latin typeface="Cambria" panose="02040503050406030204" pitchFamily="18" charset="0"/>
              </a:rPr>
              <a:t>Örneğin, </a:t>
            </a:r>
            <a:r>
              <a:rPr lang="tr-TR" dirty="0">
                <a:latin typeface="Cambria" panose="02040503050406030204" pitchFamily="18" charset="0"/>
              </a:rPr>
              <a:t>2021 yılındaki faaliyetlerden elde edilmiş olsa dahi gerekli şartlar sağlanmışsa vergi incelemesi ve tarhiyata konu </a:t>
            </a:r>
            <a:r>
              <a:rPr lang="tr-TR" dirty="0" smtClean="0">
                <a:latin typeface="Cambria" panose="02040503050406030204" pitchFamily="18" charset="0"/>
              </a:rPr>
              <a:t>olmayacaktır.</a:t>
            </a:r>
            <a:endParaRPr lang="tr-TR" dirty="0">
              <a:latin typeface="Cambria" panose="02040503050406030204" pitchFamily="18" charset="0"/>
            </a:endParaRPr>
          </a:p>
          <a:p>
            <a:pPr algn="just"/>
            <a:r>
              <a:rPr lang="tr-TR" dirty="0" smtClean="0">
                <a:latin typeface="Cambria" panose="02040503050406030204" pitchFamily="18" charset="0"/>
              </a:rPr>
              <a:t>Ancak </a:t>
            </a:r>
            <a:r>
              <a:rPr lang="tr-TR" dirty="0">
                <a:latin typeface="Cambria" panose="02040503050406030204" pitchFamily="18" charset="0"/>
              </a:rPr>
              <a:t>bunun için varlık barışı başvurusu Kanun ve emsal yargı kararlarına uygun bir şekilde </a:t>
            </a:r>
            <a:r>
              <a:rPr lang="tr-TR" dirty="0" smtClean="0">
                <a:latin typeface="Cambria" panose="02040503050406030204" pitchFamily="18" charset="0"/>
              </a:rPr>
              <a:t>yapılmalıdır. Aksi </a:t>
            </a:r>
            <a:r>
              <a:rPr lang="tr-TR" dirty="0">
                <a:latin typeface="Cambria" panose="02040503050406030204" pitchFamily="18" charset="0"/>
              </a:rPr>
              <a:t>takdirde, sonradan ortaya çıkacak ihtilaflar için vergi mahkemesinden olumlu bir sonuç almak mümkün olmaz</a:t>
            </a:r>
            <a:r>
              <a:rPr lang="tr-TR" dirty="0" smtClean="0">
                <a:latin typeface="Cambria" panose="02040503050406030204" pitchFamily="18" charset="0"/>
              </a:rPr>
              <a:t>.</a:t>
            </a:r>
          </a:p>
          <a:p>
            <a:endParaRPr lang="tr-TR" dirty="0">
              <a:latin typeface="Cambria" panose="02040503050406030204" pitchFamily="18" charset="0"/>
            </a:endParaRPr>
          </a:p>
          <a:p>
            <a:pPr marL="0" indent="0" algn="just">
              <a:buNone/>
            </a:pPr>
            <a:endParaRPr lang="tr-TR" dirty="0" smtClean="0">
              <a:latin typeface="Cambria" panose="02040503050406030204" pitchFamily="18" charset="0"/>
            </a:endParaRPr>
          </a:p>
          <a:p>
            <a:pPr algn="just"/>
            <a:endParaRPr lang="tr-TR" dirty="0" smtClean="0">
              <a:latin typeface="Cambria" panose="02040503050406030204" pitchFamily="18" charset="0"/>
            </a:endParaRPr>
          </a:p>
          <a:p>
            <a:pPr algn="just"/>
            <a:endParaRPr lang="tr-TR" dirty="0" smtClean="0">
              <a:latin typeface="Cambria" panose="02040503050406030204" pitchFamily="18" charset="0"/>
            </a:endParaRPr>
          </a:p>
        </p:txBody>
      </p:sp>
    </p:spTree>
    <p:extLst>
      <p:ext uri="{BB962C8B-B14F-4D97-AF65-F5344CB8AC3E}">
        <p14:creationId xmlns:p14="http://schemas.microsoft.com/office/powerpoint/2010/main" val="34626917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52056" y="604982"/>
            <a:ext cx="11139054" cy="937727"/>
          </a:xfrm>
        </p:spPr>
        <p:txBody>
          <a:bodyPr>
            <a:noAutofit/>
          </a:bodyPr>
          <a:lstStyle/>
          <a:p>
            <a:r>
              <a:rPr lang="tr-TR" sz="3200" b="1" dirty="0" smtClean="0">
                <a:solidFill>
                  <a:srgbClr val="FF0000"/>
                </a:solidFill>
                <a:latin typeface="Cambria" panose="02040503050406030204" pitchFamily="18" charset="0"/>
              </a:rPr>
              <a:t>VERGİ İNCELEMESİ VEYA CEZALI TARHİYAT YAPILMAMASI İÇİN BAŞVURUDA DİKKAT EDİLMESİ GEREKEN HUSUSLAR</a:t>
            </a:r>
            <a:endParaRPr lang="tr-TR" sz="3200" b="1" dirty="0">
              <a:solidFill>
                <a:srgbClr val="FF0000"/>
              </a:solidFill>
              <a:latin typeface="Cambria" panose="02040503050406030204" pitchFamily="18" charset="0"/>
            </a:endParaRPr>
          </a:p>
        </p:txBody>
      </p:sp>
      <p:sp>
        <p:nvSpPr>
          <p:cNvPr id="3" name="İçerik Yer Tutucusu 2"/>
          <p:cNvSpPr>
            <a:spLocks noGrp="1"/>
          </p:cNvSpPr>
          <p:nvPr>
            <p:ph idx="1"/>
          </p:nvPr>
        </p:nvSpPr>
        <p:spPr>
          <a:xfrm>
            <a:off x="1184564" y="1884784"/>
            <a:ext cx="10609330" cy="4661489"/>
          </a:xfrm>
        </p:spPr>
        <p:txBody>
          <a:bodyPr>
            <a:normAutofit lnSpcReduction="10000"/>
          </a:bodyPr>
          <a:lstStyle/>
          <a:p>
            <a:pPr algn="just"/>
            <a:r>
              <a:rPr lang="tr-TR" dirty="0" smtClean="0">
                <a:latin typeface="Cambria" panose="02040503050406030204" pitchFamily="18" charset="0"/>
              </a:rPr>
              <a:t>Yurt dışında bulunan bildirime konu varlıkların bildirimin yapıldığı tarihten itibaren 3 ay içinde Türkiye’ye getirilmesi ya da Türkiye’deki banka veya aracı kurumlarda açılacak bir hesaba transfer edilmesi,</a:t>
            </a:r>
          </a:p>
          <a:p>
            <a:pPr algn="just"/>
            <a:r>
              <a:rPr lang="tr-TR" dirty="0" smtClean="0">
                <a:latin typeface="Cambria" panose="02040503050406030204" pitchFamily="18" charset="0"/>
              </a:rPr>
              <a:t>Türkiye’de bulunan ve taşınmazlar dışındaki bildirime konu varlıkların ise, banka veya aracı kurumlardaki hesaplara yatırıldığını gösterir belgelerle tevsik edilmesi,</a:t>
            </a:r>
          </a:p>
          <a:p>
            <a:pPr algn="just"/>
            <a:r>
              <a:rPr lang="tr-TR" dirty="0" smtClean="0">
                <a:latin typeface="Cambria" panose="02040503050406030204" pitchFamily="18" charset="0"/>
              </a:rPr>
              <a:t>Yurt dışında bulunan banka veya finansal kurumlardan kullanılan ve 17.11.2020 tarihi itibariyle kanuni defterlerde kayıtlı olan kredilerin en geç 30.06.2022 tarihine kadar (bu tarih dahil) kapatılmasında kullanılması mümkün olup, bildirilen varlıkların defter kayıtlarından düşürülmesi,</a:t>
            </a:r>
          </a:p>
          <a:p>
            <a:pPr algn="just"/>
            <a:r>
              <a:rPr lang="tr-TR" dirty="0" smtClean="0">
                <a:latin typeface="Cambria" panose="02040503050406030204" pitchFamily="18" charset="0"/>
              </a:rPr>
              <a:t>17.11.2020 tarihi itibariyle kanuni defterlerde kayıtlı olan sermaye avanslarının, yurt dışında bulunan para, altın, döviz, menkul kıymet ve diğer sermaye piyasası araçlarının anılan tarihten önce Türkiye’ye getirilmek suretiyle karşılanmış olması halinde, söz konusu avansların defter kayıtlarından düşülmesi,</a:t>
            </a:r>
          </a:p>
          <a:p>
            <a:pPr marL="0" indent="0" algn="just">
              <a:buNone/>
            </a:pPr>
            <a:r>
              <a:rPr lang="tr-TR" dirty="0" smtClean="0">
                <a:latin typeface="Cambria" panose="02040503050406030204" pitchFamily="18" charset="0"/>
              </a:rPr>
              <a:t>gerekmektedir.</a:t>
            </a:r>
          </a:p>
          <a:p>
            <a:pPr algn="just"/>
            <a:endParaRPr lang="tr-TR" dirty="0" smtClean="0">
              <a:latin typeface="Cambria" panose="02040503050406030204" pitchFamily="18" charset="0"/>
            </a:endParaRPr>
          </a:p>
          <a:p>
            <a:pPr marL="0" indent="0" algn="just">
              <a:buNone/>
            </a:pPr>
            <a:endParaRPr lang="tr-TR" dirty="0" smtClean="0">
              <a:latin typeface="Cambria" panose="02040503050406030204" pitchFamily="18" charset="0"/>
            </a:endParaRPr>
          </a:p>
        </p:txBody>
      </p:sp>
    </p:spTree>
    <p:extLst>
      <p:ext uri="{BB962C8B-B14F-4D97-AF65-F5344CB8AC3E}">
        <p14:creationId xmlns:p14="http://schemas.microsoft.com/office/powerpoint/2010/main" val="32124165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19257" y="304731"/>
            <a:ext cx="11339944" cy="937727"/>
          </a:xfrm>
        </p:spPr>
        <p:txBody>
          <a:bodyPr>
            <a:noAutofit/>
          </a:bodyPr>
          <a:lstStyle/>
          <a:p>
            <a:r>
              <a:rPr lang="tr-TR" sz="3100" b="1" dirty="0" smtClean="0">
                <a:solidFill>
                  <a:srgbClr val="FF0000"/>
                </a:solidFill>
                <a:latin typeface="Cambria" panose="02040503050406030204" pitchFamily="18" charset="0"/>
              </a:rPr>
              <a:t>VARLIK BARIŞI İLE MATRAH ARTIRIMI ARASINDAKİ FARKLAR NELERDİR?</a:t>
            </a:r>
            <a:endParaRPr lang="tr-TR" sz="3100" b="1" dirty="0">
              <a:solidFill>
                <a:srgbClr val="FF0000"/>
              </a:solidFill>
              <a:latin typeface="Cambria" panose="02040503050406030204" pitchFamily="18" charset="0"/>
            </a:endParaRPr>
          </a:p>
        </p:txBody>
      </p:sp>
      <p:sp>
        <p:nvSpPr>
          <p:cNvPr id="3" name="İçerik Yer Tutucusu 2"/>
          <p:cNvSpPr>
            <a:spLocks noGrp="1"/>
          </p:cNvSpPr>
          <p:nvPr>
            <p:ph idx="1"/>
          </p:nvPr>
        </p:nvSpPr>
        <p:spPr>
          <a:xfrm>
            <a:off x="1184564" y="1884784"/>
            <a:ext cx="10609330" cy="4973216"/>
          </a:xfrm>
        </p:spPr>
        <p:txBody>
          <a:bodyPr>
            <a:normAutofit/>
          </a:bodyPr>
          <a:lstStyle/>
          <a:p>
            <a:pPr algn="just"/>
            <a:r>
              <a:rPr lang="tr-TR" dirty="0">
                <a:latin typeface="Cambria" panose="02040503050406030204" pitchFamily="18" charset="0"/>
              </a:rPr>
              <a:t>En önemli fark, varlık barışında </a:t>
            </a:r>
            <a:r>
              <a:rPr lang="tr-TR" dirty="0" smtClean="0">
                <a:latin typeface="Cambria" panose="02040503050406030204" pitchFamily="18" charset="0"/>
              </a:rPr>
              <a:t>bildirime istinaden herhangi </a:t>
            </a:r>
            <a:r>
              <a:rPr lang="tr-TR" dirty="0">
                <a:latin typeface="Cambria" panose="02040503050406030204" pitchFamily="18" charset="0"/>
              </a:rPr>
              <a:t>bir </a:t>
            </a:r>
            <a:r>
              <a:rPr lang="tr-TR" dirty="0" smtClean="0">
                <a:latin typeface="Cambria" panose="02040503050406030204" pitchFamily="18" charset="0"/>
              </a:rPr>
              <a:t>vergi ödemesi yapılmayacaktır.</a:t>
            </a:r>
          </a:p>
          <a:p>
            <a:pPr algn="just"/>
            <a:r>
              <a:rPr lang="tr-TR" dirty="0">
                <a:latin typeface="Cambria" panose="02040503050406030204" pitchFamily="18" charset="0"/>
              </a:rPr>
              <a:t>6736 ve 7143 sayılı kanunlarda matrah artırımı düzenlemelerine yer verilmiş iken 7256 sayılı yasada matrah artırımı, stok affı, kasa ve ortaklardan alacaklar hesabı gibi bazı işletme kayıtlarının düzeltilmesine ilişkin düzenlemeler bu yasada yer almamıştır.</a:t>
            </a:r>
          </a:p>
          <a:p>
            <a:pPr algn="just"/>
            <a:r>
              <a:rPr lang="tr-TR" dirty="0" smtClean="0">
                <a:latin typeface="Cambria" panose="02040503050406030204" pitchFamily="18" charset="0"/>
              </a:rPr>
              <a:t>Varlık </a:t>
            </a:r>
            <a:r>
              <a:rPr lang="tr-TR" dirty="0">
                <a:latin typeface="Cambria" panose="02040503050406030204" pitchFamily="18" charset="0"/>
              </a:rPr>
              <a:t>barışı yapan mükellefler hakkında vergi incelemesi yapılamaz. İncelemeye başlanılırsa vergi idaresinde incelemenin iptal edilmesi gerekir.</a:t>
            </a:r>
          </a:p>
          <a:p>
            <a:pPr algn="just"/>
            <a:r>
              <a:rPr lang="tr-TR" dirty="0" smtClean="0">
                <a:latin typeface="Cambria" panose="02040503050406030204" pitchFamily="18" charset="0"/>
              </a:rPr>
              <a:t>Bildirilen </a:t>
            </a:r>
            <a:r>
              <a:rPr lang="tr-TR" dirty="0">
                <a:latin typeface="Cambria" panose="02040503050406030204" pitchFamily="18" charset="0"/>
              </a:rPr>
              <a:t>varlıklar nedeniyle pasifte oluşan özel fonun kullanımı serbesttir. </a:t>
            </a:r>
            <a:endParaRPr lang="tr-TR" dirty="0" smtClean="0">
              <a:latin typeface="Cambria" panose="02040503050406030204" pitchFamily="18" charset="0"/>
            </a:endParaRPr>
          </a:p>
          <a:p>
            <a:pPr algn="just"/>
            <a:r>
              <a:rPr lang="tr-TR" dirty="0">
                <a:latin typeface="Cambria" panose="02040503050406030204" pitchFamily="18" charset="0"/>
              </a:rPr>
              <a:t>Ö</a:t>
            </a:r>
            <a:r>
              <a:rPr lang="tr-TR" dirty="0" smtClean="0">
                <a:latin typeface="Cambria" panose="02040503050406030204" pitchFamily="18" charset="0"/>
              </a:rPr>
              <a:t>zel </a:t>
            </a:r>
            <a:r>
              <a:rPr lang="tr-TR" dirty="0">
                <a:latin typeface="Cambria" panose="02040503050406030204" pitchFamily="18" charset="0"/>
              </a:rPr>
              <a:t>fon işletmeden çekilmezse öz sermayeyi artıracağından cari dönemde finansman gider kısıtlaması, gelecek dönemde ise örtülü sermaye hesaplamalarında mükellef lehine vergisel avantaj sağlar. </a:t>
            </a:r>
            <a:r>
              <a:rPr lang="tr-TR" dirty="0" err="1" smtClean="0">
                <a:latin typeface="Cambria" panose="02040503050406030204" pitchFamily="18" charset="0"/>
              </a:rPr>
              <a:t>Özsermaye</a:t>
            </a:r>
            <a:r>
              <a:rPr lang="tr-TR" dirty="0" smtClean="0">
                <a:latin typeface="Cambria" panose="02040503050406030204" pitchFamily="18" charset="0"/>
              </a:rPr>
              <a:t> </a:t>
            </a:r>
            <a:r>
              <a:rPr lang="tr-TR" dirty="0">
                <a:latin typeface="Cambria" panose="02040503050406030204" pitchFamily="18" charset="0"/>
              </a:rPr>
              <a:t>artacağından </a:t>
            </a:r>
            <a:r>
              <a:rPr lang="tr-TR" dirty="0" err="1">
                <a:latin typeface="Cambria" panose="02040503050406030204" pitchFamily="18" charset="0"/>
              </a:rPr>
              <a:t>TTK’nın</a:t>
            </a:r>
            <a:r>
              <a:rPr lang="tr-TR" dirty="0">
                <a:latin typeface="Cambria" panose="02040503050406030204" pitchFamily="18" charset="0"/>
              </a:rPr>
              <a:t> 376. maddesi kapsamındaki borca </a:t>
            </a:r>
            <a:r>
              <a:rPr lang="tr-TR" dirty="0" err="1">
                <a:latin typeface="Cambria" panose="02040503050406030204" pitchFamily="18" charset="0"/>
              </a:rPr>
              <a:t>batıklık</a:t>
            </a:r>
            <a:r>
              <a:rPr lang="tr-TR" dirty="0">
                <a:latin typeface="Cambria" panose="02040503050406030204" pitchFamily="18" charset="0"/>
              </a:rPr>
              <a:t> durumunun </a:t>
            </a:r>
            <a:r>
              <a:rPr lang="tr-TR" dirty="0" smtClean="0">
                <a:latin typeface="Cambria" panose="02040503050406030204" pitchFamily="18" charset="0"/>
              </a:rPr>
              <a:t>düzeltilmesine de </a:t>
            </a:r>
            <a:r>
              <a:rPr lang="tr-TR" dirty="0">
                <a:latin typeface="Cambria" panose="02040503050406030204" pitchFamily="18" charset="0"/>
              </a:rPr>
              <a:t>katkı </a:t>
            </a:r>
            <a:r>
              <a:rPr lang="tr-TR" dirty="0" smtClean="0">
                <a:latin typeface="Cambria" panose="02040503050406030204" pitchFamily="18" charset="0"/>
              </a:rPr>
              <a:t>sağlayacaktır.</a:t>
            </a:r>
          </a:p>
          <a:p>
            <a:pPr algn="just"/>
            <a:endParaRPr lang="tr-TR" dirty="0" smtClean="0">
              <a:latin typeface="Cambria" panose="02040503050406030204" pitchFamily="18" charset="0"/>
            </a:endParaRPr>
          </a:p>
          <a:p>
            <a:pPr marL="0" indent="0" algn="just">
              <a:buNone/>
            </a:pPr>
            <a:endParaRPr lang="tr-TR" dirty="0" smtClean="0">
              <a:latin typeface="Cambria" panose="02040503050406030204" pitchFamily="18" charset="0"/>
            </a:endParaRPr>
          </a:p>
        </p:txBody>
      </p:sp>
    </p:spTree>
    <p:extLst>
      <p:ext uri="{BB962C8B-B14F-4D97-AF65-F5344CB8AC3E}">
        <p14:creationId xmlns:p14="http://schemas.microsoft.com/office/powerpoint/2010/main" val="6312824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71600" y="706582"/>
            <a:ext cx="9601200" cy="5160818"/>
          </a:xfrm>
        </p:spPr>
        <p:txBody>
          <a:bodyPr>
            <a:noAutofit/>
          </a:bodyPr>
          <a:lstStyle/>
          <a:p>
            <a:pPr marL="0" indent="0" algn="ctr">
              <a:buNone/>
            </a:pPr>
            <a:r>
              <a:rPr lang="tr-TR" sz="2400" b="1" dirty="0" smtClean="0">
                <a:solidFill>
                  <a:srgbClr val="FF0000"/>
                </a:solidFill>
                <a:latin typeface="Cambria" panose="02040503050406030204" pitchFamily="18" charset="0"/>
              </a:rPr>
              <a:t>BİZİ DİNLEDİĞİNİZ İÇİN TEŞEKKÜR EDERİZ </a:t>
            </a:r>
            <a:r>
              <a:rPr lang="tr-TR" sz="2400" b="1" dirty="0" smtClean="0">
                <a:solidFill>
                  <a:srgbClr val="FF0000"/>
                </a:solidFill>
                <a:latin typeface="Cambria" panose="02040503050406030204" pitchFamily="18" charset="0"/>
                <a:sym typeface="Wingdings" panose="05000000000000000000" pitchFamily="2" charset="2"/>
              </a:rPr>
              <a:t></a:t>
            </a:r>
          </a:p>
          <a:p>
            <a:endParaRPr lang="tr-TR" sz="2400" dirty="0">
              <a:solidFill>
                <a:srgbClr val="FF0000"/>
              </a:solidFill>
              <a:latin typeface="Cambria" panose="02040503050406030204" pitchFamily="18" charset="0"/>
              <a:sym typeface="Wingdings" panose="05000000000000000000" pitchFamily="2" charset="2"/>
            </a:endParaRPr>
          </a:p>
          <a:p>
            <a:pPr marL="0" indent="0">
              <a:buNone/>
            </a:pPr>
            <a:r>
              <a:rPr lang="tr-TR" sz="2400" b="1" dirty="0" smtClean="0">
                <a:latin typeface="Cambria" panose="02040503050406030204" pitchFamily="18" charset="0"/>
                <a:sym typeface="Wingdings" panose="05000000000000000000" pitchFamily="2" charset="2"/>
              </a:rPr>
              <a:t>YEMİNLİ MALİ MÜŞAVİR</a:t>
            </a:r>
          </a:p>
          <a:p>
            <a:pPr marL="0" indent="0">
              <a:buNone/>
            </a:pPr>
            <a:r>
              <a:rPr lang="tr-TR" sz="2400" b="1" dirty="0" smtClean="0">
                <a:latin typeface="Cambria" panose="02040503050406030204" pitchFamily="18" charset="0"/>
                <a:sym typeface="Wingdings" panose="05000000000000000000" pitchFamily="2" charset="2"/>
              </a:rPr>
              <a:t>PROF. DR. SÜREYYA SAKINÇ </a:t>
            </a:r>
          </a:p>
          <a:p>
            <a:pPr marL="0" indent="0">
              <a:buNone/>
            </a:pPr>
            <a:r>
              <a:rPr lang="tr-TR" sz="2400" b="1" dirty="0" smtClean="0">
                <a:latin typeface="Cambria" panose="02040503050406030204" pitchFamily="18" charset="0"/>
                <a:sym typeface="Wingdings" panose="05000000000000000000" pitchFamily="2" charset="2"/>
              </a:rPr>
              <a:t>GSM	: 0 541 464 60 59</a:t>
            </a:r>
          </a:p>
          <a:p>
            <a:endParaRPr lang="tr-TR" sz="2400" b="1" dirty="0">
              <a:latin typeface="Cambria" panose="02040503050406030204" pitchFamily="18" charset="0"/>
              <a:sym typeface="Wingdings" panose="05000000000000000000" pitchFamily="2" charset="2"/>
            </a:endParaRPr>
          </a:p>
          <a:p>
            <a:pPr marL="0" indent="0">
              <a:buNone/>
            </a:pPr>
            <a:r>
              <a:rPr lang="tr-TR" sz="2400" b="1" dirty="0" smtClean="0">
                <a:latin typeface="Cambria" panose="02040503050406030204" pitchFamily="18" charset="0"/>
                <a:sym typeface="Wingdings" panose="05000000000000000000" pitchFamily="2" charset="2"/>
              </a:rPr>
              <a:t>ESKİ DANIŞTAY TETKİK HAKİMİ – VERGİ MAHKEMESİ HAKİMİ</a:t>
            </a:r>
          </a:p>
          <a:p>
            <a:pPr marL="0" indent="0">
              <a:buNone/>
            </a:pPr>
            <a:r>
              <a:rPr lang="tr-TR" sz="2400" b="1" dirty="0" smtClean="0">
                <a:latin typeface="Cambria" panose="02040503050406030204" pitchFamily="18" charset="0"/>
                <a:sym typeface="Wingdings" panose="05000000000000000000" pitchFamily="2" charset="2"/>
              </a:rPr>
              <a:t>AV. SÜLEYMAN CAN </a:t>
            </a:r>
          </a:p>
          <a:p>
            <a:pPr marL="0" indent="0">
              <a:buNone/>
            </a:pPr>
            <a:r>
              <a:rPr lang="tr-TR" sz="2400" b="1" dirty="0" smtClean="0">
                <a:latin typeface="Cambria" panose="02040503050406030204" pitchFamily="18" charset="0"/>
                <a:sym typeface="Wingdings" panose="05000000000000000000" pitchFamily="2" charset="2"/>
              </a:rPr>
              <a:t>GSM	: 0 553 436 54 28</a:t>
            </a:r>
            <a:endParaRPr lang="tr-TR" sz="2400" b="1" dirty="0">
              <a:latin typeface="Cambria" panose="02040503050406030204" pitchFamily="18" charset="0"/>
            </a:endParaRPr>
          </a:p>
        </p:txBody>
      </p:sp>
    </p:spTree>
    <p:extLst>
      <p:ext uri="{BB962C8B-B14F-4D97-AF65-F5344CB8AC3E}">
        <p14:creationId xmlns:p14="http://schemas.microsoft.com/office/powerpoint/2010/main" val="36224767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98896" y="1405719"/>
            <a:ext cx="9601200" cy="3684896"/>
          </a:xfrm>
        </p:spPr>
        <p:txBody>
          <a:bodyPr/>
          <a:lstStyle/>
          <a:p>
            <a:pPr algn="just"/>
            <a:r>
              <a:rPr lang="tr-TR" dirty="0">
                <a:solidFill>
                  <a:schemeClr val="tx1"/>
                </a:solidFill>
                <a:latin typeface="Cambria" panose="02040503050406030204" pitchFamily="18" charset="0"/>
              </a:rPr>
              <a:t>11 Kasım 2020 tarihli ve 7256 sayılı Bazı Alacakların Yeniden Yapılandırılması ile Bazı Kanunlarda Değişiklik Yapılması Hakkında Kanun’un 21 inci maddesi ile Gelir Vergisi Kanunu’na eklenen geçici 93 üncü madde ile yeni bir Varlık Barışı uygulaması yürürlüğe konulmuş ve bu Varlık Barışı uygulamasında, önceki uygulamalardan farklı olarak, hem yurt içi hem de yurt dışı varlıklar için herhangi bir vergi ödeme </a:t>
            </a:r>
            <a:r>
              <a:rPr lang="tr-TR" dirty="0" smtClean="0">
                <a:solidFill>
                  <a:schemeClr val="tx1"/>
                </a:solidFill>
                <a:latin typeface="Cambria" panose="02040503050406030204" pitchFamily="18" charset="0"/>
              </a:rPr>
              <a:t>zorunluluğu getirilmemiştir.</a:t>
            </a:r>
          </a:p>
          <a:p>
            <a:pPr algn="just"/>
            <a:endParaRPr lang="tr-TR" dirty="0" smtClean="0">
              <a:solidFill>
                <a:schemeClr val="tx1"/>
              </a:solidFill>
              <a:latin typeface="Cambria" panose="02040503050406030204" pitchFamily="18" charset="0"/>
            </a:endParaRPr>
          </a:p>
          <a:p>
            <a:pPr algn="just"/>
            <a:r>
              <a:rPr lang="tr-TR" dirty="0">
                <a:solidFill>
                  <a:schemeClr val="tx1"/>
                </a:solidFill>
                <a:latin typeface="Cambria" panose="02040503050406030204" pitchFamily="18" charset="0"/>
              </a:rPr>
              <a:t>5058 Sayılı Cumhurbaşkanı Kararı’na göre 31 Aralık 2021 tarihinde başvuru süresi biten söz konusu varlık barışı uygulamasında süreler </a:t>
            </a:r>
            <a:r>
              <a:rPr lang="tr-TR" dirty="0" smtClean="0">
                <a:solidFill>
                  <a:schemeClr val="tx1"/>
                </a:solidFill>
                <a:latin typeface="Cambria" panose="02040503050406030204" pitchFamily="18" charset="0"/>
              </a:rPr>
              <a:t>(6 ay) </a:t>
            </a:r>
            <a:r>
              <a:rPr lang="tr-TR" dirty="0" smtClean="0">
                <a:solidFill>
                  <a:srgbClr val="FF0000"/>
                </a:solidFill>
                <a:latin typeface="Cambria" panose="02040503050406030204" pitchFamily="18" charset="0"/>
              </a:rPr>
              <a:t>30 </a:t>
            </a:r>
            <a:r>
              <a:rPr lang="tr-TR" dirty="0">
                <a:solidFill>
                  <a:srgbClr val="FF0000"/>
                </a:solidFill>
                <a:latin typeface="Cambria" panose="02040503050406030204" pitchFamily="18" charset="0"/>
              </a:rPr>
              <a:t>Haziran 2022 </a:t>
            </a:r>
            <a:r>
              <a:rPr lang="tr-TR" dirty="0">
                <a:solidFill>
                  <a:schemeClr val="tx1"/>
                </a:solidFill>
                <a:latin typeface="Cambria" panose="02040503050406030204" pitchFamily="18" charset="0"/>
              </a:rPr>
              <a:t>tarihine </a:t>
            </a:r>
            <a:r>
              <a:rPr lang="tr-TR" dirty="0" smtClean="0">
                <a:solidFill>
                  <a:schemeClr val="tx1"/>
                </a:solidFill>
                <a:latin typeface="Cambria" panose="02040503050406030204" pitchFamily="18" charset="0"/>
              </a:rPr>
              <a:t>kadar</a:t>
            </a:r>
            <a:r>
              <a:rPr lang="tr-TR" dirty="0">
                <a:solidFill>
                  <a:schemeClr val="tx1"/>
                </a:solidFill>
                <a:latin typeface="Cambria" panose="02040503050406030204" pitchFamily="18" charset="0"/>
              </a:rPr>
              <a:t> </a:t>
            </a:r>
            <a:r>
              <a:rPr lang="tr-TR" dirty="0" smtClean="0">
                <a:solidFill>
                  <a:schemeClr val="tx1"/>
                </a:solidFill>
                <a:latin typeface="Cambria" panose="02040503050406030204" pitchFamily="18" charset="0"/>
              </a:rPr>
              <a:t> </a:t>
            </a:r>
            <a:r>
              <a:rPr lang="tr-TR" dirty="0">
                <a:solidFill>
                  <a:schemeClr val="tx1"/>
                </a:solidFill>
                <a:latin typeface="Cambria" panose="02040503050406030204" pitchFamily="18" charset="0"/>
              </a:rPr>
              <a:t>uzatılmıştır.</a:t>
            </a:r>
          </a:p>
        </p:txBody>
      </p:sp>
    </p:spTree>
    <p:extLst>
      <p:ext uri="{BB962C8B-B14F-4D97-AF65-F5344CB8AC3E}">
        <p14:creationId xmlns:p14="http://schemas.microsoft.com/office/powerpoint/2010/main" val="2305167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35182" y="270163"/>
            <a:ext cx="10993582" cy="1766455"/>
          </a:xfrm>
        </p:spPr>
        <p:txBody>
          <a:bodyPr>
            <a:normAutofit fontScale="90000"/>
          </a:bodyPr>
          <a:lstStyle/>
          <a:p>
            <a:pPr algn="just"/>
            <a:r>
              <a:rPr lang="tr-TR" sz="2700" b="1" dirty="0" smtClean="0">
                <a:solidFill>
                  <a:srgbClr val="FF0000"/>
                </a:solidFill>
                <a:latin typeface="Cambria" panose="02040503050406030204" pitchFamily="18" charset="0"/>
              </a:rPr>
              <a:t>Varlık Barışı ile ilgili düzenleme </a:t>
            </a:r>
            <a:r>
              <a:rPr lang="tr-TR" sz="2700" b="1" dirty="0">
                <a:solidFill>
                  <a:srgbClr val="FF0000"/>
                </a:solidFill>
                <a:latin typeface="Cambria" panose="02040503050406030204" pitchFamily="18" charset="0"/>
              </a:rPr>
              <a:t>Gelir Vergisi Kanunun Geçici 93. maddesinde yapılmış olup bildirime konu varlıklar için vergi incelemesi/tarhiyat yapılmaması ve üzerinden vergi alınmamasına </a:t>
            </a:r>
            <a:r>
              <a:rPr lang="tr-TR" sz="2700" b="1" dirty="0" smtClean="0">
                <a:solidFill>
                  <a:srgbClr val="FF0000"/>
                </a:solidFill>
                <a:latin typeface="Cambria" panose="02040503050406030204" pitchFamily="18" charset="0"/>
              </a:rPr>
              <a:t>ilişkindir</a:t>
            </a:r>
            <a:r>
              <a:rPr lang="tr-TR" sz="2400" b="1" dirty="0" smtClean="0">
                <a:solidFill>
                  <a:srgbClr val="FF0000"/>
                </a:solidFill>
                <a:latin typeface="Cambria" panose="02040503050406030204" pitchFamily="18" charset="0"/>
              </a:rPr>
              <a:t/>
            </a:r>
            <a:br>
              <a:rPr lang="tr-TR" sz="2400" b="1" dirty="0" smtClean="0">
                <a:solidFill>
                  <a:srgbClr val="FF0000"/>
                </a:solidFill>
                <a:latin typeface="Cambria" panose="02040503050406030204" pitchFamily="18" charset="0"/>
              </a:rPr>
            </a:br>
            <a:r>
              <a:rPr lang="tr-TR" sz="2400" b="1" dirty="0" smtClean="0">
                <a:solidFill>
                  <a:srgbClr val="FF0000"/>
                </a:solidFill>
                <a:latin typeface="Cambria" panose="02040503050406030204" pitchFamily="18" charset="0"/>
              </a:rPr>
              <a:t/>
            </a:r>
            <a:br>
              <a:rPr lang="tr-TR" sz="2400" b="1" dirty="0" smtClean="0">
                <a:solidFill>
                  <a:srgbClr val="FF0000"/>
                </a:solidFill>
                <a:latin typeface="Cambria" panose="02040503050406030204" pitchFamily="18" charset="0"/>
              </a:rPr>
            </a:br>
            <a:r>
              <a:rPr lang="tr-TR" sz="2400" b="1" dirty="0" smtClean="0">
                <a:solidFill>
                  <a:srgbClr val="FF0000"/>
                </a:solidFill>
                <a:latin typeface="Cambria" panose="02040503050406030204" pitchFamily="18" charset="0"/>
              </a:rPr>
              <a:t>Gelir </a:t>
            </a:r>
            <a:r>
              <a:rPr lang="tr-TR" sz="2400" b="1" dirty="0">
                <a:solidFill>
                  <a:srgbClr val="FF0000"/>
                </a:solidFill>
                <a:latin typeface="Cambria" panose="02040503050406030204" pitchFamily="18" charset="0"/>
              </a:rPr>
              <a:t>Vergisi Kanunu Geçici Madde 93:</a:t>
            </a:r>
          </a:p>
        </p:txBody>
      </p:sp>
      <p:sp>
        <p:nvSpPr>
          <p:cNvPr id="3" name="İçerik Yer Tutucusu 2"/>
          <p:cNvSpPr>
            <a:spLocks noGrp="1"/>
          </p:cNvSpPr>
          <p:nvPr>
            <p:ph idx="1"/>
          </p:nvPr>
        </p:nvSpPr>
        <p:spPr>
          <a:xfrm>
            <a:off x="1371600" y="2618508"/>
            <a:ext cx="9601200" cy="3823855"/>
          </a:xfrm>
        </p:spPr>
        <p:txBody>
          <a:bodyPr>
            <a:normAutofit/>
          </a:bodyPr>
          <a:lstStyle/>
          <a:p>
            <a:pPr marL="457200" lvl="0" indent="-457200" algn="just">
              <a:buFont typeface="+mj-lt"/>
              <a:buAutoNum type="arabicPeriod"/>
            </a:pPr>
            <a:r>
              <a:rPr lang="tr-TR" dirty="0">
                <a:latin typeface="Cambria" panose="02040503050406030204" pitchFamily="18" charset="0"/>
              </a:rPr>
              <a:t>Yurt dışında bulunan para, altın, döviz, menkul kıymet ve diğer sermaye piyasası araçlarını, bu maddedeki hükümler çerçevesinde, 30/6/2022 tarihine kadar Türkiye’deki banka veya aracı kuruma bildiren gerçek ve tüzel kişiler, söz konusu varlıkları serbestçe tasarruf edebilirler</a:t>
            </a:r>
            <a:r>
              <a:rPr lang="tr-TR" dirty="0" smtClean="0">
                <a:latin typeface="Cambria" panose="02040503050406030204" pitchFamily="18" charset="0"/>
              </a:rPr>
              <a:t>.</a:t>
            </a:r>
          </a:p>
          <a:p>
            <a:pPr marL="457200" lvl="0" indent="-457200" algn="just">
              <a:buFont typeface="+mj-lt"/>
              <a:buAutoNum type="arabicPeriod"/>
            </a:pPr>
            <a:endParaRPr lang="tr-TR" dirty="0">
              <a:latin typeface="Cambria" panose="02040503050406030204" pitchFamily="18" charset="0"/>
            </a:endParaRPr>
          </a:p>
          <a:p>
            <a:pPr marL="457200" lvl="0" indent="-457200" algn="just">
              <a:buFont typeface="+mj-lt"/>
              <a:buAutoNum type="arabicPeriod"/>
            </a:pPr>
            <a:r>
              <a:rPr lang="tr-TR" dirty="0" smtClean="0">
                <a:latin typeface="Cambria" panose="02040503050406030204" pitchFamily="18" charset="0"/>
              </a:rPr>
              <a:t>Birinci </a:t>
            </a:r>
            <a:r>
              <a:rPr lang="tr-TR" dirty="0">
                <a:latin typeface="Cambria" panose="02040503050406030204" pitchFamily="18" charset="0"/>
              </a:rPr>
              <a:t>fıkra kapsamına giren varlıklar, yurt dışında bulunan banka veya finansal kurumlardan kullanılan ve bu maddenin yürürlük tarihi itibarıyla kanuni defterlerde kayıtlı olan kredilerin en geç 30/6/2022 tarihine kadar kapatılmasında kullanılabilir. Bu takdirde, defter kayıtlarından düşülmesi kaydıyla, borcun ödenmesinde kullanılan varlıklar için Türkiye’ye getirilme şartı aranmaksızın bu madde hükümlerinden yararlanılır.</a:t>
            </a:r>
          </a:p>
          <a:p>
            <a:endParaRPr lang="tr-TR" dirty="0"/>
          </a:p>
        </p:txBody>
      </p:sp>
    </p:spTree>
    <p:extLst>
      <p:ext uri="{BB962C8B-B14F-4D97-AF65-F5344CB8AC3E}">
        <p14:creationId xmlns:p14="http://schemas.microsoft.com/office/powerpoint/2010/main" val="1382491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976745"/>
          </a:xfrm>
        </p:spPr>
        <p:txBody>
          <a:bodyPr>
            <a:normAutofit fontScale="90000"/>
          </a:bodyPr>
          <a:lstStyle/>
          <a:p>
            <a:r>
              <a:rPr lang="tr-TR" sz="2500" b="1" dirty="0">
                <a:solidFill>
                  <a:srgbClr val="FF0000"/>
                </a:solidFill>
                <a:latin typeface="Cambria" panose="02040503050406030204" pitchFamily="18" charset="0"/>
              </a:rPr>
              <a:t>(7256 Sayılı Kanunun 21 inci maddesiyle eklenen Geçici Madde. Yürürlük: 17.11.2020 </a:t>
            </a:r>
            <a:r>
              <a:rPr lang="tr-TR" sz="2500" b="1" dirty="0" smtClean="0">
                <a:solidFill>
                  <a:srgbClr val="FF0000"/>
                </a:solidFill>
                <a:latin typeface="Cambria" panose="02040503050406030204" pitchFamily="18" charset="0"/>
              </a:rPr>
              <a:t>) </a:t>
            </a:r>
            <a:r>
              <a:rPr lang="tr-TR" sz="2800" b="1" dirty="0">
                <a:solidFill>
                  <a:srgbClr val="FF0000"/>
                </a:solidFill>
                <a:latin typeface="Cambria" panose="02040503050406030204" pitchFamily="18" charset="0"/>
              </a:rPr>
              <a:t>Gelir Vergisi Kanunu Geçici Madde 93:</a:t>
            </a:r>
            <a:endParaRPr lang="tr-TR" sz="2500" dirty="0">
              <a:solidFill>
                <a:srgbClr val="FF0000"/>
              </a:solidFill>
              <a:latin typeface="Cambria" panose="02040503050406030204" pitchFamily="18" charset="0"/>
            </a:endParaRPr>
          </a:p>
        </p:txBody>
      </p:sp>
      <p:sp>
        <p:nvSpPr>
          <p:cNvPr id="3" name="İçerik Yer Tutucusu 2"/>
          <p:cNvSpPr>
            <a:spLocks noGrp="1"/>
          </p:cNvSpPr>
          <p:nvPr>
            <p:ph idx="1"/>
          </p:nvPr>
        </p:nvSpPr>
        <p:spPr>
          <a:xfrm>
            <a:off x="1371600" y="1870364"/>
            <a:ext cx="9601200" cy="4530436"/>
          </a:xfrm>
        </p:spPr>
        <p:txBody>
          <a:bodyPr/>
          <a:lstStyle/>
          <a:p>
            <a:pPr marL="457200" lvl="0" indent="-457200" algn="just">
              <a:buFont typeface="+mj-lt"/>
              <a:buAutoNum type="arabicPeriod" startAt="3"/>
            </a:pPr>
            <a:r>
              <a:rPr lang="tr-TR" dirty="0">
                <a:latin typeface="Cambria" panose="02040503050406030204" pitchFamily="18" charset="0"/>
              </a:rPr>
              <a:t>Bu maddenin yürürlük tarihi itibarıyla kanuni defterlerde kayıtlı olan sermaye avanslarının, yurt dışında bulunan para, altın, döviz, menkul kıymet ve diğer sermaye piyasası araçlarının bu maddenin yürürlüğe girmesinden önce Türkiye’ye getirilmek suretiyle karşılanmış olması hâlinde, söz konusu avansların defter kayıtlarından düşülmesi kaydıyla bu madde hükümlerinden yararlanılır</a:t>
            </a:r>
            <a:r>
              <a:rPr lang="tr-TR" dirty="0" smtClean="0">
                <a:latin typeface="Cambria" panose="02040503050406030204" pitchFamily="18" charset="0"/>
              </a:rPr>
              <a:t>.</a:t>
            </a:r>
          </a:p>
          <a:p>
            <a:pPr marL="0" lvl="0" indent="0" algn="just">
              <a:buNone/>
            </a:pPr>
            <a:endParaRPr lang="tr-TR" dirty="0">
              <a:latin typeface="Cambria" panose="02040503050406030204" pitchFamily="18" charset="0"/>
            </a:endParaRPr>
          </a:p>
          <a:p>
            <a:pPr marL="457200" lvl="0" indent="-457200" algn="just">
              <a:buFont typeface="+mj-lt"/>
              <a:buAutoNum type="arabicPeriod" startAt="4"/>
            </a:pPr>
            <a:r>
              <a:rPr lang="tr-TR" dirty="0">
                <a:latin typeface="Cambria" panose="02040503050406030204" pitchFamily="18" charset="0"/>
              </a:rPr>
              <a:t>213 sayılı Vergi Usul Kanunu uyarınca defter tutan mükellefler, bu madde kapsamında Türkiye’ye getirilen varlıklarını, dönem kazancının tespitinde dikkate almaksızın işletmelerine dâhil edebilecekleri gibi aynı varlıkları vergiye tabi kazancın ve kurumlar için dağıtılabilir kazancın tespitinde dikkate almaksızın işletmelerinden çekebilirler.</a:t>
            </a:r>
          </a:p>
          <a:p>
            <a:endParaRPr lang="tr-TR" dirty="0" smtClean="0"/>
          </a:p>
          <a:p>
            <a:endParaRPr lang="tr-TR" dirty="0"/>
          </a:p>
        </p:txBody>
      </p:sp>
    </p:spTree>
    <p:extLst>
      <p:ext uri="{BB962C8B-B14F-4D97-AF65-F5344CB8AC3E}">
        <p14:creationId xmlns:p14="http://schemas.microsoft.com/office/powerpoint/2010/main" val="30857930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330958"/>
            <a:ext cx="9601200" cy="1080655"/>
          </a:xfrm>
        </p:spPr>
        <p:txBody>
          <a:bodyPr>
            <a:normAutofit/>
          </a:bodyPr>
          <a:lstStyle/>
          <a:p>
            <a:r>
              <a:rPr lang="tr-TR" sz="2300" b="1" dirty="0">
                <a:solidFill>
                  <a:srgbClr val="FF0000"/>
                </a:solidFill>
                <a:latin typeface="Cambria" panose="02040503050406030204" pitchFamily="18" charset="0"/>
              </a:rPr>
              <a:t>(7256 Sayılı Kanunun 21 inci maddesiyle eklenen Geçici Madde. Yürürlük: 17.11.2020 ) Gelir Vergisi Kanunu Geçici Madde 93:</a:t>
            </a:r>
          </a:p>
        </p:txBody>
      </p:sp>
      <p:sp>
        <p:nvSpPr>
          <p:cNvPr id="3" name="İçerik Yer Tutucusu 2"/>
          <p:cNvSpPr>
            <a:spLocks noGrp="1"/>
          </p:cNvSpPr>
          <p:nvPr>
            <p:ph idx="1"/>
          </p:nvPr>
        </p:nvSpPr>
        <p:spPr>
          <a:xfrm>
            <a:off x="1371600" y="1665027"/>
            <a:ext cx="10529248" cy="5063319"/>
          </a:xfrm>
        </p:spPr>
        <p:txBody>
          <a:bodyPr>
            <a:normAutofit/>
          </a:bodyPr>
          <a:lstStyle/>
          <a:p>
            <a:pPr marL="457200" lvl="0" indent="-457200" algn="just">
              <a:buFont typeface="+mj-lt"/>
              <a:buAutoNum type="arabicPeriod" startAt="5"/>
            </a:pPr>
            <a:r>
              <a:rPr lang="tr-TR" sz="2200" dirty="0">
                <a:latin typeface="Cambria" panose="02040503050406030204" pitchFamily="18" charset="0"/>
              </a:rPr>
              <a:t>Gelir veya kurumlar vergisi mükelleflerince sahip olunan ve Türkiye’de bulunan ancak kanuni defter kayıtlarında yer almayan para, altın, döviz, menkul kıymet ve diğer sermaye piyasası araçları ile taşınmazlar, 30/6/2022 tarihine kadar vergi dairelerine bildirilir. Bildirilen söz konusu varlıklar, 30/6/2022 tarihine kadar, dönem kazancının tespitinde dikkate alınmaksızın kanuni defterlere kaydedilebilir. Bu takdirde, söz konusu varlıklar vergiye tabi kazancın ve kurumlar için dağıtılabilir kazancın tespitinde dikkate alınmaksızın işletmeden çekilebilir. Bu fıkra kapsamında bildirilen taşınmazların ayni sermaye olarak konulmak suretiyle işletme kayıtlarına alınması hâlinde, sermaye artırım kararının bildirim tarihi itibarıyla alınmış olması ve söz konusu kararın bildirim tarihini izleyen onuncu ayın sonuna kadar ticaret siciline tescil edilmesi kaydıyla, bu madde hükümlerinden faydalanılabilir.</a:t>
            </a:r>
          </a:p>
          <a:p>
            <a:pPr marL="457200" lvl="0" indent="-457200" algn="just">
              <a:buFont typeface="+mj-lt"/>
              <a:buAutoNum type="arabicPeriod" startAt="5"/>
            </a:pPr>
            <a:r>
              <a:rPr lang="tr-TR" sz="2200" dirty="0">
                <a:latin typeface="Cambria" panose="02040503050406030204" pitchFamily="18" charset="0"/>
              </a:rPr>
              <a:t>Türkiye’ye getirilen veya kanuni defterlere kaydedilen varlıkların elden çıkarılmasından doğan zararlar, gelir veya kurumlar vergisi uygulaması bakımından gider veya indirim olarak kabul edilmez.</a:t>
            </a:r>
          </a:p>
          <a:p>
            <a:endParaRPr lang="tr-TR" dirty="0"/>
          </a:p>
        </p:txBody>
      </p:sp>
    </p:spTree>
    <p:extLst>
      <p:ext uri="{BB962C8B-B14F-4D97-AF65-F5344CB8AC3E}">
        <p14:creationId xmlns:p14="http://schemas.microsoft.com/office/powerpoint/2010/main" val="1484775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1059873"/>
          </a:xfrm>
        </p:spPr>
        <p:txBody>
          <a:bodyPr>
            <a:normAutofit/>
          </a:bodyPr>
          <a:lstStyle/>
          <a:p>
            <a:r>
              <a:rPr lang="tr-TR" sz="2300" b="1" dirty="0">
                <a:solidFill>
                  <a:srgbClr val="FF0000"/>
                </a:solidFill>
                <a:latin typeface="Cambria" panose="02040503050406030204" pitchFamily="18" charset="0"/>
              </a:rPr>
              <a:t>(7256 Sayılı Kanunun 21 inci maddesiyle eklenen Geçici Madde. Yürürlük: 17.11.2020 ) </a:t>
            </a:r>
            <a:r>
              <a:rPr lang="tr-TR" sz="2300" b="1" dirty="0" smtClean="0">
                <a:solidFill>
                  <a:srgbClr val="FF0000"/>
                </a:solidFill>
                <a:latin typeface="Cambria" panose="02040503050406030204" pitchFamily="18" charset="0"/>
              </a:rPr>
              <a:t>Gelir Vergisi Kanunu Geçici </a:t>
            </a:r>
            <a:r>
              <a:rPr lang="tr-TR" sz="2300" b="1" dirty="0">
                <a:solidFill>
                  <a:srgbClr val="FF0000"/>
                </a:solidFill>
                <a:latin typeface="Cambria" panose="02040503050406030204" pitchFamily="18" charset="0"/>
              </a:rPr>
              <a:t>Madde </a:t>
            </a:r>
            <a:r>
              <a:rPr lang="tr-TR" sz="2300" b="1" dirty="0" smtClean="0">
                <a:solidFill>
                  <a:srgbClr val="FF0000"/>
                </a:solidFill>
                <a:latin typeface="Cambria" panose="02040503050406030204" pitchFamily="18" charset="0"/>
              </a:rPr>
              <a:t>93:</a:t>
            </a:r>
            <a:endParaRPr lang="tr-TR" sz="2300" b="1" dirty="0">
              <a:solidFill>
                <a:srgbClr val="FF0000"/>
              </a:solidFill>
              <a:latin typeface="Cambria" panose="02040503050406030204" pitchFamily="18" charset="0"/>
            </a:endParaRPr>
          </a:p>
        </p:txBody>
      </p:sp>
      <p:sp>
        <p:nvSpPr>
          <p:cNvPr id="3" name="İçerik Yer Tutucusu 2"/>
          <p:cNvSpPr>
            <a:spLocks noGrp="1"/>
          </p:cNvSpPr>
          <p:nvPr>
            <p:ph idx="1"/>
          </p:nvPr>
        </p:nvSpPr>
        <p:spPr>
          <a:xfrm>
            <a:off x="1371600" y="1745673"/>
            <a:ext cx="9601200" cy="4842163"/>
          </a:xfrm>
        </p:spPr>
        <p:txBody>
          <a:bodyPr>
            <a:normAutofit/>
          </a:bodyPr>
          <a:lstStyle/>
          <a:p>
            <a:pPr marL="457200" lvl="0" indent="-457200" algn="just">
              <a:buFont typeface="+mj-lt"/>
              <a:buAutoNum type="arabicPeriod" startAt="7"/>
            </a:pPr>
            <a:r>
              <a:rPr lang="tr-TR" dirty="0">
                <a:latin typeface="Cambria" panose="02040503050406030204" pitchFamily="18" charset="0"/>
              </a:rPr>
              <a:t>Bu madde kapsamında bildirilen varlıklar nedeniyle hiçbir suretle vergi incelemesi ve vergi tarhiyatı yapılmaz. Bu hükümden faydalanılabilmesi için birinci fıkra uyarınca bildirilen varlıkların, bildirimin yapıldığı tarihten itibaren üç ay içinde Türkiye’ye getirilmesi veya Türkiye’deki banka ya da aracı kurumlarda açılacak bir hesaba transfer edilmesi şarttır</a:t>
            </a:r>
            <a:r>
              <a:rPr lang="tr-TR" dirty="0" smtClean="0">
                <a:latin typeface="Cambria" panose="02040503050406030204" pitchFamily="18" charset="0"/>
              </a:rPr>
              <a:t>.</a:t>
            </a:r>
          </a:p>
          <a:p>
            <a:pPr marL="457200" lvl="0" indent="-457200" algn="just">
              <a:buFont typeface="+mj-lt"/>
              <a:buAutoNum type="arabicPeriod" startAt="7"/>
            </a:pPr>
            <a:endParaRPr lang="tr-TR" dirty="0">
              <a:latin typeface="Cambria" panose="02040503050406030204" pitchFamily="18" charset="0"/>
            </a:endParaRPr>
          </a:p>
          <a:p>
            <a:pPr marL="457200" lvl="0" indent="-457200" algn="just">
              <a:buFont typeface="+mj-lt"/>
              <a:buAutoNum type="arabicPeriod" startAt="7"/>
            </a:pPr>
            <a:r>
              <a:rPr lang="tr-TR" dirty="0">
                <a:latin typeface="Cambria" panose="02040503050406030204" pitchFamily="18" charset="0"/>
              </a:rPr>
              <a:t>Cumhurbaşkanı, bu maddede yer alan süreleri, bitim tarihlerinden itibaren her defasında altı ayı geçmeyen süreler hâlinde bir yıla kadar uzatmaya; Hazine ve Maliye Bakanlığı, madde kapsamına giren varlıkların Türkiye’ye getirilmesi ve bildirimi ile işletmeye dâhil edilmelerine ilişkin hususları, bildirime esas değerlerin tespiti, bildirimin şekli, içeriği ve ekleri ile yapılacağı yeri, maddenin uygulanmasında kullanılacak bilgi ve belgeler ile uygulamaya ilişkin usul ve esasları belirlemeye yetkilidir.</a:t>
            </a:r>
          </a:p>
          <a:p>
            <a:endParaRPr lang="tr-TR" dirty="0"/>
          </a:p>
        </p:txBody>
      </p:sp>
    </p:spTree>
    <p:extLst>
      <p:ext uri="{BB962C8B-B14F-4D97-AF65-F5344CB8AC3E}">
        <p14:creationId xmlns:p14="http://schemas.microsoft.com/office/powerpoint/2010/main" val="3599159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02433" y="685800"/>
            <a:ext cx="11389567" cy="685800"/>
          </a:xfrm>
        </p:spPr>
        <p:txBody>
          <a:bodyPr>
            <a:normAutofit/>
          </a:bodyPr>
          <a:lstStyle/>
          <a:p>
            <a:r>
              <a:rPr lang="tr-TR" sz="3200" b="1" dirty="0" smtClean="0">
                <a:solidFill>
                  <a:srgbClr val="FF0000"/>
                </a:solidFill>
                <a:latin typeface="Cambria" panose="02040503050406030204" pitchFamily="18" charset="0"/>
              </a:rPr>
              <a:t>YURT </a:t>
            </a:r>
            <a:r>
              <a:rPr lang="tr-TR" sz="3200" b="1" dirty="0">
                <a:solidFill>
                  <a:srgbClr val="FF0000"/>
                </a:solidFill>
                <a:latin typeface="Cambria" panose="02040503050406030204" pitchFamily="18" charset="0"/>
              </a:rPr>
              <a:t>İÇİ VARLIK BARIŞINDAN </a:t>
            </a:r>
            <a:r>
              <a:rPr lang="tr-TR" sz="3200" b="1" dirty="0" smtClean="0">
                <a:solidFill>
                  <a:srgbClr val="FF0000"/>
                </a:solidFill>
                <a:latin typeface="Cambria" panose="02040503050406030204" pitchFamily="18" charset="0"/>
              </a:rPr>
              <a:t>KİMLER YARARLANABİLİR</a:t>
            </a:r>
            <a:r>
              <a:rPr lang="tr-TR" sz="3200" b="1" dirty="0">
                <a:solidFill>
                  <a:srgbClr val="FF0000"/>
                </a:solidFill>
                <a:latin typeface="Cambria" panose="02040503050406030204" pitchFamily="18" charset="0"/>
              </a:rPr>
              <a:t>?</a:t>
            </a:r>
          </a:p>
        </p:txBody>
      </p:sp>
      <p:sp>
        <p:nvSpPr>
          <p:cNvPr id="3" name="İçerik Yer Tutucusu 2"/>
          <p:cNvSpPr>
            <a:spLocks noGrp="1"/>
          </p:cNvSpPr>
          <p:nvPr>
            <p:ph idx="1"/>
          </p:nvPr>
        </p:nvSpPr>
        <p:spPr>
          <a:xfrm>
            <a:off x="1371600" y="1548882"/>
            <a:ext cx="9601200" cy="5309118"/>
          </a:xfrm>
        </p:spPr>
        <p:txBody>
          <a:bodyPr>
            <a:normAutofit lnSpcReduction="10000"/>
          </a:bodyPr>
          <a:lstStyle/>
          <a:p>
            <a:r>
              <a:rPr lang="tr-TR" dirty="0">
                <a:latin typeface="Cambria" panose="02040503050406030204" pitchFamily="18" charset="0"/>
              </a:rPr>
              <a:t>Gelir veya kurumlar vergisi </a:t>
            </a:r>
            <a:r>
              <a:rPr lang="tr-TR" dirty="0" smtClean="0">
                <a:latin typeface="Cambria" panose="02040503050406030204" pitchFamily="18" charset="0"/>
              </a:rPr>
              <a:t>mükellefleri</a:t>
            </a:r>
            <a:endParaRPr lang="tr-TR" dirty="0">
              <a:latin typeface="Cambria" panose="02040503050406030204" pitchFamily="18" charset="0"/>
            </a:endParaRPr>
          </a:p>
          <a:p>
            <a:pPr algn="just"/>
            <a:r>
              <a:rPr lang="tr-TR" dirty="0" smtClean="0">
                <a:latin typeface="Cambria" panose="02040503050406030204" pitchFamily="18" charset="0"/>
              </a:rPr>
              <a:t>Vergi </a:t>
            </a:r>
            <a:r>
              <a:rPr lang="tr-TR" dirty="0">
                <a:latin typeface="Cambria" panose="02040503050406030204" pitchFamily="18" charset="0"/>
              </a:rPr>
              <a:t>mahkemelerince verilen </a:t>
            </a:r>
            <a:r>
              <a:rPr lang="tr-TR" dirty="0" smtClean="0">
                <a:latin typeface="Cambria" panose="02040503050406030204" pitchFamily="18" charset="0"/>
              </a:rPr>
              <a:t>kararlarda, </a:t>
            </a:r>
            <a:r>
              <a:rPr lang="tr-TR" dirty="0">
                <a:latin typeface="Cambria" panose="02040503050406030204" pitchFamily="18" charset="0"/>
              </a:rPr>
              <a:t>vergi mükellefi olmayan kişilerin de bu müesseseden yararlanabilecekleri belirtilmiştir</a:t>
            </a:r>
            <a:r>
              <a:rPr lang="tr-TR" dirty="0" smtClean="0">
                <a:latin typeface="Cambria" panose="02040503050406030204" pitchFamily="18" charset="0"/>
              </a:rPr>
              <a:t>.</a:t>
            </a:r>
          </a:p>
          <a:p>
            <a:pPr algn="just"/>
            <a:r>
              <a:rPr lang="tr-TR" dirty="0">
                <a:latin typeface="Cambria" panose="02040503050406030204" pitchFamily="18" charset="0"/>
              </a:rPr>
              <a:t>Şirketlerin </a:t>
            </a:r>
            <a:r>
              <a:rPr lang="tr-TR" dirty="0" smtClean="0">
                <a:latin typeface="Cambria" panose="02040503050406030204" pitchFamily="18" charset="0"/>
              </a:rPr>
              <a:t>kanuni temsilcileri</a:t>
            </a:r>
          </a:p>
          <a:p>
            <a:pPr algn="just"/>
            <a:r>
              <a:rPr lang="tr-TR" dirty="0" smtClean="0">
                <a:latin typeface="Cambria" panose="02040503050406030204" pitchFamily="18" charset="0"/>
              </a:rPr>
              <a:t>Şirket ortakları</a:t>
            </a:r>
          </a:p>
          <a:p>
            <a:pPr algn="just"/>
            <a:r>
              <a:rPr lang="tr-TR" dirty="0" smtClean="0">
                <a:latin typeface="Cambria" panose="02040503050406030204" pitchFamily="18" charset="0"/>
              </a:rPr>
              <a:t>Şirket </a:t>
            </a:r>
            <a:r>
              <a:rPr lang="tr-TR" dirty="0">
                <a:latin typeface="Cambria" panose="02040503050406030204" pitchFamily="18" charset="0"/>
              </a:rPr>
              <a:t>veya şirketin ortakları adına </a:t>
            </a:r>
            <a:r>
              <a:rPr lang="tr-TR" dirty="0" smtClean="0">
                <a:latin typeface="Cambria" panose="02040503050406030204" pitchFamily="18" charset="0"/>
              </a:rPr>
              <a:t>geçici 93 </a:t>
            </a:r>
            <a:r>
              <a:rPr lang="tr-TR" dirty="0">
                <a:latin typeface="Cambria" panose="02040503050406030204" pitchFamily="18" charset="0"/>
              </a:rPr>
              <a:t>üncü madde kapsamına giren varlıkları 17/11/2020 tarihinden önce </a:t>
            </a:r>
            <a:r>
              <a:rPr lang="tr-TR" dirty="0" smtClean="0">
                <a:latin typeface="Cambria" panose="02040503050406030204" pitchFamily="18" charset="0"/>
              </a:rPr>
              <a:t>yetkili kuruluşlarca </a:t>
            </a:r>
            <a:r>
              <a:rPr lang="tr-TR" dirty="0">
                <a:latin typeface="Cambria" panose="02040503050406030204" pitchFamily="18" charset="0"/>
              </a:rPr>
              <a:t>düzenlenen bir vekalet veya temsil sözleşmesine </a:t>
            </a:r>
            <a:r>
              <a:rPr lang="tr-TR" dirty="0" smtClean="0">
                <a:latin typeface="Cambria" panose="02040503050406030204" pitchFamily="18" charset="0"/>
              </a:rPr>
              <a:t>istinaden değerlendirmeye yetkili olanlar.</a:t>
            </a:r>
          </a:p>
          <a:p>
            <a:pPr algn="just"/>
            <a:r>
              <a:rPr lang="tr-TR" dirty="0">
                <a:latin typeface="Cambria" panose="02040503050406030204" pitchFamily="18" charset="0"/>
              </a:rPr>
              <a:t>Şirket veya şirket ortaklarına ait olduğu </a:t>
            </a:r>
            <a:r>
              <a:rPr lang="tr-TR" dirty="0" smtClean="0">
                <a:latin typeface="Cambria" panose="02040503050406030204" pitchFamily="18" charset="0"/>
              </a:rPr>
              <a:t>halde şirketin kanuni temsilcileri</a:t>
            </a:r>
            <a:r>
              <a:rPr lang="tr-TR" dirty="0">
                <a:latin typeface="Cambria" panose="02040503050406030204" pitchFamily="18" charset="0"/>
              </a:rPr>
              <a:t>, ortakları veya </a:t>
            </a:r>
            <a:r>
              <a:rPr lang="tr-TR" dirty="0" smtClean="0">
                <a:latin typeface="Cambria" panose="02040503050406030204" pitchFamily="18" charset="0"/>
              </a:rPr>
              <a:t>vekilleri dışındaki kişilerce tasarruf </a:t>
            </a:r>
            <a:r>
              <a:rPr lang="tr-TR" dirty="0">
                <a:latin typeface="Cambria" panose="02040503050406030204" pitchFamily="18" charset="0"/>
              </a:rPr>
              <a:t>edilen varlıklar, söz konusu madde </a:t>
            </a:r>
            <a:r>
              <a:rPr lang="tr-TR" dirty="0" smtClean="0">
                <a:latin typeface="Cambria" panose="02040503050406030204" pitchFamily="18" charset="0"/>
              </a:rPr>
              <a:t>hükümleri çerçevesinde şirket adına </a:t>
            </a:r>
            <a:r>
              <a:rPr lang="tr-TR" dirty="0">
                <a:latin typeface="Cambria" panose="02040503050406030204" pitchFamily="18" charset="0"/>
              </a:rPr>
              <a:t>bildirime konu edilerek madde hükmünden yararlanılabilecektir</a:t>
            </a:r>
            <a:r>
              <a:rPr lang="tr-TR" dirty="0" smtClean="0">
                <a:latin typeface="Cambria" panose="02040503050406030204" pitchFamily="18" charset="0"/>
              </a:rPr>
              <a:t>.</a:t>
            </a:r>
          </a:p>
          <a:p>
            <a:pPr algn="just"/>
            <a:r>
              <a:rPr lang="tr-TR" dirty="0">
                <a:latin typeface="Cambria" panose="02040503050406030204" pitchFamily="18" charset="0"/>
              </a:rPr>
              <a:t>Ayrıca, gerçek kişilere ait olduğu halde bu kişilerin ortağı veya </a:t>
            </a:r>
            <a:r>
              <a:rPr lang="tr-TR" dirty="0" smtClean="0">
                <a:latin typeface="Cambria" panose="02040503050406030204" pitchFamily="18" charset="0"/>
              </a:rPr>
              <a:t>kanuni temsilcisi oldukları </a:t>
            </a:r>
            <a:r>
              <a:rPr lang="tr-TR" dirty="0">
                <a:latin typeface="Cambria" panose="02040503050406030204" pitchFamily="18" charset="0"/>
              </a:rPr>
              <a:t>yurt </a:t>
            </a:r>
            <a:r>
              <a:rPr lang="tr-TR" dirty="0" smtClean="0">
                <a:latin typeface="Cambria" panose="02040503050406030204" pitchFamily="18" charset="0"/>
              </a:rPr>
              <a:t>dışındaki şirketlerce </a:t>
            </a:r>
            <a:r>
              <a:rPr lang="tr-TR" dirty="0">
                <a:latin typeface="Cambria" panose="02040503050406030204" pitchFamily="18" charset="0"/>
              </a:rPr>
              <a:t>tasarruf edilen varlıkların da </a:t>
            </a:r>
            <a:r>
              <a:rPr lang="tr-TR" dirty="0" smtClean="0">
                <a:latin typeface="Cambria" panose="02040503050406030204" pitchFamily="18" charset="0"/>
              </a:rPr>
              <a:t>ilgili gerçek </a:t>
            </a:r>
            <a:r>
              <a:rPr lang="tr-TR" dirty="0">
                <a:latin typeface="Cambria" panose="02040503050406030204" pitchFamily="18" charset="0"/>
              </a:rPr>
              <a:t>kişiler adına bildirime konu </a:t>
            </a:r>
            <a:r>
              <a:rPr lang="tr-TR" dirty="0" smtClean="0">
                <a:latin typeface="Cambria" panose="02040503050406030204" pitchFamily="18" charset="0"/>
              </a:rPr>
              <a:t>edilmesi halinde </a:t>
            </a:r>
            <a:r>
              <a:rPr lang="tr-TR" dirty="0">
                <a:latin typeface="Cambria" panose="02040503050406030204" pitchFamily="18" charset="0"/>
              </a:rPr>
              <a:t>madde </a:t>
            </a:r>
            <a:r>
              <a:rPr lang="tr-TR" dirty="0" smtClean="0">
                <a:latin typeface="Cambria" panose="02040503050406030204" pitchFamily="18" charset="0"/>
              </a:rPr>
              <a:t>hükmünden yararlanılabilmesi mümkündür .</a:t>
            </a:r>
          </a:p>
          <a:p>
            <a:pPr algn="just"/>
            <a:endParaRPr lang="tr-TR" dirty="0">
              <a:latin typeface="Cambria" panose="02040503050406030204" pitchFamily="18" charset="0"/>
            </a:endParaRPr>
          </a:p>
          <a:p>
            <a:endParaRPr lang="tr-TR" dirty="0"/>
          </a:p>
        </p:txBody>
      </p:sp>
    </p:spTree>
    <p:extLst>
      <p:ext uri="{BB962C8B-B14F-4D97-AF65-F5344CB8AC3E}">
        <p14:creationId xmlns:p14="http://schemas.microsoft.com/office/powerpoint/2010/main" val="287143768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02433" y="685800"/>
            <a:ext cx="11389567" cy="713792"/>
          </a:xfrm>
        </p:spPr>
        <p:txBody>
          <a:bodyPr>
            <a:normAutofit/>
          </a:bodyPr>
          <a:lstStyle/>
          <a:p>
            <a:r>
              <a:rPr lang="tr-TR" sz="3200" b="1" dirty="0" smtClean="0">
                <a:solidFill>
                  <a:srgbClr val="FF0000"/>
                </a:solidFill>
                <a:latin typeface="Cambria" panose="02040503050406030204" pitchFamily="18" charset="0"/>
              </a:rPr>
              <a:t>YURT </a:t>
            </a:r>
            <a:r>
              <a:rPr lang="tr-TR" sz="3200" b="1" dirty="0">
                <a:solidFill>
                  <a:srgbClr val="FF0000"/>
                </a:solidFill>
                <a:latin typeface="Cambria" panose="02040503050406030204" pitchFamily="18" charset="0"/>
              </a:rPr>
              <a:t>İÇİ VARLIK BARIŞINDAN </a:t>
            </a:r>
            <a:r>
              <a:rPr lang="tr-TR" sz="3200" b="1" dirty="0" smtClean="0">
                <a:solidFill>
                  <a:srgbClr val="FF0000"/>
                </a:solidFill>
                <a:latin typeface="Cambria" panose="02040503050406030204" pitchFamily="18" charset="0"/>
              </a:rPr>
              <a:t>YARARLANMA ŞARTLARI</a:t>
            </a:r>
            <a:endParaRPr lang="tr-TR" sz="3200" b="1" dirty="0">
              <a:solidFill>
                <a:srgbClr val="FF0000"/>
              </a:solidFill>
              <a:latin typeface="Cambria" panose="02040503050406030204" pitchFamily="18" charset="0"/>
            </a:endParaRPr>
          </a:p>
        </p:txBody>
      </p:sp>
      <p:sp>
        <p:nvSpPr>
          <p:cNvPr id="3" name="İçerik Yer Tutucusu 2"/>
          <p:cNvSpPr>
            <a:spLocks noGrp="1"/>
          </p:cNvSpPr>
          <p:nvPr>
            <p:ph idx="1"/>
          </p:nvPr>
        </p:nvSpPr>
        <p:spPr>
          <a:xfrm>
            <a:off x="1371600" y="1548882"/>
            <a:ext cx="9601200" cy="5179464"/>
          </a:xfrm>
        </p:spPr>
        <p:txBody>
          <a:bodyPr>
            <a:normAutofit/>
          </a:bodyPr>
          <a:lstStyle/>
          <a:p>
            <a:pPr marL="0" indent="0" algn="just">
              <a:buNone/>
            </a:pPr>
            <a:r>
              <a:rPr lang="tr-TR" dirty="0" smtClean="0">
                <a:latin typeface="Cambria" panose="02040503050406030204" pitchFamily="18" charset="0"/>
              </a:rPr>
              <a:t>Düzenlemeden yararlanılabilmesi için;</a:t>
            </a:r>
          </a:p>
          <a:p>
            <a:pPr algn="just"/>
            <a:r>
              <a:rPr lang="tr-TR" dirty="0" smtClean="0">
                <a:latin typeface="Cambria" panose="02040503050406030204" pitchFamily="18" charset="0"/>
              </a:rPr>
              <a:t>Gelir veya kurumlar vergisi mükellefi olunması,</a:t>
            </a:r>
          </a:p>
          <a:p>
            <a:pPr algn="just"/>
            <a:r>
              <a:rPr lang="tr-TR" dirty="0" smtClean="0">
                <a:latin typeface="Cambria" panose="02040503050406030204" pitchFamily="18" charset="0"/>
              </a:rPr>
              <a:t>Türkiye’de bulunan varlıkların düzenlemenin yürürlüğe girdiği 17 Kasım 2020 tarihi itibariyle kanuni defter kayıtlarında yer almaması,</a:t>
            </a:r>
          </a:p>
          <a:p>
            <a:pPr algn="just"/>
            <a:r>
              <a:rPr lang="tr-TR" dirty="0" smtClean="0">
                <a:latin typeface="Cambria" panose="02040503050406030204" pitchFamily="18" charset="0"/>
              </a:rPr>
              <a:t>Para, altın, döviz, menkul kıymetler, diğer sermaye piyasası araçları ile taşınmazların 30 Haziran 2022 tarihine kadar (bu tarih dahil) gelir veya kurumlar vergisi yönünden bağlı olunan vergi dairesine bildirilmesi,</a:t>
            </a:r>
          </a:p>
          <a:p>
            <a:pPr marL="0" indent="0" algn="just">
              <a:buNone/>
            </a:pPr>
            <a:r>
              <a:rPr lang="tr-TR" dirty="0">
                <a:latin typeface="Cambria" panose="02040503050406030204" pitchFamily="18" charset="0"/>
              </a:rPr>
              <a:t>g</a:t>
            </a:r>
            <a:r>
              <a:rPr lang="tr-TR" dirty="0" smtClean="0">
                <a:latin typeface="Cambria" panose="02040503050406030204" pitchFamily="18" charset="0"/>
              </a:rPr>
              <a:t>erekmektedir.</a:t>
            </a:r>
          </a:p>
          <a:p>
            <a:pPr marL="0" indent="0" algn="just">
              <a:buNone/>
            </a:pPr>
            <a:r>
              <a:rPr lang="tr-TR" dirty="0">
                <a:latin typeface="Cambria" panose="02040503050406030204" pitchFamily="18" charset="0"/>
              </a:rPr>
              <a:t>Kanun metninde gerçek ve tüzel kişilerin tanımı yapılmamıştır. Dolayısıyla vergi mükellefi olsun olmasın tüm gerçek ve tüzel kişiler varsa </a:t>
            </a:r>
            <a:r>
              <a:rPr lang="tr-TR" b="1" dirty="0">
                <a:latin typeface="Cambria" panose="02040503050406030204" pitchFamily="18" charset="0"/>
              </a:rPr>
              <a:t>yurt </a:t>
            </a:r>
            <a:r>
              <a:rPr lang="tr-TR" b="1" dirty="0" smtClean="0">
                <a:latin typeface="Cambria" panose="02040503050406030204" pitchFamily="18" charset="0"/>
              </a:rPr>
              <a:t>dışında </a:t>
            </a:r>
            <a:r>
              <a:rPr lang="tr-TR" b="1" dirty="0">
                <a:latin typeface="Cambria" panose="02040503050406030204" pitchFamily="18" charset="0"/>
              </a:rPr>
              <a:t>olan varlıkları ile ilgili Kanun hükmünden yararlanabilirler.</a:t>
            </a:r>
          </a:p>
        </p:txBody>
      </p:sp>
    </p:spTree>
    <p:extLst>
      <p:ext uri="{BB962C8B-B14F-4D97-AF65-F5344CB8AC3E}">
        <p14:creationId xmlns:p14="http://schemas.microsoft.com/office/powerpoint/2010/main" val="4246155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TM10001105[[fn=Kırpma]]</Template>
  <TotalTime>675</TotalTime>
  <Words>2199</Words>
  <Application>Microsoft Office PowerPoint</Application>
  <PresentationFormat>Geniş ekran</PresentationFormat>
  <Paragraphs>129</Paragraphs>
  <Slides>23</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23</vt:i4>
      </vt:variant>
    </vt:vector>
  </HeadingPairs>
  <TitlesOfParts>
    <vt:vector size="28" baseType="lpstr">
      <vt:lpstr>Calibri</vt:lpstr>
      <vt:lpstr>Cambria</vt:lpstr>
      <vt:lpstr>Franklin Gothic Book</vt:lpstr>
      <vt:lpstr>Wingdings</vt:lpstr>
      <vt:lpstr>Crop</vt:lpstr>
      <vt:lpstr>        TÜNELDEN ÖNCE SON ÇIKIŞ  YURT İÇİ VARLIK BARIŞI/VERGİ AFFI </vt:lpstr>
      <vt:lpstr>VARLIK BARIŞI NEDİR?</vt:lpstr>
      <vt:lpstr>PowerPoint Sunusu</vt:lpstr>
      <vt:lpstr>Varlık Barışı ile ilgili düzenleme Gelir Vergisi Kanunun Geçici 93. maddesinde yapılmış olup bildirime konu varlıklar için vergi incelemesi/tarhiyat yapılmaması ve üzerinden vergi alınmamasına ilişkindir  Gelir Vergisi Kanunu Geçici Madde 93:</vt:lpstr>
      <vt:lpstr>(7256 Sayılı Kanunun 21 inci maddesiyle eklenen Geçici Madde. Yürürlük: 17.11.2020 ) Gelir Vergisi Kanunu Geçici Madde 93:</vt:lpstr>
      <vt:lpstr>(7256 Sayılı Kanunun 21 inci maddesiyle eklenen Geçici Madde. Yürürlük: 17.11.2020 ) Gelir Vergisi Kanunu Geçici Madde 93:</vt:lpstr>
      <vt:lpstr>(7256 Sayılı Kanunun 21 inci maddesiyle eklenen Geçici Madde. Yürürlük: 17.11.2020 ) Gelir Vergisi Kanunu Geçici Madde 93:</vt:lpstr>
      <vt:lpstr>YURT İÇİ VARLIK BARIŞINDAN KİMLER YARARLANABİLİR?</vt:lpstr>
      <vt:lpstr>YURT İÇİ VARLIK BARIŞINDAN YARARLANMA ŞARTLARI</vt:lpstr>
      <vt:lpstr>YURT İÇİ VARLIK BARIŞININ KONUSU NEDİR?</vt:lpstr>
      <vt:lpstr>YURT İÇİ VARLIKLARIN BİLDİRİM DEĞERİ NEDİR?</vt:lpstr>
      <vt:lpstr>YURT İÇİ VARLIKLARIN BİLDİRİM DEĞERİ NEDİR?</vt:lpstr>
      <vt:lpstr>YURT İÇİ VARLIKLARA İLİŞKİN BİLDİRİM</vt:lpstr>
      <vt:lpstr>YURT İÇİ VARLIKLARA İLİŞKİN BİLDİRİM</vt:lpstr>
      <vt:lpstr>BİLDİRİME KONU EDİLEN YURT İÇİ VARLIKLARIN DEĞERİ ÜZERİNDEN VERGİ ÖDENECEK MİDİR?</vt:lpstr>
      <vt:lpstr>BİLDİRİLEN VARLIKLARIN KANUNİ DEFTER KAYITLARINA İNTİKAL ETTİRİLMESİ</vt:lpstr>
      <vt:lpstr>BİLDİRİLEN VARLIKLARIN KANUNİ DEFTER KAYITLARINA İNTİKAL ETTİRİLMESİ</vt:lpstr>
      <vt:lpstr>BİLDİRİLEN VARLIKLAR İLİŞKİN GİDER VE AMORTİSMAN UYGULAMASI</vt:lpstr>
      <vt:lpstr>VARLIK BARIŞINDAN YARARLANMANIN AVANTAJLARI NELERDİR?</vt:lpstr>
      <vt:lpstr>VARLIK BARIŞINDAN YARARLANANLAR İÇİN VERGİ İNCELEMESİ VEYA CEZALI TARHİYAT YAPILMAYACAKTIR</vt:lpstr>
      <vt:lpstr>VERGİ İNCELEMESİ VEYA CEZALI TARHİYAT YAPILMAMASI İÇİN BAŞVURUDA DİKKAT EDİLMESİ GEREKEN HUSUSLAR</vt:lpstr>
      <vt:lpstr>VARLIK BARIŞI İLE MATRAH ARTIRIMI ARASINDAKİ FARKLAR NELERDİR?</vt:lpstr>
      <vt:lpstr>PowerPoint Sunusu</vt:lpstr>
    </vt:vector>
  </TitlesOfParts>
  <Company>T.C.Adalet Bakanlığı</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YURT İÇİ VARLIK BARIŞI</dc:title>
  <dc:creator>Administrator</dc:creator>
  <cp:lastModifiedBy>Senem Şakır</cp:lastModifiedBy>
  <cp:revision>45</cp:revision>
  <dcterms:created xsi:type="dcterms:W3CDTF">2022-06-05T10:00:03Z</dcterms:created>
  <dcterms:modified xsi:type="dcterms:W3CDTF">2022-06-17T12:39:53Z</dcterms:modified>
</cp:coreProperties>
</file>