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1" r:id="rId3"/>
    <p:sldId id="262" r:id="rId4"/>
    <p:sldId id="315" r:id="rId5"/>
    <p:sldId id="305" r:id="rId6"/>
    <p:sldId id="350" r:id="rId7"/>
    <p:sldId id="306" r:id="rId8"/>
    <p:sldId id="314" r:id="rId9"/>
    <p:sldId id="351" r:id="rId10"/>
    <p:sldId id="331" r:id="rId11"/>
    <p:sldId id="332" r:id="rId12"/>
    <p:sldId id="321" r:id="rId13"/>
    <p:sldId id="269" r:id="rId14"/>
    <p:sldId id="273" r:id="rId15"/>
    <p:sldId id="349" r:id="rId16"/>
    <p:sldId id="353" r:id="rId17"/>
    <p:sldId id="275"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491BB15-04B2-4B2E-B116-AA1E1525E7D3}">
          <p14:sldIdLst>
            <p14:sldId id="256"/>
            <p14:sldId id="261"/>
            <p14:sldId id="262"/>
            <p14:sldId id="315"/>
            <p14:sldId id="305"/>
            <p14:sldId id="350"/>
            <p14:sldId id="306"/>
            <p14:sldId id="314"/>
            <p14:sldId id="351"/>
            <p14:sldId id="331"/>
            <p14:sldId id="332"/>
            <p14:sldId id="321"/>
            <p14:sldId id="269"/>
            <p14:sldId id="273"/>
            <p14:sldId id="349"/>
            <p14:sldId id="353"/>
            <p14:sldId id="275"/>
          </p14:sldIdLst>
        </p14:section>
        <p14:section name="Varsayılan Bölüm" id="{83C04EE8-4096-455C-BD03-06C32B58692D}">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1610"/>
    <a:srgbClr val="891E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7352F1-2F0F-46AE-B960-90F1962BE851}"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id-ID"/>
        </a:p>
      </dgm:t>
    </dgm:pt>
    <dgm:pt modelId="{339707B3-FBF4-46A9-A6CB-FD10E8EC439B}">
      <dgm:prSet phldrT="[Text]" custT="1"/>
      <dgm:spPr>
        <a:xfrm>
          <a:off x="1947491" y="190348"/>
          <a:ext cx="1981387" cy="565473"/>
        </a:xfrm>
        <a:solidFill>
          <a:srgbClr val="861610"/>
        </a:solidFill>
        <a:ln w="12700" cap="flat" cmpd="sng" algn="ctr">
          <a:solidFill>
            <a:srgbClr val="8E0000">
              <a:tint val="40000"/>
              <a:alpha val="90000"/>
              <a:hueOff val="0"/>
              <a:satOff val="0"/>
              <a:lumOff val="0"/>
              <a:alphaOff val="0"/>
            </a:srgbClr>
          </a:solidFill>
          <a:prstDash val="solid"/>
          <a:miter lim="800000"/>
        </a:ln>
        <a:effectLst/>
      </dgm:spPr>
      <dgm:t>
        <a:bodyPr/>
        <a:lstStyle/>
        <a:p>
          <a:pPr>
            <a:buNone/>
          </a:pPr>
          <a:r>
            <a:rPr lang="tr-TR" sz="1800" b="1" dirty="0">
              <a:solidFill>
                <a:schemeClr val="bg1"/>
              </a:solidFill>
              <a:latin typeface="Arial" panose="020B0604020202020204" pitchFamily="34" charset="0"/>
              <a:ea typeface="+mn-ea"/>
              <a:cs typeface="Arial" panose="020B0604020202020204" pitchFamily="34" charset="0"/>
            </a:rPr>
            <a:t>Amaç</a:t>
          </a:r>
          <a:endParaRPr lang="id-ID" sz="1400" b="1" dirty="0">
            <a:solidFill>
              <a:schemeClr val="bg1"/>
            </a:solidFill>
            <a:latin typeface="Arial" panose="020B0604020202020204" pitchFamily="34" charset="0"/>
            <a:ea typeface="+mn-ea"/>
            <a:cs typeface="Arial" panose="020B0604020202020204" pitchFamily="34" charset="0"/>
          </a:endParaRPr>
        </a:p>
      </dgm:t>
    </dgm:pt>
    <dgm:pt modelId="{E6C6D69D-AB75-43A6-A943-116D25A08309}" type="parTrans" cxnId="{9F5D8250-BE50-48DF-A9F1-3275353EDB6F}">
      <dgm:prSet/>
      <dgm:spPr/>
      <dgm:t>
        <a:bodyPr/>
        <a:lstStyle/>
        <a:p>
          <a:endParaRPr lang="id-ID"/>
        </a:p>
      </dgm:t>
    </dgm:pt>
    <dgm:pt modelId="{C8F41EE5-FAC9-4D38-836C-7615692AD753}" type="sibTrans" cxnId="{9F5D8250-BE50-48DF-A9F1-3275353EDB6F}">
      <dgm:prSet/>
      <dgm:spPr/>
      <dgm:t>
        <a:bodyPr/>
        <a:lstStyle/>
        <a:p>
          <a:endParaRPr lang="id-ID"/>
        </a:p>
      </dgm:t>
    </dgm:pt>
    <dgm:pt modelId="{3133C97D-2377-4B42-BAD8-8BE1C1C58603}">
      <dgm:prSet phldrT="[Text]" custT="1"/>
      <dgm:spPr>
        <a:xfrm>
          <a:off x="1960433" y="2062956"/>
          <a:ext cx="1981387" cy="565473"/>
        </a:xfrm>
        <a:solidFill>
          <a:srgbClr val="891E18"/>
        </a:solidFill>
        <a:ln w="12700" cap="flat" cmpd="sng" algn="ctr">
          <a:solidFill>
            <a:srgbClr val="FF3B3B">
              <a:tint val="40000"/>
              <a:alpha val="90000"/>
              <a:hueOff val="0"/>
              <a:satOff val="0"/>
              <a:lumOff val="0"/>
              <a:alphaOff val="0"/>
            </a:srgbClr>
          </a:solidFill>
          <a:prstDash val="solid"/>
          <a:miter lim="800000"/>
        </a:ln>
        <a:effectLst/>
      </dgm:spPr>
      <dgm:t>
        <a:bodyPr/>
        <a:lstStyle/>
        <a:p>
          <a:pPr>
            <a:buNone/>
          </a:pPr>
          <a:r>
            <a:rPr lang="tr-TR" sz="1200" b="1" dirty="0">
              <a:solidFill>
                <a:schemeClr val="bg1"/>
              </a:solidFill>
              <a:latin typeface="Arial" panose="020B0604020202020204" pitchFamily="34" charset="0"/>
              <a:ea typeface="+mn-ea"/>
              <a:cs typeface="Arial" panose="020B0604020202020204" pitchFamily="34" charset="0"/>
            </a:rPr>
            <a:t>Öngörülen Denetim Prosedürleri</a:t>
          </a:r>
          <a:endParaRPr lang="id-ID" sz="1200" b="1" dirty="0">
            <a:solidFill>
              <a:schemeClr val="bg1"/>
            </a:solidFill>
            <a:latin typeface="Arial" panose="020B0604020202020204" pitchFamily="34" charset="0"/>
            <a:ea typeface="+mn-ea"/>
            <a:cs typeface="Arial" panose="020B0604020202020204" pitchFamily="34" charset="0"/>
          </a:endParaRPr>
        </a:p>
      </dgm:t>
    </dgm:pt>
    <dgm:pt modelId="{10685D50-BBFF-4DCA-B422-2F2B5378BF9E}" type="parTrans" cxnId="{03D4193A-4BCE-4605-8B14-FD9B465D9583}">
      <dgm:prSet/>
      <dgm:spPr/>
      <dgm:t>
        <a:bodyPr/>
        <a:lstStyle/>
        <a:p>
          <a:endParaRPr lang="id-ID"/>
        </a:p>
      </dgm:t>
    </dgm:pt>
    <dgm:pt modelId="{38DF4725-6BD5-4865-8EB7-FB36F7032009}" type="sibTrans" cxnId="{03D4193A-4BCE-4605-8B14-FD9B465D9583}">
      <dgm:prSet/>
      <dgm:spPr/>
      <dgm:t>
        <a:bodyPr/>
        <a:lstStyle/>
        <a:p>
          <a:endParaRPr lang="id-ID"/>
        </a:p>
      </dgm:t>
    </dgm:pt>
    <dgm:pt modelId="{B08987B5-BE22-4835-9E0E-7A92BA184B7B}">
      <dgm:prSet phldrT="[Text]" custT="1"/>
      <dgm:spPr>
        <a:xfrm>
          <a:off x="3815442" y="1997782"/>
          <a:ext cx="5950737" cy="695821"/>
        </a:xfrm>
        <a:noFill/>
        <a:ln w="12700" cap="flat" cmpd="sng" algn="ctr">
          <a:noFill/>
          <a:prstDash val="solid"/>
          <a:miter lim="800000"/>
        </a:ln>
        <a:effectLst/>
      </dgm:spPr>
      <dgm:t>
        <a:bodyPr/>
        <a:lstStyle/>
        <a:p>
          <a:pPr algn="just">
            <a:lnSpc>
              <a:spcPct val="150000"/>
            </a:lnSpc>
            <a:buFont typeface="Wingdings" panose="05000000000000000000" pitchFamily="2" charset="2"/>
            <a:buChar char="§"/>
          </a:pPr>
          <a:r>
            <a:rPr lang="tr-TR" sz="1400" b="1" dirty="0">
              <a:solidFill>
                <a:schemeClr val="tx1"/>
              </a:solidFill>
              <a:latin typeface="Times New Roman" panose="02020603050405020304" pitchFamily="18" charset="0"/>
              <a:cs typeface="Times New Roman" panose="02020603050405020304" pitchFamily="18" charset="0"/>
            </a:rPr>
            <a:t>- Analitik Prosedür </a:t>
          </a:r>
        </a:p>
        <a:p>
          <a:pPr algn="just">
            <a:lnSpc>
              <a:spcPct val="150000"/>
            </a:lnSpc>
            <a:buNone/>
          </a:pPr>
          <a:r>
            <a:rPr lang="tr-TR" sz="1400" b="1" dirty="0">
              <a:solidFill>
                <a:schemeClr val="tx1"/>
              </a:solidFill>
              <a:latin typeface="Times New Roman" panose="02020603050405020304" pitchFamily="18" charset="0"/>
              <a:ea typeface="+mn-ea"/>
              <a:cs typeface="Times New Roman" panose="02020603050405020304" pitchFamily="18" charset="0"/>
            </a:rPr>
            <a:t>- Sorgulama </a:t>
          </a:r>
          <a:r>
            <a:rPr lang="tr-TR" sz="1400" dirty="0">
              <a:solidFill>
                <a:schemeClr val="tx1"/>
              </a:solidFill>
              <a:latin typeface="Times New Roman" panose="02020603050405020304" pitchFamily="18" charset="0"/>
              <a:ea typeface="+mn-ea"/>
              <a:cs typeface="Times New Roman" panose="02020603050405020304" pitchFamily="18" charset="0"/>
            </a:rPr>
            <a:t>(Önemli muhasebe tahminleri, ilişkili taraf işlemleri, hile ve yasadışı durumların varlığı, karmaşık işlem ve olaylarla ilgili hususlar, ticari faaliyet ve operasyonlarda değişiklikler, önemli yevmiye kayıtları ve bunların düzeltmeleri, işletmenin sürekliliği gibi konularda)</a:t>
          </a:r>
        </a:p>
        <a:p>
          <a:pPr algn="just">
            <a:lnSpc>
              <a:spcPct val="150000"/>
            </a:lnSpc>
            <a:buNone/>
          </a:pPr>
          <a:r>
            <a:rPr lang="tr-TR" sz="1400" dirty="0">
              <a:solidFill>
                <a:schemeClr val="tx1"/>
              </a:solidFill>
              <a:latin typeface="Times New Roman" panose="02020603050405020304" pitchFamily="18" charset="0"/>
              <a:cs typeface="Times New Roman" panose="02020603050405020304" pitchFamily="18" charset="0"/>
            </a:rPr>
            <a:t>- Finansal tablolara ilişkin sonuç oluşturmak için </a:t>
          </a:r>
          <a:r>
            <a:rPr lang="tr-TR" sz="1400" b="1" dirty="0">
              <a:solidFill>
                <a:schemeClr val="tx1"/>
              </a:solidFill>
              <a:latin typeface="Times New Roman" panose="02020603050405020304" pitchFamily="18" charset="0"/>
              <a:cs typeface="Times New Roman" panose="02020603050405020304" pitchFamily="18" charset="0"/>
            </a:rPr>
            <a:t>gerekli olduğuna kanaat getirdiği diğer prosedürler.</a:t>
          </a:r>
          <a:r>
            <a:rPr lang="tr-TR" sz="1400" b="0" dirty="0">
              <a:solidFill>
                <a:schemeClr val="tx1"/>
              </a:solidFill>
              <a:latin typeface="Times New Roman" panose="02020603050405020304" pitchFamily="18" charset="0"/>
              <a:cs typeface="Times New Roman" panose="02020603050405020304" pitchFamily="18" charset="0"/>
            </a:rPr>
            <a:t> (Maddi doğrulama prosedürleri- detay testler ve dış teyitler, ilave sorgulamalar gibi)</a:t>
          </a:r>
          <a:endParaRPr lang="tr-TR" sz="1400" b="0" dirty="0">
            <a:solidFill>
              <a:schemeClr val="tx1"/>
            </a:solidFill>
            <a:latin typeface="Times New Roman" panose="02020603050405020304" pitchFamily="18" charset="0"/>
            <a:ea typeface="+mn-ea"/>
            <a:cs typeface="Times New Roman" panose="02020603050405020304" pitchFamily="18" charset="0"/>
          </a:endParaRPr>
        </a:p>
      </dgm:t>
    </dgm:pt>
    <dgm:pt modelId="{E4B6BBB1-7DFE-41F6-8D6F-71F15687DACA}" type="parTrans" cxnId="{7A28F323-2398-4F04-91E4-72B222A407B7}">
      <dgm:prSet/>
      <dgm:spPr/>
      <dgm:t>
        <a:bodyPr/>
        <a:lstStyle/>
        <a:p>
          <a:endParaRPr lang="id-ID"/>
        </a:p>
      </dgm:t>
    </dgm:pt>
    <dgm:pt modelId="{D6BB53F4-04C6-4258-B08F-6205F3F98EF9}" type="sibTrans" cxnId="{7A28F323-2398-4F04-91E4-72B222A407B7}">
      <dgm:prSet/>
      <dgm:spPr/>
      <dgm:t>
        <a:bodyPr/>
        <a:lstStyle/>
        <a:p>
          <a:endParaRPr lang="id-ID"/>
        </a:p>
      </dgm:t>
    </dgm:pt>
    <dgm:pt modelId="{730006CD-0CC3-4E36-B828-DDA4C9E8EBDF}">
      <dgm:prSet phldrT="[Text]" custT="1"/>
      <dgm:spPr>
        <a:xfrm>
          <a:off x="1947491" y="1146055"/>
          <a:ext cx="1981387" cy="565473"/>
        </a:xfrm>
        <a:solidFill>
          <a:srgbClr val="861610"/>
        </a:solidFill>
        <a:ln w="12700" cap="flat" cmpd="sng" algn="ctr">
          <a:solidFill>
            <a:srgbClr val="E60000">
              <a:tint val="40000"/>
              <a:alpha val="90000"/>
              <a:hueOff val="0"/>
              <a:satOff val="0"/>
              <a:lumOff val="0"/>
              <a:alphaOff val="0"/>
            </a:srgbClr>
          </a:solidFill>
          <a:prstDash val="solid"/>
          <a:miter lim="800000"/>
        </a:ln>
        <a:effectLst/>
      </dgm:spPr>
      <dgm:t>
        <a:bodyPr/>
        <a:lstStyle/>
        <a:p>
          <a:pPr>
            <a:buNone/>
          </a:pPr>
          <a:r>
            <a:rPr lang="tr-TR" sz="1800" b="1" dirty="0">
              <a:solidFill>
                <a:schemeClr val="bg1"/>
              </a:solidFill>
              <a:latin typeface="Arial" panose="020B0604020202020204" pitchFamily="34" charset="0"/>
              <a:ea typeface="+mn-ea"/>
              <a:cs typeface="Arial" panose="020B0604020202020204" pitchFamily="34" charset="0"/>
            </a:rPr>
            <a:t>Kapsam</a:t>
          </a:r>
          <a:endParaRPr lang="id-ID" sz="1400" b="1" dirty="0">
            <a:solidFill>
              <a:schemeClr val="bg1"/>
            </a:solidFill>
            <a:latin typeface="Arial" panose="020B0604020202020204" pitchFamily="34" charset="0"/>
            <a:ea typeface="+mn-ea"/>
            <a:cs typeface="Arial" panose="020B0604020202020204" pitchFamily="34" charset="0"/>
          </a:endParaRPr>
        </a:p>
      </dgm:t>
    </dgm:pt>
    <dgm:pt modelId="{5F116ECC-5B18-42E0-B4D3-77246CD1679E}" type="parTrans" cxnId="{7935EA81-72CF-4108-A5F0-5F5C6D81D905}">
      <dgm:prSet/>
      <dgm:spPr/>
      <dgm:t>
        <a:bodyPr/>
        <a:lstStyle/>
        <a:p>
          <a:endParaRPr lang="id-ID"/>
        </a:p>
      </dgm:t>
    </dgm:pt>
    <dgm:pt modelId="{20C4CA37-41EC-4112-95A1-9B320E682BB5}" type="sibTrans" cxnId="{7935EA81-72CF-4108-A5F0-5F5C6D81D905}">
      <dgm:prSet/>
      <dgm:spPr/>
      <dgm:t>
        <a:bodyPr/>
        <a:lstStyle/>
        <a:p>
          <a:endParaRPr lang="id-ID"/>
        </a:p>
      </dgm:t>
    </dgm:pt>
    <dgm:pt modelId="{CABE42CF-32A5-463D-9F1B-3E37FF6C8819}">
      <dgm:prSet phldrT="[Text]" custT="1"/>
      <dgm:spPr>
        <a:xfrm>
          <a:off x="3828385" y="1080881"/>
          <a:ext cx="5950737" cy="695821"/>
        </a:xfrm>
        <a:noFill/>
        <a:ln w="12700" cap="flat" cmpd="sng" algn="ctr">
          <a:noFill/>
          <a:prstDash val="solid"/>
          <a:miter lim="800000"/>
        </a:ln>
        <a:effectLst/>
      </dgm:spPr>
      <dgm:t>
        <a:bodyPr/>
        <a:lstStyle/>
        <a:p>
          <a:pPr algn="just">
            <a:lnSpc>
              <a:spcPct val="150000"/>
            </a:lnSpc>
            <a:buNone/>
          </a:pPr>
          <a:r>
            <a:rPr lang="tr-TR" sz="1400" dirty="0">
              <a:effectLst/>
              <a:latin typeface="Times New Roman" panose="02020603050405020304" pitchFamily="18" charset="0"/>
              <a:cs typeface="Times New Roman" panose="02020603050405020304" pitchFamily="18" charset="0"/>
            </a:rPr>
            <a:t>İşletmenin tarihî finansal tablolarının sınırlı bağımsız denetimini (sınırlı denetimini) yürütmek üzere görevlendirilmiş, ancak finansal tablolarının bağımsız denetimini yürütmekle görevlendirilmemiş bir </a:t>
          </a:r>
          <a:r>
            <a:rPr lang="tr-TR" sz="1400" b="1" dirty="0">
              <a:effectLst/>
              <a:latin typeface="Times New Roman" panose="02020603050405020304" pitchFamily="18" charset="0"/>
              <a:cs typeface="Times New Roman" panose="02020603050405020304" pitchFamily="18" charset="0"/>
            </a:rPr>
            <a:t>denetçinin sorumluluklarını </a:t>
          </a:r>
          <a:r>
            <a:rPr lang="tr-TR" sz="1400" dirty="0">
              <a:effectLst/>
              <a:latin typeface="Times New Roman" panose="02020603050405020304" pitchFamily="18" charset="0"/>
              <a:cs typeface="Times New Roman" panose="02020603050405020304" pitchFamily="18" charset="0"/>
            </a:rPr>
            <a:t>ve finansal tablolara ilişkin </a:t>
          </a:r>
          <a:r>
            <a:rPr lang="tr-TR" sz="1400" b="1" dirty="0">
              <a:effectLst/>
              <a:latin typeface="Times New Roman" panose="02020603050405020304" pitchFamily="18" charset="0"/>
              <a:cs typeface="Times New Roman" panose="02020603050405020304" pitchFamily="18" charset="0"/>
            </a:rPr>
            <a:t>sınırlı denetim raporunun şekil ve içeriğini</a:t>
          </a:r>
          <a:r>
            <a:rPr lang="tr-TR" sz="1400" dirty="0">
              <a:effectLst/>
              <a:latin typeface="Times New Roman" panose="02020603050405020304" pitchFamily="18" charset="0"/>
              <a:cs typeface="Times New Roman" panose="02020603050405020304" pitchFamily="18" charset="0"/>
            </a:rPr>
            <a:t>, düzenler</a:t>
          </a:r>
          <a:endParaRPr lang="id-ID" sz="1400" dirty="0">
            <a:solidFill>
              <a:sysClr val="window" lastClr="FFFFFF">
                <a:lumMod val="65000"/>
              </a:sysClr>
            </a:solidFill>
            <a:effectLst/>
            <a:latin typeface="Times New Roman" panose="02020603050405020304" pitchFamily="18" charset="0"/>
            <a:ea typeface="+mn-ea"/>
            <a:cs typeface="Times New Roman" panose="02020603050405020304" pitchFamily="18" charset="0"/>
          </a:endParaRPr>
        </a:p>
      </dgm:t>
    </dgm:pt>
    <dgm:pt modelId="{2BF885FA-A2E8-471A-A7E4-7C60421E8A8A}" type="parTrans" cxnId="{47360507-7D94-42EE-8BDE-2DF54E8E7E5F}">
      <dgm:prSet/>
      <dgm:spPr/>
      <dgm:t>
        <a:bodyPr/>
        <a:lstStyle/>
        <a:p>
          <a:endParaRPr lang="id-ID"/>
        </a:p>
      </dgm:t>
    </dgm:pt>
    <dgm:pt modelId="{BB9FE59D-56FD-40B8-B80D-AB414A9393D1}" type="sibTrans" cxnId="{47360507-7D94-42EE-8BDE-2DF54E8E7E5F}">
      <dgm:prSet/>
      <dgm:spPr/>
      <dgm:t>
        <a:bodyPr/>
        <a:lstStyle/>
        <a:p>
          <a:endParaRPr lang="id-ID"/>
        </a:p>
      </dgm:t>
    </dgm:pt>
    <dgm:pt modelId="{CD79DE36-CDF7-42DD-99BE-80D2788F5464}">
      <dgm:prSet phldrT="[Text]" custT="1"/>
      <dgm:spPr>
        <a:xfrm>
          <a:off x="3828385" y="125174"/>
          <a:ext cx="5950737" cy="695821"/>
        </a:xfrm>
        <a:noFill/>
        <a:ln w="12700" cap="flat" cmpd="sng" algn="ctr">
          <a:noFill/>
          <a:prstDash val="solid"/>
          <a:miter lim="800000"/>
        </a:ln>
        <a:effectLst/>
      </dgm:spPr>
      <dgm:t>
        <a:bodyPr/>
        <a:lstStyle/>
        <a:p>
          <a:pPr algn="just">
            <a:lnSpc>
              <a:spcPct val="150000"/>
            </a:lnSpc>
            <a:buNone/>
          </a:pPr>
          <a:r>
            <a:rPr lang="tr-TR" sz="1400" b="1" dirty="0">
              <a:latin typeface="Times New Roman" panose="02020603050405020304" pitchFamily="18" charset="0"/>
              <a:cs typeface="Times New Roman" panose="02020603050405020304" pitchFamily="18" charset="0"/>
            </a:rPr>
            <a:t>Başta sorgulama yaparak ve analitik prosedürleri uygulayarak</a:t>
          </a:r>
          <a:r>
            <a:rPr lang="tr-TR" sz="1400" dirty="0">
              <a:latin typeface="Times New Roman" panose="02020603050405020304" pitchFamily="18" charset="0"/>
              <a:cs typeface="Times New Roman" panose="02020603050405020304" pitchFamily="18" charset="0"/>
            </a:rPr>
            <a:t>, bir bütün olarak finansal tabloların önemli yanlışlık içerip içermediğine ilişkin </a:t>
          </a:r>
          <a:r>
            <a:rPr lang="tr-TR" sz="1400" b="1" dirty="0">
              <a:latin typeface="Times New Roman" panose="02020603050405020304" pitchFamily="18" charset="0"/>
              <a:cs typeface="Times New Roman" panose="02020603050405020304" pitchFamily="18" charset="0"/>
            </a:rPr>
            <a:t>sınırlı güvence elde etmek</a:t>
          </a:r>
          <a:r>
            <a:rPr lang="tr-TR" sz="1400" dirty="0">
              <a:latin typeface="Times New Roman" panose="02020603050405020304" pitchFamily="18" charset="0"/>
              <a:cs typeface="Times New Roman" panose="02020603050405020304" pitchFamily="18" charset="0"/>
            </a:rPr>
            <a:t> ve böylece finansal tabloların tüm önemli yönleriyle geçerli finansal raporlama çerçevesine uygun olarak hazırlanmadığı kanaatine varmasına sebep olan herhangi </a:t>
          </a:r>
          <a:r>
            <a:rPr lang="tr-TR" sz="1400" b="1" dirty="0">
              <a:latin typeface="Times New Roman" panose="02020603050405020304" pitchFamily="18" charset="0"/>
              <a:cs typeface="Times New Roman" panose="02020603050405020304" pitchFamily="18" charset="0"/>
            </a:rPr>
            <a:t>bir hususun dikkatini çekip çekmediğine ilişkin bir sonuç bildirmek, </a:t>
          </a:r>
          <a:r>
            <a:rPr lang="tr-TR" sz="1400" b="1" dirty="0" err="1">
              <a:latin typeface="Times New Roman" panose="02020603050405020304" pitchFamily="18" charset="0"/>
              <a:cs typeface="Times New Roman" panose="02020603050405020304" pitchFamily="18" charset="0"/>
            </a:rPr>
            <a:t>SBDS’lere</a:t>
          </a:r>
          <a:r>
            <a:rPr lang="tr-TR" sz="1400" b="1" dirty="0">
              <a:latin typeface="Times New Roman" panose="02020603050405020304" pitchFamily="18" charset="0"/>
              <a:cs typeface="Times New Roman" panose="02020603050405020304" pitchFamily="18" charset="0"/>
            </a:rPr>
            <a:t> uygun raporlama ve bildirimlerde bulunmaktır.</a:t>
          </a:r>
          <a:endParaRPr lang="id-ID" sz="1400" dirty="0">
            <a:solidFill>
              <a:sysClr val="window" lastClr="FFFFFF">
                <a:lumMod val="65000"/>
              </a:sysClr>
            </a:solidFill>
            <a:latin typeface="Times New Roman" panose="02020603050405020304" pitchFamily="18" charset="0"/>
            <a:ea typeface="+mn-ea"/>
            <a:cs typeface="Times New Roman" panose="02020603050405020304" pitchFamily="18" charset="0"/>
          </a:endParaRPr>
        </a:p>
      </dgm:t>
    </dgm:pt>
    <dgm:pt modelId="{7A067499-2911-4BF1-9A4D-DDAE5B5609CD}" type="sibTrans" cxnId="{12CF51C7-65A5-44A8-8DF0-A8015635DB04}">
      <dgm:prSet/>
      <dgm:spPr/>
      <dgm:t>
        <a:bodyPr/>
        <a:lstStyle/>
        <a:p>
          <a:endParaRPr lang="id-ID"/>
        </a:p>
      </dgm:t>
    </dgm:pt>
    <dgm:pt modelId="{66E9FDAA-7789-477B-9EFA-B9E43F7EB064}" type="parTrans" cxnId="{12CF51C7-65A5-44A8-8DF0-A8015635DB04}">
      <dgm:prSet/>
      <dgm:spPr/>
      <dgm:t>
        <a:bodyPr/>
        <a:lstStyle/>
        <a:p>
          <a:endParaRPr lang="id-ID"/>
        </a:p>
      </dgm:t>
    </dgm:pt>
    <dgm:pt modelId="{85B87582-E9D0-4A2F-941E-49273BAA285D}" type="pres">
      <dgm:prSet presAssocID="{C97352F1-2F0F-46AE-B960-90F1962BE851}" presName="Name0" presStyleCnt="0">
        <dgm:presLayoutVars>
          <dgm:chPref val="3"/>
          <dgm:dir/>
          <dgm:animLvl val="lvl"/>
          <dgm:resizeHandles/>
        </dgm:presLayoutVars>
      </dgm:prSet>
      <dgm:spPr/>
      <dgm:t>
        <a:bodyPr/>
        <a:lstStyle/>
        <a:p>
          <a:endParaRPr lang="tr-TR"/>
        </a:p>
      </dgm:t>
    </dgm:pt>
    <dgm:pt modelId="{B267B63C-6E01-4970-95D1-3B4F775A341C}" type="pres">
      <dgm:prSet presAssocID="{339707B3-FBF4-46A9-A6CB-FD10E8EC439B}" presName="horFlow" presStyleCnt="0"/>
      <dgm:spPr/>
    </dgm:pt>
    <dgm:pt modelId="{67C0F503-4F14-4C35-A839-1239F646230F}" type="pres">
      <dgm:prSet presAssocID="{339707B3-FBF4-46A9-A6CB-FD10E8EC439B}" presName="bigChev" presStyleLbl="node1" presStyleIdx="0" presStyleCnt="3"/>
      <dgm:spPr>
        <a:prstGeom prst="chevron">
          <a:avLst/>
        </a:prstGeom>
      </dgm:spPr>
      <dgm:t>
        <a:bodyPr/>
        <a:lstStyle/>
        <a:p>
          <a:endParaRPr lang="tr-TR"/>
        </a:p>
      </dgm:t>
    </dgm:pt>
    <dgm:pt modelId="{A86F3364-301A-4C6A-8EEB-C14894F78892}" type="pres">
      <dgm:prSet presAssocID="{66E9FDAA-7789-477B-9EFA-B9E43F7EB064}" presName="parTrans" presStyleCnt="0"/>
      <dgm:spPr/>
    </dgm:pt>
    <dgm:pt modelId="{DA964832-55E9-4C18-9B71-5AACD862BEF0}" type="pres">
      <dgm:prSet presAssocID="{CD79DE36-CDF7-42DD-99BE-80D2788F5464}" presName="node" presStyleLbl="alignAccFollowNode1" presStyleIdx="0" presStyleCnt="3" custScaleX="560237" custScaleY="218790" custLinFactNeighborX="-13395" custLinFactNeighborY="3269">
        <dgm:presLayoutVars>
          <dgm:bulletEnabled val="1"/>
        </dgm:presLayoutVars>
      </dgm:prSet>
      <dgm:spPr>
        <a:prstGeom prst="chevron">
          <a:avLst/>
        </a:prstGeom>
      </dgm:spPr>
      <dgm:t>
        <a:bodyPr/>
        <a:lstStyle/>
        <a:p>
          <a:endParaRPr lang="tr-TR"/>
        </a:p>
      </dgm:t>
    </dgm:pt>
    <dgm:pt modelId="{D1ADE06C-4A42-4BED-AAFE-B9D78F157C1C}" type="pres">
      <dgm:prSet presAssocID="{339707B3-FBF4-46A9-A6CB-FD10E8EC439B}" presName="vSp" presStyleCnt="0"/>
      <dgm:spPr/>
    </dgm:pt>
    <dgm:pt modelId="{6CEB94A5-B4C5-4808-937C-FF420A777F90}" type="pres">
      <dgm:prSet presAssocID="{730006CD-0CC3-4E36-B828-DDA4C9E8EBDF}" presName="horFlow" presStyleCnt="0"/>
      <dgm:spPr/>
    </dgm:pt>
    <dgm:pt modelId="{878F37F5-FD2E-4A0B-BC42-EE237EB89409}" type="pres">
      <dgm:prSet presAssocID="{730006CD-0CC3-4E36-B828-DDA4C9E8EBDF}" presName="bigChev" presStyleLbl="node1" presStyleIdx="1" presStyleCnt="3"/>
      <dgm:spPr>
        <a:prstGeom prst="chevron">
          <a:avLst/>
        </a:prstGeom>
      </dgm:spPr>
      <dgm:t>
        <a:bodyPr/>
        <a:lstStyle/>
        <a:p>
          <a:endParaRPr lang="tr-TR"/>
        </a:p>
      </dgm:t>
    </dgm:pt>
    <dgm:pt modelId="{C825DF9A-5526-45F4-A724-65D89927823C}" type="pres">
      <dgm:prSet presAssocID="{2BF885FA-A2E8-471A-A7E4-7C60421E8A8A}" presName="parTrans" presStyleCnt="0"/>
      <dgm:spPr/>
    </dgm:pt>
    <dgm:pt modelId="{9C92320E-9575-48CB-8F40-855F1A723F33}" type="pres">
      <dgm:prSet presAssocID="{CABE42CF-32A5-463D-9F1B-3E37FF6C8819}" presName="node" presStyleLbl="alignAccFollowNode1" presStyleIdx="1" presStyleCnt="3" custScaleX="554202" custScaleY="230104" custLinFactNeighborX="-8786" custLinFactNeighborY="7715">
        <dgm:presLayoutVars>
          <dgm:bulletEnabled val="1"/>
        </dgm:presLayoutVars>
      </dgm:prSet>
      <dgm:spPr>
        <a:prstGeom prst="chevron">
          <a:avLst/>
        </a:prstGeom>
      </dgm:spPr>
      <dgm:t>
        <a:bodyPr/>
        <a:lstStyle/>
        <a:p>
          <a:endParaRPr lang="tr-TR"/>
        </a:p>
      </dgm:t>
    </dgm:pt>
    <dgm:pt modelId="{7ED68E2A-F032-471E-86A5-FA61673686C3}" type="pres">
      <dgm:prSet presAssocID="{730006CD-0CC3-4E36-B828-DDA4C9E8EBDF}" presName="vSp" presStyleCnt="0"/>
      <dgm:spPr/>
    </dgm:pt>
    <dgm:pt modelId="{C316104F-3355-47EB-B0C7-AC7631B739F5}" type="pres">
      <dgm:prSet presAssocID="{3133C97D-2377-4B42-BAD8-8BE1C1C58603}" presName="horFlow" presStyleCnt="0"/>
      <dgm:spPr/>
    </dgm:pt>
    <dgm:pt modelId="{FAB1F573-16E0-4E12-875C-1878FA85674D}" type="pres">
      <dgm:prSet presAssocID="{3133C97D-2377-4B42-BAD8-8BE1C1C58603}" presName="bigChev" presStyleLbl="node1" presStyleIdx="2" presStyleCnt="3" custScaleY="121553" custLinFactNeighborX="11047" custLinFactNeighborY="4374"/>
      <dgm:spPr>
        <a:prstGeom prst="chevron">
          <a:avLst/>
        </a:prstGeom>
      </dgm:spPr>
      <dgm:t>
        <a:bodyPr/>
        <a:lstStyle/>
        <a:p>
          <a:endParaRPr lang="tr-TR"/>
        </a:p>
      </dgm:t>
    </dgm:pt>
    <dgm:pt modelId="{6A167AD4-64B5-4AEC-95EF-E2A5C523F66F}" type="pres">
      <dgm:prSet presAssocID="{E4B6BBB1-7DFE-41F6-8D6F-71F15687DACA}" presName="parTrans" presStyleCnt="0"/>
      <dgm:spPr/>
    </dgm:pt>
    <dgm:pt modelId="{0D0FF70A-A808-4BF4-95AE-A8E79FAB2B84}" type="pres">
      <dgm:prSet presAssocID="{B08987B5-BE22-4835-9E0E-7A92BA184B7B}" presName="node" presStyleLbl="alignAccFollowNode1" presStyleIdx="2" presStyleCnt="3" custScaleX="561993" custScaleY="213444" custLinFactNeighborX="-24884" custLinFactNeighborY="59036">
        <dgm:presLayoutVars>
          <dgm:bulletEnabled val="1"/>
        </dgm:presLayoutVars>
      </dgm:prSet>
      <dgm:spPr>
        <a:prstGeom prst="chevron">
          <a:avLst/>
        </a:prstGeom>
      </dgm:spPr>
      <dgm:t>
        <a:bodyPr/>
        <a:lstStyle/>
        <a:p>
          <a:endParaRPr lang="tr-TR"/>
        </a:p>
      </dgm:t>
    </dgm:pt>
  </dgm:ptLst>
  <dgm:cxnLst>
    <dgm:cxn modelId="{47360507-7D94-42EE-8BDE-2DF54E8E7E5F}" srcId="{730006CD-0CC3-4E36-B828-DDA4C9E8EBDF}" destId="{CABE42CF-32A5-463D-9F1B-3E37FF6C8819}" srcOrd="0" destOrd="0" parTransId="{2BF885FA-A2E8-471A-A7E4-7C60421E8A8A}" sibTransId="{BB9FE59D-56FD-40B8-B80D-AB414A9393D1}"/>
    <dgm:cxn modelId="{29E8C88C-3FC3-4FCB-B94C-4CA6F2C51689}" type="presOf" srcId="{CD79DE36-CDF7-42DD-99BE-80D2788F5464}" destId="{DA964832-55E9-4C18-9B71-5AACD862BEF0}" srcOrd="0" destOrd="0" presId="urn:microsoft.com/office/officeart/2005/8/layout/lProcess3"/>
    <dgm:cxn modelId="{7935EA81-72CF-4108-A5F0-5F5C6D81D905}" srcId="{C97352F1-2F0F-46AE-B960-90F1962BE851}" destId="{730006CD-0CC3-4E36-B828-DDA4C9E8EBDF}" srcOrd="1" destOrd="0" parTransId="{5F116ECC-5B18-42E0-B4D3-77246CD1679E}" sibTransId="{20C4CA37-41EC-4112-95A1-9B320E682BB5}"/>
    <dgm:cxn modelId="{4B3C20C7-4F70-44BB-AB43-4C9FF1EE4C4B}" type="presOf" srcId="{CABE42CF-32A5-463D-9F1B-3E37FF6C8819}" destId="{9C92320E-9575-48CB-8F40-855F1A723F33}" srcOrd="0" destOrd="0" presId="urn:microsoft.com/office/officeart/2005/8/layout/lProcess3"/>
    <dgm:cxn modelId="{5D57A16B-386C-46EC-9B9A-398B74E55966}" type="presOf" srcId="{B08987B5-BE22-4835-9E0E-7A92BA184B7B}" destId="{0D0FF70A-A808-4BF4-95AE-A8E79FAB2B84}" srcOrd="0" destOrd="0" presId="urn:microsoft.com/office/officeart/2005/8/layout/lProcess3"/>
    <dgm:cxn modelId="{7A28F323-2398-4F04-91E4-72B222A407B7}" srcId="{3133C97D-2377-4B42-BAD8-8BE1C1C58603}" destId="{B08987B5-BE22-4835-9E0E-7A92BA184B7B}" srcOrd="0" destOrd="0" parTransId="{E4B6BBB1-7DFE-41F6-8D6F-71F15687DACA}" sibTransId="{D6BB53F4-04C6-4258-B08F-6205F3F98EF9}"/>
    <dgm:cxn modelId="{19ABA21A-D37B-451B-AB76-3BDC199E49B8}" type="presOf" srcId="{339707B3-FBF4-46A9-A6CB-FD10E8EC439B}" destId="{67C0F503-4F14-4C35-A839-1239F646230F}" srcOrd="0" destOrd="0" presId="urn:microsoft.com/office/officeart/2005/8/layout/lProcess3"/>
    <dgm:cxn modelId="{9F5D8250-BE50-48DF-A9F1-3275353EDB6F}" srcId="{C97352F1-2F0F-46AE-B960-90F1962BE851}" destId="{339707B3-FBF4-46A9-A6CB-FD10E8EC439B}" srcOrd="0" destOrd="0" parTransId="{E6C6D69D-AB75-43A6-A943-116D25A08309}" sibTransId="{C8F41EE5-FAC9-4D38-836C-7615692AD753}"/>
    <dgm:cxn modelId="{C2F9FC41-7564-4224-BA70-C2612F8D477E}" type="presOf" srcId="{C97352F1-2F0F-46AE-B960-90F1962BE851}" destId="{85B87582-E9D0-4A2F-941E-49273BAA285D}" srcOrd="0" destOrd="0" presId="urn:microsoft.com/office/officeart/2005/8/layout/lProcess3"/>
    <dgm:cxn modelId="{03D4193A-4BCE-4605-8B14-FD9B465D9583}" srcId="{C97352F1-2F0F-46AE-B960-90F1962BE851}" destId="{3133C97D-2377-4B42-BAD8-8BE1C1C58603}" srcOrd="2" destOrd="0" parTransId="{10685D50-BBFF-4DCA-B422-2F2B5378BF9E}" sibTransId="{38DF4725-6BD5-4865-8EB7-FB36F7032009}"/>
    <dgm:cxn modelId="{665FC602-E28E-46B7-8269-76FA59D10155}" type="presOf" srcId="{3133C97D-2377-4B42-BAD8-8BE1C1C58603}" destId="{FAB1F573-16E0-4E12-875C-1878FA85674D}" srcOrd="0" destOrd="0" presId="urn:microsoft.com/office/officeart/2005/8/layout/lProcess3"/>
    <dgm:cxn modelId="{B68267CB-1933-4D11-ADCD-3D749C11106D}" type="presOf" srcId="{730006CD-0CC3-4E36-B828-DDA4C9E8EBDF}" destId="{878F37F5-FD2E-4A0B-BC42-EE237EB89409}" srcOrd="0" destOrd="0" presId="urn:microsoft.com/office/officeart/2005/8/layout/lProcess3"/>
    <dgm:cxn modelId="{12CF51C7-65A5-44A8-8DF0-A8015635DB04}" srcId="{339707B3-FBF4-46A9-A6CB-FD10E8EC439B}" destId="{CD79DE36-CDF7-42DD-99BE-80D2788F5464}" srcOrd="0" destOrd="0" parTransId="{66E9FDAA-7789-477B-9EFA-B9E43F7EB064}" sibTransId="{7A067499-2911-4BF1-9A4D-DDAE5B5609CD}"/>
    <dgm:cxn modelId="{CB820F65-80A4-43C3-9027-415DF417F93C}" type="presParOf" srcId="{85B87582-E9D0-4A2F-941E-49273BAA285D}" destId="{B267B63C-6E01-4970-95D1-3B4F775A341C}" srcOrd="0" destOrd="0" presId="urn:microsoft.com/office/officeart/2005/8/layout/lProcess3"/>
    <dgm:cxn modelId="{FAEA37E4-C3CD-4474-B348-DEF3152A9C4E}" type="presParOf" srcId="{B267B63C-6E01-4970-95D1-3B4F775A341C}" destId="{67C0F503-4F14-4C35-A839-1239F646230F}" srcOrd="0" destOrd="0" presId="urn:microsoft.com/office/officeart/2005/8/layout/lProcess3"/>
    <dgm:cxn modelId="{AC1B4E7D-16F0-4F54-9812-AF3BA2A1E87D}" type="presParOf" srcId="{B267B63C-6E01-4970-95D1-3B4F775A341C}" destId="{A86F3364-301A-4C6A-8EEB-C14894F78892}" srcOrd="1" destOrd="0" presId="urn:microsoft.com/office/officeart/2005/8/layout/lProcess3"/>
    <dgm:cxn modelId="{9BC85BC7-59A0-48EA-AEBA-0A63069F34FC}" type="presParOf" srcId="{B267B63C-6E01-4970-95D1-3B4F775A341C}" destId="{DA964832-55E9-4C18-9B71-5AACD862BEF0}" srcOrd="2" destOrd="0" presId="urn:microsoft.com/office/officeart/2005/8/layout/lProcess3"/>
    <dgm:cxn modelId="{2B25A684-CA89-4CB3-BA2C-666BAF17C53A}" type="presParOf" srcId="{85B87582-E9D0-4A2F-941E-49273BAA285D}" destId="{D1ADE06C-4A42-4BED-AAFE-B9D78F157C1C}" srcOrd="1" destOrd="0" presId="urn:microsoft.com/office/officeart/2005/8/layout/lProcess3"/>
    <dgm:cxn modelId="{DAC83769-7DD7-4E1A-B554-4A397CA54329}" type="presParOf" srcId="{85B87582-E9D0-4A2F-941E-49273BAA285D}" destId="{6CEB94A5-B4C5-4808-937C-FF420A777F90}" srcOrd="2" destOrd="0" presId="urn:microsoft.com/office/officeart/2005/8/layout/lProcess3"/>
    <dgm:cxn modelId="{F64BB0D3-8F73-4D6C-82D1-78AC6D96C1A9}" type="presParOf" srcId="{6CEB94A5-B4C5-4808-937C-FF420A777F90}" destId="{878F37F5-FD2E-4A0B-BC42-EE237EB89409}" srcOrd="0" destOrd="0" presId="urn:microsoft.com/office/officeart/2005/8/layout/lProcess3"/>
    <dgm:cxn modelId="{6F4B5D7B-1F9E-40E5-AA4A-76245A87E34C}" type="presParOf" srcId="{6CEB94A5-B4C5-4808-937C-FF420A777F90}" destId="{C825DF9A-5526-45F4-A724-65D89927823C}" srcOrd="1" destOrd="0" presId="urn:microsoft.com/office/officeart/2005/8/layout/lProcess3"/>
    <dgm:cxn modelId="{CCA66521-AF14-47E7-95E7-50D58673FBE3}" type="presParOf" srcId="{6CEB94A5-B4C5-4808-937C-FF420A777F90}" destId="{9C92320E-9575-48CB-8F40-855F1A723F33}" srcOrd="2" destOrd="0" presId="urn:microsoft.com/office/officeart/2005/8/layout/lProcess3"/>
    <dgm:cxn modelId="{7EE49DBC-643C-4D17-9135-9564BE538093}" type="presParOf" srcId="{85B87582-E9D0-4A2F-941E-49273BAA285D}" destId="{7ED68E2A-F032-471E-86A5-FA61673686C3}" srcOrd="3" destOrd="0" presId="urn:microsoft.com/office/officeart/2005/8/layout/lProcess3"/>
    <dgm:cxn modelId="{A6B95C6B-F194-4FC6-828C-DD399B4C18A6}" type="presParOf" srcId="{85B87582-E9D0-4A2F-941E-49273BAA285D}" destId="{C316104F-3355-47EB-B0C7-AC7631B739F5}" srcOrd="4" destOrd="0" presId="urn:microsoft.com/office/officeart/2005/8/layout/lProcess3"/>
    <dgm:cxn modelId="{9C947827-3AE1-49D3-855B-2ADA1FE17E16}" type="presParOf" srcId="{C316104F-3355-47EB-B0C7-AC7631B739F5}" destId="{FAB1F573-16E0-4E12-875C-1878FA85674D}" srcOrd="0" destOrd="0" presId="urn:microsoft.com/office/officeart/2005/8/layout/lProcess3"/>
    <dgm:cxn modelId="{62977D3F-398D-418F-9D27-9171A5B7E509}" type="presParOf" srcId="{C316104F-3355-47EB-B0C7-AC7631B739F5}" destId="{6A167AD4-64B5-4AEC-95EF-E2A5C523F66F}" srcOrd="1" destOrd="0" presId="urn:microsoft.com/office/officeart/2005/8/layout/lProcess3"/>
    <dgm:cxn modelId="{73957A09-0F90-4582-B4A9-F35097997C2E}" type="presParOf" srcId="{C316104F-3355-47EB-B0C7-AC7631B739F5}" destId="{0D0FF70A-A808-4BF4-95AE-A8E79FAB2B84}" srcOrd="2" destOrd="0" presId="urn:microsoft.com/office/officeart/2005/8/layout/lProcess3"/>
  </dgm:cxnLst>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1896D4-70EC-464E-88F3-B9D4E86CC52C}" type="datetimeFigureOut">
              <a:rPr lang="tr-TR" smtClean="0"/>
              <a:t>8.05.2024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21ACB1-E901-4243-944A-261A93BA7C7C}" type="slidenum">
              <a:rPr lang="tr-TR" smtClean="0"/>
              <a:t>‹#›</a:t>
            </a:fld>
            <a:endParaRPr lang="tr-TR"/>
          </a:p>
        </p:txBody>
      </p:sp>
    </p:spTree>
    <p:extLst>
      <p:ext uri="{BB962C8B-B14F-4D97-AF65-F5344CB8AC3E}">
        <p14:creationId xmlns:p14="http://schemas.microsoft.com/office/powerpoint/2010/main" val="2630436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54329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B6D16D7-3405-4387-902F-7885385CDE0A}" type="slidenum">
              <a:rPr lang="tr-TR" smtClean="0">
                <a:solidFill>
                  <a:prstClr val="black"/>
                </a:solidFill>
              </a:rPr>
              <a:pPr/>
              <a:t>6</a:t>
            </a:fld>
            <a:endParaRPr lang="tr-TR">
              <a:solidFill>
                <a:prstClr val="black"/>
              </a:solidFill>
            </a:endParaRPr>
          </a:p>
        </p:txBody>
      </p:sp>
    </p:spTree>
    <p:extLst>
      <p:ext uri="{BB962C8B-B14F-4D97-AF65-F5344CB8AC3E}">
        <p14:creationId xmlns:p14="http://schemas.microsoft.com/office/powerpoint/2010/main" val="1749167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B6D16D7-3405-4387-902F-7885385CDE0A}" type="slidenum">
              <a:rPr lang="tr-TR" smtClean="0">
                <a:solidFill>
                  <a:prstClr val="black"/>
                </a:solidFill>
              </a:rPr>
              <a:pPr/>
              <a:t>8</a:t>
            </a:fld>
            <a:endParaRPr lang="tr-TR">
              <a:solidFill>
                <a:prstClr val="black"/>
              </a:solidFill>
            </a:endParaRPr>
          </a:p>
        </p:txBody>
      </p:sp>
    </p:spTree>
    <p:extLst>
      <p:ext uri="{BB962C8B-B14F-4D97-AF65-F5344CB8AC3E}">
        <p14:creationId xmlns:p14="http://schemas.microsoft.com/office/powerpoint/2010/main" val="971956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02C4AD1-87B5-4417-A9B9-9A20170E4DF9}"/>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xmlns="" id="{0426CCB3-CCB6-4926-ACFC-0088C93D7A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xmlns="" id="{2B1A9E70-2BA3-4EE4-B004-3F864C627BB1}"/>
              </a:ext>
            </a:extLst>
          </p:cNvPr>
          <p:cNvSpPr>
            <a:spLocks noGrp="1"/>
          </p:cNvSpPr>
          <p:nvPr>
            <p:ph type="dt" sz="half" idx="10"/>
          </p:nvPr>
        </p:nvSpPr>
        <p:spPr/>
        <p:txBody>
          <a:bodyPr/>
          <a:lstStyle/>
          <a:p>
            <a:fld id="{3A9DCD23-AADB-4685-9A30-3A8479848082}" type="datetimeFigureOut">
              <a:rPr lang="tr-TR" smtClean="0"/>
              <a:t>8.05.2024</a:t>
            </a:fld>
            <a:endParaRPr lang="tr-TR"/>
          </a:p>
        </p:txBody>
      </p:sp>
      <p:sp>
        <p:nvSpPr>
          <p:cNvPr id="5" name="Alt Bilgi Yer Tutucusu 4">
            <a:extLst>
              <a:ext uri="{FF2B5EF4-FFF2-40B4-BE49-F238E27FC236}">
                <a16:creationId xmlns:a16="http://schemas.microsoft.com/office/drawing/2014/main" xmlns="" id="{7FFE3817-7147-4C10-9B34-3CF7960FEC3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36D845E4-46E5-4321-9919-C13B86C5A9C6}"/>
              </a:ext>
            </a:extLst>
          </p:cNvPr>
          <p:cNvSpPr>
            <a:spLocks noGrp="1"/>
          </p:cNvSpPr>
          <p:nvPr>
            <p:ph type="sldNum" sz="quarter" idx="12"/>
          </p:nvPr>
        </p:nvSpPr>
        <p:spPr/>
        <p:txBody>
          <a:bodyPr/>
          <a:lstStyle/>
          <a:p>
            <a:fld id="{5B288123-7946-45B2-8B9C-8B21BF8EC49F}" type="slidenum">
              <a:rPr lang="tr-TR" smtClean="0"/>
              <a:t>‹#›</a:t>
            </a:fld>
            <a:endParaRPr lang="tr-TR"/>
          </a:p>
        </p:txBody>
      </p:sp>
    </p:spTree>
    <p:extLst>
      <p:ext uri="{BB962C8B-B14F-4D97-AF65-F5344CB8AC3E}">
        <p14:creationId xmlns:p14="http://schemas.microsoft.com/office/powerpoint/2010/main" val="808051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A195DF4-913B-49CC-9D91-DB1484031D65}"/>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7E193B4C-70D7-488D-8532-5F7855070642}"/>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B537676C-69FC-4718-8409-6D01CF4B6149}"/>
              </a:ext>
            </a:extLst>
          </p:cNvPr>
          <p:cNvSpPr>
            <a:spLocks noGrp="1"/>
          </p:cNvSpPr>
          <p:nvPr>
            <p:ph type="dt" sz="half" idx="10"/>
          </p:nvPr>
        </p:nvSpPr>
        <p:spPr/>
        <p:txBody>
          <a:bodyPr/>
          <a:lstStyle/>
          <a:p>
            <a:fld id="{3A9DCD23-AADB-4685-9A30-3A8479848082}" type="datetimeFigureOut">
              <a:rPr lang="tr-TR" smtClean="0"/>
              <a:t>8.05.2024</a:t>
            </a:fld>
            <a:endParaRPr lang="tr-TR"/>
          </a:p>
        </p:txBody>
      </p:sp>
      <p:sp>
        <p:nvSpPr>
          <p:cNvPr id="5" name="Alt Bilgi Yer Tutucusu 4">
            <a:extLst>
              <a:ext uri="{FF2B5EF4-FFF2-40B4-BE49-F238E27FC236}">
                <a16:creationId xmlns:a16="http://schemas.microsoft.com/office/drawing/2014/main" xmlns="" id="{1AAA8CE5-C4E2-47C1-B562-A59AE0FEF5E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4A5D9C1E-F028-4745-B121-04A8695BC8FA}"/>
              </a:ext>
            </a:extLst>
          </p:cNvPr>
          <p:cNvSpPr>
            <a:spLocks noGrp="1"/>
          </p:cNvSpPr>
          <p:nvPr>
            <p:ph type="sldNum" sz="quarter" idx="12"/>
          </p:nvPr>
        </p:nvSpPr>
        <p:spPr/>
        <p:txBody>
          <a:bodyPr/>
          <a:lstStyle/>
          <a:p>
            <a:fld id="{5B288123-7946-45B2-8B9C-8B21BF8EC49F}" type="slidenum">
              <a:rPr lang="tr-TR" smtClean="0"/>
              <a:t>‹#›</a:t>
            </a:fld>
            <a:endParaRPr lang="tr-TR"/>
          </a:p>
        </p:txBody>
      </p:sp>
    </p:spTree>
    <p:extLst>
      <p:ext uri="{BB962C8B-B14F-4D97-AF65-F5344CB8AC3E}">
        <p14:creationId xmlns:p14="http://schemas.microsoft.com/office/powerpoint/2010/main" val="1431089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xmlns="" id="{0E5F97A3-D0A8-45D5-A450-B027818E3DFB}"/>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31BD1DF2-22F1-44C3-8A2A-010DAD64D364}"/>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55701B51-993F-44F3-A3CF-0B7A0828C021}"/>
              </a:ext>
            </a:extLst>
          </p:cNvPr>
          <p:cNvSpPr>
            <a:spLocks noGrp="1"/>
          </p:cNvSpPr>
          <p:nvPr>
            <p:ph type="dt" sz="half" idx="10"/>
          </p:nvPr>
        </p:nvSpPr>
        <p:spPr/>
        <p:txBody>
          <a:bodyPr/>
          <a:lstStyle/>
          <a:p>
            <a:fld id="{3A9DCD23-AADB-4685-9A30-3A8479848082}" type="datetimeFigureOut">
              <a:rPr lang="tr-TR" smtClean="0"/>
              <a:t>8.05.2024</a:t>
            </a:fld>
            <a:endParaRPr lang="tr-TR"/>
          </a:p>
        </p:txBody>
      </p:sp>
      <p:sp>
        <p:nvSpPr>
          <p:cNvPr id="5" name="Alt Bilgi Yer Tutucusu 4">
            <a:extLst>
              <a:ext uri="{FF2B5EF4-FFF2-40B4-BE49-F238E27FC236}">
                <a16:creationId xmlns:a16="http://schemas.microsoft.com/office/drawing/2014/main" xmlns="" id="{D900B7AD-F957-4EC9-9F79-E913D37E080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212E67B8-EC8E-4313-9B1F-1BD478E2C60D}"/>
              </a:ext>
            </a:extLst>
          </p:cNvPr>
          <p:cNvSpPr>
            <a:spLocks noGrp="1"/>
          </p:cNvSpPr>
          <p:nvPr>
            <p:ph type="sldNum" sz="quarter" idx="12"/>
          </p:nvPr>
        </p:nvSpPr>
        <p:spPr/>
        <p:txBody>
          <a:bodyPr/>
          <a:lstStyle/>
          <a:p>
            <a:fld id="{5B288123-7946-45B2-8B9C-8B21BF8EC49F}" type="slidenum">
              <a:rPr lang="tr-TR" smtClean="0"/>
              <a:t>‹#›</a:t>
            </a:fld>
            <a:endParaRPr lang="tr-TR"/>
          </a:p>
        </p:txBody>
      </p:sp>
    </p:spTree>
    <p:extLst>
      <p:ext uri="{BB962C8B-B14F-4D97-AF65-F5344CB8AC3E}">
        <p14:creationId xmlns:p14="http://schemas.microsoft.com/office/powerpoint/2010/main" val="4174514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78AD3F2-D7A5-4204-9DEF-F2A4CF489AE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C1986B81-33D0-4F96-9E2E-42359117DAF0}"/>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7AFE7C01-6B2D-4E94-9346-B2CB0B450567}"/>
              </a:ext>
            </a:extLst>
          </p:cNvPr>
          <p:cNvSpPr>
            <a:spLocks noGrp="1"/>
          </p:cNvSpPr>
          <p:nvPr>
            <p:ph type="dt" sz="half" idx="10"/>
          </p:nvPr>
        </p:nvSpPr>
        <p:spPr/>
        <p:txBody>
          <a:bodyPr/>
          <a:lstStyle/>
          <a:p>
            <a:fld id="{3A9DCD23-AADB-4685-9A30-3A8479848082}" type="datetimeFigureOut">
              <a:rPr lang="tr-TR" smtClean="0"/>
              <a:t>8.05.2024</a:t>
            </a:fld>
            <a:endParaRPr lang="tr-TR"/>
          </a:p>
        </p:txBody>
      </p:sp>
      <p:sp>
        <p:nvSpPr>
          <p:cNvPr id="5" name="Alt Bilgi Yer Tutucusu 4">
            <a:extLst>
              <a:ext uri="{FF2B5EF4-FFF2-40B4-BE49-F238E27FC236}">
                <a16:creationId xmlns:a16="http://schemas.microsoft.com/office/drawing/2014/main" xmlns="" id="{F79DBE82-B43A-42F5-BCBB-728084BA0E9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D825F882-FA8B-4D4A-832B-B69BD140909D}"/>
              </a:ext>
            </a:extLst>
          </p:cNvPr>
          <p:cNvSpPr>
            <a:spLocks noGrp="1"/>
          </p:cNvSpPr>
          <p:nvPr>
            <p:ph type="sldNum" sz="quarter" idx="12"/>
          </p:nvPr>
        </p:nvSpPr>
        <p:spPr/>
        <p:txBody>
          <a:bodyPr/>
          <a:lstStyle/>
          <a:p>
            <a:fld id="{5B288123-7946-45B2-8B9C-8B21BF8EC49F}" type="slidenum">
              <a:rPr lang="tr-TR" smtClean="0"/>
              <a:t>‹#›</a:t>
            </a:fld>
            <a:endParaRPr lang="tr-TR"/>
          </a:p>
        </p:txBody>
      </p:sp>
    </p:spTree>
    <p:extLst>
      <p:ext uri="{BB962C8B-B14F-4D97-AF65-F5344CB8AC3E}">
        <p14:creationId xmlns:p14="http://schemas.microsoft.com/office/powerpoint/2010/main" val="344421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D10B56F-8419-41F0-B204-6A31DCC780AB}"/>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xmlns="" id="{30FBE471-4B41-4A34-A272-B7810B41E5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xmlns="" id="{B639C346-1381-45EE-8814-88EFAC7EFF33}"/>
              </a:ext>
            </a:extLst>
          </p:cNvPr>
          <p:cNvSpPr>
            <a:spLocks noGrp="1"/>
          </p:cNvSpPr>
          <p:nvPr>
            <p:ph type="dt" sz="half" idx="10"/>
          </p:nvPr>
        </p:nvSpPr>
        <p:spPr/>
        <p:txBody>
          <a:bodyPr/>
          <a:lstStyle/>
          <a:p>
            <a:fld id="{3A9DCD23-AADB-4685-9A30-3A8479848082}" type="datetimeFigureOut">
              <a:rPr lang="tr-TR" smtClean="0"/>
              <a:t>8.05.2024</a:t>
            </a:fld>
            <a:endParaRPr lang="tr-TR"/>
          </a:p>
        </p:txBody>
      </p:sp>
      <p:sp>
        <p:nvSpPr>
          <p:cNvPr id="5" name="Alt Bilgi Yer Tutucusu 4">
            <a:extLst>
              <a:ext uri="{FF2B5EF4-FFF2-40B4-BE49-F238E27FC236}">
                <a16:creationId xmlns:a16="http://schemas.microsoft.com/office/drawing/2014/main" xmlns="" id="{F477CE7D-6879-4F4E-848C-7E0F7A2AB82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8B13394E-1329-4E5A-926F-83A7CF1B67F2}"/>
              </a:ext>
            </a:extLst>
          </p:cNvPr>
          <p:cNvSpPr>
            <a:spLocks noGrp="1"/>
          </p:cNvSpPr>
          <p:nvPr>
            <p:ph type="sldNum" sz="quarter" idx="12"/>
          </p:nvPr>
        </p:nvSpPr>
        <p:spPr/>
        <p:txBody>
          <a:bodyPr/>
          <a:lstStyle/>
          <a:p>
            <a:fld id="{5B288123-7946-45B2-8B9C-8B21BF8EC49F}" type="slidenum">
              <a:rPr lang="tr-TR" smtClean="0"/>
              <a:t>‹#›</a:t>
            </a:fld>
            <a:endParaRPr lang="tr-TR"/>
          </a:p>
        </p:txBody>
      </p:sp>
    </p:spTree>
    <p:extLst>
      <p:ext uri="{BB962C8B-B14F-4D97-AF65-F5344CB8AC3E}">
        <p14:creationId xmlns:p14="http://schemas.microsoft.com/office/powerpoint/2010/main" val="2765224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8135A87-7285-458E-8A0B-4B29160E2552}"/>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50B72A3D-A179-4F81-982F-6555840B8829}"/>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xmlns="" id="{B6BF18FC-6FAE-4C3F-ABA8-D1FE44D2166C}"/>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xmlns="" id="{E6FC16E1-BBB1-4644-BFD5-342FB9263BC6}"/>
              </a:ext>
            </a:extLst>
          </p:cNvPr>
          <p:cNvSpPr>
            <a:spLocks noGrp="1"/>
          </p:cNvSpPr>
          <p:nvPr>
            <p:ph type="dt" sz="half" idx="10"/>
          </p:nvPr>
        </p:nvSpPr>
        <p:spPr/>
        <p:txBody>
          <a:bodyPr/>
          <a:lstStyle/>
          <a:p>
            <a:fld id="{3A9DCD23-AADB-4685-9A30-3A8479848082}" type="datetimeFigureOut">
              <a:rPr lang="tr-TR" smtClean="0"/>
              <a:t>8.05.2024</a:t>
            </a:fld>
            <a:endParaRPr lang="tr-TR"/>
          </a:p>
        </p:txBody>
      </p:sp>
      <p:sp>
        <p:nvSpPr>
          <p:cNvPr id="6" name="Alt Bilgi Yer Tutucusu 5">
            <a:extLst>
              <a:ext uri="{FF2B5EF4-FFF2-40B4-BE49-F238E27FC236}">
                <a16:creationId xmlns:a16="http://schemas.microsoft.com/office/drawing/2014/main" xmlns="" id="{706A8748-FC23-48FE-930D-079CBC4B028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4655FE1E-726D-43AD-BCC3-E9018F1C5647}"/>
              </a:ext>
            </a:extLst>
          </p:cNvPr>
          <p:cNvSpPr>
            <a:spLocks noGrp="1"/>
          </p:cNvSpPr>
          <p:nvPr>
            <p:ph type="sldNum" sz="quarter" idx="12"/>
          </p:nvPr>
        </p:nvSpPr>
        <p:spPr/>
        <p:txBody>
          <a:bodyPr/>
          <a:lstStyle/>
          <a:p>
            <a:fld id="{5B288123-7946-45B2-8B9C-8B21BF8EC49F}" type="slidenum">
              <a:rPr lang="tr-TR" smtClean="0"/>
              <a:t>‹#›</a:t>
            </a:fld>
            <a:endParaRPr lang="tr-TR"/>
          </a:p>
        </p:txBody>
      </p:sp>
    </p:spTree>
    <p:extLst>
      <p:ext uri="{BB962C8B-B14F-4D97-AF65-F5344CB8AC3E}">
        <p14:creationId xmlns:p14="http://schemas.microsoft.com/office/powerpoint/2010/main" val="4186907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2426B71-BA75-424E-9FD7-55204ABE2CD0}"/>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879D1C56-5BBE-4479-99E1-170FDC9D17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xmlns="" id="{D89928EA-3964-40BC-B36D-C96EB67457EA}"/>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xmlns="" id="{FC90F50A-1E87-4225-A444-A47AE7834D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xmlns="" id="{6896798A-9280-406C-9F15-1D640AEB3419}"/>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xmlns="" id="{DA301A24-6B36-43B0-8073-E5C981C26EA4}"/>
              </a:ext>
            </a:extLst>
          </p:cNvPr>
          <p:cNvSpPr>
            <a:spLocks noGrp="1"/>
          </p:cNvSpPr>
          <p:nvPr>
            <p:ph type="dt" sz="half" idx="10"/>
          </p:nvPr>
        </p:nvSpPr>
        <p:spPr/>
        <p:txBody>
          <a:bodyPr/>
          <a:lstStyle/>
          <a:p>
            <a:fld id="{3A9DCD23-AADB-4685-9A30-3A8479848082}" type="datetimeFigureOut">
              <a:rPr lang="tr-TR" smtClean="0"/>
              <a:t>8.05.2024</a:t>
            </a:fld>
            <a:endParaRPr lang="tr-TR"/>
          </a:p>
        </p:txBody>
      </p:sp>
      <p:sp>
        <p:nvSpPr>
          <p:cNvPr id="8" name="Alt Bilgi Yer Tutucusu 7">
            <a:extLst>
              <a:ext uri="{FF2B5EF4-FFF2-40B4-BE49-F238E27FC236}">
                <a16:creationId xmlns:a16="http://schemas.microsoft.com/office/drawing/2014/main" xmlns="" id="{5314EEDD-FC04-4655-8634-D407E6859231}"/>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xmlns="" id="{590A9C13-9CEC-4E30-885C-9958F2E79E19}"/>
              </a:ext>
            </a:extLst>
          </p:cNvPr>
          <p:cNvSpPr>
            <a:spLocks noGrp="1"/>
          </p:cNvSpPr>
          <p:nvPr>
            <p:ph type="sldNum" sz="quarter" idx="12"/>
          </p:nvPr>
        </p:nvSpPr>
        <p:spPr/>
        <p:txBody>
          <a:bodyPr/>
          <a:lstStyle/>
          <a:p>
            <a:fld id="{5B288123-7946-45B2-8B9C-8B21BF8EC49F}" type="slidenum">
              <a:rPr lang="tr-TR" smtClean="0"/>
              <a:t>‹#›</a:t>
            </a:fld>
            <a:endParaRPr lang="tr-TR"/>
          </a:p>
        </p:txBody>
      </p:sp>
    </p:spTree>
    <p:extLst>
      <p:ext uri="{BB962C8B-B14F-4D97-AF65-F5344CB8AC3E}">
        <p14:creationId xmlns:p14="http://schemas.microsoft.com/office/powerpoint/2010/main" val="2015869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33C08B8-4E4A-4190-8097-029F0B926307}"/>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xmlns="" id="{80B63850-4301-471F-B81A-186651B26D0D}"/>
              </a:ext>
            </a:extLst>
          </p:cNvPr>
          <p:cNvSpPr>
            <a:spLocks noGrp="1"/>
          </p:cNvSpPr>
          <p:nvPr>
            <p:ph type="dt" sz="half" idx="10"/>
          </p:nvPr>
        </p:nvSpPr>
        <p:spPr/>
        <p:txBody>
          <a:bodyPr/>
          <a:lstStyle/>
          <a:p>
            <a:fld id="{3A9DCD23-AADB-4685-9A30-3A8479848082}" type="datetimeFigureOut">
              <a:rPr lang="tr-TR" smtClean="0"/>
              <a:t>8.05.2024</a:t>
            </a:fld>
            <a:endParaRPr lang="tr-TR"/>
          </a:p>
        </p:txBody>
      </p:sp>
      <p:sp>
        <p:nvSpPr>
          <p:cNvPr id="4" name="Alt Bilgi Yer Tutucusu 3">
            <a:extLst>
              <a:ext uri="{FF2B5EF4-FFF2-40B4-BE49-F238E27FC236}">
                <a16:creationId xmlns:a16="http://schemas.microsoft.com/office/drawing/2014/main" xmlns="" id="{936BB031-C752-4288-8678-2F4E2CB62CED}"/>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xmlns="" id="{F8937905-7D9C-43C6-92EC-0CD0A8CDDE8F}"/>
              </a:ext>
            </a:extLst>
          </p:cNvPr>
          <p:cNvSpPr>
            <a:spLocks noGrp="1"/>
          </p:cNvSpPr>
          <p:nvPr>
            <p:ph type="sldNum" sz="quarter" idx="12"/>
          </p:nvPr>
        </p:nvSpPr>
        <p:spPr/>
        <p:txBody>
          <a:bodyPr/>
          <a:lstStyle/>
          <a:p>
            <a:fld id="{5B288123-7946-45B2-8B9C-8B21BF8EC49F}" type="slidenum">
              <a:rPr lang="tr-TR" smtClean="0"/>
              <a:t>‹#›</a:t>
            </a:fld>
            <a:endParaRPr lang="tr-TR"/>
          </a:p>
        </p:txBody>
      </p:sp>
    </p:spTree>
    <p:extLst>
      <p:ext uri="{BB962C8B-B14F-4D97-AF65-F5344CB8AC3E}">
        <p14:creationId xmlns:p14="http://schemas.microsoft.com/office/powerpoint/2010/main" val="105097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xmlns="" id="{6BE4B23E-F979-436A-9BCE-D1E5F08B5ED8}"/>
              </a:ext>
            </a:extLst>
          </p:cNvPr>
          <p:cNvSpPr>
            <a:spLocks noGrp="1"/>
          </p:cNvSpPr>
          <p:nvPr>
            <p:ph type="dt" sz="half" idx="10"/>
          </p:nvPr>
        </p:nvSpPr>
        <p:spPr/>
        <p:txBody>
          <a:bodyPr/>
          <a:lstStyle/>
          <a:p>
            <a:fld id="{3A9DCD23-AADB-4685-9A30-3A8479848082}" type="datetimeFigureOut">
              <a:rPr lang="tr-TR" smtClean="0"/>
              <a:t>8.05.2024</a:t>
            </a:fld>
            <a:endParaRPr lang="tr-TR"/>
          </a:p>
        </p:txBody>
      </p:sp>
      <p:sp>
        <p:nvSpPr>
          <p:cNvPr id="3" name="Alt Bilgi Yer Tutucusu 2">
            <a:extLst>
              <a:ext uri="{FF2B5EF4-FFF2-40B4-BE49-F238E27FC236}">
                <a16:creationId xmlns:a16="http://schemas.microsoft.com/office/drawing/2014/main" xmlns="" id="{26F8C905-9CEA-4B4B-9ABA-9AC691E9B46B}"/>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xmlns="" id="{9B572C58-06BB-4196-B50D-31A2AD102919}"/>
              </a:ext>
            </a:extLst>
          </p:cNvPr>
          <p:cNvSpPr>
            <a:spLocks noGrp="1"/>
          </p:cNvSpPr>
          <p:nvPr>
            <p:ph type="sldNum" sz="quarter" idx="12"/>
          </p:nvPr>
        </p:nvSpPr>
        <p:spPr/>
        <p:txBody>
          <a:bodyPr/>
          <a:lstStyle/>
          <a:p>
            <a:fld id="{5B288123-7946-45B2-8B9C-8B21BF8EC49F}" type="slidenum">
              <a:rPr lang="tr-TR" smtClean="0"/>
              <a:t>‹#›</a:t>
            </a:fld>
            <a:endParaRPr lang="tr-TR"/>
          </a:p>
        </p:txBody>
      </p:sp>
    </p:spTree>
    <p:extLst>
      <p:ext uri="{BB962C8B-B14F-4D97-AF65-F5344CB8AC3E}">
        <p14:creationId xmlns:p14="http://schemas.microsoft.com/office/powerpoint/2010/main" val="1943995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B71E043-111D-44B6-9B03-18A42087425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59CDB550-5B79-4B78-8209-B7F834F29D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xmlns="" id="{5307B4C1-3288-4F93-A3C0-8BCD06BFF2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B339EEFF-7FD5-4350-8D47-4C663E95B4A6}"/>
              </a:ext>
            </a:extLst>
          </p:cNvPr>
          <p:cNvSpPr>
            <a:spLocks noGrp="1"/>
          </p:cNvSpPr>
          <p:nvPr>
            <p:ph type="dt" sz="half" idx="10"/>
          </p:nvPr>
        </p:nvSpPr>
        <p:spPr/>
        <p:txBody>
          <a:bodyPr/>
          <a:lstStyle/>
          <a:p>
            <a:fld id="{3A9DCD23-AADB-4685-9A30-3A8479848082}" type="datetimeFigureOut">
              <a:rPr lang="tr-TR" smtClean="0"/>
              <a:t>8.05.2024</a:t>
            </a:fld>
            <a:endParaRPr lang="tr-TR"/>
          </a:p>
        </p:txBody>
      </p:sp>
      <p:sp>
        <p:nvSpPr>
          <p:cNvPr id="6" name="Alt Bilgi Yer Tutucusu 5">
            <a:extLst>
              <a:ext uri="{FF2B5EF4-FFF2-40B4-BE49-F238E27FC236}">
                <a16:creationId xmlns:a16="http://schemas.microsoft.com/office/drawing/2014/main" xmlns="" id="{722C8AF3-4741-460E-8CD7-70608ACEA0A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852387D6-EB88-4242-8985-504EA9A7B9C5}"/>
              </a:ext>
            </a:extLst>
          </p:cNvPr>
          <p:cNvSpPr>
            <a:spLocks noGrp="1"/>
          </p:cNvSpPr>
          <p:nvPr>
            <p:ph type="sldNum" sz="quarter" idx="12"/>
          </p:nvPr>
        </p:nvSpPr>
        <p:spPr/>
        <p:txBody>
          <a:bodyPr/>
          <a:lstStyle/>
          <a:p>
            <a:fld id="{5B288123-7946-45B2-8B9C-8B21BF8EC49F}" type="slidenum">
              <a:rPr lang="tr-TR" smtClean="0"/>
              <a:t>‹#›</a:t>
            </a:fld>
            <a:endParaRPr lang="tr-TR"/>
          </a:p>
        </p:txBody>
      </p:sp>
    </p:spTree>
    <p:extLst>
      <p:ext uri="{BB962C8B-B14F-4D97-AF65-F5344CB8AC3E}">
        <p14:creationId xmlns:p14="http://schemas.microsoft.com/office/powerpoint/2010/main" val="2209405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A3BC5E7-697B-4C80-9351-4012FD38B4D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xmlns="" id="{9B762F0A-AD23-4678-B44B-9434763CC7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xmlns="" id="{5E5C5580-47BB-4510-A07F-9AD55CFAB2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38F969F7-63A6-4097-8ABE-88501B2FF7D7}"/>
              </a:ext>
            </a:extLst>
          </p:cNvPr>
          <p:cNvSpPr>
            <a:spLocks noGrp="1"/>
          </p:cNvSpPr>
          <p:nvPr>
            <p:ph type="dt" sz="half" idx="10"/>
          </p:nvPr>
        </p:nvSpPr>
        <p:spPr/>
        <p:txBody>
          <a:bodyPr/>
          <a:lstStyle/>
          <a:p>
            <a:fld id="{3A9DCD23-AADB-4685-9A30-3A8479848082}" type="datetimeFigureOut">
              <a:rPr lang="tr-TR" smtClean="0"/>
              <a:t>8.05.2024</a:t>
            </a:fld>
            <a:endParaRPr lang="tr-TR"/>
          </a:p>
        </p:txBody>
      </p:sp>
      <p:sp>
        <p:nvSpPr>
          <p:cNvPr id="6" name="Alt Bilgi Yer Tutucusu 5">
            <a:extLst>
              <a:ext uri="{FF2B5EF4-FFF2-40B4-BE49-F238E27FC236}">
                <a16:creationId xmlns:a16="http://schemas.microsoft.com/office/drawing/2014/main" xmlns="" id="{5CDD3B68-908C-4B20-9648-C5D860680E8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96B8B25B-FED1-4EEB-8A9F-5C8F2F09A365}"/>
              </a:ext>
            </a:extLst>
          </p:cNvPr>
          <p:cNvSpPr>
            <a:spLocks noGrp="1"/>
          </p:cNvSpPr>
          <p:nvPr>
            <p:ph type="sldNum" sz="quarter" idx="12"/>
          </p:nvPr>
        </p:nvSpPr>
        <p:spPr/>
        <p:txBody>
          <a:bodyPr/>
          <a:lstStyle/>
          <a:p>
            <a:fld id="{5B288123-7946-45B2-8B9C-8B21BF8EC49F}" type="slidenum">
              <a:rPr lang="tr-TR" smtClean="0"/>
              <a:t>‹#›</a:t>
            </a:fld>
            <a:endParaRPr lang="tr-TR"/>
          </a:p>
        </p:txBody>
      </p:sp>
    </p:spTree>
    <p:extLst>
      <p:ext uri="{BB962C8B-B14F-4D97-AF65-F5344CB8AC3E}">
        <p14:creationId xmlns:p14="http://schemas.microsoft.com/office/powerpoint/2010/main" val="1341670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xmlns="" id="{FDC07A71-E22B-4552-AD20-DBE18ECFD0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159760FA-1E9A-46EC-A409-AED0D5130B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869F3922-E2E8-4CE5-90C3-4F3F3B201A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9DCD23-AADB-4685-9A30-3A8479848082}" type="datetimeFigureOut">
              <a:rPr lang="tr-TR" smtClean="0"/>
              <a:t>8.05.2024</a:t>
            </a:fld>
            <a:endParaRPr lang="tr-TR"/>
          </a:p>
        </p:txBody>
      </p:sp>
      <p:sp>
        <p:nvSpPr>
          <p:cNvPr id="5" name="Alt Bilgi Yer Tutucusu 4">
            <a:extLst>
              <a:ext uri="{FF2B5EF4-FFF2-40B4-BE49-F238E27FC236}">
                <a16:creationId xmlns:a16="http://schemas.microsoft.com/office/drawing/2014/main" xmlns="" id="{F77C777F-099E-4729-8215-54DF1E6703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xmlns="" id="{B0B99DDD-B182-4138-B512-F507C948D6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288123-7946-45B2-8B9C-8B21BF8EC49F}" type="slidenum">
              <a:rPr lang="tr-TR" smtClean="0"/>
              <a:t>‹#›</a:t>
            </a:fld>
            <a:endParaRPr lang="tr-TR"/>
          </a:p>
        </p:txBody>
      </p:sp>
    </p:spTree>
    <p:extLst>
      <p:ext uri="{BB962C8B-B14F-4D97-AF65-F5344CB8AC3E}">
        <p14:creationId xmlns:p14="http://schemas.microsoft.com/office/powerpoint/2010/main" val="2784012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2999" y="1042699"/>
            <a:ext cx="10116127" cy="2808865"/>
          </a:xfrm>
        </p:spPr>
        <p:txBody>
          <a:bodyPr numCol="1" anchor="ctr">
            <a:normAutofit fontScale="90000"/>
          </a:bodyPr>
          <a:lstStyle/>
          <a:p>
            <a:r>
              <a:rPr lang="tr-TR" dirty="0">
                <a:solidFill>
                  <a:srgbClr val="861610"/>
                </a:solidFill>
                <a:latin typeface="Cambria" panose="02040503050406030204" pitchFamily="18" charset="0"/>
                <a:ea typeface="Cambria" panose="02040503050406030204" pitchFamily="18" charset="0"/>
                <a:cs typeface="Times New Roman" panose="02020603050405020304" pitchFamily="18" charset="0"/>
              </a:rPr>
              <a:t>Bağımsız Denetim ve Dış Denetimin Karşılaştırılması: </a:t>
            </a:r>
            <a:br>
              <a:rPr lang="tr-TR" dirty="0">
                <a:solidFill>
                  <a:srgbClr val="861610"/>
                </a:solidFill>
                <a:latin typeface="Cambria" panose="02040503050406030204" pitchFamily="18" charset="0"/>
                <a:ea typeface="Cambria" panose="02040503050406030204" pitchFamily="18" charset="0"/>
                <a:cs typeface="Times New Roman" panose="02020603050405020304" pitchFamily="18" charset="0"/>
              </a:rPr>
            </a:br>
            <a:r>
              <a:rPr lang="tr-TR" dirty="0">
                <a:solidFill>
                  <a:srgbClr val="861610"/>
                </a:solidFill>
                <a:latin typeface="Cambria" panose="02040503050406030204" pitchFamily="18" charset="0"/>
                <a:ea typeface="Cambria" panose="02040503050406030204" pitchFamily="18" charset="0"/>
                <a:cs typeface="Times New Roman" panose="02020603050405020304" pitchFamily="18" charset="0"/>
              </a:rPr>
              <a:t>BDS ve SBDS, Genel Çerçeve, Uygulama Esasları</a:t>
            </a:r>
          </a:p>
        </p:txBody>
      </p:sp>
      <p:sp>
        <p:nvSpPr>
          <p:cNvPr id="3" name="Subtitle 2"/>
          <p:cNvSpPr>
            <a:spLocks noGrp="1"/>
          </p:cNvSpPr>
          <p:nvPr>
            <p:ph type="subTitle" idx="1"/>
          </p:nvPr>
        </p:nvSpPr>
        <p:spPr>
          <a:xfrm>
            <a:off x="1724025" y="4762212"/>
            <a:ext cx="9144000" cy="1053089"/>
          </a:xfrm>
        </p:spPr>
        <p:txBody>
          <a:bodyPr>
            <a:noAutofit/>
          </a:bodyPr>
          <a:lstStyle/>
          <a:p>
            <a:r>
              <a:rPr lang="tr-TR" sz="2800" dirty="0">
                <a:latin typeface="Cambria" panose="02040503050406030204" pitchFamily="18" charset="0"/>
                <a:ea typeface="Cambria" panose="02040503050406030204" pitchFamily="18" charset="0"/>
                <a:cs typeface="Times New Roman" panose="02020603050405020304" pitchFamily="18" charset="0"/>
              </a:rPr>
              <a:t>Kemalettin GÖKKAYA, Uzman</a:t>
            </a:r>
          </a:p>
          <a:p>
            <a:r>
              <a:rPr lang="tr-TR" sz="2800" dirty="0">
                <a:latin typeface="Cambria" panose="02040503050406030204" pitchFamily="18" charset="0"/>
                <a:ea typeface="Cambria" panose="02040503050406030204" pitchFamily="18" charset="0"/>
                <a:cs typeface="Times New Roman" panose="02020603050405020304" pitchFamily="18" charset="0"/>
              </a:rPr>
              <a:t>Denetim Standartları Dairesi Başkanlığı</a:t>
            </a:r>
          </a:p>
        </p:txBody>
      </p:sp>
      <p:sp>
        <p:nvSpPr>
          <p:cNvPr id="5" name="Slide Number Placeholder 4"/>
          <p:cNvSpPr>
            <a:spLocks noGrp="1"/>
          </p:cNvSpPr>
          <p:nvPr>
            <p:ph type="sldNum" sz="quarter" idx="12"/>
          </p:nvPr>
        </p:nvSpPr>
        <p:spPr/>
        <p:txBody>
          <a:bodyPr/>
          <a:lstStyle/>
          <a:p>
            <a:fld id="{EC076D83-DB9A-431C-8CA5-85557F434BEC}" type="slidenum">
              <a:rPr lang="tr-TR" smtClean="0">
                <a:latin typeface="Times New Roman" panose="02020603050405020304" pitchFamily="18" charset="0"/>
                <a:cs typeface="Times New Roman" panose="02020603050405020304" pitchFamily="18" charset="0"/>
              </a:rPr>
              <a:t>1</a:t>
            </a:fld>
            <a:endParaRPr lang="tr-TR" dirty="0">
              <a:latin typeface="Times New Roman" panose="02020603050405020304" pitchFamily="18" charset="0"/>
              <a:cs typeface="Times New Roman" panose="02020603050405020304" pitchFamily="18" charset="0"/>
            </a:endParaRPr>
          </a:p>
        </p:txBody>
      </p:sp>
      <p:pic>
        <p:nvPicPr>
          <p:cNvPr id="7" name="Resim 6" descr="C:\Users\pc\Desktop\mail.google.com.png">
            <a:extLst>
              <a:ext uri="{FF2B5EF4-FFF2-40B4-BE49-F238E27FC236}">
                <a16:creationId xmlns:a16="http://schemas.microsoft.com/office/drawing/2014/main" xmlns="" id="{DA4E7EA8-E34F-4D50-833B-45587540252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5965" y="6032314"/>
            <a:ext cx="1080120" cy="648072"/>
          </a:xfrm>
          <a:prstGeom prst="rect">
            <a:avLst/>
          </a:prstGeom>
          <a:noFill/>
          <a:ln>
            <a:noFill/>
          </a:ln>
        </p:spPr>
      </p:pic>
    </p:spTree>
    <p:extLst>
      <p:ext uri="{BB962C8B-B14F-4D97-AF65-F5344CB8AC3E}">
        <p14:creationId xmlns:p14="http://schemas.microsoft.com/office/powerpoint/2010/main" val="197327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328" y="136525"/>
            <a:ext cx="10515600" cy="596220"/>
          </a:xfrm>
        </p:spPr>
        <p:txBody>
          <a:bodyPr numCol="1" anchor="ctr">
            <a:normAutofit/>
          </a:bodyPr>
          <a:lstStyle/>
          <a:p>
            <a:r>
              <a:rPr lang="tr-TR" sz="3200" b="1" dirty="0">
                <a:solidFill>
                  <a:srgbClr val="891D17"/>
                </a:solidFill>
                <a:latin typeface="Cambria" panose="02040503050406030204" pitchFamily="18" charset="0"/>
                <a:ea typeface="Cambria" panose="02040503050406030204" pitchFamily="18" charset="0"/>
                <a:cs typeface="Times New Roman" panose="02020603050405020304" pitchFamily="18" charset="0"/>
              </a:rPr>
              <a:t>Sınırlı Bağımsız Denetimin Genel Uygulama Alanları</a:t>
            </a:r>
          </a:p>
        </p:txBody>
      </p:sp>
      <p:sp>
        <p:nvSpPr>
          <p:cNvPr id="5" name="Slide Number Placeholder 4"/>
          <p:cNvSpPr>
            <a:spLocks noGrp="1"/>
          </p:cNvSpPr>
          <p:nvPr>
            <p:ph type="sldNum" sz="quarter" idx="12"/>
          </p:nvPr>
        </p:nvSpPr>
        <p:spPr/>
        <p:txBody>
          <a:bodyPr/>
          <a:lstStyle/>
          <a:p>
            <a:fld id="{EC076D83-DB9A-431C-8CA5-85557F434BEC}" type="slidenum">
              <a:rPr lang="tr-TR" smtClean="0">
                <a:latin typeface="Times New Roman" panose="02020603050405020304" pitchFamily="18" charset="0"/>
                <a:cs typeface="Times New Roman" panose="02020603050405020304" pitchFamily="18" charset="0"/>
              </a:rPr>
              <a:t>10</a:t>
            </a:fld>
            <a:endParaRPr lang="tr-TR" dirty="0">
              <a:latin typeface="Times New Roman" panose="02020603050405020304" pitchFamily="18" charset="0"/>
              <a:cs typeface="Times New Roman" panose="02020603050405020304" pitchFamily="18" charset="0"/>
            </a:endParaRPr>
          </a:p>
        </p:txBody>
      </p:sp>
      <p:sp>
        <p:nvSpPr>
          <p:cNvPr id="6" name="Metin kutusu 5">
            <a:extLst>
              <a:ext uri="{FF2B5EF4-FFF2-40B4-BE49-F238E27FC236}">
                <a16:creationId xmlns:a16="http://schemas.microsoft.com/office/drawing/2014/main" xmlns="" id="{72F94C2D-E2B8-4E82-93FF-EB10B468923E}"/>
              </a:ext>
            </a:extLst>
          </p:cNvPr>
          <p:cNvSpPr txBox="1"/>
          <p:nvPr/>
        </p:nvSpPr>
        <p:spPr>
          <a:xfrm>
            <a:off x="838199" y="1448822"/>
            <a:ext cx="10275277" cy="3816429"/>
          </a:xfrm>
          <a:prstGeom prst="rect">
            <a:avLst/>
          </a:prstGeom>
          <a:noFill/>
        </p:spPr>
        <p:txBody>
          <a:bodyPr wrap="square">
            <a:spAutoFit/>
          </a:bodyPr>
          <a:lstStyle/>
          <a:p>
            <a:pPr algn="l"/>
            <a:r>
              <a:rPr lang="tr-TR" sz="1600" b="0" i="0" dirty="0">
                <a:solidFill>
                  <a:srgbClr val="0D0D0D"/>
                </a:solidFill>
                <a:effectLst/>
                <a:latin typeface="Times New Roman" panose="02020603050405020304" pitchFamily="18" charset="0"/>
                <a:cs typeface="Times New Roman" panose="02020603050405020304" pitchFamily="18" charset="0"/>
              </a:rPr>
              <a:t>Sınırlı bağımsız denetim, çeşitli nedenlerle yapılabilir (Tam kapsamlı bir bağımsız denetime tabi olmayanlar için):</a:t>
            </a:r>
          </a:p>
          <a:p>
            <a:pPr algn="just"/>
            <a:endParaRPr lang="tr-TR" sz="1600" b="0" i="0" dirty="0">
              <a:solidFill>
                <a:srgbClr val="0D0D0D"/>
              </a:solidFill>
              <a:effectLst/>
              <a:latin typeface="Times New Roman" panose="02020603050405020304" pitchFamily="18" charset="0"/>
              <a:cs typeface="Times New Roman" panose="02020603050405020304" pitchFamily="18" charset="0"/>
            </a:endParaRPr>
          </a:p>
          <a:p>
            <a:pPr algn="just"/>
            <a:r>
              <a:rPr lang="tr-TR" sz="1600" b="1" i="0" u="sng" dirty="0">
                <a:solidFill>
                  <a:srgbClr val="0D0D0D"/>
                </a:solidFill>
                <a:effectLst/>
                <a:latin typeface="Times New Roman" panose="02020603050405020304" pitchFamily="18" charset="0"/>
                <a:cs typeface="Times New Roman" panose="02020603050405020304" pitchFamily="18" charset="0"/>
              </a:rPr>
              <a:t>Zaman ve Kaynak Sınırlamaları</a:t>
            </a:r>
            <a:r>
              <a:rPr lang="tr-TR" sz="1600" b="1" i="0" dirty="0">
                <a:solidFill>
                  <a:srgbClr val="0D0D0D"/>
                </a:solidFill>
                <a:effectLst/>
                <a:latin typeface="Times New Roman" panose="02020603050405020304" pitchFamily="18" charset="0"/>
                <a:cs typeface="Times New Roman" panose="02020603050405020304" pitchFamily="18" charset="0"/>
              </a:rPr>
              <a:t>:</a:t>
            </a:r>
            <a:r>
              <a:rPr lang="tr-TR" sz="1600" b="0" i="0" dirty="0">
                <a:solidFill>
                  <a:srgbClr val="0D0D0D"/>
                </a:solidFill>
                <a:effectLst/>
                <a:latin typeface="Times New Roman" panose="02020603050405020304" pitchFamily="18" charset="0"/>
                <a:cs typeface="Times New Roman" panose="02020603050405020304" pitchFamily="18" charset="0"/>
              </a:rPr>
              <a:t> Tam kapsamlı bir denetim yapmak için yeterli zaman veya kaynak bulunmayabilir. Bu durumda, belirli bir alanda veya belirli bir süre zarfında gerçekleşen işlemlerin incelenmesi daha pratik olabilir.</a:t>
            </a:r>
          </a:p>
          <a:p>
            <a:pPr algn="just"/>
            <a:endParaRPr lang="tr-TR" sz="1600" dirty="0">
              <a:solidFill>
                <a:srgbClr val="0D0D0D"/>
              </a:solidFill>
              <a:latin typeface="Times New Roman" panose="02020603050405020304" pitchFamily="18" charset="0"/>
              <a:cs typeface="Times New Roman" panose="02020603050405020304" pitchFamily="18" charset="0"/>
            </a:endParaRPr>
          </a:p>
          <a:p>
            <a:pPr algn="just"/>
            <a:r>
              <a:rPr lang="tr-TR" sz="1600" b="1" i="0" u="sng" dirty="0">
                <a:solidFill>
                  <a:srgbClr val="0D0D0D"/>
                </a:solidFill>
                <a:effectLst/>
                <a:latin typeface="Times New Roman" panose="02020603050405020304" pitchFamily="18" charset="0"/>
                <a:cs typeface="Times New Roman" panose="02020603050405020304" pitchFamily="18" charset="0"/>
              </a:rPr>
              <a:t>Risk Yönetimi</a:t>
            </a:r>
            <a:r>
              <a:rPr lang="tr-TR" sz="1600" b="1" i="0" dirty="0">
                <a:solidFill>
                  <a:srgbClr val="0D0D0D"/>
                </a:solidFill>
                <a:effectLst/>
                <a:latin typeface="Times New Roman" panose="02020603050405020304" pitchFamily="18" charset="0"/>
                <a:cs typeface="Times New Roman" panose="02020603050405020304" pitchFamily="18" charset="0"/>
              </a:rPr>
              <a:t>:</a:t>
            </a:r>
            <a:r>
              <a:rPr lang="tr-TR" sz="1600" b="0" i="0" dirty="0">
                <a:solidFill>
                  <a:srgbClr val="0D0D0D"/>
                </a:solidFill>
                <a:effectLst/>
                <a:latin typeface="Times New Roman" panose="02020603050405020304" pitchFamily="18" charset="0"/>
                <a:cs typeface="Times New Roman" panose="02020603050405020304" pitchFamily="18" charset="0"/>
              </a:rPr>
              <a:t> Belirli bir alandaki veya belirli bir süre zarfındaki işlemlerin risk düzeyi düşükse, sınırlı bağımsız denetim daha uygun olabilir. Riskin düşük olduğu durumlarda, daha kapsamlı bir denetim maliyet-etkin olmayabilir.</a:t>
            </a:r>
          </a:p>
          <a:p>
            <a:pPr algn="just"/>
            <a:endParaRPr lang="tr-TR" sz="1600" dirty="0">
              <a:solidFill>
                <a:srgbClr val="0D0D0D"/>
              </a:solidFill>
              <a:latin typeface="Times New Roman" panose="02020603050405020304" pitchFamily="18" charset="0"/>
              <a:cs typeface="Times New Roman" panose="02020603050405020304" pitchFamily="18" charset="0"/>
            </a:endParaRPr>
          </a:p>
          <a:p>
            <a:pPr algn="just"/>
            <a:r>
              <a:rPr lang="tr-TR" sz="1600" b="1" u="sng" dirty="0">
                <a:solidFill>
                  <a:srgbClr val="0D0D0D"/>
                </a:solidFill>
                <a:latin typeface="Times New Roman" panose="02020603050405020304" pitchFamily="18" charset="0"/>
                <a:cs typeface="Times New Roman" panose="02020603050405020304" pitchFamily="18" charset="0"/>
              </a:rPr>
              <a:t>Spesifik Alanlarda Yoğunlaşma</a:t>
            </a:r>
            <a:r>
              <a:rPr lang="tr-TR" sz="1600" b="1" i="0" dirty="0">
                <a:solidFill>
                  <a:srgbClr val="0D0D0D"/>
                </a:solidFill>
                <a:effectLst/>
                <a:latin typeface="Times New Roman" panose="02020603050405020304" pitchFamily="18" charset="0"/>
                <a:cs typeface="Times New Roman" panose="02020603050405020304" pitchFamily="18" charset="0"/>
              </a:rPr>
              <a:t>:</a:t>
            </a:r>
            <a:r>
              <a:rPr lang="tr-TR" sz="1600" b="0" i="0" dirty="0">
                <a:solidFill>
                  <a:srgbClr val="0D0D0D"/>
                </a:solidFill>
                <a:effectLst/>
                <a:latin typeface="Times New Roman" panose="02020603050405020304" pitchFamily="18" charset="0"/>
                <a:cs typeface="Times New Roman" panose="02020603050405020304" pitchFamily="18" charset="0"/>
              </a:rPr>
              <a:t> Bazı durumlarda, belirli bir alanda veya belirli bir süre zarfında gerçekleşen işlemler üzerinde daha fazla odaklanmak gerekebilir. Bu durumda, sınırlı bağımsız denetim belirli bir alandaki detaylara odaklanmayı sağlar.</a:t>
            </a:r>
          </a:p>
          <a:p>
            <a:pPr algn="just"/>
            <a:endParaRPr lang="tr-TR" sz="1600" b="0" i="0" dirty="0">
              <a:solidFill>
                <a:srgbClr val="0D0D0D"/>
              </a:solidFill>
              <a:effectLst/>
              <a:latin typeface="Times New Roman" panose="02020603050405020304" pitchFamily="18" charset="0"/>
              <a:cs typeface="Times New Roman" panose="02020603050405020304" pitchFamily="18" charset="0"/>
            </a:endParaRPr>
          </a:p>
          <a:p>
            <a:pPr algn="just"/>
            <a:r>
              <a:rPr lang="tr-TR" sz="1600" b="1" i="0" u="sng" dirty="0">
                <a:solidFill>
                  <a:srgbClr val="0D0D0D"/>
                </a:solidFill>
                <a:effectLst/>
                <a:latin typeface="Times New Roman" panose="02020603050405020304" pitchFamily="18" charset="0"/>
                <a:cs typeface="Times New Roman" panose="02020603050405020304" pitchFamily="18" charset="0"/>
              </a:rPr>
              <a:t>Yasal Gereklilikler</a:t>
            </a:r>
            <a:r>
              <a:rPr lang="tr-TR" sz="1600" b="1" i="0" dirty="0">
                <a:solidFill>
                  <a:srgbClr val="0D0D0D"/>
                </a:solidFill>
                <a:effectLst/>
                <a:latin typeface="Times New Roman" panose="02020603050405020304" pitchFamily="18" charset="0"/>
                <a:cs typeface="Times New Roman" panose="02020603050405020304" pitchFamily="18" charset="0"/>
              </a:rPr>
              <a:t>:</a:t>
            </a:r>
            <a:r>
              <a:rPr lang="tr-TR" sz="1600" b="0" i="0" dirty="0">
                <a:solidFill>
                  <a:srgbClr val="0D0D0D"/>
                </a:solidFill>
                <a:effectLst/>
                <a:latin typeface="Times New Roman" panose="02020603050405020304" pitchFamily="18" charset="0"/>
                <a:cs typeface="Times New Roman" panose="02020603050405020304" pitchFamily="18" charset="0"/>
              </a:rPr>
              <a:t> Bazı yasal düzenlemeler, belirli işlemler veya belirli alanlar için sınırlı bağımsız denetimin yapılmasını gerektirebilir. Bu durumda, denetim süreci yasal gereksinimleri karşılamak için gerçekleştirilir.</a:t>
            </a:r>
          </a:p>
          <a:p>
            <a:pPr algn="l">
              <a:buFont typeface="+mj-lt"/>
              <a:buAutoNum type="arabicPeriod"/>
            </a:pPr>
            <a:endParaRPr lang="tr-TR" b="0" i="0" dirty="0">
              <a:solidFill>
                <a:srgbClr val="0D0D0D"/>
              </a:solidFill>
              <a:effectLst/>
              <a:latin typeface="Times New Roman" panose="02020603050405020304" pitchFamily="18" charset="0"/>
              <a:cs typeface="Times New Roman" panose="02020603050405020304" pitchFamily="18" charset="0"/>
            </a:endParaRPr>
          </a:p>
        </p:txBody>
      </p:sp>
      <p:pic>
        <p:nvPicPr>
          <p:cNvPr id="7" name="Resim 6" descr="C:\Users\pc\Desktop\mail.google.com.png">
            <a:extLst>
              <a:ext uri="{FF2B5EF4-FFF2-40B4-BE49-F238E27FC236}">
                <a16:creationId xmlns:a16="http://schemas.microsoft.com/office/drawing/2014/main" xmlns="" id="{BC2F0DF9-EF62-441B-8865-400E02BAC22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778" y="6168839"/>
            <a:ext cx="1080120" cy="648072"/>
          </a:xfrm>
          <a:prstGeom prst="rect">
            <a:avLst/>
          </a:prstGeom>
          <a:noFill/>
          <a:ln>
            <a:noFill/>
          </a:ln>
        </p:spPr>
      </p:pic>
      <p:grpSp>
        <p:nvGrpSpPr>
          <p:cNvPr id="8" name="Group 56">
            <a:extLst>
              <a:ext uri="{FF2B5EF4-FFF2-40B4-BE49-F238E27FC236}">
                <a16:creationId xmlns:a16="http://schemas.microsoft.com/office/drawing/2014/main" xmlns="" id="{9A53E34E-3387-43E7-8011-B520C7BDB903}"/>
              </a:ext>
            </a:extLst>
          </p:cNvPr>
          <p:cNvGrpSpPr/>
          <p:nvPr/>
        </p:nvGrpSpPr>
        <p:grpSpPr>
          <a:xfrm>
            <a:off x="1200726" y="687025"/>
            <a:ext cx="9411855" cy="45720"/>
            <a:chOff x="4616262" y="2307771"/>
            <a:chExt cx="2349876" cy="58058"/>
          </a:xfrm>
        </p:grpSpPr>
        <p:sp>
          <p:nvSpPr>
            <p:cNvPr id="9" name="Rectangle 57">
              <a:extLst>
                <a:ext uri="{FF2B5EF4-FFF2-40B4-BE49-F238E27FC236}">
                  <a16:creationId xmlns:a16="http://schemas.microsoft.com/office/drawing/2014/main" xmlns="" id="{E7F9CC9C-13E7-4D13-8385-FF35C1D49D35}"/>
                </a:ext>
              </a:extLst>
            </p:cNvPr>
            <p:cNvSpPr/>
            <p:nvPr/>
          </p:nvSpPr>
          <p:spPr>
            <a:xfrm>
              <a:off x="4616262" y="2307771"/>
              <a:ext cx="1174938" cy="58058"/>
            </a:xfrm>
            <a:prstGeom prst="rect">
              <a:avLst/>
            </a:prstGeom>
            <a:solidFill>
              <a:srgbClr val="64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Rectangle 58">
              <a:extLst>
                <a:ext uri="{FF2B5EF4-FFF2-40B4-BE49-F238E27FC236}">
                  <a16:creationId xmlns:a16="http://schemas.microsoft.com/office/drawing/2014/main" xmlns="" id="{1C16C481-87F8-44C1-BDB5-8386683044DF}"/>
                </a:ext>
              </a:extLst>
            </p:cNvPr>
            <p:cNvSpPr/>
            <p:nvPr/>
          </p:nvSpPr>
          <p:spPr>
            <a:xfrm>
              <a:off x="5791200" y="2307771"/>
              <a:ext cx="1174938" cy="58058"/>
            </a:xfrm>
            <a:prstGeom prst="rect">
              <a:avLst/>
            </a:prstGeom>
            <a:solidFill>
              <a:srgbClr val="640000">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32788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C076D83-DB9A-431C-8CA5-85557F434BEC}" type="slidenum">
              <a:rPr lang="tr-TR" smtClean="0">
                <a:latin typeface="Times New Roman" panose="02020603050405020304" pitchFamily="18" charset="0"/>
                <a:cs typeface="Times New Roman" panose="02020603050405020304" pitchFamily="18" charset="0"/>
              </a:rPr>
              <a:t>11</a:t>
            </a:fld>
            <a:endParaRPr lang="tr-TR" dirty="0">
              <a:latin typeface="Times New Roman" panose="02020603050405020304" pitchFamily="18" charset="0"/>
              <a:cs typeface="Times New Roman" panose="02020603050405020304" pitchFamily="18" charset="0"/>
            </a:endParaRPr>
          </a:p>
        </p:txBody>
      </p:sp>
      <p:sp>
        <p:nvSpPr>
          <p:cNvPr id="6" name="Metin kutusu 5">
            <a:extLst>
              <a:ext uri="{FF2B5EF4-FFF2-40B4-BE49-F238E27FC236}">
                <a16:creationId xmlns:a16="http://schemas.microsoft.com/office/drawing/2014/main" xmlns="" id="{72F94C2D-E2B8-4E82-93FF-EB10B468923E}"/>
              </a:ext>
            </a:extLst>
          </p:cNvPr>
          <p:cNvSpPr txBox="1"/>
          <p:nvPr/>
        </p:nvSpPr>
        <p:spPr>
          <a:xfrm>
            <a:off x="958361" y="1406255"/>
            <a:ext cx="10275277" cy="4308872"/>
          </a:xfrm>
          <a:prstGeom prst="rect">
            <a:avLst/>
          </a:prstGeom>
          <a:noFill/>
        </p:spPr>
        <p:txBody>
          <a:bodyPr wrap="square">
            <a:spAutoFit/>
          </a:bodyPr>
          <a:lstStyle/>
          <a:p>
            <a:pPr algn="just"/>
            <a:r>
              <a:rPr lang="tr-TR" sz="1600" b="0" i="0" dirty="0">
                <a:solidFill>
                  <a:srgbClr val="0D0D0D"/>
                </a:solidFill>
                <a:effectLst/>
                <a:latin typeface="Times New Roman" panose="02020603050405020304" pitchFamily="18" charset="0"/>
                <a:cs typeface="Times New Roman" panose="02020603050405020304" pitchFamily="18" charset="0"/>
              </a:rPr>
              <a:t>Sınırlı bağımsız denetim, çeşitli nedenlerle yapılabilir (Tam kapsamlı bir bağımsız denetime tabi olmayanlar için):</a:t>
            </a:r>
            <a:endParaRPr lang="tr-TR" sz="1600" b="1" i="0" dirty="0">
              <a:solidFill>
                <a:srgbClr val="0D0D0D"/>
              </a:solidFill>
              <a:effectLst/>
              <a:latin typeface="Times New Roman" panose="02020603050405020304" pitchFamily="18" charset="0"/>
              <a:cs typeface="Times New Roman" panose="02020603050405020304" pitchFamily="18" charset="0"/>
            </a:endParaRPr>
          </a:p>
          <a:p>
            <a:pPr algn="just"/>
            <a:endParaRPr lang="tr-TR" sz="1600" b="1" dirty="0">
              <a:solidFill>
                <a:srgbClr val="0D0D0D"/>
              </a:solidFill>
              <a:latin typeface="Times New Roman" panose="02020603050405020304" pitchFamily="18" charset="0"/>
              <a:cs typeface="Times New Roman" panose="02020603050405020304" pitchFamily="18" charset="0"/>
            </a:endParaRPr>
          </a:p>
          <a:p>
            <a:pPr algn="just"/>
            <a:r>
              <a:rPr lang="tr-TR" sz="1600" b="1" i="0" u="sng" dirty="0">
                <a:solidFill>
                  <a:srgbClr val="0D0D0D"/>
                </a:solidFill>
                <a:effectLst/>
                <a:latin typeface="Times New Roman" panose="02020603050405020304" pitchFamily="18" charset="0"/>
                <a:cs typeface="Times New Roman" panose="02020603050405020304" pitchFamily="18" charset="0"/>
              </a:rPr>
              <a:t>Belirli Alanlarda Derinlemesine İnceleme</a:t>
            </a:r>
            <a:r>
              <a:rPr lang="tr-TR" sz="1600" b="1" i="0" dirty="0">
                <a:solidFill>
                  <a:srgbClr val="0D0D0D"/>
                </a:solidFill>
                <a:effectLst/>
                <a:latin typeface="Times New Roman" panose="02020603050405020304" pitchFamily="18" charset="0"/>
                <a:cs typeface="Times New Roman" panose="02020603050405020304" pitchFamily="18" charset="0"/>
              </a:rPr>
              <a:t>:</a:t>
            </a:r>
            <a:r>
              <a:rPr lang="tr-TR" sz="1600" b="0" i="0" dirty="0">
                <a:solidFill>
                  <a:srgbClr val="0D0D0D"/>
                </a:solidFill>
                <a:effectLst/>
                <a:latin typeface="Times New Roman" panose="02020603050405020304" pitchFamily="18" charset="0"/>
                <a:cs typeface="Times New Roman" panose="02020603050405020304" pitchFamily="18" charset="0"/>
              </a:rPr>
              <a:t> Şirketler veya kuruluşlar belirli alanlarda daha derinlemesine bir inceleme yapmak isteyebilirler. Örneğin, belirli bir projenin finansal etkilerini veya bir departmanın performansını değerlendirmek için sınırlı bağımsız denetim tercih edilebilir.</a:t>
            </a:r>
          </a:p>
          <a:p>
            <a:pPr algn="l"/>
            <a:endParaRPr lang="tr-TR" sz="1600" b="1" i="0" dirty="0">
              <a:solidFill>
                <a:srgbClr val="0D0D0D"/>
              </a:solidFill>
              <a:effectLst/>
              <a:latin typeface="Times New Roman" panose="02020603050405020304" pitchFamily="18" charset="0"/>
              <a:cs typeface="Times New Roman" panose="02020603050405020304" pitchFamily="18" charset="0"/>
            </a:endParaRPr>
          </a:p>
          <a:p>
            <a:pPr algn="l"/>
            <a:r>
              <a:rPr lang="tr-TR" sz="1600" b="1" i="0" u="sng" dirty="0">
                <a:solidFill>
                  <a:srgbClr val="0D0D0D"/>
                </a:solidFill>
                <a:effectLst/>
                <a:latin typeface="Times New Roman" panose="02020603050405020304" pitchFamily="18" charset="0"/>
                <a:cs typeface="Times New Roman" panose="02020603050405020304" pitchFamily="18" charset="0"/>
              </a:rPr>
              <a:t>Yeni İşletme veya Süreçlerin Değerlendirilmesi</a:t>
            </a:r>
            <a:r>
              <a:rPr lang="tr-TR" sz="1600" b="1" i="0" dirty="0">
                <a:solidFill>
                  <a:srgbClr val="0D0D0D"/>
                </a:solidFill>
                <a:effectLst/>
                <a:latin typeface="Times New Roman" panose="02020603050405020304" pitchFamily="18" charset="0"/>
                <a:cs typeface="Times New Roman" panose="02020603050405020304" pitchFamily="18" charset="0"/>
              </a:rPr>
              <a:t>:</a:t>
            </a:r>
            <a:r>
              <a:rPr lang="tr-TR" sz="1600" b="0" i="0" dirty="0">
                <a:solidFill>
                  <a:srgbClr val="0D0D0D"/>
                </a:solidFill>
                <a:effectLst/>
                <a:latin typeface="Times New Roman" panose="02020603050405020304" pitchFamily="18" charset="0"/>
                <a:cs typeface="Times New Roman" panose="02020603050405020304" pitchFamily="18" charset="0"/>
              </a:rPr>
              <a:t> Yeni bir işletme veya süreç başlatıldığında veya değişiklik yapıldığında, bu değişikliklerin etkilerini değerlendirmek için sınırlı bağımsız denetim yapılabilir. Bu, işletmenin belirli bir alanında veya belirli bir süre zarfında meydana gelen değişikliklerin etkilerini anlamak için kullanılabilir.</a:t>
            </a:r>
          </a:p>
          <a:p>
            <a:pPr algn="l"/>
            <a:endParaRPr lang="tr-TR" sz="1600" dirty="0">
              <a:solidFill>
                <a:srgbClr val="0D0D0D"/>
              </a:solidFill>
              <a:latin typeface="Times New Roman" panose="02020603050405020304" pitchFamily="18" charset="0"/>
              <a:cs typeface="Times New Roman" panose="02020603050405020304" pitchFamily="18" charset="0"/>
            </a:endParaRPr>
          </a:p>
          <a:p>
            <a:pPr algn="l"/>
            <a:r>
              <a:rPr lang="tr-TR" sz="1600" b="1" i="0" u="sng" dirty="0">
                <a:solidFill>
                  <a:srgbClr val="0D0D0D"/>
                </a:solidFill>
                <a:effectLst/>
                <a:latin typeface="Times New Roman" panose="02020603050405020304" pitchFamily="18" charset="0"/>
                <a:cs typeface="Times New Roman" panose="02020603050405020304" pitchFamily="18" charset="0"/>
              </a:rPr>
              <a:t>Yatırım veya Satın Alma Süreçleri</a:t>
            </a:r>
            <a:r>
              <a:rPr lang="tr-TR" sz="1600" b="1" i="0" dirty="0">
                <a:solidFill>
                  <a:srgbClr val="0D0D0D"/>
                </a:solidFill>
                <a:effectLst/>
                <a:latin typeface="Times New Roman" panose="02020603050405020304" pitchFamily="18" charset="0"/>
                <a:cs typeface="Times New Roman" panose="02020603050405020304" pitchFamily="18" charset="0"/>
              </a:rPr>
              <a:t>:</a:t>
            </a:r>
            <a:r>
              <a:rPr lang="tr-TR" sz="1600" b="0" i="0" dirty="0">
                <a:solidFill>
                  <a:srgbClr val="0D0D0D"/>
                </a:solidFill>
                <a:effectLst/>
                <a:latin typeface="Times New Roman" panose="02020603050405020304" pitchFamily="18" charset="0"/>
                <a:cs typeface="Times New Roman" panose="02020603050405020304" pitchFamily="18" charset="0"/>
              </a:rPr>
              <a:t> Şirketlerin yeni bir yatırım yapması veya bir başka şirketi satın alması durumunda, söz konusu işlemin finansal etkilerini değerlendirmek amacıyla sınırlı bağımsız denetim yapılabilir. Bu, işletmenin potansiyel riskleri anlaması ve doğru kararlar alması için önemlidir.</a:t>
            </a:r>
          </a:p>
          <a:p>
            <a:pPr algn="l"/>
            <a:endParaRPr lang="tr-TR" sz="1600" b="1" i="0" dirty="0">
              <a:solidFill>
                <a:srgbClr val="0D0D0D"/>
              </a:solidFill>
              <a:effectLst/>
              <a:latin typeface="Times New Roman" panose="02020603050405020304" pitchFamily="18" charset="0"/>
              <a:cs typeface="Times New Roman" panose="02020603050405020304" pitchFamily="18" charset="0"/>
            </a:endParaRPr>
          </a:p>
          <a:p>
            <a:pPr algn="l"/>
            <a:r>
              <a:rPr lang="tr-TR" sz="1600" b="1" i="0" u="sng" dirty="0">
                <a:solidFill>
                  <a:srgbClr val="0D0D0D"/>
                </a:solidFill>
                <a:effectLst/>
                <a:latin typeface="Times New Roman" panose="02020603050405020304" pitchFamily="18" charset="0"/>
                <a:cs typeface="Times New Roman" panose="02020603050405020304" pitchFamily="18" charset="0"/>
              </a:rPr>
              <a:t>Kredi Verenlerin Talebi</a:t>
            </a:r>
            <a:r>
              <a:rPr lang="tr-TR" sz="1600" b="1" i="0" dirty="0">
                <a:solidFill>
                  <a:srgbClr val="0D0D0D"/>
                </a:solidFill>
                <a:effectLst/>
                <a:latin typeface="Times New Roman" panose="02020603050405020304" pitchFamily="18" charset="0"/>
                <a:cs typeface="Times New Roman" panose="02020603050405020304" pitchFamily="18" charset="0"/>
              </a:rPr>
              <a:t>:</a:t>
            </a:r>
            <a:r>
              <a:rPr lang="tr-TR" sz="1600" b="0" i="0" dirty="0">
                <a:solidFill>
                  <a:srgbClr val="0D0D0D"/>
                </a:solidFill>
                <a:effectLst/>
                <a:latin typeface="Times New Roman" panose="02020603050405020304" pitchFamily="18" charset="0"/>
                <a:cs typeface="Times New Roman" panose="02020603050405020304" pitchFamily="18" charset="0"/>
              </a:rPr>
              <a:t> İç kontrol sistemlerinin etkinliğini değerlendirmek amacıyla sınırlı bağımsız denetim yapılabilir. Bu, işletmenin iç kontrol süreçlerini geliştirmesi ve iyileştirmesi için gereken adımları belirlemesine yardımcı olabilir.</a:t>
            </a:r>
          </a:p>
          <a:p>
            <a:pPr algn="l">
              <a:buFont typeface="+mj-lt"/>
              <a:buAutoNum type="arabicPeriod"/>
            </a:pPr>
            <a:endParaRPr lang="tr-TR" sz="1600" b="0" i="0" dirty="0">
              <a:solidFill>
                <a:srgbClr val="0D0D0D"/>
              </a:solidFill>
              <a:effectLst/>
              <a:latin typeface="Times New Roman" panose="02020603050405020304" pitchFamily="18" charset="0"/>
              <a:cs typeface="Times New Roman" panose="02020603050405020304" pitchFamily="18" charset="0"/>
            </a:endParaRPr>
          </a:p>
        </p:txBody>
      </p:sp>
      <p:pic>
        <p:nvPicPr>
          <p:cNvPr id="10" name="Resim 9" descr="C:\Users\pc\Desktop\mail.google.com.png">
            <a:extLst>
              <a:ext uri="{FF2B5EF4-FFF2-40B4-BE49-F238E27FC236}">
                <a16:creationId xmlns:a16="http://schemas.microsoft.com/office/drawing/2014/main" xmlns="" id="{4ACD7A04-7714-4D14-B924-6027C09A63B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5939" y="6209928"/>
            <a:ext cx="1080120" cy="648072"/>
          </a:xfrm>
          <a:prstGeom prst="rect">
            <a:avLst/>
          </a:prstGeom>
          <a:noFill/>
          <a:ln>
            <a:noFill/>
          </a:ln>
        </p:spPr>
      </p:pic>
      <p:sp>
        <p:nvSpPr>
          <p:cNvPr id="11" name="Title 1">
            <a:extLst>
              <a:ext uri="{FF2B5EF4-FFF2-40B4-BE49-F238E27FC236}">
                <a16:creationId xmlns:a16="http://schemas.microsoft.com/office/drawing/2014/main" xmlns="" id="{DAAD6177-1497-461C-804D-4D573490803E}"/>
              </a:ext>
            </a:extLst>
          </p:cNvPr>
          <p:cNvSpPr txBox="1">
            <a:spLocks/>
          </p:cNvSpPr>
          <p:nvPr/>
        </p:nvSpPr>
        <p:spPr>
          <a:xfrm>
            <a:off x="921328" y="136525"/>
            <a:ext cx="10515600" cy="596220"/>
          </a:xfrm>
          <a:prstGeom prst="rect">
            <a:avLst/>
          </a:prstGeom>
        </p:spPr>
        <p:txBody>
          <a:bodyPr vert="horz" lIns="91440" tIns="45720" rIns="91440" bIns="45720" numCol="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a:solidFill>
                  <a:srgbClr val="891D17"/>
                </a:solidFill>
                <a:latin typeface="Cambria" panose="02040503050406030204" pitchFamily="18" charset="0"/>
                <a:ea typeface="Cambria" panose="02040503050406030204" pitchFamily="18" charset="0"/>
                <a:cs typeface="Times New Roman" panose="02020603050405020304" pitchFamily="18" charset="0"/>
              </a:rPr>
              <a:t>Sınırlı Bağımsız Denetimin Genel Uygulama Alanları</a:t>
            </a:r>
            <a:endParaRPr lang="tr-TR" sz="3200" b="1" dirty="0">
              <a:solidFill>
                <a:srgbClr val="891D17"/>
              </a:solidFill>
              <a:latin typeface="Cambria" panose="02040503050406030204" pitchFamily="18" charset="0"/>
              <a:ea typeface="Cambria" panose="02040503050406030204" pitchFamily="18" charset="0"/>
              <a:cs typeface="Times New Roman" panose="02020603050405020304" pitchFamily="18" charset="0"/>
            </a:endParaRPr>
          </a:p>
        </p:txBody>
      </p:sp>
      <p:grpSp>
        <p:nvGrpSpPr>
          <p:cNvPr id="12" name="Group 56">
            <a:extLst>
              <a:ext uri="{FF2B5EF4-FFF2-40B4-BE49-F238E27FC236}">
                <a16:creationId xmlns:a16="http://schemas.microsoft.com/office/drawing/2014/main" xmlns="" id="{FBDC5406-6161-4ACE-9697-3A150EC1C971}"/>
              </a:ext>
            </a:extLst>
          </p:cNvPr>
          <p:cNvGrpSpPr/>
          <p:nvPr/>
        </p:nvGrpSpPr>
        <p:grpSpPr>
          <a:xfrm>
            <a:off x="1200726" y="687025"/>
            <a:ext cx="9411855" cy="45720"/>
            <a:chOff x="4616262" y="2307771"/>
            <a:chExt cx="2349876" cy="58058"/>
          </a:xfrm>
        </p:grpSpPr>
        <p:sp>
          <p:nvSpPr>
            <p:cNvPr id="13" name="Rectangle 57">
              <a:extLst>
                <a:ext uri="{FF2B5EF4-FFF2-40B4-BE49-F238E27FC236}">
                  <a16:creationId xmlns:a16="http://schemas.microsoft.com/office/drawing/2014/main" xmlns="" id="{B9F2C0DA-C64C-4BE1-9680-ADA810BB9029}"/>
                </a:ext>
              </a:extLst>
            </p:cNvPr>
            <p:cNvSpPr/>
            <p:nvPr/>
          </p:nvSpPr>
          <p:spPr>
            <a:xfrm>
              <a:off x="4616262" y="2307771"/>
              <a:ext cx="1174938" cy="58058"/>
            </a:xfrm>
            <a:prstGeom prst="rect">
              <a:avLst/>
            </a:prstGeom>
            <a:solidFill>
              <a:srgbClr val="64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Rectangle 58">
              <a:extLst>
                <a:ext uri="{FF2B5EF4-FFF2-40B4-BE49-F238E27FC236}">
                  <a16:creationId xmlns:a16="http://schemas.microsoft.com/office/drawing/2014/main" xmlns="" id="{5D889093-7FDF-4E27-B99C-D1504CAB79B5}"/>
                </a:ext>
              </a:extLst>
            </p:cNvPr>
            <p:cNvSpPr/>
            <p:nvPr/>
          </p:nvSpPr>
          <p:spPr>
            <a:xfrm>
              <a:off x="5791200" y="2307771"/>
              <a:ext cx="1174938" cy="58058"/>
            </a:xfrm>
            <a:prstGeom prst="rect">
              <a:avLst/>
            </a:prstGeom>
            <a:solidFill>
              <a:srgbClr val="640000">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69713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80E4199C-9F05-49E3-8C56-FB7607AEBFD3}" type="slidenum">
              <a:rPr lang="tr-TR" smtClean="0">
                <a:solidFill>
                  <a:srgbClr val="1D3641"/>
                </a:solidFill>
              </a:rPr>
              <a:pPr/>
              <a:t>12</a:t>
            </a:fld>
            <a:endParaRPr lang="tr-TR" dirty="0">
              <a:solidFill>
                <a:srgbClr val="1D3641"/>
              </a:solidFill>
            </a:endParaRPr>
          </a:p>
        </p:txBody>
      </p:sp>
      <p:pic>
        <p:nvPicPr>
          <p:cNvPr id="11" name="Resim 10">
            <a:extLst>
              <a:ext uri="{FF2B5EF4-FFF2-40B4-BE49-F238E27FC236}">
                <a16:creationId xmlns:a16="http://schemas.microsoft.com/office/drawing/2014/main" xmlns="" id="{BB714DCD-0B9E-42BD-A7C8-4F1D2881E064}"/>
              </a:ext>
            </a:extLst>
          </p:cNvPr>
          <p:cNvPicPr>
            <a:picLocks noChangeAspect="1"/>
          </p:cNvPicPr>
          <p:nvPr/>
        </p:nvPicPr>
        <p:blipFill>
          <a:blip r:embed="rId2"/>
          <a:stretch>
            <a:fillRect/>
          </a:stretch>
        </p:blipFill>
        <p:spPr>
          <a:xfrm>
            <a:off x="0" y="0"/>
            <a:ext cx="12192000" cy="6858000"/>
          </a:xfrm>
          <a:prstGeom prst="rect">
            <a:avLst/>
          </a:prstGeom>
        </p:spPr>
      </p:pic>
      <p:sp>
        <p:nvSpPr>
          <p:cNvPr id="12" name="Rectangle 1">
            <a:extLst>
              <a:ext uri="{FF2B5EF4-FFF2-40B4-BE49-F238E27FC236}">
                <a16:creationId xmlns:a16="http://schemas.microsoft.com/office/drawing/2014/main" xmlns="" id="{9FD56803-85E3-45D4-890F-614A4142821C}"/>
              </a:ext>
            </a:extLst>
          </p:cNvPr>
          <p:cNvSpPr>
            <a:spLocks noChangeArrowheads="1"/>
          </p:cNvSpPr>
          <p:nvPr/>
        </p:nvSpPr>
        <p:spPr bwMode="auto">
          <a:xfrm>
            <a:off x="62345" y="357256"/>
            <a:ext cx="2096655" cy="240065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587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a) Tarım satış, tarım kredi, esnaf ve sanatkârlar kredi ve kefalet, pancar ekicileri kooperatifleri.</a:t>
            </a:r>
            <a:endParaRPr kumimoji="0" lang="tr-TR" altLang="tr-TR" sz="600" b="0"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b) Yapı ruhsatı alınmış ve ortak sayısı 100 veya daha fazla olan yapı, turizm geliştirme ve gayrimenkul işletme konularında faaliyet gösteren kooperatifler.</a:t>
            </a:r>
            <a:endParaRPr kumimoji="0" lang="tr-TR" altLang="tr-TR" sz="600" b="0"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c) Faaliyet konusuna bakılmaksızın 30 milyon Türk lirası ve üstü net satış hasılatı olan kooperatifler.</a:t>
            </a:r>
            <a:endParaRPr kumimoji="0" lang="tr-TR" altLang="tr-TR" sz="600" b="0" i="0" u="none" strike="noStrike" cap="none" normalizeH="0" baseline="0" dirty="0">
              <a:ln>
                <a:noFill/>
              </a:ln>
              <a:solidFill>
                <a:schemeClr val="tx1"/>
              </a:solidFill>
              <a:effectLst/>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ç) Faaliyet konusuna bakılmaksızın 2.000 ve daha fazla ortağı bulunan kooperatifler.</a:t>
            </a:r>
            <a:endParaRPr kumimoji="0" lang="tr-TR" altLang="tr-TR" sz="1400" b="0" i="0" u="none" strike="noStrike" cap="none" normalizeH="0" baseline="0" dirty="0">
              <a:ln>
                <a:noFill/>
              </a:ln>
              <a:solidFill>
                <a:schemeClr val="tx1"/>
              </a:solidFill>
              <a:effectLst/>
              <a:latin typeface="Arial" panose="020B0604020202020204" pitchFamily="34" charset="0"/>
            </a:endParaRPr>
          </a:p>
        </p:txBody>
      </p:sp>
      <p:sp>
        <p:nvSpPr>
          <p:cNvPr id="14" name="Rectangle 3">
            <a:extLst>
              <a:ext uri="{FF2B5EF4-FFF2-40B4-BE49-F238E27FC236}">
                <a16:creationId xmlns:a16="http://schemas.microsoft.com/office/drawing/2014/main" xmlns="" id="{16653D1A-7F67-4FC7-AC68-FD81B5043036}"/>
              </a:ext>
            </a:extLst>
          </p:cNvPr>
          <p:cNvSpPr>
            <a:spLocks noChangeArrowheads="1"/>
          </p:cNvSpPr>
          <p:nvPr/>
        </p:nvSpPr>
        <p:spPr bwMode="auto">
          <a:xfrm>
            <a:off x="9303327" y="854309"/>
            <a:ext cx="2168236" cy="7694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altLang="tr-TR" sz="11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İlgili Bakanlıkça </a:t>
            </a:r>
            <a:r>
              <a:rPr kumimoji="0" lang="tr-TR" altLang="tr-TR" sz="11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dış denetimle yetkilendirilen birlik ve merkez birlikleri</a:t>
            </a:r>
            <a:r>
              <a:rPr kumimoji="0" lang="tr-TR" altLang="tr-TR" sz="11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tr-TR" altLang="tr-TR" sz="1100" b="0" i="0" u="sng" strike="noStrike" cap="none" normalizeH="0" baseline="0" dirty="0">
                <a:ln>
                  <a:noFill/>
                </a:ln>
                <a:solidFill>
                  <a:srgbClr val="000000"/>
                </a:solidFill>
                <a:effectLst/>
                <a:latin typeface="Calibri" panose="020F0502020204030204" pitchFamily="34" charset="0"/>
                <a:cs typeface="Calibri" panose="020F0502020204030204" pitchFamily="34" charset="0"/>
              </a:rPr>
              <a:t>bağımsız denetime tabidir.</a:t>
            </a:r>
            <a:endParaRPr kumimoji="0" lang="tr-TR" altLang="tr-TR" sz="1800" b="0" i="0" u="sng" strike="noStrike" cap="none" normalizeH="0" baseline="0" dirty="0">
              <a:ln>
                <a:noFill/>
              </a:ln>
              <a:solidFill>
                <a:schemeClr val="tx1"/>
              </a:solidFill>
              <a:effectLst/>
              <a:latin typeface="Arial" panose="020B0604020202020204" pitchFamily="34" charset="0"/>
            </a:endParaRPr>
          </a:p>
        </p:txBody>
      </p:sp>
      <p:pic>
        <p:nvPicPr>
          <p:cNvPr id="7" name="Resim 6" descr="C:\Users\pc\Desktop\mail.google.com.png">
            <a:extLst>
              <a:ext uri="{FF2B5EF4-FFF2-40B4-BE49-F238E27FC236}">
                <a16:creationId xmlns:a16="http://schemas.microsoft.com/office/drawing/2014/main" xmlns="" id="{5FCEAB36-F5BF-410C-9757-63144A656DC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5940" y="5708278"/>
            <a:ext cx="1080120" cy="648072"/>
          </a:xfrm>
          <a:prstGeom prst="rect">
            <a:avLst/>
          </a:prstGeom>
          <a:noFill/>
          <a:ln>
            <a:noFill/>
          </a:ln>
        </p:spPr>
      </p:pic>
      <p:sp>
        <p:nvSpPr>
          <p:cNvPr id="16" name="Metin kutusu 15">
            <a:extLst>
              <a:ext uri="{FF2B5EF4-FFF2-40B4-BE49-F238E27FC236}">
                <a16:creationId xmlns:a16="http://schemas.microsoft.com/office/drawing/2014/main" xmlns="" id="{7E2000BD-0C07-434D-ABD2-75415E4E4BC4}"/>
              </a:ext>
            </a:extLst>
          </p:cNvPr>
          <p:cNvSpPr txBox="1"/>
          <p:nvPr/>
        </p:nvSpPr>
        <p:spPr>
          <a:xfrm>
            <a:off x="203200" y="3671515"/>
            <a:ext cx="2470727" cy="461665"/>
          </a:xfrm>
          <a:prstGeom prst="rect">
            <a:avLst/>
          </a:prstGeom>
          <a:noFill/>
        </p:spPr>
        <p:txBody>
          <a:bodyPr wrap="square">
            <a:spAutoFit/>
          </a:bodyPr>
          <a:lstStyle/>
          <a:p>
            <a:r>
              <a:rPr lang="tr-TR" sz="1200" b="1" dirty="0">
                <a:effectLst/>
                <a:latin typeface="Times New Roman" panose="02020603050405020304" pitchFamily="18" charset="0"/>
                <a:ea typeface="Calibri" panose="020F0502020204030204" pitchFamily="34" charset="0"/>
              </a:rPr>
              <a:t>Sınırlı Bağımsız Denetim Standardı 2400 (SBDS)</a:t>
            </a:r>
            <a:endParaRPr lang="tr-TR" sz="1200" b="1" dirty="0"/>
          </a:p>
        </p:txBody>
      </p:sp>
      <p:sp>
        <p:nvSpPr>
          <p:cNvPr id="18" name="Metin kutusu 17">
            <a:extLst>
              <a:ext uri="{FF2B5EF4-FFF2-40B4-BE49-F238E27FC236}">
                <a16:creationId xmlns:a16="http://schemas.microsoft.com/office/drawing/2014/main" xmlns="" id="{EBB4FA30-7643-4C5D-9AF9-807B971969CC}"/>
              </a:ext>
            </a:extLst>
          </p:cNvPr>
          <p:cNvSpPr txBox="1"/>
          <p:nvPr/>
        </p:nvSpPr>
        <p:spPr>
          <a:xfrm>
            <a:off x="5555940" y="1847742"/>
            <a:ext cx="2516642" cy="938719"/>
          </a:xfrm>
          <a:prstGeom prst="rect">
            <a:avLst/>
          </a:prstGeom>
          <a:noFill/>
          <a:ln>
            <a:solidFill>
              <a:schemeClr val="tx1"/>
            </a:solidFill>
          </a:ln>
        </p:spPr>
        <p:txBody>
          <a:bodyPr wrap="square">
            <a:spAutoFit/>
          </a:bodyPr>
          <a:lstStyle/>
          <a:p>
            <a:pPr algn="just"/>
            <a:r>
              <a:rPr lang="tr-TR" sz="1100" b="1" dirty="0">
                <a:solidFill>
                  <a:srgbClr val="000000"/>
                </a:solidFill>
                <a:effectLst/>
                <a:latin typeface="Calibri" panose="020F0502020204030204" pitchFamily="34" charset="0"/>
                <a:ea typeface="Times New Roman" panose="02020603050405020304" pitchFamily="18" charset="0"/>
              </a:rPr>
              <a:t>Dış denetime yetkili birlik/merkez birliği: </a:t>
            </a:r>
          </a:p>
          <a:p>
            <a:pPr algn="just"/>
            <a:r>
              <a:rPr lang="tr-TR" sz="1100" b="1" dirty="0">
                <a:solidFill>
                  <a:srgbClr val="000000"/>
                </a:solidFill>
                <a:effectLst/>
                <a:latin typeface="Calibri" panose="020F0502020204030204" pitchFamily="34" charset="0"/>
                <a:ea typeface="Times New Roman" panose="02020603050405020304" pitchFamily="18" charset="0"/>
              </a:rPr>
              <a:t>Dış denetim yapmak üzere ilgili Bakanlık tarafından yetkilendirilen kooperatif birlikleri ile merkez birlikleri</a:t>
            </a:r>
            <a:endParaRPr lang="tr-TR" sz="1100" b="1" dirty="0"/>
          </a:p>
        </p:txBody>
      </p:sp>
    </p:spTree>
    <p:extLst>
      <p:ext uri="{BB962C8B-B14F-4D97-AF65-F5344CB8AC3E}">
        <p14:creationId xmlns:p14="http://schemas.microsoft.com/office/powerpoint/2010/main" val="1836293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xmlns="" id="{C985F8A9-248D-4486-9CFF-CB51845060BB}"/>
              </a:ext>
            </a:extLst>
          </p:cNvPr>
          <p:cNvSpPr txBox="1"/>
          <p:nvPr/>
        </p:nvSpPr>
        <p:spPr>
          <a:xfrm>
            <a:off x="2587401" y="101601"/>
            <a:ext cx="6768199" cy="584775"/>
          </a:xfrm>
          <a:prstGeom prst="rect">
            <a:avLst/>
          </a:prstGeom>
          <a:noFill/>
        </p:spPr>
        <p:txBody>
          <a:bodyPr wrap="none" rtlCol="0">
            <a:spAutoFit/>
          </a:bodyPr>
          <a:lstStyle/>
          <a:p>
            <a:pPr algn="ctr"/>
            <a:r>
              <a:rPr lang="tr-TR" sz="3200" b="1" dirty="0">
                <a:solidFill>
                  <a:srgbClr val="861610"/>
                </a:solidFill>
                <a:latin typeface="Arial" panose="020B0604020202020204" pitchFamily="34" charset="0"/>
                <a:cs typeface="Arial" panose="020B0604020202020204" pitchFamily="34" charset="0"/>
              </a:rPr>
              <a:t>Bağımsız Denetim ve Dış Denetim</a:t>
            </a:r>
          </a:p>
        </p:txBody>
      </p:sp>
      <p:grpSp>
        <p:nvGrpSpPr>
          <p:cNvPr id="114" name="Group 29">
            <a:extLst>
              <a:ext uri="{FF2B5EF4-FFF2-40B4-BE49-F238E27FC236}">
                <a16:creationId xmlns:a16="http://schemas.microsoft.com/office/drawing/2014/main" xmlns="" id="{C95224FD-A53F-47D1-8F0A-316F302BD996}"/>
              </a:ext>
            </a:extLst>
          </p:cNvPr>
          <p:cNvGrpSpPr/>
          <p:nvPr/>
        </p:nvGrpSpPr>
        <p:grpSpPr>
          <a:xfrm>
            <a:off x="239436" y="990858"/>
            <a:ext cx="5442619" cy="5445209"/>
            <a:chOff x="2727557" y="4283313"/>
            <a:chExt cx="2042266" cy="2167925"/>
          </a:xfrm>
        </p:grpSpPr>
        <p:sp>
          <p:nvSpPr>
            <p:cNvPr id="115" name="TextBox 30">
              <a:extLst>
                <a:ext uri="{FF2B5EF4-FFF2-40B4-BE49-F238E27FC236}">
                  <a16:creationId xmlns:a16="http://schemas.microsoft.com/office/drawing/2014/main" xmlns="" id="{10DF6396-C98B-41CE-8F95-43AC211A8419}"/>
                </a:ext>
              </a:extLst>
            </p:cNvPr>
            <p:cNvSpPr txBox="1"/>
            <p:nvPr/>
          </p:nvSpPr>
          <p:spPr>
            <a:xfrm>
              <a:off x="2740517" y="4442611"/>
              <a:ext cx="2029306" cy="2008627"/>
            </a:xfrm>
            <a:prstGeom prst="rect">
              <a:avLst/>
            </a:prstGeom>
            <a:noFill/>
          </p:spPr>
          <p:txBody>
            <a:bodyPr wrap="square" rtlCol="0">
              <a:spAutoFit/>
            </a:bodyPr>
            <a:lstStyle/>
            <a:p>
              <a:pPr marL="171450" indent="-171450" algn="just">
                <a:lnSpc>
                  <a:spcPct val="150000"/>
                </a:lnSpc>
                <a:buFont typeface="Wingdings" panose="05000000000000000000" pitchFamily="2" charset="2"/>
                <a:buChar char="q"/>
              </a:pPr>
              <a:endParaRPr lang="tr-TR" altLang="ko-KR" sz="120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q"/>
              </a:pPr>
              <a:r>
                <a:rPr lang="tr-TR" sz="1200" dirty="0">
                  <a:latin typeface="Times New Roman" panose="02020603050405020304" pitchFamily="18" charset="0"/>
                  <a:cs typeface="Times New Roman" panose="02020603050405020304" pitchFamily="18" charset="0"/>
                </a:rPr>
                <a:t>Finansal tablo ve diğer finansal bilgilerin, finansal raporlama standartlarına uygunluğu ve doğruluğu hususunda, </a:t>
              </a:r>
              <a:r>
                <a:rPr lang="tr-TR" sz="1200" b="1" dirty="0">
                  <a:latin typeface="Times New Roman" panose="02020603050405020304" pitchFamily="18" charset="0"/>
                  <a:cs typeface="Times New Roman" panose="02020603050405020304" pitchFamily="18" charset="0"/>
                </a:rPr>
                <a:t>makul güvence</a:t>
              </a:r>
              <a:r>
                <a:rPr lang="tr-TR" sz="1200" dirty="0">
                  <a:latin typeface="Times New Roman" panose="02020603050405020304" pitchFamily="18" charset="0"/>
                  <a:cs typeface="Times New Roman" panose="02020603050405020304" pitchFamily="18" charset="0"/>
                </a:rPr>
                <a:t> sağlayacak yeterli ve uygun bağımsız denetim kanıtlarının elde edilmesi amacıyla, denetim standartlarında öngörülen gerekli bağımsız denetim tekniklerinin uygulanarak defter, kayıt ve belgeler üzerinden denetlenmesi ve değerlendirilerek rapora bağlanmasıdır.</a:t>
              </a:r>
            </a:p>
            <a:p>
              <a:pPr algn="just">
                <a:lnSpc>
                  <a:spcPct val="150000"/>
                </a:lnSpc>
              </a:pPr>
              <a:endParaRPr lang="tr-TR" altLang="ko-KR" sz="1200" b="1"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q"/>
              </a:pPr>
              <a:r>
                <a:rPr lang="tr-TR" altLang="ko-KR" sz="1200" b="1" dirty="0">
                  <a:latin typeface="Times New Roman" panose="02020603050405020304" pitchFamily="18" charset="0"/>
                  <a:cs typeface="Times New Roman" panose="02020603050405020304" pitchFamily="18" charset="0"/>
                </a:rPr>
                <a:t>Makul güvence seviyesi </a:t>
              </a:r>
              <a:r>
                <a:rPr lang="tr-TR" altLang="ko-KR" sz="1200" dirty="0">
                  <a:latin typeface="Times New Roman" panose="02020603050405020304" pitchFamily="18" charset="0"/>
                  <a:cs typeface="Times New Roman" panose="02020603050405020304" pitchFamily="18" charset="0"/>
                </a:rPr>
                <a:t>sağlar.</a:t>
              </a:r>
            </a:p>
            <a:p>
              <a:pPr algn="just">
                <a:lnSpc>
                  <a:spcPct val="150000"/>
                </a:lnSpc>
              </a:pPr>
              <a:endParaRPr lang="tr-TR" altLang="ko-KR" sz="120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q"/>
              </a:pPr>
              <a:r>
                <a:rPr lang="tr-TR" altLang="ko-KR" sz="1200" dirty="0">
                  <a:latin typeface="Times New Roman" panose="02020603050405020304" pitchFamily="18" charset="0"/>
                  <a:cs typeface="Times New Roman" panose="02020603050405020304" pitchFamily="18" charset="0"/>
                </a:rPr>
                <a:t>Bağımsız denetime tabi şirketler, </a:t>
              </a:r>
              <a:r>
                <a:rPr lang="tr-TR" altLang="ko-KR" sz="1200" b="1" dirty="0">
                  <a:latin typeface="Times New Roman" panose="02020603050405020304" pitchFamily="18" charset="0"/>
                  <a:cs typeface="Times New Roman" panose="02020603050405020304" pitchFamily="18" charset="0"/>
                </a:rPr>
                <a:t>Cumhurbaşkanı Kararı</a:t>
              </a:r>
              <a:r>
                <a:rPr lang="tr-TR" altLang="ko-KR" sz="1200" dirty="0">
                  <a:latin typeface="Times New Roman" panose="02020603050405020304" pitchFamily="18" charset="0"/>
                  <a:cs typeface="Times New Roman" panose="02020603050405020304" pitchFamily="18" charset="0"/>
                </a:rPr>
                <a:t> kapsamında belirlenir.</a:t>
              </a:r>
            </a:p>
            <a:p>
              <a:pPr marL="171450" indent="-171450" algn="just">
                <a:lnSpc>
                  <a:spcPct val="150000"/>
                </a:lnSpc>
                <a:buFont typeface="Wingdings" panose="05000000000000000000" pitchFamily="2" charset="2"/>
                <a:buChar char="q"/>
              </a:pPr>
              <a:endParaRPr lang="tr-TR" altLang="ko-KR" sz="120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q"/>
              </a:pPr>
              <a:r>
                <a:rPr lang="tr-TR" altLang="ko-KR" sz="1200" dirty="0">
                  <a:latin typeface="Times New Roman" panose="02020603050405020304" pitchFamily="18" charset="0"/>
                  <a:cs typeface="Times New Roman" panose="02020603050405020304" pitchFamily="18" charset="0"/>
                </a:rPr>
                <a:t> Sadece </a:t>
              </a:r>
              <a:r>
                <a:rPr lang="tr-TR" altLang="ko-KR" sz="1200" b="1" dirty="0">
                  <a:latin typeface="Times New Roman" panose="02020603050405020304" pitchFamily="18" charset="0"/>
                  <a:cs typeface="Times New Roman" panose="02020603050405020304" pitchFamily="18" charset="0"/>
                </a:rPr>
                <a:t>KGK tarafından yetkilendirilen </a:t>
              </a:r>
              <a:r>
                <a:rPr lang="tr-TR" altLang="ko-KR" sz="1200" dirty="0">
                  <a:latin typeface="Times New Roman" panose="02020603050405020304" pitchFamily="18" charset="0"/>
                  <a:cs typeface="Times New Roman" panose="02020603050405020304" pitchFamily="18" charset="0"/>
                </a:rPr>
                <a:t>bağımsız denetçiler ve denetim kuruluşları tarafından yapılır.</a:t>
              </a:r>
            </a:p>
            <a:p>
              <a:pPr algn="just">
                <a:lnSpc>
                  <a:spcPct val="150000"/>
                </a:lnSpc>
              </a:pPr>
              <a:endParaRPr lang="tr-TR" altLang="ko-KR" sz="120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q"/>
              </a:pPr>
              <a:r>
                <a:rPr lang="tr-TR" altLang="ko-KR" sz="1200" dirty="0">
                  <a:latin typeface="Times New Roman" panose="02020603050405020304" pitchFamily="18" charset="0"/>
                  <a:cs typeface="Times New Roman" panose="02020603050405020304" pitchFamily="18" charset="0"/>
                </a:rPr>
                <a:t>Yürütülen denetimde </a:t>
              </a:r>
              <a:r>
                <a:rPr lang="tr-TR" altLang="ko-KR" sz="1200" b="1" dirty="0">
                  <a:latin typeface="Times New Roman" panose="02020603050405020304" pitchFamily="18" charset="0"/>
                  <a:cs typeface="Times New Roman" panose="02020603050405020304" pitchFamily="18" charset="0"/>
                </a:rPr>
                <a:t>uygulanabilir tüm bağımsız denetim standartları </a:t>
              </a:r>
              <a:r>
                <a:rPr lang="tr-TR" altLang="ko-KR" sz="1200" dirty="0">
                  <a:latin typeface="Times New Roman" panose="02020603050405020304" pitchFamily="18" charset="0"/>
                  <a:cs typeface="Times New Roman" panose="02020603050405020304" pitchFamily="18" charset="0"/>
                </a:rPr>
                <a:t>kullanılır. Prosedürler ve uygulamaların kapsamı geniştir.</a:t>
              </a:r>
            </a:p>
            <a:p>
              <a:pPr marL="171450" indent="-171450" algn="just">
                <a:lnSpc>
                  <a:spcPct val="150000"/>
                </a:lnSpc>
                <a:buFont typeface="Wingdings" panose="05000000000000000000" pitchFamily="2" charset="2"/>
                <a:buChar char="q"/>
              </a:pPr>
              <a:endParaRPr lang="tr-TR" altLang="ko-KR" sz="1200" dirty="0">
                <a:latin typeface="Times New Roman" panose="02020603050405020304" pitchFamily="18" charset="0"/>
                <a:cs typeface="Times New Roman" panose="02020603050405020304" pitchFamily="18" charset="0"/>
              </a:endParaRPr>
            </a:p>
            <a:p>
              <a:pPr marL="171450" indent="-171450" algn="just">
                <a:lnSpc>
                  <a:spcPct val="150000"/>
                </a:lnSpc>
                <a:buFont typeface="Wingdings" panose="05000000000000000000" pitchFamily="2" charset="2"/>
                <a:buChar char="q"/>
              </a:pPr>
              <a:endParaRPr lang="tr-TR" altLang="ko-KR" sz="1200" dirty="0">
                <a:latin typeface="Times New Roman" panose="02020603050405020304" pitchFamily="18" charset="0"/>
                <a:cs typeface="Times New Roman" panose="02020603050405020304" pitchFamily="18" charset="0"/>
              </a:endParaRPr>
            </a:p>
          </p:txBody>
        </p:sp>
        <p:sp>
          <p:nvSpPr>
            <p:cNvPr id="116" name="TextBox 31">
              <a:extLst>
                <a:ext uri="{FF2B5EF4-FFF2-40B4-BE49-F238E27FC236}">
                  <a16:creationId xmlns:a16="http://schemas.microsoft.com/office/drawing/2014/main" xmlns="" id="{5F55DA5F-A4F3-46E7-A434-563996A7EFE9}"/>
                </a:ext>
              </a:extLst>
            </p:cNvPr>
            <p:cNvSpPr txBox="1"/>
            <p:nvPr/>
          </p:nvSpPr>
          <p:spPr>
            <a:xfrm>
              <a:off x="2727557" y="4283313"/>
              <a:ext cx="1870812" cy="159298"/>
            </a:xfrm>
            <a:prstGeom prst="rect">
              <a:avLst/>
            </a:prstGeom>
            <a:noFill/>
          </p:spPr>
          <p:txBody>
            <a:bodyPr wrap="square" rtlCol="0">
              <a:spAutoFit/>
            </a:bodyPr>
            <a:lstStyle/>
            <a:p>
              <a:pPr algn="ctr"/>
              <a:r>
                <a:rPr lang="tr-TR" altLang="ko-KR" sz="2000" b="1" u="sng" dirty="0">
                  <a:solidFill>
                    <a:srgbClr val="00364E"/>
                  </a:solidFill>
                  <a:latin typeface="Arial"/>
                  <a:cs typeface="Arial" pitchFamily="34" charset="0"/>
                </a:rPr>
                <a:t>Bağımsız Denetim</a:t>
              </a:r>
              <a:endParaRPr lang="ko-KR" altLang="en-US" sz="1400" b="1" u="sng" dirty="0">
                <a:solidFill>
                  <a:srgbClr val="00364E"/>
                </a:solidFill>
                <a:latin typeface="Arial"/>
                <a:cs typeface="Arial" pitchFamily="34" charset="0"/>
              </a:endParaRPr>
            </a:p>
          </p:txBody>
        </p:sp>
      </p:grpSp>
      <p:grpSp>
        <p:nvGrpSpPr>
          <p:cNvPr id="124" name="Group 29">
            <a:extLst>
              <a:ext uri="{FF2B5EF4-FFF2-40B4-BE49-F238E27FC236}">
                <a16:creationId xmlns:a16="http://schemas.microsoft.com/office/drawing/2014/main" xmlns="" id="{7954261A-36FC-4E36-8D8B-9A0EFEF85411}"/>
              </a:ext>
            </a:extLst>
          </p:cNvPr>
          <p:cNvGrpSpPr/>
          <p:nvPr/>
        </p:nvGrpSpPr>
        <p:grpSpPr>
          <a:xfrm>
            <a:off x="6260504" y="1075423"/>
            <a:ext cx="5732062" cy="7260129"/>
            <a:chOff x="3064383" y="3942463"/>
            <a:chExt cx="1870812" cy="4972789"/>
          </a:xfrm>
        </p:grpSpPr>
        <p:sp>
          <p:nvSpPr>
            <p:cNvPr id="125" name="TextBox 30">
              <a:extLst>
                <a:ext uri="{FF2B5EF4-FFF2-40B4-BE49-F238E27FC236}">
                  <a16:creationId xmlns:a16="http://schemas.microsoft.com/office/drawing/2014/main" xmlns="" id="{72C058BF-6FFB-4F63-B121-6318992724B2}"/>
                </a:ext>
              </a:extLst>
            </p:cNvPr>
            <p:cNvSpPr txBox="1"/>
            <p:nvPr/>
          </p:nvSpPr>
          <p:spPr>
            <a:xfrm>
              <a:off x="3073871" y="3942463"/>
              <a:ext cx="1848268" cy="4972789"/>
            </a:xfrm>
            <a:prstGeom prst="rect">
              <a:avLst/>
            </a:prstGeom>
            <a:noFill/>
          </p:spPr>
          <p:txBody>
            <a:bodyPr wrap="square" rtlCol="0">
              <a:spAutoFit/>
            </a:bodyPr>
            <a:lstStyle/>
            <a:p>
              <a:pPr marL="171450" indent="-171450" algn="just">
                <a:lnSpc>
                  <a:spcPct val="150000"/>
                </a:lnSpc>
                <a:buFont typeface="Wingdings" panose="05000000000000000000" pitchFamily="2" charset="2"/>
                <a:buChar char="q"/>
              </a:pPr>
              <a:endParaRPr lang="tr-TR" sz="1200" b="0" i="0" dirty="0">
                <a:effectLst/>
                <a:latin typeface="Times New Roman" panose="02020603050405020304" pitchFamily="18" charset="0"/>
              </a:endParaRPr>
            </a:p>
            <a:p>
              <a:pPr marL="171450" indent="-171450" algn="just">
                <a:lnSpc>
                  <a:spcPct val="150000"/>
                </a:lnSpc>
                <a:buFont typeface="Wingdings" panose="05000000000000000000" pitchFamily="2" charset="2"/>
                <a:buChar char="q"/>
              </a:pPr>
              <a:endParaRPr lang="tr-TR" sz="1200" b="0" i="0" dirty="0">
                <a:effectLst/>
                <a:latin typeface="Times New Roman" panose="02020603050405020304" pitchFamily="18" charset="0"/>
              </a:endParaRPr>
            </a:p>
            <a:p>
              <a:pPr marL="171450" indent="-171450" algn="just">
                <a:lnSpc>
                  <a:spcPct val="150000"/>
                </a:lnSpc>
                <a:buFont typeface="Wingdings" panose="05000000000000000000" pitchFamily="2" charset="2"/>
                <a:buChar char="q"/>
              </a:pPr>
              <a:r>
                <a:rPr lang="tr-TR" sz="1200" b="0" i="0" dirty="0">
                  <a:solidFill>
                    <a:srgbClr val="000000"/>
                  </a:solidFill>
                  <a:effectLst/>
                  <a:latin typeface="Times New Roman" panose="02020603050405020304" pitchFamily="18" charset="0"/>
                </a:rPr>
                <a:t> Finansal tablolardaki bilgilerin, mevzuatta belirtilen esaslara uygunluğu ve doğruluğu hususunda, denetim tekniklerinin uygulanarak defter, kayıt ve belgeler üzerinden denetlenmesini ve değerlendirilerek rapora bağlanmasıdır.</a:t>
              </a:r>
            </a:p>
            <a:p>
              <a:pPr algn="just">
                <a:lnSpc>
                  <a:spcPct val="150000"/>
                </a:lnSpc>
              </a:pPr>
              <a:endParaRPr lang="tr-TR" altLang="ko-KR" sz="1200" b="1" dirty="0">
                <a:latin typeface="Arial"/>
                <a:cs typeface="Arial" pitchFamily="34" charset="0"/>
              </a:endParaRPr>
            </a:p>
            <a:p>
              <a:pPr marL="171450" indent="-171450" algn="just">
                <a:lnSpc>
                  <a:spcPct val="150000"/>
                </a:lnSpc>
                <a:buFont typeface="Wingdings" panose="05000000000000000000" pitchFamily="2" charset="2"/>
                <a:buChar char="q"/>
              </a:pPr>
              <a:r>
                <a:rPr lang="tr-TR" altLang="ko-KR" sz="1200" b="1" dirty="0">
                  <a:latin typeface="Arial"/>
                  <a:cs typeface="Arial" pitchFamily="34" charset="0"/>
                </a:rPr>
                <a:t>Sınırlı güvence </a:t>
              </a:r>
              <a:r>
                <a:rPr lang="tr-TR" altLang="ko-KR" sz="1200" dirty="0">
                  <a:latin typeface="Arial"/>
                  <a:cs typeface="Arial" pitchFamily="34" charset="0"/>
                </a:rPr>
                <a:t>seviyesinde bir sonuç bildirilir.</a:t>
              </a:r>
            </a:p>
            <a:p>
              <a:pPr marL="171450" indent="-171450" algn="just">
                <a:lnSpc>
                  <a:spcPct val="150000"/>
                </a:lnSpc>
                <a:buFont typeface="Wingdings" panose="05000000000000000000" pitchFamily="2" charset="2"/>
                <a:buChar char="q"/>
              </a:pPr>
              <a:endParaRPr lang="tr-TR" sz="1200" dirty="0">
                <a:latin typeface="Times New Roman" panose="02020603050405020304" pitchFamily="18" charset="0"/>
              </a:endParaRPr>
            </a:p>
            <a:p>
              <a:pPr marL="171450" indent="-171450" algn="just">
                <a:lnSpc>
                  <a:spcPct val="150000"/>
                </a:lnSpc>
                <a:buFont typeface="Wingdings" panose="05000000000000000000" pitchFamily="2" charset="2"/>
                <a:buChar char="q"/>
              </a:pPr>
              <a:r>
                <a:rPr lang="tr-TR" sz="1200" b="1" i="0" dirty="0">
                  <a:effectLst/>
                  <a:latin typeface="Times New Roman" panose="02020603050405020304" pitchFamily="18" charset="0"/>
                </a:rPr>
                <a:t>Ticaret Bakanlığı tarafından </a:t>
              </a:r>
              <a:r>
                <a:rPr lang="tr-TR" sz="1200" b="0" i="0" dirty="0">
                  <a:effectLst/>
                  <a:latin typeface="Times New Roman" panose="02020603050405020304" pitchFamily="18" charset="0"/>
                </a:rPr>
                <a:t>çalışma konusu, ortak sayısı ve ciro gibi kıstaslar dikkate alınarak belirlenen kooperatif ve üst kuruluşları dış denetime tabidir.</a:t>
              </a:r>
            </a:p>
            <a:p>
              <a:pPr marL="171450" indent="-171450" algn="just">
                <a:lnSpc>
                  <a:spcPct val="150000"/>
                </a:lnSpc>
                <a:buFont typeface="Wingdings" panose="05000000000000000000" pitchFamily="2" charset="2"/>
                <a:buChar char="q"/>
              </a:pPr>
              <a:endParaRPr lang="tr-TR" sz="1200" dirty="0">
                <a:latin typeface="Times New Roman" panose="02020603050405020304" pitchFamily="18" charset="0"/>
              </a:endParaRPr>
            </a:p>
            <a:p>
              <a:pPr marL="171450" indent="-171450" algn="just">
                <a:lnSpc>
                  <a:spcPct val="150000"/>
                </a:lnSpc>
                <a:buFont typeface="Wingdings" panose="05000000000000000000" pitchFamily="2" charset="2"/>
                <a:buChar char="q"/>
              </a:pPr>
              <a:r>
                <a:rPr lang="tr-TR" sz="1200" dirty="0"/>
                <a:t>- KGK tarafından yetkilendirilen bağımsız denetçiler, </a:t>
              </a:r>
            </a:p>
            <a:p>
              <a:pPr marL="176213" algn="just">
                <a:lnSpc>
                  <a:spcPct val="150000"/>
                </a:lnSpc>
              </a:pPr>
              <a:r>
                <a:rPr lang="tr-TR" sz="1200" dirty="0"/>
                <a:t>- 3568 sayılı Serbest Muhasebeci Mali Müşavirlik ve Yeminli Mali Müşavirlik Kanununa tabi meslek mensupları, </a:t>
              </a:r>
            </a:p>
            <a:p>
              <a:pPr marL="347663" indent="-171450" algn="just">
                <a:lnSpc>
                  <a:spcPct val="150000"/>
                </a:lnSpc>
                <a:buFontTx/>
                <a:buChar char="-"/>
              </a:pPr>
              <a:r>
                <a:rPr lang="tr-TR" sz="1200" dirty="0"/>
                <a:t>İlgili Bakanlıkça dış denetimle yetkilendirilen, bağlı olunan merkez birlikleri veya merkez birliği kurulamamışsa bağlı olunan birlikler tarafından yapılabilir.</a:t>
              </a:r>
            </a:p>
            <a:p>
              <a:pPr marL="171450" indent="-171450" algn="just">
                <a:lnSpc>
                  <a:spcPct val="150000"/>
                </a:lnSpc>
                <a:buFont typeface="Wingdings" panose="05000000000000000000" pitchFamily="2" charset="2"/>
                <a:buChar char="q"/>
              </a:pPr>
              <a:endParaRPr lang="tr-TR" sz="1200" dirty="0">
                <a:latin typeface="Times New Roman" panose="02020603050405020304" pitchFamily="18" charset="0"/>
              </a:endParaRPr>
            </a:p>
            <a:p>
              <a:pPr marL="171450" indent="-171450" algn="just">
                <a:lnSpc>
                  <a:spcPct val="150000"/>
                </a:lnSpc>
                <a:buFont typeface="Wingdings" panose="05000000000000000000" pitchFamily="2" charset="2"/>
                <a:buChar char="q"/>
              </a:pPr>
              <a:r>
                <a:rPr lang="tr-TR" sz="1200" dirty="0">
                  <a:solidFill>
                    <a:srgbClr val="000000"/>
                  </a:solidFill>
                  <a:latin typeface="Times New Roman" panose="02020603050405020304" pitchFamily="18" charset="0"/>
                </a:rPr>
                <a:t>Y</a:t>
              </a:r>
              <a:r>
                <a:rPr lang="tr-TR" sz="1200" b="0" i="0" dirty="0">
                  <a:solidFill>
                    <a:srgbClr val="000000"/>
                  </a:solidFill>
                  <a:effectLst/>
                  <a:latin typeface="Times New Roman" panose="02020603050405020304" pitchFamily="18" charset="0"/>
                </a:rPr>
                <a:t>ürütülecek dış denetimlerde </a:t>
              </a:r>
              <a:r>
                <a:rPr lang="tr-TR" sz="1200" dirty="0">
                  <a:solidFill>
                    <a:srgbClr val="000000"/>
                  </a:solidFill>
                  <a:latin typeface="Times New Roman" panose="02020603050405020304" pitchFamily="18" charset="0"/>
                </a:rPr>
                <a:t>KGK </a:t>
              </a:r>
              <a:r>
                <a:rPr lang="tr-TR" sz="1200" b="0" i="0" dirty="0">
                  <a:solidFill>
                    <a:srgbClr val="000000"/>
                  </a:solidFill>
                  <a:effectLst/>
                  <a:latin typeface="Times New Roman" panose="02020603050405020304" pitchFamily="18" charset="0"/>
                </a:rPr>
                <a:t>tarafından yayımlanan Sınırlı Bağımsız Denetim Standardı </a:t>
              </a:r>
              <a:r>
                <a:rPr lang="tr-TR" sz="1200" b="1" i="0" dirty="0">
                  <a:solidFill>
                    <a:srgbClr val="000000"/>
                  </a:solidFill>
                  <a:effectLst/>
                  <a:latin typeface="Times New Roman" panose="02020603050405020304" pitchFamily="18" charset="0"/>
                </a:rPr>
                <a:t>(SBDS) 2400 kıyasen uygulanır. Prosedür ve uygulamaların kapsamı daha dardır.</a:t>
              </a:r>
              <a:endParaRPr lang="tr-TR" sz="1200" b="1" dirty="0"/>
            </a:p>
            <a:p>
              <a:pPr marL="347663" indent="-171450" algn="just">
                <a:lnSpc>
                  <a:spcPct val="150000"/>
                </a:lnSpc>
                <a:buFontTx/>
                <a:buChar char="-"/>
              </a:pPr>
              <a:endParaRPr lang="tr-TR" altLang="ko-KR" sz="1200" dirty="0">
                <a:latin typeface="Arial"/>
                <a:cs typeface="Arial" pitchFamily="34" charset="0"/>
              </a:endParaRPr>
            </a:p>
            <a:p>
              <a:pPr marL="176213" algn="just">
                <a:lnSpc>
                  <a:spcPct val="150000"/>
                </a:lnSpc>
              </a:pPr>
              <a:endParaRPr lang="tr-TR" altLang="ko-KR" sz="1200" dirty="0">
                <a:latin typeface="Arial"/>
                <a:cs typeface="Arial" pitchFamily="34" charset="0"/>
              </a:endParaRPr>
            </a:p>
            <a:p>
              <a:pPr marL="171450" indent="-171450" algn="just">
                <a:lnSpc>
                  <a:spcPct val="150000"/>
                </a:lnSpc>
                <a:buFont typeface="Wingdings" panose="05000000000000000000" pitchFamily="2" charset="2"/>
                <a:buChar char="q"/>
              </a:pPr>
              <a:endParaRPr lang="tr-TR" sz="1200" dirty="0">
                <a:latin typeface="Times New Roman" panose="02020603050405020304" pitchFamily="18" charset="0"/>
              </a:endParaRPr>
            </a:p>
            <a:p>
              <a:pPr algn="just">
                <a:lnSpc>
                  <a:spcPct val="150000"/>
                </a:lnSpc>
              </a:pPr>
              <a:endParaRPr lang="tr-TR" sz="1200" b="0" i="0" dirty="0">
                <a:effectLst/>
                <a:latin typeface="Times New Roman" panose="02020603050405020304" pitchFamily="18" charset="0"/>
              </a:endParaRPr>
            </a:p>
            <a:p>
              <a:pPr marL="176213" algn="just">
                <a:lnSpc>
                  <a:spcPct val="150000"/>
                </a:lnSpc>
              </a:pPr>
              <a:endParaRPr lang="tr-TR" altLang="ko-KR" sz="1200" dirty="0">
                <a:latin typeface="Arial"/>
                <a:cs typeface="Arial" pitchFamily="34" charset="0"/>
              </a:endParaRPr>
            </a:p>
            <a:p>
              <a:pPr marL="171450" indent="-171450" algn="just">
                <a:lnSpc>
                  <a:spcPct val="150000"/>
                </a:lnSpc>
                <a:buFont typeface="Wingdings" panose="05000000000000000000" pitchFamily="2" charset="2"/>
                <a:buChar char="q"/>
              </a:pPr>
              <a:endParaRPr lang="tr-TR" altLang="ko-KR" sz="1200" dirty="0">
                <a:latin typeface="Arial"/>
                <a:cs typeface="Arial" pitchFamily="34" charset="0"/>
              </a:endParaRPr>
            </a:p>
          </p:txBody>
        </p:sp>
        <p:sp>
          <p:nvSpPr>
            <p:cNvPr id="126" name="TextBox 31">
              <a:extLst>
                <a:ext uri="{FF2B5EF4-FFF2-40B4-BE49-F238E27FC236}">
                  <a16:creationId xmlns:a16="http://schemas.microsoft.com/office/drawing/2014/main" xmlns="" id="{DC8212B3-9890-4F91-9006-F60E4425A652}"/>
                </a:ext>
              </a:extLst>
            </p:cNvPr>
            <p:cNvSpPr txBox="1"/>
            <p:nvPr/>
          </p:nvSpPr>
          <p:spPr>
            <a:xfrm>
              <a:off x="3064383" y="3958699"/>
              <a:ext cx="1870812" cy="214051"/>
            </a:xfrm>
            <a:prstGeom prst="rect">
              <a:avLst/>
            </a:prstGeom>
            <a:noFill/>
          </p:spPr>
          <p:txBody>
            <a:bodyPr wrap="square" rtlCol="0">
              <a:spAutoFit/>
            </a:bodyPr>
            <a:lstStyle/>
            <a:p>
              <a:pPr algn="ctr"/>
              <a:r>
                <a:rPr lang="tr-TR" altLang="ko-KR" sz="2000" b="1" u="sng" dirty="0">
                  <a:solidFill>
                    <a:srgbClr val="00364E"/>
                  </a:solidFill>
                  <a:latin typeface="Arial"/>
                  <a:cs typeface="Arial" pitchFamily="34" charset="0"/>
                </a:rPr>
                <a:t>Dış Denetim</a:t>
              </a:r>
              <a:endParaRPr lang="ko-KR" altLang="en-US" sz="1400" b="1" u="sng" dirty="0">
                <a:solidFill>
                  <a:srgbClr val="00364E"/>
                </a:solidFill>
                <a:latin typeface="Arial"/>
                <a:cs typeface="Arial" pitchFamily="34" charset="0"/>
              </a:endParaRPr>
            </a:p>
          </p:txBody>
        </p:sp>
      </p:grpSp>
      <p:cxnSp>
        <p:nvCxnSpPr>
          <p:cNvPr id="32" name="Straight Connector 8">
            <a:extLst>
              <a:ext uri="{FF2B5EF4-FFF2-40B4-BE49-F238E27FC236}">
                <a16:creationId xmlns:a16="http://schemas.microsoft.com/office/drawing/2014/main" xmlns="" id="{76FBDC34-A43D-46BB-B3ED-66AB667A4DD7}"/>
              </a:ext>
            </a:extLst>
          </p:cNvPr>
          <p:cNvCxnSpPr>
            <a:cxnSpLocks/>
          </p:cNvCxnSpPr>
          <p:nvPr/>
        </p:nvCxnSpPr>
        <p:spPr>
          <a:xfrm>
            <a:off x="6073101" y="1099127"/>
            <a:ext cx="0" cy="470130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36" name="Group 56">
            <a:extLst>
              <a:ext uri="{FF2B5EF4-FFF2-40B4-BE49-F238E27FC236}">
                <a16:creationId xmlns:a16="http://schemas.microsoft.com/office/drawing/2014/main" xmlns="" id="{ABE21155-5C3C-4BA3-A12B-5BC231E56607}"/>
              </a:ext>
            </a:extLst>
          </p:cNvPr>
          <p:cNvGrpSpPr/>
          <p:nvPr/>
        </p:nvGrpSpPr>
        <p:grpSpPr>
          <a:xfrm flipV="1">
            <a:off x="3592948" y="738762"/>
            <a:ext cx="4985691" cy="55880"/>
            <a:chOff x="4616262" y="2307771"/>
            <a:chExt cx="2349876" cy="58058"/>
          </a:xfrm>
        </p:grpSpPr>
        <p:sp>
          <p:nvSpPr>
            <p:cNvPr id="37" name="Rectangle 57">
              <a:extLst>
                <a:ext uri="{FF2B5EF4-FFF2-40B4-BE49-F238E27FC236}">
                  <a16:creationId xmlns:a16="http://schemas.microsoft.com/office/drawing/2014/main" xmlns="" id="{1D5F4A4A-FEAB-4576-9EC2-B878D3EC5B72}"/>
                </a:ext>
              </a:extLst>
            </p:cNvPr>
            <p:cNvSpPr/>
            <p:nvPr/>
          </p:nvSpPr>
          <p:spPr>
            <a:xfrm>
              <a:off x="4616262" y="2307771"/>
              <a:ext cx="1174938" cy="58058"/>
            </a:xfrm>
            <a:prstGeom prst="rect">
              <a:avLst/>
            </a:prstGeom>
            <a:solidFill>
              <a:srgbClr val="64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 name="Rectangle 58">
              <a:extLst>
                <a:ext uri="{FF2B5EF4-FFF2-40B4-BE49-F238E27FC236}">
                  <a16:creationId xmlns:a16="http://schemas.microsoft.com/office/drawing/2014/main" xmlns="" id="{019F18B8-B236-4317-AC8B-8CC072174DD6}"/>
                </a:ext>
              </a:extLst>
            </p:cNvPr>
            <p:cNvSpPr/>
            <p:nvPr/>
          </p:nvSpPr>
          <p:spPr>
            <a:xfrm>
              <a:off x="5791200" y="2307771"/>
              <a:ext cx="1174938" cy="58058"/>
            </a:xfrm>
            <a:prstGeom prst="rect">
              <a:avLst/>
            </a:prstGeom>
            <a:solidFill>
              <a:srgbClr val="640000">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40" name="Resim 39" descr="C:\Users\pc\Desktop\mail.google.com.png">
            <a:extLst>
              <a:ext uri="{FF2B5EF4-FFF2-40B4-BE49-F238E27FC236}">
                <a16:creationId xmlns:a16="http://schemas.microsoft.com/office/drawing/2014/main" xmlns="" id="{16B2D276-B07B-4C8F-A61B-BD5F59997BB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59573" y="6312306"/>
            <a:ext cx="1052484" cy="545694"/>
          </a:xfrm>
          <a:prstGeom prst="rect">
            <a:avLst/>
          </a:prstGeom>
          <a:noFill/>
          <a:ln>
            <a:noFill/>
          </a:ln>
        </p:spPr>
      </p:pic>
    </p:spTree>
    <p:extLst>
      <p:ext uri="{BB962C8B-B14F-4D97-AF65-F5344CB8AC3E}">
        <p14:creationId xmlns:p14="http://schemas.microsoft.com/office/powerpoint/2010/main" val="401328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 8">
            <a:extLst>
              <a:ext uri="{FF2B5EF4-FFF2-40B4-BE49-F238E27FC236}">
                <a16:creationId xmlns:a16="http://schemas.microsoft.com/office/drawing/2014/main" xmlns="" id="{82891C94-B779-4ECF-ADE4-1FBBE98EA78D}"/>
              </a:ext>
            </a:extLst>
          </p:cNvPr>
          <p:cNvGraphicFramePr/>
          <p:nvPr>
            <p:extLst>
              <p:ext uri="{D42A27DB-BD31-4B8C-83A1-F6EECF244321}">
                <p14:modId xmlns:p14="http://schemas.microsoft.com/office/powerpoint/2010/main" val="3630095550"/>
              </p:ext>
            </p:extLst>
          </p:nvPr>
        </p:nvGraphicFramePr>
        <p:xfrm>
          <a:off x="816420" y="902723"/>
          <a:ext cx="10559160" cy="50270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Title 1">
            <a:extLst>
              <a:ext uri="{FF2B5EF4-FFF2-40B4-BE49-F238E27FC236}">
                <a16:creationId xmlns:a16="http://schemas.microsoft.com/office/drawing/2014/main" xmlns="" id="{49BFFB79-9A8D-4D0C-A515-5AC22BAB348F}"/>
              </a:ext>
            </a:extLst>
          </p:cNvPr>
          <p:cNvSpPr>
            <a:spLocks noGrp="1"/>
          </p:cNvSpPr>
          <p:nvPr>
            <p:ph type="title"/>
          </p:nvPr>
        </p:nvSpPr>
        <p:spPr>
          <a:xfrm>
            <a:off x="1932727" y="52178"/>
            <a:ext cx="8492801" cy="526473"/>
          </a:xfrm>
        </p:spPr>
        <p:txBody>
          <a:bodyPr numCol="1" anchor="ctr">
            <a:normAutofit fontScale="90000"/>
          </a:bodyPr>
          <a:lstStyle/>
          <a:p>
            <a:r>
              <a:rPr lang="tr-TR" sz="2400" b="1" dirty="0">
                <a:solidFill>
                  <a:srgbClr val="891D17"/>
                </a:solidFill>
                <a:latin typeface="Times New Roman" panose="02020603050405020304" pitchFamily="18" charset="0"/>
                <a:ea typeface="Cambria" panose="02040503050406030204" pitchFamily="18" charset="0"/>
                <a:cs typeface="Times New Roman" panose="02020603050405020304" pitchFamily="18" charset="0"/>
              </a:rPr>
              <a:t>SBDS 2400 Tarihî Finansal Tabloların Sınırlı Bağımsız Denetimi</a:t>
            </a:r>
          </a:p>
        </p:txBody>
      </p:sp>
      <p:grpSp>
        <p:nvGrpSpPr>
          <p:cNvPr id="24" name="Group 56">
            <a:extLst>
              <a:ext uri="{FF2B5EF4-FFF2-40B4-BE49-F238E27FC236}">
                <a16:creationId xmlns:a16="http://schemas.microsoft.com/office/drawing/2014/main" xmlns="" id="{A94782FB-6500-440B-8659-86B611A9279D}"/>
              </a:ext>
            </a:extLst>
          </p:cNvPr>
          <p:cNvGrpSpPr/>
          <p:nvPr/>
        </p:nvGrpSpPr>
        <p:grpSpPr>
          <a:xfrm>
            <a:off x="1745672" y="606022"/>
            <a:ext cx="8506691" cy="45719"/>
            <a:chOff x="4616262" y="2307771"/>
            <a:chExt cx="2349876" cy="58058"/>
          </a:xfrm>
        </p:grpSpPr>
        <p:sp>
          <p:nvSpPr>
            <p:cNvPr id="25" name="Rectangle 57">
              <a:extLst>
                <a:ext uri="{FF2B5EF4-FFF2-40B4-BE49-F238E27FC236}">
                  <a16:creationId xmlns:a16="http://schemas.microsoft.com/office/drawing/2014/main" xmlns="" id="{2B858A4E-5D5A-4D20-8357-CEE3287D3B75}"/>
                </a:ext>
              </a:extLst>
            </p:cNvPr>
            <p:cNvSpPr/>
            <p:nvPr/>
          </p:nvSpPr>
          <p:spPr>
            <a:xfrm>
              <a:off x="4616262" y="2307771"/>
              <a:ext cx="1174938" cy="58058"/>
            </a:xfrm>
            <a:prstGeom prst="rect">
              <a:avLst/>
            </a:prstGeom>
            <a:solidFill>
              <a:srgbClr val="64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Rectangle 58">
              <a:extLst>
                <a:ext uri="{FF2B5EF4-FFF2-40B4-BE49-F238E27FC236}">
                  <a16:creationId xmlns:a16="http://schemas.microsoft.com/office/drawing/2014/main" xmlns="" id="{BE8486E9-2954-4BFE-8237-3FDF71398660}"/>
                </a:ext>
              </a:extLst>
            </p:cNvPr>
            <p:cNvSpPr/>
            <p:nvPr/>
          </p:nvSpPr>
          <p:spPr>
            <a:xfrm>
              <a:off x="5791200" y="2307771"/>
              <a:ext cx="1174938" cy="58058"/>
            </a:xfrm>
            <a:prstGeom prst="rect">
              <a:avLst/>
            </a:prstGeom>
            <a:solidFill>
              <a:srgbClr val="640000">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27" name="Resim 26" descr="C:\Users\pc\Desktop\mail.google.com.png">
            <a:extLst>
              <a:ext uri="{FF2B5EF4-FFF2-40B4-BE49-F238E27FC236}">
                <a16:creationId xmlns:a16="http://schemas.microsoft.com/office/drawing/2014/main" xmlns="" id="{52F4C40A-0A1F-43C3-A934-096F5FE8F40D}"/>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69758" y="6312306"/>
            <a:ext cx="1052484" cy="545694"/>
          </a:xfrm>
          <a:prstGeom prst="rect">
            <a:avLst/>
          </a:prstGeom>
          <a:noFill/>
          <a:ln>
            <a:noFill/>
          </a:ln>
        </p:spPr>
      </p:pic>
    </p:spTree>
    <p:extLst>
      <p:ext uri="{BB962C8B-B14F-4D97-AF65-F5344CB8AC3E}">
        <p14:creationId xmlns:p14="http://schemas.microsoft.com/office/powerpoint/2010/main" val="284844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graphicEl>
                                              <a:dgm id="{67C0F503-4F14-4C35-A839-1239F646230F}"/>
                                            </p:graphicEl>
                                          </p:spTgt>
                                        </p:tgtEl>
                                        <p:attrNameLst>
                                          <p:attrName>style.visibility</p:attrName>
                                        </p:attrNameLst>
                                      </p:cBhvr>
                                      <p:to>
                                        <p:strVal val="visible"/>
                                      </p:to>
                                    </p:set>
                                    <p:animEffect transition="in" filter="wipe(left)">
                                      <p:cBhvr>
                                        <p:cTn id="7" dur="500"/>
                                        <p:tgtEl>
                                          <p:spTgt spid="21">
                                            <p:graphicEl>
                                              <a:dgm id="{67C0F503-4F14-4C35-A839-1239F646230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graphicEl>
                                              <a:dgm id="{DA964832-55E9-4C18-9B71-5AACD862BEF0}"/>
                                            </p:graphicEl>
                                          </p:spTgt>
                                        </p:tgtEl>
                                        <p:attrNameLst>
                                          <p:attrName>style.visibility</p:attrName>
                                        </p:attrNameLst>
                                      </p:cBhvr>
                                      <p:to>
                                        <p:strVal val="visible"/>
                                      </p:to>
                                    </p:set>
                                    <p:animEffect transition="in" filter="wipe(left)">
                                      <p:cBhvr>
                                        <p:cTn id="12" dur="500"/>
                                        <p:tgtEl>
                                          <p:spTgt spid="21">
                                            <p:graphicEl>
                                              <a:dgm id="{DA964832-55E9-4C18-9B71-5AACD862BEF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graphicEl>
                                              <a:dgm id="{878F37F5-FD2E-4A0B-BC42-EE237EB89409}"/>
                                            </p:graphicEl>
                                          </p:spTgt>
                                        </p:tgtEl>
                                        <p:attrNameLst>
                                          <p:attrName>style.visibility</p:attrName>
                                        </p:attrNameLst>
                                      </p:cBhvr>
                                      <p:to>
                                        <p:strVal val="visible"/>
                                      </p:to>
                                    </p:set>
                                    <p:animEffect transition="in" filter="wipe(left)">
                                      <p:cBhvr>
                                        <p:cTn id="17" dur="500"/>
                                        <p:tgtEl>
                                          <p:spTgt spid="21">
                                            <p:graphicEl>
                                              <a:dgm id="{878F37F5-FD2E-4A0B-BC42-EE237EB8940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
                                            <p:graphicEl>
                                              <a:dgm id="{9C92320E-9575-48CB-8F40-855F1A723F33}"/>
                                            </p:graphicEl>
                                          </p:spTgt>
                                        </p:tgtEl>
                                        <p:attrNameLst>
                                          <p:attrName>style.visibility</p:attrName>
                                        </p:attrNameLst>
                                      </p:cBhvr>
                                      <p:to>
                                        <p:strVal val="visible"/>
                                      </p:to>
                                    </p:set>
                                    <p:animEffect transition="in" filter="wipe(left)">
                                      <p:cBhvr>
                                        <p:cTn id="22" dur="500"/>
                                        <p:tgtEl>
                                          <p:spTgt spid="21">
                                            <p:graphicEl>
                                              <a:dgm id="{9C92320E-9575-48CB-8F40-855F1A723F33}"/>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
                                            <p:graphicEl>
                                              <a:dgm id="{FAB1F573-16E0-4E12-875C-1878FA85674D}"/>
                                            </p:graphicEl>
                                          </p:spTgt>
                                        </p:tgtEl>
                                        <p:attrNameLst>
                                          <p:attrName>style.visibility</p:attrName>
                                        </p:attrNameLst>
                                      </p:cBhvr>
                                      <p:to>
                                        <p:strVal val="visible"/>
                                      </p:to>
                                    </p:set>
                                    <p:animEffect transition="in" filter="wipe(left)">
                                      <p:cBhvr>
                                        <p:cTn id="27" dur="500"/>
                                        <p:tgtEl>
                                          <p:spTgt spid="21">
                                            <p:graphicEl>
                                              <a:dgm id="{FAB1F573-16E0-4E12-875C-1878FA85674D}"/>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
                                            <p:graphicEl>
                                              <a:dgm id="{0D0FF70A-A808-4BF4-95AE-A8E79FAB2B84}"/>
                                            </p:graphicEl>
                                          </p:spTgt>
                                        </p:tgtEl>
                                        <p:attrNameLst>
                                          <p:attrName>style.visibility</p:attrName>
                                        </p:attrNameLst>
                                      </p:cBhvr>
                                      <p:to>
                                        <p:strVal val="visible"/>
                                      </p:to>
                                    </p:set>
                                    <p:animEffect transition="in" filter="wipe(left)">
                                      <p:cBhvr>
                                        <p:cTn id="32" dur="500"/>
                                        <p:tgtEl>
                                          <p:spTgt spid="21">
                                            <p:graphicEl>
                                              <a:dgm id="{0D0FF70A-A808-4BF4-95AE-A8E79FAB2B84}"/>
                                            </p:graphicEl>
                                          </p:spTgt>
                                        </p:tgtEl>
                                      </p:cBhvr>
                                    </p:animEffect>
                                  </p:childTnLst>
                                </p:cTn>
                              </p:par>
                            </p:childTnLst>
                          </p:cTn>
                        </p:par>
                        <p:par>
                          <p:cTn id="33" fill="hold">
                            <p:stCondLst>
                              <p:cond delay="500"/>
                            </p:stCondLst>
                            <p:childTnLst>
                              <p:par>
                                <p:cTn id="34" presetID="16" presetClass="entr" presetSubtype="21"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inVertical)">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599" y="125268"/>
            <a:ext cx="8492801" cy="526473"/>
          </a:xfrm>
        </p:spPr>
        <p:txBody>
          <a:bodyPr numCol="1" anchor="ctr">
            <a:normAutofit fontScale="90000"/>
          </a:bodyPr>
          <a:lstStyle/>
          <a:p>
            <a:r>
              <a:rPr lang="tr-TR" sz="2400" b="1" dirty="0">
                <a:solidFill>
                  <a:srgbClr val="891D17"/>
                </a:solidFill>
                <a:latin typeface="Times New Roman" panose="02020603050405020304" pitchFamily="18" charset="0"/>
                <a:ea typeface="Cambria" panose="02040503050406030204" pitchFamily="18" charset="0"/>
                <a:cs typeface="Times New Roman" panose="02020603050405020304" pitchFamily="18" charset="0"/>
              </a:rPr>
              <a:t>SBDS 2400 Tarihî Finansal Tabloların Sınırlı Bağımsız Denetimi</a:t>
            </a:r>
          </a:p>
        </p:txBody>
      </p:sp>
      <p:sp>
        <p:nvSpPr>
          <p:cNvPr id="5" name="Slide Number Placeholder 4"/>
          <p:cNvSpPr>
            <a:spLocks noGrp="1"/>
          </p:cNvSpPr>
          <p:nvPr>
            <p:ph type="sldNum" sz="quarter" idx="12"/>
          </p:nvPr>
        </p:nvSpPr>
        <p:spPr/>
        <p:txBody>
          <a:bodyPr/>
          <a:lstStyle/>
          <a:p>
            <a:fld id="{EC076D83-DB9A-431C-8CA5-85557F434BEC}" type="slidenum">
              <a:rPr lang="tr-TR" smtClean="0">
                <a:latin typeface="Times New Roman" panose="02020603050405020304" pitchFamily="18" charset="0"/>
                <a:cs typeface="Times New Roman" panose="02020603050405020304" pitchFamily="18" charset="0"/>
              </a:rPr>
              <a:t>15</a:t>
            </a:fld>
            <a:endParaRPr lang="tr-TR" dirty="0">
              <a:latin typeface="Times New Roman" panose="02020603050405020304" pitchFamily="18" charset="0"/>
              <a:cs typeface="Times New Roman" panose="02020603050405020304" pitchFamily="18" charset="0"/>
            </a:endParaRPr>
          </a:p>
        </p:txBody>
      </p:sp>
      <p:sp>
        <p:nvSpPr>
          <p:cNvPr id="6" name="Metin kutusu 5">
            <a:extLst>
              <a:ext uri="{FF2B5EF4-FFF2-40B4-BE49-F238E27FC236}">
                <a16:creationId xmlns:a16="http://schemas.microsoft.com/office/drawing/2014/main" xmlns="" id="{72F94C2D-E2B8-4E82-93FF-EB10B468923E}"/>
              </a:ext>
            </a:extLst>
          </p:cNvPr>
          <p:cNvSpPr txBox="1"/>
          <p:nvPr/>
        </p:nvSpPr>
        <p:spPr>
          <a:xfrm>
            <a:off x="768366" y="1243331"/>
            <a:ext cx="10655266" cy="3613746"/>
          </a:xfrm>
          <a:prstGeom prst="rect">
            <a:avLst/>
          </a:prstGeom>
          <a:noFill/>
          <a:ln>
            <a:solidFill>
              <a:schemeClr val="tx1"/>
            </a:solidFill>
          </a:ln>
        </p:spPr>
        <p:txBody>
          <a:bodyPr wrap="square">
            <a:spAutoFit/>
          </a:bodyPr>
          <a:lstStyle/>
          <a:p>
            <a:pPr algn="l">
              <a:lnSpc>
                <a:spcPct val="150000"/>
              </a:lnSpc>
            </a:pPr>
            <a:r>
              <a:rPr lang="tr-TR" sz="1400" b="1" dirty="0">
                <a:solidFill>
                  <a:srgbClr val="861610"/>
                </a:solidFill>
              </a:rPr>
              <a:t>Sonucun Şekli </a:t>
            </a:r>
          </a:p>
          <a:p>
            <a:pPr algn="l">
              <a:lnSpc>
                <a:spcPct val="150000"/>
              </a:lnSpc>
            </a:pPr>
            <a:r>
              <a:rPr lang="tr-TR" sz="1400" b="1" u="sng" dirty="0">
                <a:solidFill>
                  <a:srgbClr val="861610"/>
                </a:solidFill>
              </a:rPr>
              <a:t>Olumlu Sonuç</a:t>
            </a:r>
          </a:p>
          <a:p>
            <a:pPr algn="l">
              <a:lnSpc>
                <a:spcPct val="150000"/>
              </a:lnSpc>
            </a:pPr>
            <a:r>
              <a:rPr lang="tr-TR" sz="1400" dirty="0"/>
              <a:t>Denetçi, finansal tabloların tüm önemli yönleriyle geçerli finansal raporlama çerçevesine uygun olarak hazırlanmadığı kanaatine varmasına sebep olan herhangi bir hususun dikkatini çekmediği sonucuna varabilmek için sınırlı güvence elde ettiğinde, bir bütün olarak finansal tablolar hakkında olumlu sonuç bildirir.</a:t>
            </a:r>
          </a:p>
          <a:p>
            <a:pPr algn="l">
              <a:lnSpc>
                <a:spcPct val="150000"/>
              </a:lnSpc>
            </a:pPr>
            <a:endParaRPr lang="tr-TR" sz="1400" dirty="0"/>
          </a:p>
          <a:p>
            <a:pPr algn="l">
              <a:lnSpc>
                <a:spcPct val="150000"/>
              </a:lnSpc>
            </a:pPr>
            <a:r>
              <a:rPr lang="tr-TR" sz="1400" b="1" u="sng" dirty="0">
                <a:solidFill>
                  <a:srgbClr val="861610"/>
                </a:solidFill>
              </a:rPr>
              <a:t>Olumlu Sonuç Dışında Sonuç</a:t>
            </a:r>
          </a:p>
          <a:p>
            <a:pPr algn="just">
              <a:lnSpc>
                <a:spcPct val="150000"/>
              </a:lnSpc>
            </a:pPr>
            <a:r>
              <a:rPr lang="tr-TR" sz="1400" dirty="0"/>
              <a:t>Denetçi; </a:t>
            </a:r>
          </a:p>
          <a:p>
            <a:pPr marL="342900" indent="-342900" algn="just">
              <a:lnSpc>
                <a:spcPct val="150000"/>
              </a:lnSpc>
              <a:buAutoNum type="alphaLcParenBoth"/>
            </a:pPr>
            <a:r>
              <a:rPr lang="tr-TR" sz="1400" dirty="0"/>
              <a:t>Uygulanan prosedürlere ve elde edilen kanıtlara dayanarak </a:t>
            </a:r>
            <a:r>
              <a:rPr lang="tr-TR" sz="1400" b="1" dirty="0"/>
              <a:t>finansal tabloların önemli yanlışlık içerdiğine karar vermesi</a:t>
            </a:r>
            <a:r>
              <a:rPr lang="tr-TR" sz="1400" dirty="0"/>
              <a:t> veya </a:t>
            </a:r>
          </a:p>
          <a:p>
            <a:pPr marL="342900" indent="-342900" algn="just">
              <a:lnSpc>
                <a:spcPct val="150000"/>
              </a:lnSpc>
              <a:buAutoNum type="alphaLcParenBoth"/>
            </a:pPr>
            <a:r>
              <a:rPr lang="tr-TR" sz="1400" dirty="0"/>
              <a:t>Finansal tablolarda yer alan ve bir bütün olarak finansal tablolarla ilişkili olan önemli bir veya daha fazla kalem hakkında </a:t>
            </a:r>
            <a:r>
              <a:rPr lang="tr-TR" sz="1400" b="1" dirty="0"/>
              <a:t>yeterli ve uygun kanıt elde edememesi </a:t>
            </a:r>
            <a:r>
              <a:rPr lang="tr-TR" sz="1400" dirty="0"/>
              <a:t>hâlinde, denetçi raporunda bir bütün olarak finansal tablolar hakkında </a:t>
            </a:r>
            <a:r>
              <a:rPr lang="tr-TR" sz="1400" b="1" u="sng" dirty="0"/>
              <a:t>olumlu sonuç dışında bir sonuç bildirir. </a:t>
            </a:r>
          </a:p>
        </p:txBody>
      </p:sp>
      <p:pic>
        <p:nvPicPr>
          <p:cNvPr id="7" name="Resim 6" descr="C:\Users\pc\Desktop\mail.google.com.png">
            <a:extLst>
              <a:ext uri="{FF2B5EF4-FFF2-40B4-BE49-F238E27FC236}">
                <a16:creationId xmlns:a16="http://schemas.microsoft.com/office/drawing/2014/main" xmlns="" id="{0E1FA6FC-EAF8-4D91-A38A-1FE4F8458DA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9758" y="6312306"/>
            <a:ext cx="1052484" cy="545694"/>
          </a:xfrm>
          <a:prstGeom prst="rect">
            <a:avLst/>
          </a:prstGeom>
          <a:noFill/>
          <a:ln>
            <a:noFill/>
          </a:ln>
        </p:spPr>
      </p:pic>
      <p:grpSp>
        <p:nvGrpSpPr>
          <p:cNvPr id="8" name="Group 56">
            <a:extLst>
              <a:ext uri="{FF2B5EF4-FFF2-40B4-BE49-F238E27FC236}">
                <a16:creationId xmlns:a16="http://schemas.microsoft.com/office/drawing/2014/main" xmlns="" id="{DA67E356-26C7-44F8-BDE1-CFF5545BE8C2}"/>
              </a:ext>
            </a:extLst>
          </p:cNvPr>
          <p:cNvGrpSpPr/>
          <p:nvPr/>
        </p:nvGrpSpPr>
        <p:grpSpPr>
          <a:xfrm>
            <a:off x="1745672" y="606022"/>
            <a:ext cx="8506691" cy="45719"/>
            <a:chOff x="4616262" y="2307771"/>
            <a:chExt cx="2349876" cy="58058"/>
          </a:xfrm>
        </p:grpSpPr>
        <p:sp>
          <p:nvSpPr>
            <p:cNvPr id="9" name="Rectangle 57">
              <a:extLst>
                <a:ext uri="{FF2B5EF4-FFF2-40B4-BE49-F238E27FC236}">
                  <a16:creationId xmlns:a16="http://schemas.microsoft.com/office/drawing/2014/main" xmlns="" id="{D6B1D303-2FB9-47D4-B62F-1332CBAD86AA}"/>
                </a:ext>
              </a:extLst>
            </p:cNvPr>
            <p:cNvSpPr/>
            <p:nvPr/>
          </p:nvSpPr>
          <p:spPr>
            <a:xfrm>
              <a:off x="4616262" y="2307771"/>
              <a:ext cx="1174938" cy="58058"/>
            </a:xfrm>
            <a:prstGeom prst="rect">
              <a:avLst/>
            </a:prstGeom>
            <a:solidFill>
              <a:srgbClr val="64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Rectangle 58">
              <a:extLst>
                <a:ext uri="{FF2B5EF4-FFF2-40B4-BE49-F238E27FC236}">
                  <a16:creationId xmlns:a16="http://schemas.microsoft.com/office/drawing/2014/main" xmlns="" id="{970609C3-7AC4-4133-8613-7E2F3DF29FE1}"/>
                </a:ext>
              </a:extLst>
            </p:cNvPr>
            <p:cNvSpPr/>
            <p:nvPr/>
          </p:nvSpPr>
          <p:spPr>
            <a:xfrm>
              <a:off x="5791200" y="2307771"/>
              <a:ext cx="1174938" cy="58058"/>
            </a:xfrm>
            <a:prstGeom prst="rect">
              <a:avLst/>
            </a:prstGeom>
            <a:solidFill>
              <a:srgbClr val="640000">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97176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Başlık 1">
            <a:extLst>
              <a:ext uri="{FF2B5EF4-FFF2-40B4-BE49-F238E27FC236}">
                <a16:creationId xmlns:a16="http://schemas.microsoft.com/office/drawing/2014/main" xmlns="" id="{876928F2-34AE-4180-836F-2F91EDD031A2}"/>
              </a:ext>
            </a:extLst>
          </p:cNvPr>
          <p:cNvSpPr>
            <a:spLocks noGrp="1"/>
          </p:cNvSpPr>
          <p:nvPr>
            <p:ph type="title"/>
          </p:nvPr>
        </p:nvSpPr>
        <p:spPr>
          <a:xfrm>
            <a:off x="1117351" y="62693"/>
            <a:ext cx="9954293" cy="1066400"/>
          </a:xfrm>
        </p:spPr>
        <p:txBody>
          <a:bodyPr>
            <a:normAutofit/>
          </a:bodyPr>
          <a:lstStyle/>
          <a:p>
            <a:pPr algn="just">
              <a:lnSpc>
                <a:spcPct val="115000"/>
              </a:lnSpc>
              <a:spcAft>
                <a:spcPts val="800"/>
              </a:spcAft>
              <a:tabLst>
                <a:tab pos="681355" algn="l"/>
              </a:tabLst>
            </a:pPr>
            <a:r>
              <a:rPr lang="tr-TR" sz="2000" b="1" dirty="0">
                <a:solidFill>
                  <a:srgbClr val="891D17"/>
                </a:solidFill>
                <a:latin typeface="Times New Roman" panose="02020603050405020304" pitchFamily="18" charset="0"/>
                <a:ea typeface="Cambria" panose="02040503050406030204" pitchFamily="18" charset="0"/>
                <a:cs typeface="Times New Roman" panose="02020603050405020304" pitchFamily="18" charset="0"/>
              </a:rPr>
              <a:t>SBDS 2400 Tarihî Finansal Tabloların Sınırlı Bağımsız Denetimi, Denetçi Raporu Görüşü</a:t>
            </a:r>
            <a:endParaRPr lang="tr-TR" sz="2000" dirty="0">
              <a:solidFill>
                <a:srgbClr val="891D17"/>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60" name="Group 36">
            <a:extLst>
              <a:ext uri="{FF2B5EF4-FFF2-40B4-BE49-F238E27FC236}">
                <a16:creationId xmlns:a16="http://schemas.microsoft.com/office/drawing/2014/main" xmlns="" id="{CED3C65A-0B2E-4C60-82D6-42E01A20F47E}"/>
              </a:ext>
            </a:extLst>
          </p:cNvPr>
          <p:cNvGrpSpPr/>
          <p:nvPr/>
        </p:nvGrpSpPr>
        <p:grpSpPr>
          <a:xfrm>
            <a:off x="822783" y="1520908"/>
            <a:ext cx="10361647" cy="4427310"/>
            <a:chOff x="467544" y="1347614"/>
            <a:chExt cx="8208912" cy="3289508"/>
          </a:xfrm>
        </p:grpSpPr>
        <p:sp>
          <p:nvSpPr>
            <p:cNvPr id="61" name="Rectangle 3">
              <a:extLst>
                <a:ext uri="{FF2B5EF4-FFF2-40B4-BE49-F238E27FC236}">
                  <a16:creationId xmlns:a16="http://schemas.microsoft.com/office/drawing/2014/main" xmlns="" id="{DCB82805-261D-4C44-A31B-748A4AF6CBB0}"/>
                </a:ext>
              </a:extLst>
            </p:cNvPr>
            <p:cNvSpPr/>
            <p:nvPr/>
          </p:nvSpPr>
          <p:spPr>
            <a:xfrm>
              <a:off x="467544" y="1347614"/>
              <a:ext cx="4032448" cy="1584176"/>
            </a:xfrm>
            <a:custGeom>
              <a:avLst/>
              <a:gdLst/>
              <a:ahLst/>
              <a:cxnLst/>
              <a:rect l="l" t="t" r="r" b="b"/>
              <a:pathLst>
                <a:path w="4032448" h="1584176">
                  <a:moveTo>
                    <a:pt x="0" y="0"/>
                  </a:moveTo>
                  <a:lnTo>
                    <a:pt x="4032448" y="0"/>
                  </a:lnTo>
                  <a:lnTo>
                    <a:pt x="4032448" y="719832"/>
                  </a:lnTo>
                  <a:lnTo>
                    <a:pt x="3168104" y="1584176"/>
                  </a:lnTo>
                  <a:lnTo>
                    <a:pt x="0" y="1584176"/>
                  </a:lnTo>
                  <a:close/>
                </a:path>
              </a:pathLst>
            </a:custGeom>
            <a:solidFill>
              <a:schemeClr val="accent6">
                <a:lumMod val="40000"/>
                <a:lumOff val="60000"/>
              </a:schemeClr>
            </a:solidFill>
            <a:ln w="19050" cap="flat" cmpd="sng" algn="ctr">
              <a:solidFill>
                <a:srgbClr val="303030"/>
              </a:solid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ko-KR" altLang="en-US" sz="1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62" name="Rectangle 3">
              <a:extLst>
                <a:ext uri="{FF2B5EF4-FFF2-40B4-BE49-F238E27FC236}">
                  <a16:creationId xmlns:a16="http://schemas.microsoft.com/office/drawing/2014/main" xmlns="" id="{D9B6411D-2D0F-4A4B-AEAE-A081868E8DC8}"/>
                </a:ext>
              </a:extLst>
            </p:cNvPr>
            <p:cNvSpPr/>
            <p:nvPr/>
          </p:nvSpPr>
          <p:spPr>
            <a:xfrm flipH="1">
              <a:off x="4644008" y="1347614"/>
              <a:ext cx="4032448" cy="1584176"/>
            </a:xfrm>
            <a:custGeom>
              <a:avLst/>
              <a:gdLst/>
              <a:ahLst/>
              <a:cxnLst/>
              <a:rect l="l" t="t" r="r" b="b"/>
              <a:pathLst>
                <a:path w="4032448" h="1584176">
                  <a:moveTo>
                    <a:pt x="0" y="0"/>
                  </a:moveTo>
                  <a:lnTo>
                    <a:pt x="4032448" y="0"/>
                  </a:lnTo>
                  <a:lnTo>
                    <a:pt x="4032448" y="719832"/>
                  </a:lnTo>
                  <a:lnTo>
                    <a:pt x="3168104" y="1584176"/>
                  </a:lnTo>
                  <a:lnTo>
                    <a:pt x="0" y="1584176"/>
                  </a:lnTo>
                  <a:close/>
                </a:path>
              </a:pathLst>
            </a:custGeom>
            <a:solidFill>
              <a:srgbClr val="FE9900"/>
            </a:solidFill>
            <a:ln w="19050" cap="flat" cmpd="sng" algn="ctr">
              <a:solidFill>
                <a:srgbClr val="FE9900">
                  <a:lumMod val="75000"/>
                </a:srgbClr>
              </a:solid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ko-KR" altLang="en-US" sz="1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63" name="Rectangle 3">
              <a:extLst>
                <a:ext uri="{FF2B5EF4-FFF2-40B4-BE49-F238E27FC236}">
                  <a16:creationId xmlns:a16="http://schemas.microsoft.com/office/drawing/2014/main" xmlns="" id="{4F1AD8FC-B370-433A-BA18-E1DE79138F5B}"/>
                </a:ext>
              </a:extLst>
            </p:cNvPr>
            <p:cNvSpPr/>
            <p:nvPr/>
          </p:nvSpPr>
          <p:spPr>
            <a:xfrm flipV="1">
              <a:off x="467544" y="3052946"/>
              <a:ext cx="4032448" cy="1584176"/>
            </a:xfrm>
            <a:custGeom>
              <a:avLst/>
              <a:gdLst/>
              <a:ahLst/>
              <a:cxnLst/>
              <a:rect l="l" t="t" r="r" b="b"/>
              <a:pathLst>
                <a:path w="4032448" h="1584176">
                  <a:moveTo>
                    <a:pt x="0" y="0"/>
                  </a:moveTo>
                  <a:lnTo>
                    <a:pt x="4032448" y="0"/>
                  </a:lnTo>
                  <a:lnTo>
                    <a:pt x="4032448" y="719832"/>
                  </a:lnTo>
                  <a:lnTo>
                    <a:pt x="3168104" y="1584176"/>
                  </a:lnTo>
                  <a:lnTo>
                    <a:pt x="0" y="1584176"/>
                  </a:lnTo>
                  <a:close/>
                </a:path>
              </a:pathLst>
            </a:custGeom>
            <a:solidFill>
              <a:schemeClr val="accent2">
                <a:lumMod val="75000"/>
              </a:schemeClr>
            </a:solidFill>
            <a:ln w="19050" cap="flat" cmpd="sng" algn="ctr">
              <a:solidFill>
                <a:srgbClr val="FE9900">
                  <a:lumMod val="75000"/>
                </a:srgbClr>
              </a:solid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ko-KR" altLang="en-US" sz="1400" b="0" i="0" u="none" strike="noStrike" kern="0" cap="none" spc="0" normalizeH="0" baseline="0" noProof="0">
                <a:ln>
                  <a:noFill/>
                </a:ln>
                <a:solidFill>
                  <a:srgbClr val="303030"/>
                </a:solidFill>
                <a:effectLst/>
                <a:uLnTx/>
                <a:uFillTx/>
                <a:latin typeface="Arial" panose="020B0604020202020204" pitchFamily="34" charset="0"/>
                <a:cs typeface="Arial" panose="020B0604020202020204" pitchFamily="34" charset="0"/>
              </a:endParaRPr>
            </a:p>
          </p:txBody>
        </p:sp>
        <p:sp>
          <p:nvSpPr>
            <p:cNvPr id="64" name="Rectangle 3">
              <a:extLst>
                <a:ext uri="{FF2B5EF4-FFF2-40B4-BE49-F238E27FC236}">
                  <a16:creationId xmlns:a16="http://schemas.microsoft.com/office/drawing/2014/main" xmlns="" id="{8EE81A35-08BF-4400-83F3-781C0D38751D}"/>
                </a:ext>
              </a:extLst>
            </p:cNvPr>
            <p:cNvSpPr/>
            <p:nvPr/>
          </p:nvSpPr>
          <p:spPr>
            <a:xfrm flipH="1" flipV="1">
              <a:off x="4635624" y="3052946"/>
              <a:ext cx="4032448" cy="1584176"/>
            </a:xfrm>
            <a:custGeom>
              <a:avLst/>
              <a:gdLst/>
              <a:ahLst/>
              <a:cxnLst/>
              <a:rect l="l" t="t" r="r" b="b"/>
              <a:pathLst>
                <a:path w="4032448" h="1584176">
                  <a:moveTo>
                    <a:pt x="0" y="0"/>
                  </a:moveTo>
                  <a:lnTo>
                    <a:pt x="4032448" y="0"/>
                  </a:lnTo>
                  <a:lnTo>
                    <a:pt x="4032448" y="719832"/>
                  </a:lnTo>
                  <a:lnTo>
                    <a:pt x="3168104" y="1584176"/>
                  </a:lnTo>
                  <a:lnTo>
                    <a:pt x="0" y="1584176"/>
                  </a:lnTo>
                  <a:close/>
                </a:path>
              </a:pathLst>
            </a:custGeom>
            <a:solidFill>
              <a:srgbClr val="FF0000"/>
            </a:solidFill>
            <a:ln w="19050" cap="flat" cmpd="sng" algn="ctr">
              <a:solidFill>
                <a:srgbClr val="303030"/>
              </a:solid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ko-KR" altLang="en-US" sz="1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65" name="Rectangle 44">
              <a:extLst>
                <a:ext uri="{FF2B5EF4-FFF2-40B4-BE49-F238E27FC236}">
                  <a16:creationId xmlns:a16="http://schemas.microsoft.com/office/drawing/2014/main" xmlns="" id="{865EBF2B-1606-4A44-A028-74F4737CFD87}"/>
                </a:ext>
              </a:extLst>
            </p:cNvPr>
            <p:cNvSpPr/>
            <p:nvPr/>
          </p:nvSpPr>
          <p:spPr>
            <a:xfrm rot="2700000">
              <a:off x="3990029" y="2417307"/>
              <a:ext cx="1157246" cy="1157246"/>
            </a:xfrm>
            <a:prstGeom prst="rect">
              <a:avLst/>
            </a:prstGeom>
            <a:solidFill>
              <a:schemeClr val="accent3">
                <a:lumMod val="60000"/>
                <a:lumOff val="40000"/>
              </a:schemeClr>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ko-KR" altLang="en-US" sz="1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66" name="Right Triangle 48">
              <a:extLst>
                <a:ext uri="{FF2B5EF4-FFF2-40B4-BE49-F238E27FC236}">
                  <a16:creationId xmlns:a16="http://schemas.microsoft.com/office/drawing/2014/main" xmlns="" id="{154CFB2C-46B3-4679-9082-1C149B0FAB4C}"/>
                </a:ext>
              </a:extLst>
            </p:cNvPr>
            <p:cNvSpPr/>
            <p:nvPr/>
          </p:nvSpPr>
          <p:spPr>
            <a:xfrm rot="10800000">
              <a:off x="4932040" y="2349847"/>
              <a:ext cx="288032" cy="288032"/>
            </a:xfrm>
            <a:prstGeom prst="rtTriangle">
              <a:avLst/>
            </a:prstGeom>
            <a:solidFill>
              <a:schemeClr val="bg1"/>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ko-KR" altLang="en-US" sz="1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67" name="Right Triangle 50">
              <a:extLst>
                <a:ext uri="{FF2B5EF4-FFF2-40B4-BE49-F238E27FC236}">
                  <a16:creationId xmlns:a16="http://schemas.microsoft.com/office/drawing/2014/main" xmlns="" id="{6F8F3E17-3058-42BC-A2F0-8F5DCE1787CE}"/>
                </a:ext>
              </a:extLst>
            </p:cNvPr>
            <p:cNvSpPr/>
            <p:nvPr/>
          </p:nvSpPr>
          <p:spPr>
            <a:xfrm rot="16200000">
              <a:off x="4932040" y="3348598"/>
              <a:ext cx="288032" cy="288032"/>
            </a:xfrm>
            <a:prstGeom prst="rtTriangle">
              <a:avLst/>
            </a:prstGeom>
            <a:solidFill>
              <a:schemeClr val="bg1"/>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ko-KR" altLang="en-US" sz="1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68" name="Right Triangle 63">
              <a:extLst>
                <a:ext uri="{FF2B5EF4-FFF2-40B4-BE49-F238E27FC236}">
                  <a16:creationId xmlns:a16="http://schemas.microsoft.com/office/drawing/2014/main" xmlns="" id="{41EDA052-7FBD-4B96-8341-07CFB3C10299}"/>
                </a:ext>
              </a:extLst>
            </p:cNvPr>
            <p:cNvSpPr/>
            <p:nvPr/>
          </p:nvSpPr>
          <p:spPr>
            <a:xfrm>
              <a:off x="3946788" y="3369919"/>
              <a:ext cx="288032" cy="288032"/>
            </a:xfrm>
            <a:prstGeom prst="rtTriangle">
              <a:avLst/>
            </a:prstGeom>
            <a:solidFill>
              <a:schemeClr val="bg1"/>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ko-KR" altLang="en-US" sz="1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69" name="Right Triangle 64">
              <a:extLst>
                <a:ext uri="{FF2B5EF4-FFF2-40B4-BE49-F238E27FC236}">
                  <a16:creationId xmlns:a16="http://schemas.microsoft.com/office/drawing/2014/main" xmlns="" id="{D5004DB7-206C-4C10-AFC8-F68026DA2F6D}"/>
                </a:ext>
              </a:extLst>
            </p:cNvPr>
            <p:cNvSpPr/>
            <p:nvPr/>
          </p:nvSpPr>
          <p:spPr>
            <a:xfrm rot="5400000">
              <a:off x="3939168" y="2340540"/>
              <a:ext cx="288032" cy="288032"/>
            </a:xfrm>
            <a:prstGeom prst="rtTriangle">
              <a:avLst/>
            </a:prstGeom>
            <a:solidFill>
              <a:schemeClr val="bg1"/>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ko-KR" altLang="en-US" sz="1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70" name="Group 65">
            <a:extLst>
              <a:ext uri="{FF2B5EF4-FFF2-40B4-BE49-F238E27FC236}">
                <a16:creationId xmlns:a16="http://schemas.microsoft.com/office/drawing/2014/main" xmlns="" id="{C69F0FA0-E2A8-44BA-87A8-6AA8767606BE}"/>
              </a:ext>
            </a:extLst>
          </p:cNvPr>
          <p:cNvGrpSpPr/>
          <p:nvPr/>
        </p:nvGrpSpPr>
        <p:grpSpPr>
          <a:xfrm>
            <a:off x="964773" y="1656945"/>
            <a:ext cx="4220810" cy="1487527"/>
            <a:chOff x="2530759" y="1753595"/>
            <a:chExt cx="1773465" cy="1395080"/>
          </a:xfrm>
        </p:grpSpPr>
        <p:sp>
          <p:nvSpPr>
            <p:cNvPr id="71" name="TextBox 13">
              <a:extLst>
                <a:ext uri="{FF2B5EF4-FFF2-40B4-BE49-F238E27FC236}">
                  <a16:creationId xmlns:a16="http://schemas.microsoft.com/office/drawing/2014/main" xmlns="" id="{9BB21D1E-6881-4456-BD0C-B38CCDB64A57}"/>
                </a:ext>
              </a:extLst>
            </p:cNvPr>
            <p:cNvSpPr txBox="1"/>
            <p:nvPr/>
          </p:nvSpPr>
          <p:spPr>
            <a:xfrm>
              <a:off x="2554062" y="2051809"/>
              <a:ext cx="1750162" cy="1096866"/>
            </a:xfrm>
            <a:prstGeom prst="rect">
              <a:avLst/>
            </a:prstGeom>
            <a:noFill/>
          </p:spPr>
          <p:txBody>
            <a:bodyPr wrap="square" rtlCol="0">
              <a:spAutoFit/>
            </a:bodyPr>
            <a:lstStyle/>
            <a:p>
              <a:pPr algn="just" defTabSz="914377"/>
              <a:r>
                <a:rPr lang="tr-TR" sz="1400" dirty="0"/>
                <a:t>Finansal tabloların tüm önemli yönleriyle geçerli finansal raporlama çerçevesine uygun olarak hazırlanmadığı kanaatine varmasına sebep olan herhangi bir hususun dikkatini çekmediği sonucuna varabilmek için sınırlı güvence elde edilmesi</a:t>
              </a:r>
              <a:endParaRPr lang="ko-KR" altLang="en-US" sz="1400" dirty="0">
                <a:latin typeface="Arial" panose="020B0604020202020204" pitchFamily="34" charset="0"/>
                <a:cs typeface="Arial" panose="020B0604020202020204" pitchFamily="34" charset="0"/>
              </a:endParaRPr>
            </a:p>
          </p:txBody>
        </p:sp>
        <p:sp>
          <p:nvSpPr>
            <p:cNvPr id="72" name="TextBox 14">
              <a:extLst>
                <a:ext uri="{FF2B5EF4-FFF2-40B4-BE49-F238E27FC236}">
                  <a16:creationId xmlns:a16="http://schemas.microsoft.com/office/drawing/2014/main" xmlns="" id="{3EDA647E-1167-43DF-8AE6-A37C85050080}"/>
                </a:ext>
              </a:extLst>
            </p:cNvPr>
            <p:cNvSpPr txBox="1"/>
            <p:nvPr/>
          </p:nvSpPr>
          <p:spPr>
            <a:xfrm>
              <a:off x="2530759" y="1753595"/>
              <a:ext cx="1681201" cy="288649"/>
            </a:xfrm>
            <a:prstGeom prst="rect">
              <a:avLst/>
            </a:prstGeom>
            <a:noFill/>
            <a:ln w="3175">
              <a:noFill/>
            </a:ln>
          </p:spPr>
          <p:txBody>
            <a:bodyPr wrap="square" rtlCol="0" anchor="ctr">
              <a:spAutoFit/>
            </a:bodyPr>
            <a:lstStyle/>
            <a:p>
              <a:pPr algn="ctr" defTabSz="914377"/>
              <a:r>
                <a:rPr lang="tr-TR" altLang="ko-KR" sz="1400" b="1" u="sng" dirty="0">
                  <a:latin typeface="Arial" panose="020B0604020202020204" pitchFamily="34" charset="0"/>
                  <a:cs typeface="Arial" panose="020B0604020202020204" pitchFamily="34" charset="0"/>
                </a:rPr>
                <a:t>Olumlu Sonuç</a:t>
              </a:r>
              <a:endParaRPr lang="ko-KR" altLang="en-US" sz="1400" b="1" u="sng" dirty="0">
                <a:latin typeface="Arial" panose="020B0604020202020204" pitchFamily="34" charset="0"/>
                <a:cs typeface="Arial" panose="020B0604020202020204" pitchFamily="34" charset="0"/>
              </a:endParaRPr>
            </a:p>
          </p:txBody>
        </p:sp>
      </p:grpSp>
      <p:grpSp>
        <p:nvGrpSpPr>
          <p:cNvPr id="73" name="Group 68">
            <a:extLst>
              <a:ext uri="{FF2B5EF4-FFF2-40B4-BE49-F238E27FC236}">
                <a16:creationId xmlns:a16="http://schemas.microsoft.com/office/drawing/2014/main" xmlns="" id="{342C5CF6-9BD3-4AEE-B4D7-5DE1CF757596}"/>
              </a:ext>
            </a:extLst>
          </p:cNvPr>
          <p:cNvGrpSpPr/>
          <p:nvPr/>
        </p:nvGrpSpPr>
        <p:grpSpPr>
          <a:xfrm>
            <a:off x="805561" y="4032379"/>
            <a:ext cx="4408876" cy="1379875"/>
            <a:chOff x="2512059" y="1792349"/>
            <a:chExt cx="1710363" cy="1294118"/>
          </a:xfrm>
        </p:grpSpPr>
        <p:sp>
          <p:nvSpPr>
            <p:cNvPr id="74" name="TextBox 16">
              <a:extLst>
                <a:ext uri="{FF2B5EF4-FFF2-40B4-BE49-F238E27FC236}">
                  <a16:creationId xmlns:a16="http://schemas.microsoft.com/office/drawing/2014/main" xmlns="" id="{ADFA4236-0541-4563-964C-D1A10CACE6F6}"/>
                </a:ext>
              </a:extLst>
            </p:cNvPr>
            <p:cNvSpPr txBox="1"/>
            <p:nvPr/>
          </p:nvSpPr>
          <p:spPr>
            <a:xfrm>
              <a:off x="2561320" y="1989602"/>
              <a:ext cx="1661102" cy="1096865"/>
            </a:xfrm>
            <a:prstGeom prst="rect">
              <a:avLst/>
            </a:prstGeom>
            <a:noFill/>
          </p:spPr>
          <p:txBody>
            <a:bodyPr wrap="square" rtlCol="0">
              <a:spAutoFit/>
            </a:bodyPr>
            <a:lstStyle/>
            <a:p>
              <a:pPr algn="just" defTabSz="914377"/>
              <a:endParaRPr lang="tr-TR" sz="1400" b="1" dirty="0"/>
            </a:p>
            <a:p>
              <a:pPr algn="just" defTabSz="914377"/>
              <a:r>
                <a:rPr lang="nb-NO" sz="1400" b="1" dirty="0"/>
                <a:t>Yeterli ve uygun kanıt elde edilememesi sebebiyle</a:t>
              </a:r>
              <a:r>
                <a:rPr lang="tr-TR" sz="1400" b="1" dirty="0"/>
                <a:t>;</a:t>
              </a:r>
              <a:r>
                <a:rPr lang="tr-TR" sz="1400" dirty="0"/>
                <a:t> Varsa, </a:t>
              </a:r>
              <a:r>
                <a:rPr lang="tr-TR" sz="1400" b="1" dirty="0"/>
                <a:t>tespit edilmemiş yanlışlıkların </a:t>
              </a:r>
              <a:r>
                <a:rPr lang="tr-TR" sz="1400" dirty="0"/>
                <a:t>finansal tablolar üzerindeki muhtemel etkilerinin </a:t>
              </a:r>
              <a:r>
                <a:rPr lang="tr-TR" sz="1400" b="1" dirty="0"/>
                <a:t>hem önemli hem de yaygın olabileceği sonucuna varması</a:t>
              </a:r>
              <a:r>
                <a:rPr lang="tr-TR" sz="1400" dirty="0"/>
                <a:t> hâlinde</a:t>
              </a:r>
              <a:endParaRPr lang="ko-KR" altLang="en-US" sz="1400" dirty="0">
                <a:solidFill>
                  <a:prstClr val="white"/>
                </a:solidFill>
                <a:latin typeface="Arial" panose="020B0604020202020204" pitchFamily="34" charset="0"/>
                <a:cs typeface="Arial" panose="020B0604020202020204" pitchFamily="34" charset="0"/>
              </a:endParaRPr>
            </a:p>
          </p:txBody>
        </p:sp>
        <p:sp>
          <p:nvSpPr>
            <p:cNvPr id="75" name="TextBox 17">
              <a:extLst>
                <a:ext uri="{FF2B5EF4-FFF2-40B4-BE49-F238E27FC236}">
                  <a16:creationId xmlns:a16="http://schemas.microsoft.com/office/drawing/2014/main" xmlns="" id="{05AE2865-01A3-451B-A1E2-F8B63C3C7ED8}"/>
                </a:ext>
              </a:extLst>
            </p:cNvPr>
            <p:cNvSpPr txBox="1"/>
            <p:nvPr/>
          </p:nvSpPr>
          <p:spPr>
            <a:xfrm>
              <a:off x="2512059" y="1792349"/>
              <a:ext cx="1681201" cy="288649"/>
            </a:xfrm>
            <a:prstGeom prst="rect">
              <a:avLst/>
            </a:prstGeom>
            <a:noFill/>
            <a:ln w="3175">
              <a:noFill/>
            </a:ln>
          </p:spPr>
          <p:txBody>
            <a:bodyPr wrap="square" rtlCol="0" anchor="ctr">
              <a:spAutoFit/>
            </a:bodyPr>
            <a:lstStyle/>
            <a:p>
              <a:pPr algn="ctr" defTabSz="914377"/>
              <a:r>
                <a:rPr lang="tr-TR" altLang="ko-KR" sz="1400" b="1" u="sng" dirty="0">
                  <a:latin typeface="Arial" panose="020B0604020202020204" pitchFamily="34" charset="0"/>
                  <a:cs typeface="Arial" panose="020B0604020202020204" pitchFamily="34" charset="0"/>
                </a:rPr>
                <a:t>Sonuç Bildirmekten Kaçınma</a:t>
              </a:r>
              <a:endParaRPr lang="ko-KR" altLang="en-US" sz="1400" b="1" u="sng" dirty="0">
                <a:latin typeface="Arial" panose="020B0604020202020204" pitchFamily="34" charset="0"/>
                <a:cs typeface="Arial" panose="020B0604020202020204" pitchFamily="34" charset="0"/>
              </a:endParaRPr>
            </a:p>
          </p:txBody>
        </p:sp>
      </p:grpSp>
      <p:grpSp>
        <p:nvGrpSpPr>
          <p:cNvPr id="76" name="Group 71">
            <a:extLst>
              <a:ext uri="{FF2B5EF4-FFF2-40B4-BE49-F238E27FC236}">
                <a16:creationId xmlns:a16="http://schemas.microsoft.com/office/drawing/2014/main" xmlns="" id="{224181EF-B885-4355-9D74-AD738C249859}"/>
              </a:ext>
            </a:extLst>
          </p:cNvPr>
          <p:cNvGrpSpPr/>
          <p:nvPr/>
        </p:nvGrpSpPr>
        <p:grpSpPr>
          <a:xfrm>
            <a:off x="6958474" y="1531104"/>
            <a:ext cx="4208484" cy="2040059"/>
            <a:chOff x="2443956" y="1617174"/>
            <a:chExt cx="1970302" cy="1913275"/>
          </a:xfrm>
        </p:grpSpPr>
        <p:sp>
          <p:nvSpPr>
            <p:cNvPr id="77" name="TextBox 19">
              <a:extLst>
                <a:ext uri="{FF2B5EF4-FFF2-40B4-BE49-F238E27FC236}">
                  <a16:creationId xmlns:a16="http://schemas.microsoft.com/office/drawing/2014/main" xmlns="" id="{A45D1685-C233-4377-9CE3-91415D1B4D0A}"/>
                </a:ext>
              </a:extLst>
            </p:cNvPr>
            <p:cNvSpPr txBox="1"/>
            <p:nvPr/>
          </p:nvSpPr>
          <p:spPr>
            <a:xfrm>
              <a:off x="2443956" y="1827420"/>
              <a:ext cx="1970302" cy="1703029"/>
            </a:xfrm>
            <a:prstGeom prst="rect">
              <a:avLst/>
            </a:prstGeom>
            <a:noFill/>
          </p:spPr>
          <p:txBody>
            <a:bodyPr wrap="square" rtlCol="0">
              <a:spAutoFit/>
            </a:bodyPr>
            <a:lstStyle/>
            <a:p>
              <a:pPr algn="just" defTabSz="914377"/>
              <a:r>
                <a:rPr lang="tr-TR" sz="1400" dirty="0"/>
                <a:t>Olumlu sonuç dışında bir sonuç bildirmesine sebep olan </a:t>
              </a:r>
              <a:r>
                <a:rPr lang="tr-TR" sz="1400" b="1" dirty="0"/>
                <a:t>hususun etkilerinin önemli </a:t>
              </a:r>
              <a:r>
                <a:rPr lang="tr-TR" sz="1400" dirty="0"/>
                <a:t>ancak finansal tablolar üzerinde </a:t>
              </a:r>
              <a:r>
                <a:rPr lang="tr-TR" sz="1400" b="1" dirty="0"/>
                <a:t>yaygın olmadığı </a:t>
              </a:r>
              <a:r>
                <a:rPr lang="tr-TR" sz="1400" dirty="0"/>
                <a:t>sonucuna varması  </a:t>
              </a:r>
              <a:r>
                <a:rPr lang="tr-TR" sz="1400" b="1" dirty="0"/>
                <a:t>veya</a:t>
              </a:r>
              <a:r>
                <a:rPr lang="tr-TR" sz="1400" dirty="0"/>
                <a:t> </a:t>
              </a:r>
            </a:p>
            <a:p>
              <a:pPr algn="just" defTabSz="914377"/>
              <a:r>
                <a:rPr lang="tr-TR" sz="1400" b="1" dirty="0"/>
                <a:t>Yeterli ve uygun denetim kanıtı elde edilememesi sebebiyle –</a:t>
              </a:r>
              <a:r>
                <a:rPr lang="tr-TR" sz="1400" dirty="0"/>
                <a:t>varsa-, tespit edilmemiş yanlışlıkların finansal tablolar üzerindeki </a:t>
              </a:r>
              <a:r>
                <a:rPr lang="tr-TR" sz="1400" b="1" dirty="0"/>
                <a:t>muhtemel etkilerinin önemli olabileceği ancak yaygın olmayacağı </a:t>
              </a:r>
              <a:r>
                <a:rPr lang="tr-TR" sz="1400" dirty="0"/>
                <a:t>sonucuna varması</a:t>
              </a:r>
              <a:endParaRPr lang="ko-KR" altLang="en-US" sz="1400" dirty="0">
                <a:solidFill>
                  <a:prstClr val="white"/>
                </a:solidFill>
                <a:latin typeface="Arial" panose="020B0604020202020204" pitchFamily="34" charset="0"/>
                <a:cs typeface="Arial" panose="020B0604020202020204" pitchFamily="34" charset="0"/>
              </a:endParaRPr>
            </a:p>
          </p:txBody>
        </p:sp>
        <p:sp>
          <p:nvSpPr>
            <p:cNvPr id="78" name="TextBox 20">
              <a:extLst>
                <a:ext uri="{FF2B5EF4-FFF2-40B4-BE49-F238E27FC236}">
                  <a16:creationId xmlns:a16="http://schemas.microsoft.com/office/drawing/2014/main" xmlns="" id="{99F2E985-337E-4956-B826-F3285A089C70}"/>
                </a:ext>
              </a:extLst>
            </p:cNvPr>
            <p:cNvSpPr txBox="1"/>
            <p:nvPr/>
          </p:nvSpPr>
          <p:spPr>
            <a:xfrm>
              <a:off x="2494528" y="1617174"/>
              <a:ext cx="1681201" cy="288649"/>
            </a:xfrm>
            <a:prstGeom prst="rect">
              <a:avLst/>
            </a:prstGeom>
            <a:noFill/>
            <a:ln w="3175">
              <a:noFill/>
            </a:ln>
          </p:spPr>
          <p:txBody>
            <a:bodyPr wrap="square" rtlCol="0" anchor="ctr">
              <a:spAutoFit/>
            </a:bodyPr>
            <a:lstStyle/>
            <a:p>
              <a:pPr algn="ctr" defTabSz="914377"/>
              <a:r>
                <a:rPr lang="tr-TR" altLang="ko-KR" sz="1400" b="1" u="sng" dirty="0">
                  <a:latin typeface="Arial" panose="020B0604020202020204" pitchFamily="34" charset="0"/>
                  <a:cs typeface="Arial" panose="020B0604020202020204" pitchFamily="34" charset="0"/>
                </a:rPr>
                <a:t>Sınırlı Olumlu Sonuç</a:t>
              </a:r>
              <a:endParaRPr lang="ko-KR" altLang="en-US" sz="1400" b="1" u="sng" dirty="0">
                <a:latin typeface="Arial" panose="020B0604020202020204" pitchFamily="34" charset="0"/>
                <a:cs typeface="Arial" panose="020B0604020202020204" pitchFamily="34" charset="0"/>
              </a:endParaRPr>
            </a:p>
          </p:txBody>
        </p:sp>
      </p:grpSp>
      <p:grpSp>
        <p:nvGrpSpPr>
          <p:cNvPr id="79" name="Group 74">
            <a:extLst>
              <a:ext uri="{FF2B5EF4-FFF2-40B4-BE49-F238E27FC236}">
                <a16:creationId xmlns:a16="http://schemas.microsoft.com/office/drawing/2014/main" xmlns="" id="{3982CBF6-A1F8-4017-A16D-0E2C449DA64E}"/>
              </a:ext>
            </a:extLst>
          </p:cNvPr>
          <p:cNvGrpSpPr/>
          <p:nvPr/>
        </p:nvGrpSpPr>
        <p:grpSpPr>
          <a:xfrm>
            <a:off x="7141667" y="3998001"/>
            <a:ext cx="3771998" cy="1363942"/>
            <a:chOff x="2472919" y="1800716"/>
            <a:chExt cx="1914488" cy="1279176"/>
          </a:xfrm>
        </p:grpSpPr>
        <p:sp>
          <p:nvSpPr>
            <p:cNvPr id="80" name="TextBox 22">
              <a:extLst>
                <a:ext uri="{FF2B5EF4-FFF2-40B4-BE49-F238E27FC236}">
                  <a16:creationId xmlns:a16="http://schemas.microsoft.com/office/drawing/2014/main" xmlns="" id="{9913FEBA-EE5E-459C-8AAD-1328E30FEA60}"/>
                </a:ext>
              </a:extLst>
            </p:cNvPr>
            <p:cNvSpPr txBox="1"/>
            <p:nvPr/>
          </p:nvSpPr>
          <p:spPr>
            <a:xfrm>
              <a:off x="2472919" y="2185081"/>
              <a:ext cx="1914488" cy="894811"/>
            </a:xfrm>
            <a:prstGeom prst="rect">
              <a:avLst/>
            </a:prstGeom>
            <a:noFill/>
          </p:spPr>
          <p:txBody>
            <a:bodyPr wrap="square" rtlCol="0">
              <a:spAutoFit/>
            </a:bodyPr>
            <a:lstStyle/>
            <a:p>
              <a:pPr algn="just" defTabSz="914377"/>
              <a:r>
                <a:rPr lang="tr-TR" sz="1400" b="1" dirty="0">
                  <a:solidFill>
                    <a:schemeClr val="bg1"/>
                  </a:solidFill>
                </a:rPr>
                <a:t>Olumlu sonuç dışında bir sonuç bildirmesine sebep olan hususun </a:t>
              </a:r>
              <a:r>
                <a:rPr lang="tr-TR" sz="1400" b="1" u="sng" dirty="0">
                  <a:solidFill>
                    <a:schemeClr val="bg1"/>
                  </a:solidFill>
                </a:rPr>
                <a:t>etkilerinin hem önemli hem de finansal tablolar üzerinde yaygın </a:t>
              </a:r>
              <a:r>
                <a:rPr lang="tr-TR" sz="1400" b="1" dirty="0">
                  <a:solidFill>
                    <a:schemeClr val="bg1"/>
                  </a:solidFill>
                </a:rPr>
                <a:t>olduğu sonucuna varması hâlinde</a:t>
              </a:r>
              <a:endParaRPr lang="ko-KR" altLang="en-US" sz="1400" b="1" dirty="0">
                <a:solidFill>
                  <a:schemeClr val="bg1"/>
                </a:solidFill>
                <a:latin typeface="Arial" panose="020B0604020202020204" pitchFamily="34" charset="0"/>
                <a:cs typeface="Arial" panose="020B0604020202020204" pitchFamily="34" charset="0"/>
              </a:endParaRPr>
            </a:p>
          </p:txBody>
        </p:sp>
        <p:sp>
          <p:nvSpPr>
            <p:cNvPr id="81" name="TextBox 23">
              <a:extLst>
                <a:ext uri="{FF2B5EF4-FFF2-40B4-BE49-F238E27FC236}">
                  <a16:creationId xmlns:a16="http://schemas.microsoft.com/office/drawing/2014/main" xmlns="" id="{94B29791-59B2-4675-9546-EBBF9F58C874}"/>
                </a:ext>
              </a:extLst>
            </p:cNvPr>
            <p:cNvSpPr txBox="1"/>
            <p:nvPr/>
          </p:nvSpPr>
          <p:spPr>
            <a:xfrm>
              <a:off x="2505469" y="1800716"/>
              <a:ext cx="1681201" cy="288649"/>
            </a:xfrm>
            <a:prstGeom prst="rect">
              <a:avLst/>
            </a:prstGeom>
            <a:noFill/>
            <a:ln w="3175">
              <a:noFill/>
            </a:ln>
          </p:spPr>
          <p:txBody>
            <a:bodyPr wrap="square" rtlCol="0" anchor="ctr">
              <a:spAutoFit/>
            </a:bodyPr>
            <a:lstStyle/>
            <a:p>
              <a:pPr algn="ctr" defTabSz="914377"/>
              <a:r>
                <a:rPr lang="tr-TR" altLang="ko-KR" sz="1400" b="1" u="sng" dirty="0">
                  <a:solidFill>
                    <a:schemeClr val="bg1"/>
                  </a:solidFill>
                  <a:latin typeface="Arial" panose="020B0604020202020204" pitchFamily="34" charset="0"/>
                  <a:cs typeface="Arial" panose="020B0604020202020204" pitchFamily="34" charset="0"/>
                </a:rPr>
                <a:t>Olumsuz Sonuç</a:t>
              </a:r>
              <a:endParaRPr lang="ko-KR" altLang="en-US" sz="1400" b="1" u="sng" dirty="0">
                <a:solidFill>
                  <a:schemeClr val="bg1"/>
                </a:solidFill>
                <a:latin typeface="Arial" panose="020B0604020202020204" pitchFamily="34" charset="0"/>
                <a:cs typeface="Arial" panose="020B0604020202020204" pitchFamily="34" charset="0"/>
              </a:endParaRPr>
            </a:p>
          </p:txBody>
        </p:sp>
      </p:grpSp>
      <p:sp>
        <p:nvSpPr>
          <p:cNvPr id="148" name="TextBox 23">
            <a:extLst>
              <a:ext uri="{FF2B5EF4-FFF2-40B4-BE49-F238E27FC236}">
                <a16:creationId xmlns:a16="http://schemas.microsoft.com/office/drawing/2014/main" xmlns="" id="{4E293EEE-7AE2-41F3-88B2-9C133B2CC483}"/>
              </a:ext>
            </a:extLst>
          </p:cNvPr>
          <p:cNvSpPr txBox="1"/>
          <p:nvPr/>
        </p:nvSpPr>
        <p:spPr>
          <a:xfrm>
            <a:off x="4713509" y="3443439"/>
            <a:ext cx="2562724" cy="646331"/>
          </a:xfrm>
          <a:prstGeom prst="rect">
            <a:avLst/>
          </a:prstGeom>
          <a:noFill/>
          <a:ln w="3175">
            <a:noFill/>
          </a:ln>
        </p:spPr>
        <p:txBody>
          <a:bodyPr wrap="square" rtlCol="0" anchor="ctr">
            <a:spAutoFit/>
          </a:bodyPr>
          <a:lstStyle/>
          <a:p>
            <a:pPr algn="ctr" defTabSz="914377"/>
            <a:r>
              <a:rPr lang="tr-TR" altLang="ko-KR" b="1" dirty="0">
                <a:latin typeface="Arial" panose="020B0604020202020204" pitchFamily="34" charset="0"/>
                <a:cs typeface="Arial" panose="020B0604020202020204" pitchFamily="34" charset="0"/>
              </a:rPr>
              <a:t>Denetçi Raporu Sonuçları</a:t>
            </a:r>
            <a:endParaRPr lang="ko-KR" altLang="en-US" b="1" dirty="0">
              <a:latin typeface="Arial" panose="020B0604020202020204" pitchFamily="34" charset="0"/>
              <a:cs typeface="Arial" panose="020B0604020202020204" pitchFamily="34" charset="0"/>
            </a:endParaRPr>
          </a:p>
        </p:txBody>
      </p:sp>
      <p:grpSp>
        <p:nvGrpSpPr>
          <p:cNvPr id="149" name="Group 56">
            <a:extLst>
              <a:ext uri="{FF2B5EF4-FFF2-40B4-BE49-F238E27FC236}">
                <a16:creationId xmlns:a16="http://schemas.microsoft.com/office/drawing/2014/main" xmlns="" id="{8258AA7A-B852-46D0-8F9A-99EF6AA70692}"/>
              </a:ext>
            </a:extLst>
          </p:cNvPr>
          <p:cNvGrpSpPr/>
          <p:nvPr/>
        </p:nvGrpSpPr>
        <p:grpSpPr>
          <a:xfrm>
            <a:off x="1741525" y="902823"/>
            <a:ext cx="8506691" cy="45719"/>
            <a:chOff x="4616262" y="2307771"/>
            <a:chExt cx="2349876" cy="58058"/>
          </a:xfrm>
        </p:grpSpPr>
        <p:sp>
          <p:nvSpPr>
            <p:cNvPr id="150" name="Rectangle 57">
              <a:extLst>
                <a:ext uri="{FF2B5EF4-FFF2-40B4-BE49-F238E27FC236}">
                  <a16:creationId xmlns:a16="http://schemas.microsoft.com/office/drawing/2014/main" xmlns="" id="{03410DB1-A801-484C-BB12-4E82CE075A16}"/>
                </a:ext>
              </a:extLst>
            </p:cNvPr>
            <p:cNvSpPr/>
            <p:nvPr/>
          </p:nvSpPr>
          <p:spPr>
            <a:xfrm>
              <a:off x="4616262" y="2307771"/>
              <a:ext cx="1174938" cy="58058"/>
            </a:xfrm>
            <a:prstGeom prst="rect">
              <a:avLst/>
            </a:prstGeom>
            <a:solidFill>
              <a:srgbClr val="64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1" name="Rectangle 58">
              <a:extLst>
                <a:ext uri="{FF2B5EF4-FFF2-40B4-BE49-F238E27FC236}">
                  <a16:creationId xmlns:a16="http://schemas.microsoft.com/office/drawing/2014/main" xmlns="" id="{B19E2E15-A719-4B69-B462-B82383765450}"/>
                </a:ext>
              </a:extLst>
            </p:cNvPr>
            <p:cNvSpPr/>
            <p:nvPr/>
          </p:nvSpPr>
          <p:spPr>
            <a:xfrm>
              <a:off x="5791200" y="2307771"/>
              <a:ext cx="1174938" cy="58058"/>
            </a:xfrm>
            <a:prstGeom prst="rect">
              <a:avLst/>
            </a:prstGeom>
            <a:solidFill>
              <a:srgbClr val="640000">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152" name="Resim 151" descr="C:\Users\pc\Desktop\mail.google.com.png">
            <a:extLst>
              <a:ext uri="{FF2B5EF4-FFF2-40B4-BE49-F238E27FC236}">
                <a16:creationId xmlns:a16="http://schemas.microsoft.com/office/drawing/2014/main" xmlns="" id="{41C83457-C5C1-4A5F-A94A-35E4A886F64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8629" y="6312306"/>
            <a:ext cx="1052484" cy="545694"/>
          </a:xfrm>
          <a:prstGeom prst="rect">
            <a:avLst/>
          </a:prstGeom>
          <a:noFill/>
          <a:ln>
            <a:noFill/>
          </a:ln>
        </p:spPr>
      </p:pic>
    </p:spTree>
    <p:extLst>
      <p:ext uri="{BB962C8B-B14F-4D97-AF65-F5344CB8AC3E}">
        <p14:creationId xmlns:p14="http://schemas.microsoft.com/office/powerpoint/2010/main" val="278866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barn(inVertical)">
                                      <p:cBhvr>
                                        <p:cTn id="7"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2699"/>
            <a:ext cx="9144000" cy="2891991"/>
          </a:xfrm>
        </p:spPr>
        <p:txBody>
          <a:bodyPr numCol="1" anchor="ctr"/>
          <a:lstStyle/>
          <a:p>
            <a:r>
              <a:rPr lang="tr-TR" dirty="0">
                <a:latin typeface="Cambria" panose="02040503050406030204" pitchFamily="18" charset="0"/>
                <a:ea typeface="Cambria" panose="02040503050406030204" pitchFamily="18" charset="0"/>
                <a:cs typeface="Times New Roman" panose="02020603050405020304" pitchFamily="18" charset="0"/>
              </a:rPr>
              <a:t>Teşekkürler</a:t>
            </a:r>
          </a:p>
        </p:txBody>
      </p:sp>
      <p:sp>
        <p:nvSpPr>
          <p:cNvPr id="3" name="Subtitle 2"/>
          <p:cNvSpPr>
            <a:spLocks noGrp="1"/>
          </p:cNvSpPr>
          <p:nvPr>
            <p:ph type="subTitle" idx="1"/>
          </p:nvPr>
        </p:nvSpPr>
        <p:spPr>
          <a:xfrm>
            <a:off x="1524000" y="4059238"/>
            <a:ext cx="9144000" cy="1053089"/>
          </a:xfrm>
        </p:spPr>
        <p:txBody>
          <a:bodyPr>
            <a:noAutofit/>
          </a:bodyPr>
          <a:lstStyle/>
          <a:p>
            <a:r>
              <a:rPr lang="tr-TR" sz="2800" dirty="0">
                <a:latin typeface="Cambria" panose="02040503050406030204" pitchFamily="18" charset="0"/>
                <a:ea typeface="Cambria" panose="02040503050406030204" pitchFamily="18" charset="0"/>
                <a:cs typeface="Times New Roman" panose="02020603050405020304" pitchFamily="18" charset="0"/>
              </a:rPr>
              <a:t>Kemalettin GÖKKAYA, Uzman</a:t>
            </a:r>
          </a:p>
          <a:p>
            <a:r>
              <a:rPr lang="tr-TR" sz="2800" dirty="0">
                <a:latin typeface="Cambria" panose="02040503050406030204" pitchFamily="18" charset="0"/>
                <a:ea typeface="Cambria" panose="02040503050406030204" pitchFamily="18" charset="0"/>
                <a:cs typeface="Times New Roman" panose="02020603050405020304" pitchFamily="18" charset="0"/>
              </a:rPr>
              <a:t>Denetim Standartları Dairesi Başkanlığı</a:t>
            </a:r>
          </a:p>
        </p:txBody>
      </p:sp>
      <p:sp>
        <p:nvSpPr>
          <p:cNvPr id="5" name="Slide Number Placeholder 4"/>
          <p:cNvSpPr>
            <a:spLocks noGrp="1"/>
          </p:cNvSpPr>
          <p:nvPr>
            <p:ph type="sldNum" sz="quarter" idx="12"/>
          </p:nvPr>
        </p:nvSpPr>
        <p:spPr/>
        <p:txBody>
          <a:bodyPr/>
          <a:lstStyle/>
          <a:p>
            <a:fld id="{EC076D83-DB9A-431C-8CA5-85557F434BEC}" type="slidenum">
              <a:rPr lang="tr-TR" smtClean="0">
                <a:latin typeface="Times New Roman" panose="02020603050405020304" pitchFamily="18" charset="0"/>
                <a:cs typeface="Times New Roman" panose="02020603050405020304" pitchFamily="18" charset="0"/>
              </a:rPr>
              <a:t>17</a:t>
            </a:fld>
            <a:endParaRPr lang="tr-TR" dirty="0">
              <a:latin typeface="Times New Roman" panose="02020603050405020304" pitchFamily="18" charset="0"/>
              <a:cs typeface="Times New Roman" panose="02020603050405020304" pitchFamily="18" charset="0"/>
            </a:endParaRPr>
          </a:p>
        </p:txBody>
      </p:sp>
      <p:pic>
        <p:nvPicPr>
          <p:cNvPr id="6" name="Resim 5" descr="C:\Users\pc\Desktop\mail.google.com.png">
            <a:extLst>
              <a:ext uri="{FF2B5EF4-FFF2-40B4-BE49-F238E27FC236}">
                <a16:creationId xmlns:a16="http://schemas.microsoft.com/office/drawing/2014/main" xmlns="" id="{CFE0F4E9-F75E-4DAB-B8CB-347FBBD409B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9758" y="6266065"/>
            <a:ext cx="1052484" cy="545694"/>
          </a:xfrm>
          <a:prstGeom prst="rect">
            <a:avLst/>
          </a:prstGeom>
          <a:noFill/>
          <a:ln>
            <a:noFill/>
          </a:ln>
        </p:spPr>
      </p:pic>
    </p:spTree>
    <p:extLst>
      <p:ext uri="{BB962C8B-B14F-4D97-AF65-F5344CB8AC3E}">
        <p14:creationId xmlns:p14="http://schemas.microsoft.com/office/powerpoint/2010/main" val="1544373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6735" y="41089"/>
            <a:ext cx="5378530" cy="1325563"/>
          </a:xfrm>
        </p:spPr>
        <p:txBody>
          <a:bodyPr numCol="1" anchor="ctr">
            <a:normAutofit/>
          </a:bodyPr>
          <a:lstStyle/>
          <a:p>
            <a:r>
              <a:rPr lang="tr-TR" sz="3600" dirty="0">
                <a:solidFill>
                  <a:srgbClr val="891D17"/>
                </a:solidFill>
                <a:latin typeface="Cambria" panose="02040503050406030204" pitchFamily="18" charset="0"/>
                <a:ea typeface="Cambria" panose="02040503050406030204" pitchFamily="18" charset="0"/>
                <a:cs typeface="Times New Roman" panose="02020603050405020304" pitchFamily="18" charset="0"/>
              </a:rPr>
              <a:t>Bağımsız Denetim Nedir?</a:t>
            </a:r>
          </a:p>
        </p:txBody>
      </p:sp>
      <p:sp>
        <p:nvSpPr>
          <p:cNvPr id="5" name="Slide Number Placeholder 4"/>
          <p:cNvSpPr>
            <a:spLocks noGrp="1"/>
          </p:cNvSpPr>
          <p:nvPr>
            <p:ph type="sldNum" sz="quarter" idx="12"/>
          </p:nvPr>
        </p:nvSpPr>
        <p:spPr/>
        <p:txBody>
          <a:bodyPr/>
          <a:lstStyle/>
          <a:p>
            <a:fld id="{EC076D83-DB9A-431C-8CA5-85557F434BEC}" type="slidenum">
              <a:rPr lang="tr-TR" smtClean="0">
                <a:latin typeface="Times New Roman" panose="02020603050405020304" pitchFamily="18" charset="0"/>
                <a:cs typeface="Times New Roman" panose="02020603050405020304" pitchFamily="18" charset="0"/>
              </a:rPr>
              <a:t>2</a:t>
            </a:fld>
            <a:endParaRPr lang="tr-TR"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02855" y="2108136"/>
            <a:ext cx="5613133" cy="3109895"/>
          </a:xfrm>
        </p:spPr>
        <p:txBody>
          <a:bodyPr>
            <a:normAutofit/>
          </a:bodyPr>
          <a:lstStyle/>
          <a:p>
            <a:pPr marL="0" indent="0" algn="just">
              <a:buNone/>
            </a:pPr>
            <a:r>
              <a:rPr lang="tr-TR" sz="2200" dirty="0"/>
              <a:t>Bağımsız denetim; finansal tablo ve diğer finansal bilgilerin, </a:t>
            </a:r>
            <a:r>
              <a:rPr lang="tr-TR" sz="2200" b="1" dirty="0"/>
              <a:t>finansal raporlama standartlarına uygunluğu </a:t>
            </a:r>
            <a:r>
              <a:rPr lang="tr-TR" sz="2200" dirty="0"/>
              <a:t>ve doğruluğu hususunda, </a:t>
            </a:r>
            <a:r>
              <a:rPr lang="tr-TR" sz="2200" b="1" dirty="0"/>
              <a:t>makul güvence sağlayacak yeterli ve uygun bağımsız denetim kanıtlarının elde edilmesi amacıyla,</a:t>
            </a:r>
            <a:r>
              <a:rPr lang="tr-TR" sz="2200" dirty="0"/>
              <a:t> </a:t>
            </a:r>
            <a:r>
              <a:rPr lang="tr-TR" sz="2200" u="sng" dirty="0"/>
              <a:t>denetim standartlarında </a:t>
            </a:r>
            <a:r>
              <a:rPr lang="tr-TR" sz="2200" dirty="0"/>
              <a:t>öngörülen gerekli bağımsız denetim tekniklerinin uygulanarak defter, kayıt ve belgeler üzerinden denetlenmesi ve değerlendirilerek </a:t>
            </a:r>
            <a:r>
              <a:rPr lang="tr-TR" sz="2200" b="1" dirty="0"/>
              <a:t>rapora</a:t>
            </a:r>
            <a:r>
              <a:rPr lang="tr-TR" sz="2200" dirty="0"/>
              <a:t> bağlanmasıdır. </a:t>
            </a:r>
          </a:p>
          <a:p>
            <a:pPr marL="0" indent="0" algn="just">
              <a:buNone/>
            </a:pPr>
            <a:endParaRPr lang="tr-TR" sz="2400" dirty="0"/>
          </a:p>
          <a:p>
            <a:pPr marL="0" indent="0">
              <a:buNone/>
            </a:pPr>
            <a:endParaRPr lang="tr-TR" sz="2400" dirty="0">
              <a:latin typeface="Cambria" panose="02040503050406030204" pitchFamily="18" charset="0"/>
              <a:ea typeface="Cambria" panose="02040503050406030204" pitchFamily="18" charset="0"/>
            </a:endParaRPr>
          </a:p>
        </p:txBody>
      </p:sp>
      <p:pic>
        <p:nvPicPr>
          <p:cNvPr id="6" name="Resim 5">
            <a:extLst>
              <a:ext uri="{FF2B5EF4-FFF2-40B4-BE49-F238E27FC236}">
                <a16:creationId xmlns:a16="http://schemas.microsoft.com/office/drawing/2014/main" xmlns="" id="{3933E630-17D8-479F-B00D-9B9C64C2BBB8}"/>
              </a:ext>
            </a:extLst>
          </p:cNvPr>
          <p:cNvPicPr>
            <a:picLocks noChangeAspect="1"/>
          </p:cNvPicPr>
          <p:nvPr/>
        </p:nvPicPr>
        <p:blipFill>
          <a:blip r:embed="rId2"/>
          <a:stretch>
            <a:fillRect/>
          </a:stretch>
        </p:blipFill>
        <p:spPr>
          <a:xfrm>
            <a:off x="7112000" y="1913660"/>
            <a:ext cx="4100946" cy="3498849"/>
          </a:xfrm>
          <a:prstGeom prst="rect">
            <a:avLst/>
          </a:prstGeom>
        </p:spPr>
      </p:pic>
      <p:pic>
        <p:nvPicPr>
          <p:cNvPr id="7" name="Resim 6" descr="C:\Users\pc\Desktop\mail.google.com.png">
            <a:extLst>
              <a:ext uri="{FF2B5EF4-FFF2-40B4-BE49-F238E27FC236}">
                <a16:creationId xmlns:a16="http://schemas.microsoft.com/office/drawing/2014/main" xmlns="" id="{4F28866E-EE38-497C-9B3E-6799365E909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5868" y="6168839"/>
            <a:ext cx="1080120" cy="648072"/>
          </a:xfrm>
          <a:prstGeom prst="rect">
            <a:avLst/>
          </a:prstGeom>
          <a:noFill/>
          <a:ln>
            <a:noFill/>
          </a:ln>
        </p:spPr>
      </p:pic>
      <p:grpSp>
        <p:nvGrpSpPr>
          <p:cNvPr id="11" name="Group 56">
            <a:extLst>
              <a:ext uri="{FF2B5EF4-FFF2-40B4-BE49-F238E27FC236}">
                <a16:creationId xmlns:a16="http://schemas.microsoft.com/office/drawing/2014/main" xmlns="" id="{FDB2B6F0-5D1D-4BA6-B9DC-6D8C74596860}"/>
              </a:ext>
            </a:extLst>
          </p:cNvPr>
          <p:cNvGrpSpPr/>
          <p:nvPr/>
        </p:nvGrpSpPr>
        <p:grpSpPr>
          <a:xfrm flipV="1">
            <a:off x="3228109" y="1157328"/>
            <a:ext cx="5735782" cy="45719"/>
            <a:chOff x="4616262" y="2307771"/>
            <a:chExt cx="2349876" cy="58058"/>
          </a:xfrm>
        </p:grpSpPr>
        <p:sp>
          <p:nvSpPr>
            <p:cNvPr id="12" name="Rectangle 57">
              <a:extLst>
                <a:ext uri="{FF2B5EF4-FFF2-40B4-BE49-F238E27FC236}">
                  <a16:creationId xmlns:a16="http://schemas.microsoft.com/office/drawing/2014/main" xmlns="" id="{8EDD4237-86C5-4D80-B458-584901E4FAD2}"/>
                </a:ext>
              </a:extLst>
            </p:cNvPr>
            <p:cNvSpPr/>
            <p:nvPr/>
          </p:nvSpPr>
          <p:spPr>
            <a:xfrm>
              <a:off x="4616262" y="2307771"/>
              <a:ext cx="1174938" cy="58058"/>
            </a:xfrm>
            <a:prstGeom prst="rect">
              <a:avLst/>
            </a:prstGeom>
            <a:solidFill>
              <a:srgbClr val="64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Rectangle 58">
              <a:extLst>
                <a:ext uri="{FF2B5EF4-FFF2-40B4-BE49-F238E27FC236}">
                  <a16:creationId xmlns:a16="http://schemas.microsoft.com/office/drawing/2014/main" xmlns="" id="{64E3D1D9-27CE-4EEB-A35C-52E2850D5CEB}"/>
                </a:ext>
              </a:extLst>
            </p:cNvPr>
            <p:cNvSpPr/>
            <p:nvPr/>
          </p:nvSpPr>
          <p:spPr>
            <a:xfrm>
              <a:off x="5791200" y="2307771"/>
              <a:ext cx="1174938" cy="58058"/>
            </a:xfrm>
            <a:prstGeom prst="rect">
              <a:avLst/>
            </a:prstGeom>
            <a:solidFill>
              <a:srgbClr val="640000">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23627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C076D83-DB9A-431C-8CA5-85557F434BEC}" type="slidenum">
              <a:rPr lang="tr-TR" smtClean="0">
                <a:latin typeface="Times New Roman" panose="02020603050405020304" pitchFamily="18" charset="0"/>
                <a:cs typeface="Times New Roman" panose="02020603050405020304" pitchFamily="18" charset="0"/>
              </a:rPr>
              <a:t>3</a:t>
            </a:fld>
            <a:endParaRPr lang="tr-TR"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14388" y="1616941"/>
            <a:ext cx="6448425" cy="4721225"/>
          </a:xfrm>
        </p:spPr>
        <p:txBody>
          <a:bodyPr>
            <a:normAutofit fontScale="47500" lnSpcReduction="20000"/>
          </a:bodyPr>
          <a:lstStyle/>
          <a:p>
            <a:pPr marL="0" indent="0" algn="just">
              <a:lnSpc>
                <a:spcPct val="170000"/>
              </a:lnSpc>
              <a:buNone/>
            </a:pPr>
            <a:r>
              <a:rPr lang="tr-TR" dirty="0"/>
              <a:t>Bağımsız denetim faaliyetleri kapsamında;</a:t>
            </a:r>
            <a:endParaRPr lang="tr-TR" dirty="0">
              <a:latin typeface="Cambria" panose="02040503050406030204" pitchFamily="18" charset="0"/>
              <a:ea typeface="Cambria" panose="02040503050406030204" pitchFamily="18" charset="0"/>
            </a:endParaRPr>
          </a:p>
          <a:p>
            <a:pPr algn="just">
              <a:lnSpc>
                <a:spcPct val="170000"/>
              </a:lnSpc>
            </a:pPr>
            <a:r>
              <a:rPr lang="tr-TR" dirty="0"/>
              <a:t>Finansal tabloların </a:t>
            </a:r>
            <a:r>
              <a:rPr lang="tr-TR" b="1" dirty="0"/>
              <a:t>geçerli finansal raporlama çerçevesine </a:t>
            </a:r>
            <a:r>
              <a:rPr lang="tr-TR" dirty="0"/>
              <a:t>uygun olarak hazırlandığı, </a:t>
            </a:r>
          </a:p>
          <a:p>
            <a:pPr algn="just">
              <a:lnSpc>
                <a:spcPct val="170000"/>
              </a:lnSpc>
            </a:pPr>
            <a:r>
              <a:rPr lang="tr-TR" dirty="0"/>
              <a:t>Finansal tabloların </a:t>
            </a:r>
            <a:r>
              <a:rPr lang="tr-TR" b="1" dirty="0"/>
              <a:t>hata veya hile kaynaklı önemli bir yanlışlık içermediği</a:t>
            </a:r>
            <a:r>
              <a:rPr lang="tr-TR" dirty="0"/>
              <a:t>, </a:t>
            </a:r>
          </a:p>
          <a:p>
            <a:pPr algn="just">
              <a:lnSpc>
                <a:spcPct val="170000"/>
              </a:lnSpc>
            </a:pPr>
            <a:r>
              <a:rPr lang="tr-TR" dirty="0"/>
              <a:t>Şirketin </a:t>
            </a:r>
            <a:r>
              <a:rPr lang="tr-TR" b="1" dirty="0"/>
              <a:t>muhasebe politikalarının uygun, yapılan muhasebe tahminlerinin makul </a:t>
            </a:r>
            <a:r>
              <a:rPr lang="tr-TR" dirty="0"/>
              <a:t>olduğu ve </a:t>
            </a:r>
          </a:p>
          <a:p>
            <a:pPr algn="just">
              <a:lnSpc>
                <a:spcPct val="170000"/>
              </a:lnSpc>
            </a:pPr>
            <a:r>
              <a:rPr lang="tr-TR" b="1" dirty="0"/>
              <a:t>Asgari on iki aylık bir dönemde işletmenin sürekliliğini tehdit eden bir riskin bulunmadığı </a:t>
            </a:r>
            <a:r>
              <a:rPr lang="tr-TR" dirty="0"/>
              <a:t>konusunda finansal tablo kullanıcılarına </a:t>
            </a:r>
            <a:r>
              <a:rPr lang="tr-TR" b="1" dirty="0"/>
              <a:t>makul güvence </a:t>
            </a:r>
            <a:r>
              <a:rPr lang="tr-TR" dirty="0"/>
              <a:t>verilmektedir. </a:t>
            </a:r>
          </a:p>
          <a:p>
            <a:pPr marL="0" indent="0" algn="just">
              <a:lnSpc>
                <a:spcPct val="170000"/>
              </a:lnSpc>
              <a:buNone/>
            </a:pPr>
            <a:r>
              <a:rPr lang="tr-TR" dirty="0"/>
              <a:t>Bağımsız denetimden geçmiş ve finansal tablo kullanıcılarına doğru, şeffaf, karşılaştırılabilir, anlaşılabilir, ihtiyaca uygun ve güvenilir bilgi sağlayan finansal tablolar, finansal veriler üzerinden işleyen sermaye piyasaları ve dolayısıyla sağlıklı işleyen ticari hayat açısından kritik önem taşımaktadır.</a:t>
            </a:r>
            <a:endParaRPr lang="tr-TR" dirty="0">
              <a:latin typeface="Cambria" panose="02040503050406030204" pitchFamily="18" charset="0"/>
              <a:ea typeface="Cambria" panose="02040503050406030204" pitchFamily="18" charset="0"/>
            </a:endParaRPr>
          </a:p>
        </p:txBody>
      </p:sp>
      <p:sp>
        <p:nvSpPr>
          <p:cNvPr id="8" name="Title 1">
            <a:extLst>
              <a:ext uri="{FF2B5EF4-FFF2-40B4-BE49-F238E27FC236}">
                <a16:creationId xmlns:a16="http://schemas.microsoft.com/office/drawing/2014/main" xmlns="" id="{C18A0BAD-1706-4EF4-BBBB-18733FDF3B34}"/>
              </a:ext>
            </a:extLst>
          </p:cNvPr>
          <p:cNvSpPr>
            <a:spLocks noGrp="1"/>
          </p:cNvSpPr>
          <p:nvPr>
            <p:ph type="title"/>
          </p:nvPr>
        </p:nvSpPr>
        <p:spPr>
          <a:xfrm>
            <a:off x="2769754" y="75339"/>
            <a:ext cx="6652491" cy="1325563"/>
          </a:xfrm>
        </p:spPr>
        <p:txBody>
          <a:bodyPr numCol="1" anchor="ctr">
            <a:normAutofit/>
          </a:bodyPr>
          <a:lstStyle/>
          <a:p>
            <a:r>
              <a:rPr lang="tr-TR" sz="4000" dirty="0">
                <a:solidFill>
                  <a:srgbClr val="891E18"/>
                </a:solidFill>
                <a:latin typeface="Cambria" panose="02040503050406030204" pitchFamily="18" charset="0"/>
                <a:ea typeface="Cambria" panose="02040503050406030204" pitchFamily="18" charset="0"/>
                <a:cs typeface="Times New Roman" panose="02020603050405020304" pitchFamily="18" charset="0"/>
              </a:rPr>
              <a:t>Bağımsız Denetimin Önemi</a:t>
            </a:r>
          </a:p>
        </p:txBody>
      </p:sp>
      <p:pic>
        <p:nvPicPr>
          <p:cNvPr id="9" name="Resim 8">
            <a:extLst>
              <a:ext uri="{FF2B5EF4-FFF2-40B4-BE49-F238E27FC236}">
                <a16:creationId xmlns:a16="http://schemas.microsoft.com/office/drawing/2014/main" xmlns="" id="{FF130E26-157B-4A39-BDFA-5C2EA260B2F3}"/>
              </a:ext>
            </a:extLst>
          </p:cNvPr>
          <p:cNvPicPr>
            <a:picLocks noChangeAspect="1"/>
          </p:cNvPicPr>
          <p:nvPr/>
        </p:nvPicPr>
        <p:blipFill>
          <a:blip r:embed="rId2"/>
          <a:stretch>
            <a:fillRect/>
          </a:stretch>
        </p:blipFill>
        <p:spPr>
          <a:xfrm>
            <a:off x="8153400" y="1635125"/>
            <a:ext cx="3305173" cy="4721225"/>
          </a:xfrm>
          <a:prstGeom prst="rect">
            <a:avLst/>
          </a:prstGeom>
        </p:spPr>
      </p:pic>
      <p:pic>
        <p:nvPicPr>
          <p:cNvPr id="6" name="Resim 5" descr="C:\Users\pc\Desktop\mail.google.com.png">
            <a:extLst>
              <a:ext uri="{FF2B5EF4-FFF2-40B4-BE49-F238E27FC236}">
                <a16:creationId xmlns:a16="http://schemas.microsoft.com/office/drawing/2014/main" xmlns="" id="{B64CED44-6938-45DC-9FDB-85ABABDD503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5940" y="6073403"/>
            <a:ext cx="1080120" cy="648072"/>
          </a:xfrm>
          <a:prstGeom prst="rect">
            <a:avLst/>
          </a:prstGeom>
          <a:noFill/>
          <a:ln>
            <a:noFill/>
          </a:ln>
        </p:spPr>
      </p:pic>
      <p:grpSp>
        <p:nvGrpSpPr>
          <p:cNvPr id="7" name="Group 56">
            <a:extLst>
              <a:ext uri="{FF2B5EF4-FFF2-40B4-BE49-F238E27FC236}">
                <a16:creationId xmlns:a16="http://schemas.microsoft.com/office/drawing/2014/main" xmlns="" id="{2C9CCC56-1E96-43A2-84B6-7E954562E991}"/>
              </a:ext>
            </a:extLst>
          </p:cNvPr>
          <p:cNvGrpSpPr/>
          <p:nvPr/>
        </p:nvGrpSpPr>
        <p:grpSpPr>
          <a:xfrm flipV="1">
            <a:off x="2887086" y="1187913"/>
            <a:ext cx="5735782" cy="45719"/>
            <a:chOff x="4616262" y="2307771"/>
            <a:chExt cx="2349876" cy="58058"/>
          </a:xfrm>
        </p:grpSpPr>
        <p:sp>
          <p:nvSpPr>
            <p:cNvPr id="10" name="Rectangle 57">
              <a:extLst>
                <a:ext uri="{FF2B5EF4-FFF2-40B4-BE49-F238E27FC236}">
                  <a16:creationId xmlns:a16="http://schemas.microsoft.com/office/drawing/2014/main" xmlns="" id="{8E5D509D-22AF-4607-9100-B60507C5E1DC}"/>
                </a:ext>
              </a:extLst>
            </p:cNvPr>
            <p:cNvSpPr/>
            <p:nvPr/>
          </p:nvSpPr>
          <p:spPr>
            <a:xfrm>
              <a:off x="4616262" y="2307771"/>
              <a:ext cx="1174938" cy="58058"/>
            </a:xfrm>
            <a:prstGeom prst="rect">
              <a:avLst/>
            </a:prstGeom>
            <a:solidFill>
              <a:srgbClr val="64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Rectangle 58">
              <a:extLst>
                <a:ext uri="{FF2B5EF4-FFF2-40B4-BE49-F238E27FC236}">
                  <a16:creationId xmlns:a16="http://schemas.microsoft.com/office/drawing/2014/main" xmlns="" id="{071BD3CF-9719-4482-BF22-2553BF223944}"/>
                </a:ext>
              </a:extLst>
            </p:cNvPr>
            <p:cNvSpPr/>
            <p:nvPr/>
          </p:nvSpPr>
          <p:spPr>
            <a:xfrm>
              <a:off x="5791200" y="2307771"/>
              <a:ext cx="1174938" cy="58058"/>
            </a:xfrm>
            <a:prstGeom prst="rect">
              <a:avLst/>
            </a:prstGeom>
            <a:solidFill>
              <a:srgbClr val="640000">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9112724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C076D83-DB9A-431C-8CA5-85557F434BEC}" type="slidenum">
              <a:rPr lang="tr-TR" smtClean="0">
                <a:latin typeface="Times New Roman" panose="02020603050405020304" pitchFamily="18" charset="0"/>
                <a:cs typeface="Times New Roman" panose="02020603050405020304" pitchFamily="18" charset="0"/>
              </a:rPr>
              <a:t>4</a:t>
            </a:fld>
            <a:endParaRPr lang="tr-TR"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71500" y="1052945"/>
            <a:ext cx="10972800" cy="5416118"/>
          </a:xfrm>
          <a:ln>
            <a:solidFill>
              <a:schemeClr val="tx1"/>
            </a:solidFill>
          </a:ln>
        </p:spPr>
        <p:txBody>
          <a:bodyPr numCol="2">
            <a:noAutofit/>
          </a:bodyPr>
          <a:lstStyle/>
          <a:p>
            <a:pPr algn="just">
              <a:lnSpc>
                <a:spcPct val="170000"/>
              </a:lnSpc>
              <a:buFont typeface="Wingdings" panose="05000000000000000000" pitchFamily="2" charset="2"/>
              <a:buChar char="ü"/>
            </a:pPr>
            <a:r>
              <a:rPr lang="tr-TR" sz="1400" dirty="0"/>
              <a:t>Finansal tabloların </a:t>
            </a:r>
            <a:r>
              <a:rPr lang="tr-TR" sz="1400" b="1" dirty="0"/>
              <a:t>hata veya hile kaynaklı önemli bir yanlışlık içermediği konusunda </a:t>
            </a:r>
            <a:r>
              <a:rPr lang="tr-TR" sz="1400" b="1" u="sng" dirty="0">
                <a:solidFill>
                  <a:srgbClr val="891E18"/>
                </a:solidFill>
              </a:rPr>
              <a:t>makul güvence </a:t>
            </a:r>
            <a:r>
              <a:rPr lang="tr-TR" sz="1400" dirty="0"/>
              <a:t>sağlayan bağımsız denetim, bu bilgilerin güvenilirliğini sağlayarak </a:t>
            </a:r>
            <a:r>
              <a:rPr lang="tr-TR" sz="1400" b="1" dirty="0"/>
              <a:t>yatırımcıla</a:t>
            </a:r>
            <a:r>
              <a:rPr lang="tr-TR" sz="1400" dirty="0"/>
              <a:t>r ile diğer piyasa </a:t>
            </a:r>
            <a:r>
              <a:rPr lang="tr-TR" sz="1400" b="1" dirty="0"/>
              <a:t>katılımcılarının piyasaya ve bir bütün olarak ekonomiye duyduğu güveni </a:t>
            </a:r>
            <a:r>
              <a:rPr lang="tr-TR" sz="1400" dirty="0"/>
              <a:t>artırır.</a:t>
            </a:r>
          </a:p>
          <a:p>
            <a:pPr algn="just">
              <a:lnSpc>
                <a:spcPct val="170000"/>
              </a:lnSpc>
              <a:buFont typeface="Wingdings" panose="05000000000000000000" pitchFamily="2" charset="2"/>
              <a:buChar char="ü"/>
            </a:pPr>
            <a:r>
              <a:rPr lang="tr-TR" sz="1400" dirty="0"/>
              <a:t>Kredi kuruluşları, </a:t>
            </a:r>
            <a:r>
              <a:rPr lang="tr-TR" sz="1400" b="1" dirty="0"/>
              <a:t>şirketlere kredi verip vermeme konusunda </a:t>
            </a:r>
            <a:r>
              <a:rPr lang="tr-TR" sz="1400" dirty="0"/>
              <a:t>bağımsız denetimden geçmiş finansal tabloları dikkate alarak karar verir.</a:t>
            </a:r>
          </a:p>
          <a:p>
            <a:pPr algn="just">
              <a:lnSpc>
                <a:spcPct val="170000"/>
              </a:lnSpc>
              <a:buFont typeface="Wingdings" panose="05000000000000000000" pitchFamily="2" charset="2"/>
              <a:buChar char="ü"/>
            </a:pPr>
            <a:r>
              <a:rPr lang="tr-TR" sz="1400" dirty="0"/>
              <a:t>Bağımsız denetim sonucunda verilen görüş, finansal tabloların gerçeğe ve ihtiyaca uygun, karşılaştırılabilir ve anlaşılabilir olduğu konusunda makul bir güvence sağlayarak finansal tablo kullanıcılarının doğru ve </a:t>
            </a:r>
            <a:r>
              <a:rPr lang="tr-TR" sz="1400" b="1" dirty="0"/>
              <a:t>sağlıklı karar almalarına </a:t>
            </a:r>
            <a:r>
              <a:rPr lang="tr-TR" sz="1400" dirty="0"/>
              <a:t>imkân tanır.</a:t>
            </a:r>
          </a:p>
          <a:p>
            <a:pPr lvl="1" algn="just">
              <a:lnSpc>
                <a:spcPct val="170000"/>
              </a:lnSpc>
              <a:buFont typeface="Wingdings" panose="05000000000000000000" pitchFamily="2" charset="2"/>
              <a:buChar char="ü"/>
            </a:pPr>
            <a:endParaRPr lang="tr-TR" sz="1400" dirty="0"/>
          </a:p>
          <a:p>
            <a:pPr lvl="1" algn="just">
              <a:lnSpc>
                <a:spcPct val="170000"/>
              </a:lnSpc>
              <a:buFont typeface="Wingdings" panose="05000000000000000000" pitchFamily="2" charset="2"/>
              <a:buChar char="ü"/>
            </a:pPr>
            <a:endParaRPr lang="tr-TR" sz="1400" dirty="0"/>
          </a:p>
          <a:p>
            <a:pPr lvl="1" algn="just">
              <a:lnSpc>
                <a:spcPct val="170000"/>
              </a:lnSpc>
              <a:buFont typeface="Wingdings" panose="05000000000000000000" pitchFamily="2" charset="2"/>
              <a:buChar char="ü"/>
            </a:pPr>
            <a:endParaRPr lang="tr-TR" sz="1400" dirty="0"/>
          </a:p>
          <a:p>
            <a:pPr lvl="1" algn="just">
              <a:lnSpc>
                <a:spcPct val="170000"/>
              </a:lnSpc>
              <a:buFont typeface="Wingdings" panose="05000000000000000000" pitchFamily="2" charset="2"/>
              <a:buChar char="ü"/>
            </a:pPr>
            <a:r>
              <a:rPr lang="tr-TR" sz="1400" dirty="0"/>
              <a:t>Şirkete </a:t>
            </a:r>
            <a:r>
              <a:rPr lang="tr-TR" sz="1400" b="1" dirty="0"/>
              <a:t>yatırım yapmak isteyen yatırımcıların </a:t>
            </a:r>
            <a:r>
              <a:rPr lang="tr-TR" sz="1400" dirty="0"/>
              <a:t>haklarının korunmasını sağlayarak </a:t>
            </a:r>
            <a:r>
              <a:rPr lang="tr-TR" sz="1400" b="1" dirty="0"/>
              <a:t>hatalı kararlar almamaları konusunda onlara yardımcı </a:t>
            </a:r>
            <a:r>
              <a:rPr lang="tr-TR" sz="1400" dirty="0"/>
              <a:t>olur.</a:t>
            </a:r>
          </a:p>
          <a:p>
            <a:pPr lvl="1" algn="just">
              <a:lnSpc>
                <a:spcPct val="170000"/>
              </a:lnSpc>
              <a:buFont typeface="Wingdings" panose="05000000000000000000" pitchFamily="2" charset="2"/>
              <a:buChar char="ü"/>
            </a:pPr>
            <a:r>
              <a:rPr lang="tr-TR" sz="1400" dirty="0"/>
              <a:t>Bir şirketin </a:t>
            </a:r>
            <a:r>
              <a:rPr lang="tr-TR" sz="1400" b="1" dirty="0"/>
              <a:t>satılması, satın alınması veya başka bir şirketle birleşmesi </a:t>
            </a:r>
            <a:r>
              <a:rPr lang="tr-TR" sz="1400" dirty="0"/>
              <a:t>hususlarında ilgili tarafların </a:t>
            </a:r>
            <a:r>
              <a:rPr lang="tr-TR" sz="1400" b="1" dirty="0"/>
              <a:t>doğru, objektif ve güvenilir bilgi almalarını </a:t>
            </a:r>
            <a:r>
              <a:rPr lang="tr-TR" sz="1400" dirty="0"/>
              <a:t>sağlar.</a:t>
            </a:r>
          </a:p>
          <a:p>
            <a:pPr lvl="1" algn="just">
              <a:lnSpc>
                <a:spcPct val="170000"/>
              </a:lnSpc>
              <a:buFont typeface="Wingdings" panose="05000000000000000000" pitchFamily="2" charset="2"/>
              <a:buChar char="ü"/>
            </a:pPr>
            <a:r>
              <a:rPr lang="tr-TR" sz="1400" dirty="0"/>
              <a:t>Bağımsız denetim, </a:t>
            </a:r>
            <a:r>
              <a:rPr lang="tr-TR" sz="1400" b="1" dirty="0"/>
              <a:t>şirketlerin şeffaflığının ve hesap verebilirliğinin artmasını </a:t>
            </a:r>
            <a:r>
              <a:rPr lang="tr-TR" sz="1400" dirty="0"/>
              <a:t>sağlar.</a:t>
            </a:r>
          </a:p>
          <a:p>
            <a:pPr lvl="1" algn="just">
              <a:lnSpc>
                <a:spcPct val="170000"/>
              </a:lnSpc>
              <a:buFont typeface="Wingdings" panose="05000000000000000000" pitchFamily="2" charset="2"/>
              <a:buChar char="ü"/>
            </a:pPr>
            <a:r>
              <a:rPr lang="tr-TR" sz="1400" b="1" dirty="0"/>
              <a:t>Usulsüzlüklerin en aza indirgenerek vergi gelirlerinin artırılması</a:t>
            </a:r>
            <a:r>
              <a:rPr lang="tr-TR" sz="1400" dirty="0"/>
              <a:t>, </a:t>
            </a:r>
            <a:r>
              <a:rPr lang="tr-TR" sz="1400" b="1" dirty="0"/>
              <a:t>kayıt dışı işlemlerin azaltılması</a:t>
            </a:r>
            <a:r>
              <a:rPr lang="tr-TR" sz="1400" dirty="0"/>
              <a:t>, sağlıklı planlamalar yapılması ve doğru kaynak tahsisi kararlarının verilmesi konularında </a:t>
            </a:r>
            <a:r>
              <a:rPr lang="tr-TR" sz="1400" b="1" dirty="0"/>
              <a:t>devlete katkıda bulunur.</a:t>
            </a:r>
          </a:p>
        </p:txBody>
      </p:sp>
      <p:sp>
        <p:nvSpPr>
          <p:cNvPr id="8" name="Title 1">
            <a:extLst>
              <a:ext uri="{FF2B5EF4-FFF2-40B4-BE49-F238E27FC236}">
                <a16:creationId xmlns:a16="http://schemas.microsoft.com/office/drawing/2014/main" xmlns="" id="{C18A0BAD-1706-4EF4-BBBB-18733FDF3B34}"/>
              </a:ext>
            </a:extLst>
          </p:cNvPr>
          <p:cNvSpPr>
            <a:spLocks noGrp="1"/>
          </p:cNvSpPr>
          <p:nvPr>
            <p:ph type="title"/>
          </p:nvPr>
        </p:nvSpPr>
        <p:spPr>
          <a:xfrm>
            <a:off x="2891559" y="16315"/>
            <a:ext cx="6332682" cy="816372"/>
          </a:xfrm>
        </p:spPr>
        <p:txBody>
          <a:bodyPr numCol="1" anchor="ctr">
            <a:normAutofit/>
          </a:bodyPr>
          <a:lstStyle/>
          <a:p>
            <a:r>
              <a:rPr lang="tr-TR" sz="2800" dirty="0">
                <a:solidFill>
                  <a:srgbClr val="891D17"/>
                </a:solidFill>
                <a:latin typeface="Cambria" panose="02040503050406030204" pitchFamily="18" charset="0"/>
                <a:ea typeface="Cambria" panose="02040503050406030204" pitchFamily="18" charset="0"/>
                <a:cs typeface="Times New Roman" panose="02020603050405020304" pitchFamily="18" charset="0"/>
              </a:rPr>
              <a:t>Bağımsız Denetimin Sağladığı Faydalar</a:t>
            </a:r>
          </a:p>
        </p:txBody>
      </p:sp>
      <p:pic>
        <p:nvPicPr>
          <p:cNvPr id="6" name="Resim 5" descr="C:\Users\pc\Desktop\mail.google.com.png">
            <a:extLst>
              <a:ext uri="{FF2B5EF4-FFF2-40B4-BE49-F238E27FC236}">
                <a16:creationId xmlns:a16="http://schemas.microsoft.com/office/drawing/2014/main" xmlns="" id="{18AEA200-4B8D-4BDA-BCB7-958A81FED8C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5940" y="6193613"/>
            <a:ext cx="1080120" cy="648072"/>
          </a:xfrm>
          <a:prstGeom prst="rect">
            <a:avLst/>
          </a:prstGeom>
          <a:noFill/>
          <a:ln>
            <a:noFill/>
          </a:ln>
        </p:spPr>
      </p:pic>
      <p:grpSp>
        <p:nvGrpSpPr>
          <p:cNvPr id="7" name="Group 56">
            <a:extLst>
              <a:ext uri="{FF2B5EF4-FFF2-40B4-BE49-F238E27FC236}">
                <a16:creationId xmlns:a16="http://schemas.microsoft.com/office/drawing/2014/main" xmlns="" id="{9BE0C306-D164-4C3C-9710-5D622B5759B5}"/>
              </a:ext>
            </a:extLst>
          </p:cNvPr>
          <p:cNvGrpSpPr/>
          <p:nvPr/>
        </p:nvGrpSpPr>
        <p:grpSpPr>
          <a:xfrm flipV="1">
            <a:off x="3190009" y="680323"/>
            <a:ext cx="5735782" cy="45719"/>
            <a:chOff x="4616262" y="2307771"/>
            <a:chExt cx="2349876" cy="58058"/>
          </a:xfrm>
        </p:grpSpPr>
        <p:sp>
          <p:nvSpPr>
            <p:cNvPr id="9" name="Rectangle 57">
              <a:extLst>
                <a:ext uri="{FF2B5EF4-FFF2-40B4-BE49-F238E27FC236}">
                  <a16:creationId xmlns:a16="http://schemas.microsoft.com/office/drawing/2014/main" xmlns="" id="{600280DE-45AA-4366-9B43-6C07E1588066}"/>
                </a:ext>
              </a:extLst>
            </p:cNvPr>
            <p:cNvSpPr/>
            <p:nvPr/>
          </p:nvSpPr>
          <p:spPr>
            <a:xfrm>
              <a:off x="4616262" y="2307771"/>
              <a:ext cx="1174938" cy="58058"/>
            </a:xfrm>
            <a:prstGeom prst="rect">
              <a:avLst/>
            </a:prstGeom>
            <a:solidFill>
              <a:srgbClr val="64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Rectangle 58">
              <a:extLst>
                <a:ext uri="{FF2B5EF4-FFF2-40B4-BE49-F238E27FC236}">
                  <a16:creationId xmlns:a16="http://schemas.microsoft.com/office/drawing/2014/main" xmlns="" id="{8866FA26-B6DB-404C-826C-1F735E7CDB42}"/>
                </a:ext>
              </a:extLst>
            </p:cNvPr>
            <p:cNvSpPr/>
            <p:nvPr/>
          </p:nvSpPr>
          <p:spPr>
            <a:xfrm>
              <a:off x="5791200" y="2307771"/>
              <a:ext cx="1174938" cy="58058"/>
            </a:xfrm>
            <a:prstGeom prst="rect">
              <a:avLst/>
            </a:prstGeom>
            <a:solidFill>
              <a:srgbClr val="640000">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25165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C076D83-DB9A-431C-8CA5-85557F434BEC}" type="slidenum">
              <a:rPr lang="tr-TR" smtClean="0">
                <a:latin typeface="Times New Roman" panose="02020603050405020304" pitchFamily="18" charset="0"/>
                <a:cs typeface="Times New Roman" panose="02020603050405020304" pitchFamily="18" charset="0"/>
              </a:rPr>
              <a:t>5</a:t>
            </a:fld>
            <a:endParaRPr lang="tr-TR"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5812" y="964635"/>
            <a:ext cx="4375714" cy="3772330"/>
          </a:xfrm>
        </p:spPr>
        <p:txBody>
          <a:bodyPr>
            <a:noAutofit/>
          </a:bodyPr>
          <a:lstStyle/>
          <a:p>
            <a:pPr marL="0" indent="0" algn="just">
              <a:lnSpc>
                <a:spcPct val="150000"/>
              </a:lnSpc>
              <a:buNone/>
            </a:pPr>
            <a:r>
              <a:rPr lang="tr-TR" sz="1800" dirty="0">
                <a:latin typeface="Times New Roman" panose="02020603050405020304" pitchFamily="18" charset="0"/>
                <a:cs typeface="Times New Roman" panose="02020603050405020304" pitchFamily="18" charset="0"/>
              </a:rPr>
              <a:t>Bağımsız Denetime; halka açık şirketler, finansal kuruluşlar ve sigorta şirketleri gibi faaliyetleri bakımından kamu yararını ilgilendiren kuruluşlar ile aktif toplamı, net satış hasılatı ve çalışan sayısı açısından belirlenen eşik değerleri aşan sermaye şirketleri tabidir.</a:t>
            </a:r>
            <a:endParaRPr lang="tr-TR" sz="18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xmlns="" id="{C18A0BAD-1706-4EF4-BBBB-18733FDF3B34}"/>
              </a:ext>
            </a:extLst>
          </p:cNvPr>
          <p:cNvSpPr>
            <a:spLocks noGrp="1"/>
          </p:cNvSpPr>
          <p:nvPr>
            <p:ph type="title"/>
          </p:nvPr>
        </p:nvSpPr>
        <p:spPr>
          <a:xfrm>
            <a:off x="534564" y="-144464"/>
            <a:ext cx="4962233" cy="1325563"/>
          </a:xfrm>
        </p:spPr>
        <p:txBody>
          <a:bodyPr numCol="1" anchor="ctr">
            <a:normAutofit/>
          </a:bodyPr>
          <a:lstStyle/>
          <a:p>
            <a:r>
              <a:rPr lang="tr-TR" sz="2800" b="1" dirty="0">
                <a:solidFill>
                  <a:srgbClr val="891D17"/>
                </a:solidFill>
              </a:rPr>
              <a:t>Bağımsız Denetime Kimler Tabi?</a:t>
            </a:r>
            <a:endParaRPr lang="tr-TR" sz="2800" b="1" dirty="0">
              <a:solidFill>
                <a:srgbClr val="891D17"/>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xmlns="" id="{CCDAB411-A3CA-4CD3-BA2C-D3EBFD49560C}"/>
              </a:ext>
            </a:extLst>
          </p:cNvPr>
          <p:cNvSpPr txBox="1">
            <a:spLocks/>
          </p:cNvSpPr>
          <p:nvPr/>
        </p:nvSpPr>
        <p:spPr>
          <a:xfrm>
            <a:off x="6391578" y="118182"/>
            <a:ext cx="3317022" cy="1325563"/>
          </a:xfrm>
          <a:prstGeom prst="rect">
            <a:avLst/>
          </a:prstGeom>
        </p:spPr>
        <p:txBody>
          <a:bodyPr vert="horz" lIns="91440" tIns="45720" rIns="91440" bIns="45720" numCol="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a:solidFill>
                  <a:srgbClr val="891D17"/>
                </a:solidFill>
              </a:rPr>
              <a:t>Bağımsız Denetimi Kimler Yapar?</a:t>
            </a:r>
            <a:endParaRPr lang="tr-TR" sz="2800" b="1" dirty="0">
              <a:solidFill>
                <a:srgbClr val="891D17"/>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xmlns="" id="{F1404DB8-61C2-427F-9CAC-0760D67B800B}"/>
              </a:ext>
            </a:extLst>
          </p:cNvPr>
          <p:cNvSpPr txBox="1">
            <a:spLocks/>
          </p:cNvSpPr>
          <p:nvPr/>
        </p:nvSpPr>
        <p:spPr>
          <a:xfrm>
            <a:off x="6464287" y="1839781"/>
            <a:ext cx="4794840" cy="36194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tr-TR" sz="1800" dirty="0">
                <a:latin typeface="Times New Roman" panose="02020603050405020304" pitchFamily="18" charset="0"/>
                <a:cs typeface="Times New Roman" panose="02020603050405020304" pitchFamily="18" charset="0"/>
              </a:rPr>
              <a:t>Bağımsız Denetim; </a:t>
            </a:r>
            <a:r>
              <a:rPr lang="tr-TR" sz="1800" b="1" dirty="0">
                <a:latin typeface="Times New Roman" panose="02020603050405020304" pitchFamily="18" charset="0"/>
                <a:cs typeface="Times New Roman" panose="02020603050405020304" pitchFamily="18" charset="0"/>
              </a:rPr>
              <a:t>bağımsız denetçiler ve bağımsız denetim kuruluşları tarafından </a:t>
            </a:r>
            <a:r>
              <a:rPr lang="tr-TR" sz="1800" dirty="0">
                <a:latin typeface="Times New Roman" panose="02020603050405020304" pitchFamily="18" charset="0"/>
                <a:cs typeface="Times New Roman" panose="02020603050405020304" pitchFamily="18" charset="0"/>
              </a:rPr>
              <a:t>yapılır.  Bağımsız Denetçi; yeminli mali müşavirlik ya da serbest muhasebeci mali müşavirlik ruhsatını almış </a:t>
            </a:r>
            <a:r>
              <a:rPr lang="tr-TR" sz="1800" b="1" dirty="0">
                <a:latin typeface="Times New Roman" panose="02020603050405020304" pitchFamily="18" charset="0"/>
                <a:cs typeface="Times New Roman" panose="02020603050405020304" pitchFamily="18" charset="0"/>
              </a:rPr>
              <a:t>meslek mensubu</a:t>
            </a:r>
            <a:r>
              <a:rPr lang="tr-TR" sz="1800" dirty="0">
                <a:latin typeface="Times New Roman" panose="02020603050405020304" pitchFamily="18" charset="0"/>
                <a:cs typeface="Times New Roman" panose="02020603050405020304" pitchFamily="18" charset="0"/>
              </a:rPr>
              <a:t> arasından </a:t>
            </a:r>
            <a:r>
              <a:rPr lang="tr-TR" sz="1800" b="1" dirty="0">
                <a:latin typeface="Times New Roman" panose="02020603050405020304" pitchFamily="18" charset="0"/>
                <a:cs typeface="Times New Roman" panose="02020603050405020304" pitchFamily="18" charset="0"/>
              </a:rPr>
              <a:t>Kamu Gözetimi Kurumu tarafından yetkilendirilen kişidir. </a:t>
            </a:r>
          </a:p>
          <a:p>
            <a:pPr marL="0" indent="0" algn="just">
              <a:lnSpc>
                <a:spcPct val="150000"/>
              </a:lnSpc>
              <a:buNone/>
            </a:pPr>
            <a:r>
              <a:rPr lang="tr-TR" sz="1800" u="sng" dirty="0">
                <a:latin typeface="Times New Roman" panose="02020603050405020304" pitchFamily="18" charset="0"/>
                <a:cs typeface="Times New Roman" panose="02020603050405020304" pitchFamily="18" charset="0"/>
              </a:rPr>
              <a:t>Bağımsız Denetim Kuruluşu; </a:t>
            </a:r>
            <a:r>
              <a:rPr lang="tr-TR" sz="1800" dirty="0">
                <a:latin typeface="Times New Roman" panose="02020603050405020304" pitchFamily="18" charset="0"/>
                <a:cs typeface="Times New Roman" panose="02020603050405020304" pitchFamily="18" charset="0"/>
              </a:rPr>
              <a:t>Kamu Gözetimi Kurumundan bağımsız denetim alanında faaliyette bulunma yetkisi alan kuruluştur.</a:t>
            </a:r>
            <a:endParaRPr lang="tr-TR" sz="1800" dirty="0">
              <a:latin typeface="Times New Roman" panose="02020603050405020304" pitchFamily="18" charset="0"/>
              <a:ea typeface="Cambria" panose="02040503050406030204" pitchFamily="18" charset="0"/>
              <a:cs typeface="Times New Roman" panose="02020603050405020304" pitchFamily="18" charset="0"/>
            </a:endParaRPr>
          </a:p>
        </p:txBody>
      </p:sp>
      <p:grpSp>
        <p:nvGrpSpPr>
          <p:cNvPr id="9" name="Group 56">
            <a:extLst>
              <a:ext uri="{FF2B5EF4-FFF2-40B4-BE49-F238E27FC236}">
                <a16:creationId xmlns:a16="http://schemas.microsoft.com/office/drawing/2014/main" xmlns="" id="{471F4D95-8FBE-466E-B2AE-9B2B9D19D7B1}"/>
              </a:ext>
            </a:extLst>
          </p:cNvPr>
          <p:cNvGrpSpPr/>
          <p:nvPr/>
        </p:nvGrpSpPr>
        <p:grpSpPr>
          <a:xfrm flipV="1">
            <a:off x="1530926" y="733512"/>
            <a:ext cx="2932546" cy="45719"/>
            <a:chOff x="4616262" y="2307771"/>
            <a:chExt cx="2349876" cy="58058"/>
          </a:xfrm>
        </p:grpSpPr>
        <p:sp>
          <p:nvSpPr>
            <p:cNvPr id="10" name="Rectangle 57">
              <a:extLst>
                <a:ext uri="{FF2B5EF4-FFF2-40B4-BE49-F238E27FC236}">
                  <a16:creationId xmlns:a16="http://schemas.microsoft.com/office/drawing/2014/main" xmlns="" id="{7BA14921-142C-46F4-9394-9EFD14D8A6BA}"/>
                </a:ext>
              </a:extLst>
            </p:cNvPr>
            <p:cNvSpPr/>
            <p:nvPr/>
          </p:nvSpPr>
          <p:spPr>
            <a:xfrm>
              <a:off x="4616262" y="2307771"/>
              <a:ext cx="1174938" cy="58058"/>
            </a:xfrm>
            <a:prstGeom prst="rect">
              <a:avLst/>
            </a:prstGeom>
            <a:solidFill>
              <a:srgbClr val="64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Rectangle 58">
              <a:extLst>
                <a:ext uri="{FF2B5EF4-FFF2-40B4-BE49-F238E27FC236}">
                  <a16:creationId xmlns:a16="http://schemas.microsoft.com/office/drawing/2014/main" xmlns="" id="{97ED4645-D2D9-4856-A9A2-E0ACC5632CFF}"/>
                </a:ext>
              </a:extLst>
            </p:cNvPr>
            <p:cNvSpPr/>
            <p:nvPr/>
          </p:nvSpPr>
          <p:spPr>
            <a:xfrm>
              <a:off x="5791200" y="2307771"/>
              <a:ext cx="1174938" cy="58058"/>
            </a:xfrm>
            <a:prstGeom prst="rect">
              <a:avLst/>
            </a:prstGeom>
            <a:solidFill>
              <a:srgbClr val="640000">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2" name="Group 56">
            <a:extLst>
              <a:ext uri="{FF2B5EF4-FFF2-40B4-BE49-F238E27FC236}">
                <a16:creationId xmlns:a16="http://schemas.microsoft.com/office/drawing/2014/main" xmlns="" id="{0EF69636-0E76-40F9-B17E-20508186223F}"/>
              </a:ext>
            </a:extLst>
          </p:cNvPr>
          <p:cNvGrpSpPr/>
          <p:nvPr/>
        </p:nvGrpSpPr>
        <p:grpSpPr>
          <a:xfrm flipV="1">
            <a:off x="6528950" y="1252048"/>
            <a:ext cx="2932546" cy="45719"/>
            <a:chOff x="4616262" y="2307771"/>
            <a:chExt cx="2349876" cy="58058"/>
          </a:xfrm>
        </p:grpSpPr>
        <p:sp>
          <p:nvSpPr>
            <p:cNvPr id="13" name="Rectangle 57">
              <a:extLst>
                <a:ext uri="{FF2B5EF4-FFF2-40B4-BE49-F238E27FC236}">
                  <a16:creationId xmlns:a16="http://schemas.microsoft.com/office/drawing/2014/main" xmlns="" id="{B21E0722-32F0-4583-BC6B-E5E2572CFC77}"/>
                </a:ext>
              </a:extLst>
            </p:cNvPr>
            <p:cNvSpPr/>
            <p:nvPr/>
          </p:nvSpPr>
          <p:spPr>
            <a:xfrm>
              <a:off x="4616262" y="2307771"/>
              <a:ext cx="1174938" cy="58058"/>
            </a:xfrm>
            <a:prstGeom prst="rect">
              <a:avLst/>
            </a:prstGeom>
            <a:solidFill>
              <a:srgbClr val="64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Rectangle 58">
              <a:extLst>
                <a:ext uri="{FF2B5EF4-FFF2-40B4-BE49-F238E27FC236}">
                  <a16:creationId xmlns:a16="http://schemas.microsoft.com/office/drawing/2014/main" xmlns="" id="{485EC375-33A5-4C6C-86F5-FCD3A55BB955}"/>
                </a:ext>
              </a:extLst>
            </p:cNvPr>
            <p:cNvSpPr/>
            <p:nvPr/>
          </p:nvSpPr>
          <p:spPr>
            <a:xfrm>
              <a:off x="5791200" y="2307771"/>
              <a:ext cx="1174938" cy="58058"/>
            </a:xfrm>
            <a:prstGeom prst="rect">
              <a:avLst/>
            </a:prstGeom>
            <a:solidFill>
              <a:srgbClr val="640000">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cxnSp>
        <p:nvCxnSpPr>
          <p:cNvPr id="15" name="Straight Connector 8">
            <a:extLst>
              <a:ext uri="{FF2B5EF4-FFF2-40B4-BE49-F238E27FC236}">
                <a16:creationId xmlns:a16="http://schemas.microsoft.com/office/drawing/2014/main" xmlns="" id="{CDB53552-A9DE-4A38-A5FB-32847C5684FE}"/>
              </a:ext>
            </a:extLst>
          </p:cNvPr>
          <p:cNvCxnSpPr>
            <a:cxnSpLocks/>
          </p:cNvCxnSpPr>
          <p:nvPr/>
        </p:nvCxnSpPr>
        <p:spPr>
          <a:xfrm>
            <a:off x="6012873" y="733512"/>
            <a:ext cx="0" cy="539097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026" name="Picture 2" descr="denetime tabi olan işletmelere ilişkin olarak bina fotoğraflarıyla desteklenmiş bir muhasebe denetimi görüntüsü">
            <a:extLst>
              <a:ext uri="{FF2B5EF4-FFF2-40B4-BE49-F238E27FC236}">
                <a16:creationId xmlns:a16="http://schemas.microsoft.com/office/drawing/2014/main" xmlns="" id="{1238D6C3-19DA-4020-A913-9EE752C30A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5073" y="4231415"/>
            <a:ext cx="2810170" cy="20395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netlenen işletme tarzında bir görüntü">
            <a:extLst>
              <a:ext uri="{FF2B5EF4-FFF2-40B4-BE49-F238E27FC236}">
                <a16:creationId xmlns:a16="http://schemas.microsoft.com/office/drawing/2014/main" xmlns="" id="{9B3BC469-CC1C-4844-8808-15956A7ACA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94716" y="89490"/>
            <a:ext cx="2229440" cy="1750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76368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xmlns="" id="{3025998C-255D-4902-B220-60CD08B3D815}"/>
              </a:ext>
            </a:extLst>
          </p:cNvPr>
          <p:cNvPicPr>
            <a:picLocks noChangeAspect="1"/>
          </p:cNvPicPr>
          <p:nvPr/>
        </p:nvPicPr>
        <p:blipFill>
          <a:blip r:embed="rId3"/>
          <a:stretch>
            <a:fillRect/>
          </a:stretch>
        </p:blipFill>
        <p:spPr>
          <a:xfrm>
            <a:off x="1892706" y="856957"/>
            <a:ext cx="8139297" cy="5460716"/>
          </a:xfrm>
          <a:prstGeom prst="rect">
            <a:avLst/>
          </a:prstGeom>
        </p:spPr>
      </p:pic>
      <p:sp>
        <p:nvSpPr>
          <p:cNvPr id="3" name="Title 1">
            <a:extLst>
              <a:ext uri="{FF2B5EF4-FFF2-40B4-BE49-F238E27FC236}">
                <a16:creationId xmlns:a16="http://schemas.microsoft.com/office/drawing/2014/main" xmlns="" id="{F02F78CC-9FF3-4CB6-B4D4-1035719D9830}"/>
              </a:ext>
            </a:extLst>
          </p:cNvPr>
          <p:cNvSpPr txBox="1">
            <a:spLocks/>
          </p:cNvSpPr>
          <p:nvPr/>
        </p:nvSpPr>
        <p:spPr>
          <a:xfrm>
            <a:off x="825303" y="189915"/>
            <a:ext cx="10274105" cy="392206"/>
          </a:xfrm>
          <a:prstGeom prst="rect">
            <a:avLst/>
          </a:prstGeom>
        </p:spPr>
        <p:txBody>
          <a:bodyPr vert="horz" lIns="91440" tIns="45720" rIns="91440" bIns="45720" numCol="1"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600" b="1" dirty="0">
                <a:solidFill>
                  <a:srgbClr val="891D17"/>
                </a:solidFill>
                <a:latin typeface="Cambria" panose="02040503050406030204" pitchFamily="18" charset="0"/>
                <a:ea typeface="Cambria" panose="02040503050406030204" pitchFamily="18" charset="0"/>
                <a:cs typeface="Times New Roman" panose="02020603050405020304" pitchFamily="18" charset="0"/>
              </a:rPr>
              <a:t>Türkiye Denetim Standartları (TDS) Genel Bakış</a:t>
            </a:r>
          </a:p>
        </p:txBody>
      </p:sp>
      <p:pic>
        <p:nvPicPr>
          <p:cNvPr id="4" name="Resim 3" descr="C:\Users\pc\Desktop\mail.google.com.png">
            <a:extLst>
              <a:ext uri="{FF2B5EF4-FFF2-40B4-BE49-F238E27FC236}">
                <a16:creationId xmlns:a16="http://schemas.microsoft.com/office/drawing/2014/main" xmlns="" id="{809B6DA3-2686-4E89-BA62-9492F1AE54A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5940" y="6498442"/>
            <a:ext cx="1080120" cy="339285"/>
          </a:xfrm>
          <a:prstGeom prst="rect">
            <a:avLst/>
          </a:prstGeom>
          <a:noFill/>
          <a:ln>
            <a:noFill/>
          </a:ln>
        </p:spPr>
      </p:pic>
    </p:spTree>
    <p:extLst>
      <p:ext uri="{BB962C8B-B14F-4D97-AF65-F5344CB8AC3E}">
        <p14:creationId xmlns:p14="http://schemas.microsoft.com/office/powerpoint/2010/main" val="11428136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47687" y="553765"/>
            <a:ext cx="11096626" cy="1092473"/>
          </a:xfrm>
        </p:spPr>
        <p:txBody>
          <a:bodyPr>
            <a:noAutofit/>
          </a:bodyPr>
          <a:lstStyle/>
          <a:p>
            <a:pPr algn="ctr"/>
            <a:r>
              <a:rPr lang="tr-TR" dirty="0">
                <a:solidFill>
                  <a:srgbClr val="891D17"/>
                </a:solidFill>
                <a:latin typeface="Cambria" panose="02040503050406030204" pitchFamily="18" charset="0"/>
                <a:ea typeface="Cambria" panose="02040503050406030204" pitchFamily="18" charset="0"/>
                <a:cs typeface="Calibri" panose="020F0502020204030204" pitchFamily="34" charset="0"/>
              </a:rPr>
              <a:t>Uluslararası Düzenlemeler Çerçevesinde Mevzuata Kazandırdığımız Standartlar</a:t>
            </a:r>
            <a:endParaRPr kumimoji="1" lang="en-US" b="1" dirty="0">
              <a:solidFill>
                <a:srgbClr val="891D17"/>
              </a:solidFill>
              <a:latin typeface="Cambria" panose="02040503050406030204" pitchFamily="18" charset="0"/>
              <a:ea typeface="Cambria" panose="02040503050406030204" pitchFamily="18" charset="0"/>
              <a:cs typeface="Calibri" panose="020F0502020204030204" pitchFamily="34" charset="0"/>
            </a:endParaRPr>
          </a:p>
        </p:txBody>
      </p:sp>
      <p:pic>
        <p:nvPicPr>
          <p:cNvPr id="8" name="Resim 7" descr="C:\Users\pc\Desktop\mail.google.com.png">
            <a:extLst>
              <a:ext uri="{FF2B5EF4-FFF2-40B4-BE49-F238E27FC236}">
                <a16:creationId xmlns:a16="http://schemas.microsoft.com/office/drawing/2014/main" xmlns="" id="{7D321D50-B485-4AA3-8EF2-C39588ECBA0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5939" y="6087590"/>
            <a:ext cx="1080120" cy="648072"/>
          </a:xfrm>
          <a:prstGeom prst="rect">
            <a:avLst/>
          </a:prstGeom>
          <a:noFill/>
          <a:ln>
            <a:noFill/>
          </a:ln>
        </p:spPr>
      </p:pic>
      <p:pic>
        <p:nvPicPr>
          <p:cNvPr id="11" name="Resim 10">
            <a:extLst>
              <a:ext uri="{FF2B5EF4-FFF2-40B4-BE49-F238E27FC236}">
                <a16:creationId xmlns:a16="http://schemas.microsoft.com/office/drawing/2014/main" xmlns="" id="{6C89A4FF-5651-43C0-AC2C-4AB4F2329296}"/>
              </a:ext>
            </a:extLst>
          </p:cNvPr>
          <p:cNvPicPr>
            <a:picLocks noChangeAspect="1"/>
          </p:cNvPicPr>
          <p:nvPr/>
        </p:nvPicPr>
        <p:blipFill>
          <a:blip r:embed="rId3"/>
          <a:stretch>
            <a:fillRect/>
          </a:stretch>
        </p:blipFill>
        <p:spPr>
          <a:xfrm>
            <a:off x="885825" y="1892858"/>
            <a:ext cx="10758488" cy="3948112"/>
          </a:xfrm>
          <a:prstGeom prst="rect">
            <a:avLst/>
          </a:prstGeom>
        </p:spPr>
      </p:pic>
    </p:spTree>
    <p:extLst>
      <p:ext uri="{BB962C8B-B14F-4D97-AF65-F5344CB8AC3E}">
        <p14:creationId xmlns:p14="http://schemas.microsoft.com/office/powerpoint/2010/main" val="20676143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517238" y="326890"/>
            <a:ext cx="10631053" cy="5950219"/>
          </a:xfrm>
          <a:prstGeom prst="rect">
            <a:avLst/>
          </a:prstGeom>
        </p:spPr>
        <p:txBody>
          <a:bodyPr wrap="square">
            <a:spAutoFit/>
          </a:bodyPr>
          <a:lstStyle/>
          <a:p>
            <a:pPr marL="114300">
              <a:spcBef>
                <a:spcPts val="600"/>
              </a:spcBef>
              <a:buClr>
                <a:srgbClr val="00602B"/>
              </a:buClr>
              <a:buSzPct val="76000"/>
            </a:pPr>
            <a:r>
              <a:rPr lang="tr-TR" sz="2800" b="1" dirty="0">
                <a:solidFill>
                  <a:srgbClr val="861610"/>
                </a:solidFill>
                <a:latin typeface="Arial" panose="020B0604020202020204" pitchFamily="34" charset="0"/>
                <a:cs typeface="Arial" panose="020B0604020202020204" pitchFamily="34" charset="0"/>
              </a:rPr>
              <a:t>Bağımsız Denetim Standartlarının Ana Konuları</a:t>
            </a:r>
          </a:p>
          <a:p>
            <a:pPr marL="114300">
              <a:spcBef>
                <a:spcPts val="600"/>
              </a:spcBef>
              <a:buClr>
                <a:srgbClr val="00602B"/>
              </a:buClr>
              <a:buSzPct val="76000"/>
            </a:pPr>
            <a:endParaRPr lang="tr-TR" sz="2800" b="1" dirty="0">
              <a:solidFill>
                <a:srgbClr val="861610"/>
              </a:solidFill>
            </a:endParaRPr>
          </a:p>
          <a:p>
            <a:pPr algn="just">
              <a:lnSpc>
                <a:spcPct val="150000"/>
              </a:lnSpc>
              <a:spcBef>
                <a:spcPts val="600"/>
              </a:spcBef>
              <a:buClr>
                <a:srgbClr val="00602B"/>
              </a:buClr>
              <a:buSzPct val="76000"/>
            </a:pPr>
            <a:r>
              <a:rPr lang="en-GB" sz="2800" dirty="0"/>
              <a:t>200–299 </a:t>
            </a:r>
            <a:r>
              <a:rPr lang="tr-TR" sz="2800" dirty="0"/>
              <a:t>Genel İlke ve Sorumluluklar</a:t>
            </a:r>
          </a:p>
          <a:p>
            <a:pPr algn="just">
              <a:lnSpc>
                <a:spcPct val="150000"/>
              </a:lnSpc>
              <a:spcBef>
                <a:spcPts val="600"/>
              </a:spcBef>
              <a:buClr>
                <a:srgbClr val="00602B"/>
              </a:buClr>
              <a:buSzPct val="76000"/>
            </a:pPr>
            <a:r>
              <a:rPr lang="en-GB" sz="2800" dirty="0"/>
              <a:t>300–499</a:t>
            </a:r>
            <a:r>
              <a:rPr lang="tr-TR" sz="2800" dirty="0"/>
              <a:t> Risk Değerlendirmesi ve Risk Olarak Değerlendirilen Hususlara Verilecek Karşılıklar</a:t>
            </a:r>
          </a:p>
          <a:p>
            <a:pPr algn="just">
              <a:lnSpc>
                <a:spcPct val="150000"/>
              </a:lnSpc>
              <a:spcBef>
                <a:spcPts val="600"/>
              </a:spcBef>
              <a:buClr>
                <a:srgbClr val="00602B"/>
              </a:buClr>
              <a:buSzPct val="76000"/>
            </a:pPr>
            <a:r>
              <a:rPr lang="tr-TR" sz="2800" dirty="0"/>
              <a:t>500–599 Bağımsız Denetim Kanıtları</a:t>
            </a:r>
          </a:p>
          <a:p>
            <a:pPr algn="just">
              <a:lnSpc>
                <a:spcPct val="150000"/>
              </a:lnSpc>
              <a:spcBef>
                <a:spcPts val="600"/>
              </a:spcBef>
              <a:buClr>
                <a:srgbClr val="00602B"/>
              </a:buClr>
              <a:buSzPct val="76000"/>
            </a:pPr>
            <a:r>
              <a:rPr lang="en-GB" sz="2800" dirty="0"/>
              <a:t>600–699 </a:t>
            </a:r>
            <a:r>
              <a:rPr lang="tr-TR" sz="2800" dirty="0"/>
              <a:t>Bağımsız Denetimin Sonuçları ve Raporlama</a:t>
            </a:r>
          </a:p>
          <a:p>
            <a:pPr algn="just">
              <a:lnSpc>
                <a:spcPct val="150000"/>
              </a:lnSpc>
              <a:spcBef>
                <a:spcPts val="600"/>
              </a:spcBef>
              <a:buClr>
                <a:srgbClr val="00602B"/>
              </a:buClr>
              <a:buSzPct val="76000"/>
            </a:pPr>
            <a:r>
              <a:rPr lang="en-GB" sz="2800" dirty="0"/>
              <a:t>700–799 </a:t>
            </a:r>
            <a:r>
              <a:rPr lang="tr-TR" sz="2800" dirty="0"/>
              <a:t>Denetimin Tamamlanması ve Raporlama</a:t>
            </a:r>
          </a:p>
          <a:p>
            <a:pPr algn="just">
              <a:lnSpc>
                <a:spcPct val="150000"/>
              </a:lnSpc>
              <a:spcBef>
                <a:spcPts val="600"/>
              </a:spcBef>
              <a:buClr>
                <a:srgbClr val="00602B"/>
              </a:buClr>
              <a:buSzPct val="76000"/>
            </a:pPr>
            <a:r>
              <a:rPr lang="tr-TR" sz="2800" dirty="0"/>
              <a:t>800–899 Özel Alanlar</a:t>
            </a:r>
          </a:p>
        </p:txBody>
      </p:sp>
      <p:cxnSp>
        <p:nvCxnSpPr>
          <p:cNvPr id="6" name="Düz Bağlayıcı 5">
            <a:extLst>
              <a:ext uri="{FF2B5EF4-FFF2-40B4-BE49-F238E27FC236}">
                <a16:creationId xmlns:a16="http://schemas.microsoft.com/office/drawing/2014/main" xmlns="" id="{7DB9714F-F641-44F4-8BEB-CDBA68097F43}"/>
              </a:ext>
            </a:extLst>
          </p:cNvPr>
          <p:cNvCxnSpPr/>
          <p:nvPr/>
        </p:nvCxnSpPr>
        <p:spPr>
          <a:xfrm>
            <a:off x="665018" y="1930400"/>
            <a:ext cx="10483273" cy="0"/>
          </a:xfrm>
          <a:prstGeom prst="line">
            <a:avLst/>
          </a:prstGeom>
        </p:spPr>
        <p:style>
          <a:lnRef idx="1">
            <a:schemeClr val="dk1"/>
          </a:lnRef>
          <a:fillRef idx="0">
            <a:schemeClr val="dk1"/>
          </a:fillRef>
          <a:effectRef idx="0">
            <a:schemeClr val="dk1"/>
          </a:effectRef>
          <a:fontRef idx="minor">
            <a:schemeClr val="tx1"/>
          </a:fontRef>
        </p:style>
      </p:cxnSp>
      <p:cxnSp>
        <p:nvCxnSpPr>
          <p:cNvPr id="8" name="Düz Bağlayıcı 7">
            <a:extLst>
              <a:ext uri="{FF2B5EF4-FFF2-40B4-BE49-F238E27FC236}">
                <a16:creationId xmlns:a16="http://schemas.microsoft.com/office/drawing/2014/main" xmlns="" id="{0F76BFF7-750C-48B5-B436-F517507EC05E}"/>
              </a:ext>
            </a:extLst>
          </p:cNvPr>
          <p:cNvCxnSpPr/>
          <p:nvPr/>
        </p:nvCxnSpPr>
        <p:spPr>
          <a:xfrm>
            <a:off x="674255" y="3302000"/>
            <a:ext cx="10483273" cy="0"/>
          </a:xfrm>
          <a:prstGeom prst="line">
            <a:avLst/>
          </a:prstGeom>
        </p:spPr>
        <p:style>
          <a:lnRef idx="1">
            <a:schemeClr val="dk1"/>
          </a:lnRef>
          <a:fillRef idx="0">
            <a:schemeClr val="dk1"/>
          </a:fillRef>
          <a:effectRef idx="0">
            <a:schemeClr val="dk1"/>
          </a:effectRef>
          <a:fontRef idx="minor">
            <a:schemeClr val="tx1"/>
          </a:fontRef>
        </p:style>
      </p:cxnSp>
      <p:cxnSp>
        <p:nvCxnSpPr>
          <p:cNvPr id="9" name="Düz Bağlayıcı 8">
            <a:extLst>
              <a:ext uri="{FF2B5EF4-FFF2-40B4-BE49-F238E27FC236}">
                <a16:creationId xmlns:a16="http://schemas.microsoft.com/office/drawing/2014/main" xmlns="" id="{BC6A131D-C12F-449F-9B9D-5A6973069F7A}"/>
              </a:ext>
            </a:extLst>
          </p:cNvPr>
          <p:cNvCxnSpPr/>
          <p:nvPr/>
        </p:nvCxnSpPr>
        <p:spPr>
          <a:xfrm>
            <a:off x="674255" y="4022436"/>
            <a:ext cx="10483273" cy="0"/>
          </a:xfrm>
          <a:prstGeom prst="line">
            <a:avLst/>
          </a:prstGeom>
        </p:spPr>
        <p:style>
          <a:lnRef idx="1">
            <a:schemeClr val="dk1"/>
          </a:lnRef>
          <a:fillRef idx="0">
            <a:schemeClr val="dk1"/>
          </a:fillRef>
          <a:effectRef idx="0">
            <a:schemeClr val="dk1"/>
          </a:effectRef>
          <a:fontRef idx="minor">
            <a:schemeClr val="tx1"/>
          </a:fontRef>
        </p:style>
      </p:cxnSp>
      <p:cxnSp>
        <p:nvCxnSpPr>
          <p:cNvPr id="10" name="Düz Bağlayıcı 9">
            <a:extLst>
              <a:ext uri="{FF2B5EF4-FFF2-40B4-BE49-F238E27FC236}">
                <a16:creationId xmlns:a16="http://schemas.microsoft.com/office/drawing/2014/main" xmlns="" id="{059DDD73-F765-4628-AF0F-B315BD65C9F5}"/>
              </a:ext>
            </a:extLst>
          </p:cNvPr>
          <p:cNvCxnSpPr/>
          <p:nvPr/>
        </p:nvCxnSpPr>
        <p:spPr>
          <a:xfrm>
            <a:off x="674255" y="4687454"/>
            <a:ext cx="10483273" cy="0"/>
          </a:xfrm>
          <a:prstGeom prst="line">
            <a:avLst/>
          </a:prstGeom>
        </p:spPr>
        <p:style>
          <a:lnRef idx="1">
            <a:schemeClr val="dk1"/>
          </a:lnRef>
          <a:fillRef idx="0">
            <a:schemeClr val="dk1"/>
          </a:fillRef>
          <a:effectRef idx="0">
            <a:schemeClr val="dk1"/>
          </a:effectRef>
          <a:fontRef idx="minor">
            <a:schemeClr val="tx1"/>
          </a:fontRef>
        </p:style>
      </p:cxnSp>
      <p:cxnSp>
        <p:nvCxnSpPr>
          <p:cNvPr id="11" name="Düz Bağlayıcı 10">
            <a:extLst>
              <a:ext uri="{FF2B5EF4-FFF2-40B4-BE49-F238E27FC236}">
                <a16:creationId xmlns:a16="http://schemas.microsoft.com/office/drawing/2014/main" xmlns="" id="{2F0971B5-4016-4981-919D-4C07D1284BA5}"/>
              </a:ext>
            </a:extLst>
          </p:cNvPr>
          <p:cNvCxnSpPr/>
          <p:nvPr/>
        </p:nvCxnSpPr>
        <p:spPr>
          <a:xfrm>
            <a:off x="665018" y="5426364"/>
            <a:ext cx="10483273" cy="0"/>
          </a:xfrm>
          <a:prstGeom prst="line">
            <a:avLst/>
          </a:prstGeom>
        </p:spPr>
        <p:style>
          <a:lnRef idx="1">
            <a:schemeClr val="dk1"/>
          </a:lnRef>
          <a:fillRef idx="0">
            <a:schemeClr val="dk1"/>
          </a:fillRef>
          <a:effectRef idx="0">
            <a:schemeClr val="dk1"/>
          </a:effectRef>
          <a:fontRef idx="minor">
            <a:schemeClr val="tx1"/>
          </a:fontRef>
        </p:style>
      </p:cxnSp>
      <p:cxnSp>
        <p:nvCxnSpPr>
          <p:cNvPr id="12" name="Düz Bağlayıcı 11">
            <a:extLst>
              <a:ext uri="{FF2B5EF4-FFF2-40B4-BE49-F238E27FC236}">
                <a16:creationId xmlns:a16="http://schemas.microsoft.com/office/drawing/2014/main" xmlns="" id="{2209E9BA-189C-417C-9739-D43998BC3ED9}"/>
              </a:ext>
            </a:extLst>
          </p:cNvPr>
          <p:cNvCxnSpPr/>
          <p:nvPr/>
        </p:nvCxnSpPr>
        <p:spPr>
          <a:xfrm>
            <a:off x="674255" y="6115966"/>
            <a:ext cx="10483273" cy="0"/>
          </a:xfrm>
          <a:prstGeom prst="line">
            <a:avLst/>
          </a:prstGeom>
        </p:spPr>
        <p:style>
          <a:lnRef idx="1">
            <a:schemeClr val="dk1"/>
          </a:lnRef>
          <a:fillRef idx="0">
            <a:schemeClr val="dk1"/>
          </a:fillRef>
          <a:effectRef idx="0">
            <a:schemeClr val="dk1"/>
          </a:effectRef>
          <a:fontRef idx="minor">
            <a:schemeClr val="tx1"/>
          </a:fontRef>
        </p:style>
      </p:cxnSp>
      <p:pic>
        <p:nvPicPr>
          <p:cNvPr id="14" name="Resim 13" descr="C:\Users\pc\Desktop\mail.google.com.png">
            <a:extLst>
              <a:ext uri="{FF2B5EF4-FFF2-40B4-BE49-F238E27FC236}">
                <a16:creationId xmlns:a16="http://schemas.microsoft.com/office/drawing/2014/main" xmlns="" id="{68927F93-7E2E-44AB-84E5-B8DA5DD38C1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5778" y="6209928"/>
            <a:ext cx="1080120" cy="648072"/>
          </a:xfrm>
          <a:prstGeom prst="rect">
            <a:avLst/>
          </a:prstGeom>
          <a:noFill/>
          <a:ln>
            <a:noFill/>
          </a:ln>
        </p:spPr>
      </p:pic>
      <p:grpSp>
        <p:nvGrpSpPr>
          <p:cNvPr id="15" name="Group 56">
            <a:extLst>
              <a:ext uri="{FF2B5EF4-FFF2-40B4-BE49-F238E27FC236}">
                <a16:creationId xmlns:a16="http://schemas.microsoft.com/office/drawing/2014/main" xmlns="" id="{EB973A6F-F69D-43EF-9B84-5D76E151461B}"/>
              </a:ext>
            </a:extLst>
          </p:cNvPr>
          <p:cNvGrpSpPr/>
          <p:nvPr/>
        </p:nvGrpSpPr>
        <p:grpSpPr>
          <a:xfrm>
            <a:off x="780115" y="848945"/>
            <a:ext cx="7920539" cy="45719"/>
            <a:chOff x="4616262" y="2307771"/>
            <a:chExt cx="2349876" cy="58058"/>
          </a:xfrm>
        </p:grpSpPr>
        <p:sp>
          <p:nvSpPr>
            <p:cNvPr id="16" name="Rectangle 57">
              <a:extLst>
                <a:ext uri="{FF2B5EF4-FFF2-40B4-BE49-F238E27FC236}">
                  <a16:creationId xmlns:a16="http://schemas.microsoft.com/office/drawing/2014/main" xmlns="" id="{260AFB09-050E-4FCD-84FA-48F33D36E0BF}"/>
                </a:ext>
              </a:extLst>
            </p:cNvPr>
            <p:cNvSpPr/>
            <p:nvPr/>
          </p:nvSpPr>
          <p:spPr>
            <a:xfrm>
              <a:off x="4616262" y="2307771"/>
              <a:ext cx="1174938" cy="58058"/>
            </a:xfrm>
            <a:prstGeom prst="rect">
              <a:avLst/>
            </a:prstGeom>
            <a:solidFill>
              <a:srgbClr val="64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Rectangle 58">
              <a:extLst>
                <a:ext uri="{FF2B5EF4-FFF2-40B4-BE49-F238E27FC236}">
                  <a16:creationId xmlns:a16="http://schemas.microsoft.com/office/drawing/2014/main" xmlns="" id="{77432172-DBBC-4351-A98F-18EF6D07B61B}"/>
                </a:ext>
              </a:extLst>
            </p:cNvPr>
            <p:cNvSpPr/>
            <p:nvPr/>
          </p:nvSpPr>
          <p:spPr>
            <a:xfrm>
              <a:off x="5791200" y="2307771"/>
              <a:ext cx="1174938" cy="58058"/>
            </a:xfrm>
            <a:prstGeom prst="rect">
              <a:avLst/>
            </a:prstGeom>
            <a:solidFill>
              <a:srgbClr val="640000">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79975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109" y="365125"/>
            <a:ext cx="10919691" cy="1325563"/>
          </a:xfrm>
        </p:spPr>
        <p:txBody>
          <a:bodyPr numCol="1" anchor="ctr">
            <a:normAutofit/>
          </a:bodyPr>
          <a:lstStyle/>
          <a:p>
            <a:pPr algn="ctr"/>
            <a:r>
              <a:rPr lang="tr-TR" sz="2800" b="1" dirty="0">
                <a:solidFill>
                  <a:srgbClr val="861610"/>
                </a:solidFill>
                <a:latin typeface="Arial" panose="020B0604020202020204" pitchFamily="34" charset="0"/>
                <a:ea typeface="Cambria" panose="02040503050406030204" pitchFamily="18" charset="0"/>
                <a:cs typeface="Arial" panose="020B0604020202020204" pitchFamily="34" charset="0"/>
              </a:rPr>
              <a:t>Uluslararası Sınırlı Bağımsız Denetim Standartları (ISRE-SBDS)</a:t>
            </a:r>
          </a:p>
        </p:txBody>
      </p:sp>
      <p:sp>
        <p:nvSpPr>
          <p:cNvPr id="5" name="Slide Number Placeholder 4"/>
          <p:cNvSpPr>
            <a:spLocks noGrp="1"/>
          </p:cNvSpPr>
          <p:nvPr>
            <p:ph type="sldNum" sz="quarter" idx="12"/>
          </p:nvPr>
        </p:nvSpPr>
        <p:spPr/>
        <p:txBody>
          <a:bodyPr/>
          <a:lstStyle/>
          <a:p>
            <a:fld id="{EC076D83-DB9A-431C-8CA5-85557F434BEC}" type="slidenum">
              <a:rPr lang="tr-TR" smtClean="0">
                <a:latin typeface="Times New Roman" panose="02020603050405020304" pitchFamily="18" charset="0"/>
                <a:cs typeface="Times New Roman" panose="02020603050405020304" pitchFamily="18" charset="0"/>
              </a:rPr>
              <a:t>9</a:t>
            </a:fld>
            <a:endParaRPr lang="tr-TR" dirty="0">
              <a:latin typeface="Times New Roman" panose="02020603050405020304" pitchFamily="18" charset="0"/>
              <a:cs typeface="Times New Roman" panose="02020603050405020304" pitchFamily="18" charset="0"/>
            </a:endParaRPr>
          </a:p>
        </p:txBody>
      </p:sp>
      <p:sp>
        <p:nvSpPr>
          <p:cNvPr id="6" name="Metin kutusu 5">
            <a:extLst>
              <a:ext uri="{FF2B5EF4-FFF2-40B4-BE49-F238E27FC236}">
                <a16:creationId xmlns:a16="http://schemas.microsoft.com/office/drawing/2014/main" xmlns="" id="{72F94C2D-E2B8-4E82-93FF-EB10B468923E}"/>
              </a:ext>
            </a:extLst>
          </p:cNvPr>
          <p:cNvSpPr txBox="1"/>
          <p:nvPr/>
        </p:nvSpPr>
        <p:spPr>
          <a:xfrm>
            <a:off x="838199" y="2031699"/>
            <a:ext cx="10180781" cy="2246769"/>
          </a:xfrm>
          <a:prstGeom prst="rect">
            <a:avLst/>
          </a:prstGeom>
          <a:noFill/>
          <a:ln>
            <a:solidFill>
              <a:schemeClr val="tx1"/>
            </a:solidFill>
          </a:ln>
        </p:spPr>
        <p:txBody>
          <a:bodyPr wrap="square">
            <a:spAutoFit/>
          </a:bodyPr>
          <a:lstStyle/>
          <a:p>
            <a:pPr algn="just"/>
            <a:r>
              <a:rPr lang="tr-TR" sz="2000" dirty="0"/>
              <a:t>Tarihi finansal bilgilerin, ara dönemler de dâhil, sınırlı bağımsız denetimlerinde uygulanır. Sınırlı bağımsız denetim, tarihi finansal bilgilerin güvenilirliği açısından </a:t>
            </a:r>
            <a:r>
              <a:rPr lang="tr-TR" sz="2000" b="1" dirty="0"/>
              <a:t>kullanıcılara sınırlı düzeyde bir güvence sağlamaktadır.</a:t>
            </a:r>
          </a:p>
          <a:p>
            <a:pPr algn="just"/>
            <a:endParaRPr lang="tr-TR" sz="2000" b="1" dirty="0"/>
          </a:p>
          <a:p>
            <a:pPr algn="just"/>
            <a:r>
              <a:rPr lang="tr-TR" sz="2000" dirty="0"/>
              <a:t>Finansal tabloların sınırlı denetiminde denetçi, işletmenin finansal tablolarının geçerli finansal raporlama çerçevesine uygun olarak hazırlanıp hazırlanmadığı konusunda hedef kullanıcıların </a:t>
            </a:r>
            <a:r>
              <a:rPr lang="tr-TR" sz="2000" b="1" dirty="0"/>
              <a:t>güven seviyesini artırmayı amaçlayan bir sonuç bildirir. </a:t>
            </a:r>
          </a:p>
        </p:txBody>
      </p:sp>
      <p:sp>
        <p:nvSpPr>
          <p:cNvPr id="8" name="Metin kutusu 7">
            <a:extLst>
              <a:ext uri="{FF2B5EF4-FFF2-40B4-BE49-F238E27FC236}">
                <a16:creationId xmlns:a16="http://schemas.microsoft.com/office/drawing/2014/main" xmlns="" id="{F9B667AC-4C27-49CF-A481-6CD3BAC3C1B9}"/>
              </a:ext>
            </a:extLst>
          </p:cNvPr>
          <p:cNvSpPr txBox="1"/>
          <p:nvPr/>
        </p:nvSpPr>
        <p:spPr>
          <a:xfrm>
            <a:off x="848546" y="4551700"/>
            <a:ext cx="10254583" cy="1384995"/>
          </a:xfrm>
          <a:prstGeom prst="rect">
            <a:avLst/>
          </a:prstGeom>
          <a:noFill/>
        </p:spPr>
        <p:txBody>
          <a:bodyPr wrap="square">
            <a:spAutoFit/>
          </a:bodyPr>
          <a:lstStyle/>
          <a:p>
            <a:pPr marL="342900" indent="-342900">
              <a:buFont typeface="Wingdings" panose="05000000000000000000" pitchFamily="2" charset="2"/>
              <a:buChar char="Ø"/>
            </a:pPr>
            <a:r>
              <a:rPr lang="tr-TR" sz="2000" b="1" dirty="0"/>
              <a:t>SBDS 2400 Tarihî Finansal Tabloların Sınırlı Bağımsız Denetimi </a:t>
            </a:r>
          </a:p>
          <a:p>
            <a:endParaRPr lang="tr-TR" sz="2400" dirty="0"/>
          </a:p>
          <a:p>
            <a:pPr marL="342900" indent="-342900" algn="just">
              <a:buFont typeface="Wingdings" panose="05000000000000000000" pitchFamily="2" charset="2"/>
              <a:buChar char="Ø"/>
            </a:pPr>
            <a:r>
              <a:rPr lang="tr-TR" sz="2000" dirty="0"/>
              <a:t>SBDS  2410 Ara Dönem Finansal Bilgilerin, İşletmenin Yıllık Finansal Tablolarının Bağımsız Denetimini Yürüten Denetçi Tarafından Sınırlı Bağımsız Denetimi</a:t>
            </a:r>
          </a:p>
        </p:txBody>
      </p:sp>
      <p:grpSp>
        <p:nvGrpSpPr>
          <p:cNvPr id="7" name="Group 56">
            <a:extLst>
              <a:ext uri="{FF2B5EF4-FFF2-40B4-BE49-F238E27FC236}">
                <a16:creationId xmlns:a16="http://schemas.microsoft.com/office/drawing/2014/main" xmlns="" id="{72E02BB1-84A6-4DAA-B398-86E02AAAAF3A}"/>
              </a:ext>
            </a:extLst>
          </p:cNvPr>
          <p:cNvGrpSpPr/>
          <p:nvPr/>
        </p:nvGrpSpPr>
        <p:grpSpPr>
          <a:xfrm flipV="1">
            <a:off x="1173019" y="1365071"/>
            <a:ext cx="9845962" cy="45719"/>
            <a:chOff x="4616262" y="2307771"/>
            <a:chExt cx="2349876" cy="58058"/>
          </a:xfrm>
        </p:grpSpPr>
        <p:sp>
          <p:nvSpPr>
            <p:cNvPr id="9" name="Rectangle 57">
              <a:extLst>
                <a:ext uri="{FF2B5EF4-FFF2-40B4-BE49-F238E27FC236}">
                  <a16:creationId xmlns:a16="http://schemas.microsoft.com/office/drawing/2014/main" xmlns="" id="{6E19C42E-8A1B-4BE2-BE16-FF3E99D749E0}"/>
                </a:ext>
              </a:extLst>
            </p:cNvPr>
            <p:cNvSpPr/>
            <p:nvPr/>
          </p:nvSpPr>
          <p:spPr>
            <a:xfrm>
              <a:off x="4616262" y="2307771"/>
              <a:ext cx="1174938" cy="58058"/>
            </a:xfrm>
            <a:prstGeom prst="rect">
              <a:avLst/>
            </a:prstGeom>
            <a:solidFill>
              <a:srgbClr val="64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Rectangle 58">
              <a:extLst>
                <a:ext uri="{FF2B5EF4-FFF2-40B4-BE49-F238E27FC236}">
                  <a16:creationId xmlns:a16="http://schemas.microsoft.com/office/drawing/2014/main" xmlns="" id="{BFCB34E5-F3E7-4D1A-B6FA-6164544B09B2}"/>
                </a:ext>
              </a:extLst>
            </p:cNvPr>
            <p:cNvSpPr/>
            <p:nvPr/>
          </p:nvSpPr>
          <p:spPr>
            <a:xfrm>
              <a:off x="5791200" y="2307771"/>
              <a:ext cx="1174938" cy="58058"/>
            </a:xfrm>
            <a:prstGeom prst="rect">
              <a:avLst/>
            </a:prstGeom>
            <a:solidFill>
              <a:srgbClr val="640000">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11" name="Resim 10" descr="C:\Users\pc\Desktop\mail.google.com.png">
            <a:extLst>
              <a:ext uri="{FF2B5EF4-FFF2-40B4-BE49-F238E27FC236}">
                <a16:creationId xmlns:a16="http://schemas.microsoft.com/office/drawing/2014/main" xmlns="" id="{19CD2F46-4CA7-47A1-B581-9FB3446267B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778" y="6209928"/>
            <a:ext cx="1080120" cy="648072"/>
          </a:xfrm>
          <a:prstGeom prst="rect">
            <a:avLst/>
          </a:prstGeom>
          <a:noFill/>
          <a:ln>
            <a:noFill/>
          </a:ln>
        </p:spPr>
      </p:pic>
    </p:spTree>
    <p:extLst>
      <p:ext uri="{BB962C8B-B14F-4D97-AF65-F5344CB8AC3E}">
        <p14:creationId xmlns:p14="http://schemas.microsoft.com/office/powerpoint/2010/main" val="163089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TotalTime>
  <Words>1587</Words>
  <Application>Microsoft Office PowerPoint</Application>
  <PresentationFormat>Geniş ekran</PresentationFormat>
  <Paragraphs>149</Paragraphs>
  <Slides>17</Slides>
  <Notes>3</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17</vt:i4>
      </vt:variant>
    </vt:vector>
  </HeadingPairs>
  <TitlesOfParts>
    <vt:vector size="25" baseType="lpstr">
      <vt:lpstr>맑은 고딕</vt:lpstr>
      <vt:lpstr>Arial</vt:lpstr>
      <vt:lpstr>Calibri</vt:lpstr>
      <vt:lpstr>Calibri Light</vt:lpstr>
      <vt:lpstr>Cambria</vt:lpstr>
      <vt:lpstr>Times New Roman</vt:lpstr>
      <vt:lpstr>Wingdings</vt:lpstr>
      <vt:lpstr>Office Teması</vt:lpstr>
      <vt:lpstr>Bağımsız Denetim ve Dış Denetimin Karşılaştırılması:  BDS ve SBDS, Genel Çerçeve, Uygulama Esasları</vt:lpstr>
      <vt:lpstr>Bağımsız Denetim Nedir?</vt:lpstr>
      <vt:lpstr>Bağımsız Denetimin Önemi</vt:lpstr>
      <vt:lpstr>Bağımsız Denetimin Sağladığı Faydalar</vt:lpstr>
      <vt:lpstr>Bağımsız Denetime Kimler Tabi?</vt:lpstr>
      <vt:lpstr>PowerPoint Sunusu</vt:lpstr>
      <vt:lpstr>Uluslararası Düzenlemeler Çerçevesinde Mevzuata Kazandırdığımız Standartlar</vt:lpstr>
      <vt:lpstr>PowerPoint Sunusu</vt:lpstr>
      <vt:lpstr>Uluslararası Sınırlı Bağımsız Denetim Standartları (ISRE-SBDS)</vt:lpstr>
      <vt:lpstr>Sınırlı Bağımsız Denetimin Genel Uygulama Alanları</vt:lpstr>
      <vt:lpstr>PowerPoint Sunusu</vt:lpstr>
      <vt:lpstr>PowerPoint Sunusu</vt:lpstr>
      <vt:lpstr>PowerPoint Sunusu</vt:lpstr>
      <vt:lpstr>SBDS 2400 Tarihî Finansal Tabloların Sınırlı Bağımsız Denetimi</vt:lpstr>
      <vt:lpstr>SBDS 2400 Tarihî Finansal Tabloların Sınırlı Bağımsız Denetimi</vt:lpstr>
      <vt:lpstr>SBDS 2400 Tarihî Finansal Tabloların Sınırlı Bağımsız Denetimi, Denetçi Raporu Görüşü</vt:lpstr>
      <vt:lpstr>Teşekkürler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Bağımsız Denetime İlişkin Genel Olarak Ulusal ve Uluslararası Mevzuat Çerçevesi</dc:title>
  <dc:creator>Kemalettin GOKKAYA</dc:creator>
  <cp:lastModifiedBy>İzsmmmo</cp:lastModifiedBy>
  <cp:revision>23</cp:revision>
  <dcterms:created xsi:type="dcterms:W3CDTF">2024-04-22T12:44:51Z</dcterms:created>
  <dcterms:modified xsi:type="dcterms:W3CDTF">2024-05-08T10:39:36Z</dcterms:modified>
</cp:coreProperties>
</file>