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8" r:id="rId1"/>
    <p:sldMasterId id="2147483861" r:id="rId2"/>
  </p:sldMasterIdLst>
  <p:notesMasterIdLst>
    <p:notesMasterId r:id="rId27"/>
  </p:notesMasterIdLst>
  <p:handoutMasterIdLst>
    <p:handoutMasterId r:id="rId28"/>
  </p:handoutMasterIdLst>
  <p:sldIdLst>
    <p:sldId id="394" r:id="rId3"/>
    <p:sldId id="400" r:id="rId4"/>
    <p:sldId id="402" r:id="rId5"/>
    <p:sldId id="383" r:id="rId6"/>
    <p:sldId id="299" r:id="rId7"/>
    <p:sldId id="336" r:id="rId8"/>
    <p:sldId id="373" r:id="rId9"/>
    <p:sldId id="367" r:id="rId10"/>
    <p:sldId id="377" r:id="rId11"/>
    <p:sldId id="399" r:id="rId12"/>
    <p:sldId id="395" r:id="rId13"/>
    <p:sldId id="386" r:id="rId14"/>
    <p:sldId id="390" r:id="rId15"/>
    <p:sldId id="391" r:id="rId16"/>
    <p:sldId id="392" r:id="rId17"/>
    <p:sldId id="396" r:id="rId18"/>
    <p:sldId id="407" r:id="rId19"/>
    <p:sldId id="405" r:id="rId20"/>
    <p:sldId id="406" r:id="rId21"/>
    <p:sldId id="409" r:id="rId22"/>
    <p:sldId id="408" r:id="rId23"/>
    <p:sldId id="411" r:id="rId24"/>
    <p:sldId id="404" r:id="rId25"/>
    <p:sldId id="413" r:id="rId26"/>
  </p:sldIdLst>
  <p:sldSz cx="12192000" cy="6858000"/>
  <p:notesSz cx="6797675" cy="9926638"/>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A86B5CD6-386D-40D1-8D31-3A612F6D76BF}">
          <p14:sldIdLst>
            <p14:sldId id="394"/>
            <p14:sldId id="400"/>
            <p14:sldId id="402"/>
            <p14:sldId id="383"/>
            <p14:sldId id="299"/>
            <p14:sldId id="336"/>
            <p14:sldId id="373"/>
            <p14:sldId id="367"/>
            <p14:sldId id="377"/>
            <p14:sldId id="399"/>
            <p14:sldId id="395"/>
            <p14:sldId id="386"/>
            <p14:sldId id="390"/>
            <p14:sldId id="391"/>
            <p14:sldId id="392"/>
            <p14:sldId id="396"/>
            <p14:sldId id="407"/>
            <p14:sldId id="405"/>
            <p14:sldId id="406"/>
            <p14:sldId id="409"/>
            <p14:sldId id="408"/>
            <p14:sldId id="411"/>
            <p14:sldId id="404"/>
            <p14:sldId id="413"/>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VDA AKDAG" initials="SA" lastIdx="0"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1C24"/>
    <a:srgbClr val="2C8FD0"/>
    <a:srgbClr val="E70613"/>
    <a:srgbClr val="0FB2EF"/>
    <a:srgbClr val="FFC000"/>
    <a:srgbClr val="0EB2F0"/>
    <a:srgbClr val="D82884"/>
    <a:srgbClr val="EB374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7CE84F3-28C3-443E-9E96-99CF82512B78}" styleName="Koyu Stil 1 - Vurgu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4C1A8A3-306A-4EB7-A6B1-4F7E0EB9C5D6}" styleName="Orta Stil 3 - Vurgu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75" autoAdjust="0"/>
    <p:restoredTop sz="89362" autoAdjust="0"/>
  </p:normalViewPr>
  <p:slideViewPr>
    <p:cSldViewPr snapToGrid="0">
      <p:cViewPr varScale="1">
        <p:scale>
          <a:sx n="103" d="100"/>
          <a:sy n="103" d="100"/>
        </p:scale>
        <p:origin x="798" y="10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104" d="100"/>
          <a:sy n="104" d="100"/>
        </p:scale>
        <p:origin x="3760" y="21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6.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444F08F-7B0A-47AD-87B8-B0493A7F7E05}" type="doc">
      <dgm:prSet loTypeId="urn:microsoft.com/office/officeart/2005/8/layout/vList2" loCatId="list" qsTypeId="urn:microsoft.com/office/officeart/2005/8/quickstyle/simple5" qsCatId="simple" csTypeId="urn:microsoft.com/office/officeart/2005/8/colors/accent1_2" csCatId="accent1" phldr="1"/>
      <dgm:spPr/>
      <dgm:t>
        <a:bodyPr/>
        <a:lstStyle/>
        <a:p>
          <a:endParaRPr lang="tr-TR"/>
        </a:p>
      </dgm:t>
    </dgm:pt>
    <dgm:pt modelId="{40619B1E-CBEA-4B69-AC47-BA8BFCA07BBB}">
      <dgm:prSet/>
      <dgm:spPr>
        <a:solidFill>
          <a:srgbClr val="0FB2EF"/>
        </a:solidFill>
      </dgm:spPr>
      <dgm:t>
        <a:bodyPr/>
        <a:lstStyle/>
        <a:p>
          <a:pPr algn="l" rtl="0"/>
          <a:r>
            <a:rPr lang="tr-TR" dirty="0">
              <a:solidFill>
                <a:srgbClr val="C00000"/>
              </a:solidFill>
            </a:rPr>
            <a:t>    </a:t>
          </a:r>
          <a:r>
            <a:rPr lang="tr-TR" b="1" dirty="0"/>
            <a:t>GENÇ GİRİŞİMCİ TEŞVİKİ</a:t>
          </a:r>
          <a:endParaRPr lang="tr-TR" dirty="0">
            <a:solidFill>
              <a:srgbClr val="C00000"/>
            </a:solidFill>
          </a:endParaRPr>
        </a:p>
      </dgm:t>
    </dgm:pt>
    <dgm:pt modelId="{D48A885D-ADBB-4EB3-8860-6763E53DBB03}" type="parTrans" cxnId="{219FC64C-6787-409F-9363-6E47C3812306}">
      <dgm:prSet/>
      <dgm:spPr/>
      <dgm:t>
        <a:bodyPr/>
        <a:lstStyle/>
        <a:p>
          <a:pPr algn="ctr"/>
          <a:endParaRPr lang="tr-TR"/>
        </a:p>
      </dgm:t>
    </dgm:pt>
    <dgm:pt modelId="{E89C75DD-8DF1-4C99-9384-85205C950DCC}" type="sibTrans" cxnId="{219FC64C-6787-409F-9363-6E47C3812306}">
      <dgm:prSet/>
      <dgm:spPr/>
      <dgm:t>
        <a:bodyPr/>
        <a:lstStyle/>
        <a:p>
          <a:pPr algn="ctr"/>
          <a:endParaRPr lang="tr-TR"/>
        </a:p>
      </dgm:t>
    </dgm:pt>
    <dgm:pt modelId="{CF985071-92FF-4960-85F1-7F33F7EEA583}" type="pres">
      <dgm:prSet presAssocID="{D444F08F-7B0A-47AD-87B8-B0493A7F7E05}" presName="linear" presStyleCnt="0">
        <dgm:presLayoutVars>
          <dgm:animLvl val="lvl"/>
          <dgm:resizeHandles val="exact"/>
        </dgm:presLayoutVars>
      </dgm:prSet>
      <dgm:spPr/>
      <dgm:t>
        <a:bodyPr/>
        <a:lstStyle/>
        <a:p>
          <a:endParaRPr lang="tr-TR"/>
        </a:p>
      </dgm:t>
    </dgm:pt>
    <dgm:pt modelId="{7B2E5B6F-A671-420C-9F27-AB5487DC253F}" type="pres">
      <dgm:prSet presAssocID="{40619B1E-CBEA-4B69-AC47-BA8BFCA07BBB}" presName="parentText" presStyleLbl="node1" presStyleIdx="0" presStyleCnt="1" custLinFactNeighborY="-3948">
        <dgm:presLayoutVars>
          <dgm:chMax val="0"/>
          <dgm:bulletEnabled val="1"/>
        </dgm:presLayoutVars>
      </dgm:prSet>
      <dgm:spPr/>
      <dgm:t>
        <a:bodyPr/>
        <a:lstStyle/>
        <a:p>
          <a:endParaRPr lang="tr-TR"/>
        </a:p>
      </dgm:t>
    </dgm:pt>
  </dgm:ptLst>
  <dgm:cxnLst>
    <dgm:cxn modelId="{219FC64C-6787-409F-9363-6E47C3812306}" srcId="{D444F08F-7B0A-47AD-87B8-B0493A7F7E05}" destId="{40619B1E-CBEA-4B69-AC47-BA8BFCA07BBB}" srcOrd="0" destOrd="0" parTransId="{D48A885D-ADBB-4EB3-8860-6763E53DBB03}" sibTransId="{E89C75DD-8DF1-4C99-9384-85205C950DCC}"/>
    <dgm:cxn modelId="{FB587527-C15B-4A4C-9162-853EFD397B30}" type="presOf" srcId="{40619B1E-CBEA-4B69-AC47-BA8BFCA07BBB}" destId="{7B2E5B6F-A671-420C-9F27-AB5487DC253F}" srcOrd="0" destOrd="0" presId="urn:microsoft.com/office/officeart/2005/8/layout/vList2"/>
    <dgm:cxn modelId="{E6B8820D-5212-48AE-9D74-636DC2D05EDD}" type="presOf" srcId="{D444F08F-7B0A-47AD-87B8-B0493A7F7E05}" destId="{CF985071-92FF-4960-85F1-7F33F7EEA583}" srcOrd="0" destOrd="0" presId="urn:microsoft.com/office/officeart/2005/8/layout/vList2"/>
    <dgm:cxn modelId="{0872B5F2-A6CB-411B-98E2-757B05B71A38}" type="presParOf" srcId="{CF985071-92FF-4960-85F1-7F33F7EEA583}" destId="{7B2E5B6F-A671-420C-9F27-AB5487DC253F}" srcOrd="0" destOrd="0" presId="urn:microsoft.com/office/officeart/2005/8/layout/vList2"/>
  </dgm:cxnLst>
  <dgm:bg/>
  <dgm:whole>
    <a:ln cmpd="sng">
      <a:solidFill>
        <a:schemeClr val="bg1"/>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444F08F-7B0A-47AD-87B8-B0493A7F7E05}" type="doc">
      <dgm:prSet loTypeId="urn:microsoft.com/office/officeart/2005/8/layout/vList2" loCatId="list" qsTypeId="urn:microsoft.com/office/officeart/2005/8/quickstyle/simple5" qsCatId="simple" csTypeId="urn:microsoft.com/office/officeart/2005/8/colors/accent1_2" csCatId="accent1" phldr="1"/>
      <dgm:spPr/>
      <dgm:t>
        <a:bodyPr/>
        <a:lstStyle/>
        <a:p>
          <a:endParaRPr lang="tr-TR"/>
        </a:p>
      </dgm:t>
    </dgm:pt>
    <dgm:pt modelId="{40619B1E-CBEA-4B69-AC47-BA8BFCA07BBB}">
      <dgm:prSet/>
      <dgm:spPr>
        <a:solidFill>
          <a:srgbClr val="0FB2EF"/>
        </a:solidFill>
      </dgm:spPr>
      <dgm:t>
        <a:bodyPr/>
        <a:lstStyle/>
        <a:p>
          <a:pPr algn="l" rtl="0"/>
          <a:r>
            <a:rPr lang="tr-TR" b="1" dirty="0"/>
            <a:t>   İLAVE İSTİHDAM TEŞVİKİ </a:t>
          </a:r>
          <a:endParaRPr lang="tr-TR" dirty="0">
            <a:solidFill>
              <a:srgbClr val="C00000"/>
            </a:solidFill>
          </a:endParaRPr>
        </a:p>
      </dgm:t>
    </dgm:pt>
    <dgm:pt modelId="{D48A885D-ADBB-4EB3-8860-6763E53DBB03}" type="parTrans" cxnId="{219FC64C-6787-409F-9363-6E47C3812306}">
      <dgm:prSet/>
      <dgm:spPr/>
      <dgm:t>
        <a:bodyPr/>
        <a:lstStyle/>
        <a:p>
          <a:pPr algn="ctr"/>
          <a:endParaRPr lang="tr-TR"/>
        </a:p>
      </dgm:t>
    </dgm:pt>
    <dgm:pt modelId="{E89C75DD-8DF1-4C99-9384-85205C950DCC}" type="sibTrans" cxnId="{219FC64C-6787-409F-9363-6E47C3812306}">
      <dgm:prSet/>
      <dgm:spPr/>
      <dgm:t>
        <a:bodyPr/>
        <a:lstStyle/>
        <a:p>
          <a:pPr algn="ctr"/>
          <a:endParaRPr lang="tr-TR"/>
        </a:p>
      </dgm:t>
    </dgm:pt>
    <dgm:pt modelId="{CF985071-92FF-4960-85F1-7F33F7EEA583}" type="pres">
      <dgm:prSet presAssocID="{D444F08F-7B0A-47AD-87B8-B0493A7F7E05}" presName="linear" presStyleCnt="0">
        <dgm:presLayoutVars>
          <dgm:animLvl val="lvl"/>
          <dgm:resizeHandles val="exact"/>
        </dgm:presLayoutVars>
      </dgm:prSet>
      <dgm:spPr/>
      <dgm:t>
        <a:bodyPr/>
        <a:lstStyle/>
        <a:p>
          <a:endParaRPr lang="tr-TR"/>
        </a:p>
      </dgm:t>
    </dgm:pt>
    <dgm:pt modelId="{7B2E5B6F-A671-420C-9F27-AB5487DC253F}" type="pres">
      <dgm:prSet presAssocID="{40619B1E-CBEA-4B69-AC47-BA8BFCA07BBB}" presName="parentText" presStyleLbl="node1" presStyleIdx="0" presStyleCnt="1" custLinFactNeighborY="-3948">
        <dgm:presLayoutVars>
          <dgm:chMax val="0"/>
          <dgm:bulletEnabled val="1"/>
        </dgm:presLayoutVars>
      </dgm:prSet>
      <dgm:spPr/>
      <dgm:t>
        <a:bodyPr/>
        <a:lstStyle/>
        <a:p>
          <a:endParaRPr lang="tr-TR"/>
        </a:p>
      </dgm:t>
    </dgm:pt>
  </dgm:ptLst>
  <dgm:cxnLst>
    <dgm:cxn modelId="{219FC64C-6787-409F-9363-6E47C3812306}" srcId="{D444F08F-7B0A-47AD-87B8-B0493A7F7E05}" destId="{40619B1E-CBEA-4B69-AC47-BA8BFCA07BBB}" srcOrd="0" destOrd="0" parTransId="{D48A885D-ADBB-4EB3-8860-6763E53DBB03}" sibTransId="{E89C75DD-8DF1-4C99-9384-85205C950DCC}"/>
    <dgm:cxn modelId="{FB587527-C15B-4A4C-9162-853EFD397B30}" type="presOf" srcId="{40619B1E-CBEA-4B69-AC47-BA8BFCA07BBB}" destId="{7B2E5B6F-A671-420C-9F27-AB5487DC253F}" srcOrd="0" destOrd="0" presId="urn:microsoft.com/office/officeart/2005/8/layout/vList2"/>
    <dgm:cxn modelId="{E6B8820D-5212-48AE-9D74-636DC2D05EDD}" type="presOf" srcId="{D444F08F-7B0A-47AD-87B8-B0493A7F7E05}" destId="{CF985071-92FF-4960-85F1-7F33F7EEA583}" srcOrd="0" destOrd="0" presId="urn:microsoft.com/office/officeart/2005/8/layout/vList2"/>
    <dgm:cxn modelId="{0872B5F2-A6CB-411B-98E2-757B05B71A38}" type="presParOf" srcId="{CF985071-92FF-4960-85F1-7F33F7EEA583}" destId="{7B2E5B6F-A671-420C-9F27-AB5487DC253F}" srcOrd="0" destOrd="0" presId="urn:microsoft.com/office/officeart/2005/8/layout/vList2"/>
  </dgm:cxnLst>
  <dgm:bg/>
  <dgm:whole>
    <a:ln cmpd="sng">
      <a:solidFill>
        <a:schemeClr val="bg1"/>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444F08F-7B0A-47AD-87B8-B0493A7F7E05}" type="doc">
      <dgm:prSet loTypeId="urn:microsoft.com/office/officeart/2005/8/layout/vList2" loCatId="list" qsTypeId="urn:microsoft.com/office/officeart/2005/8/quickstyle/simple5" qsCatId="simple" csTypeId="urn:microsoft.com/office/officeart/2005/8/colors/accent1_2" csCatId="accent1" phldr="1"/>
      <dgm:spPr/>
      <dgm:t>
        <a:bodyPr/>
        <a:lstStyle/>
        <a:p>
          <a:endParaRPr lang="tr-TR"/>
        </a:p>
      </dgm:t>
    </dgm:pt>
    <dgm:pt modelId="{40619B1E-CBEA-4B69-AC47-BA8BFCA07BBB}">
      <dgm:prSet/>
      <dgm:spPr>
        <a:solidFill>
          <a:srgbClr val="0FB2EF"/>
        </a:solidFill>
      </dgm:spPr>
      <dgm:t>
        <a:bodyPr/>
        <a:lstStyle/>
        <a:p>
          <a:pPr algn="l" rtl="0"/>
          <a:r>
            <a:rPr lang="tr-TR" b="1" dirty="0"/>
            <a:t>    İŞ SAĞLIĞI VE GÜVENLİĞİ HİZMETLERİNİN DESTEKLENMESİ</a:t>
          </a:r>
          <a:endParaRPr lang="tr-TR" dirty="0">
            <a:solidFill>
              <a:srgbClr val="C00000"/>
            </a:solidFill>
          </a:endParaRPr>
        </a:p>
      </dgm:t>
    </dgm:pt>
    <dgm:pt modelId="{D48A885D-ADBB-4EB3-8860-6763E53DBB03}" type="parTrans" cxnId="{219FC64C-6787-409F-9363-6E47C3812306}">
      <dgm:prSet/>
      <dgm:spPr/>
      <dgm:t>
        <a:bodyPr/>
        <a:lstStyle/>
        <a:p>
          <a:pPr algn="ctr"/>
          <a:endParaRPr lang="tr-TR"/>
        </a:p>
      </dgm:t>
    </dgm:pt>
    <dgm:pt modelId="{E89C75DD-8DF1-4C99-9384-85205C950DCC}" type="sibTrans" cxnId="{219FC64C-6787-409F-9363-6E47C3812306}">
      <dgm:prSet/>
      <dgm:spPr/>
      <dgm:t>
        <a:bodyPr/>
        <a:lstStyle/>
        <a:p>
          <a:pPr algn="ctr"/>
          <a:endParaRPr lang="tr-TR"/>
        </a:p>
      </dgm:t>
    </dgm:pt>
    <dgm:pt modelId="{CF985071-92FF-4960-85F1-7F33F7EEA583}" type="pres">
      <dgm:prSet presAssocID="{D444F08F-7B0A-47AD-87B8-B0493A7F7E05}" presName="linear" presStyleCnt="0">
        <dgm:presLayoutVars>
          <dgm:animLvl val="lvl"/>
          <dgm:resizeHandles val="exact"/>
        </dgm:presLayoutVars>
      </dgm:prSet>
      <dgm:spPr/>
      <dgm:t>
        <a:bodyPr/>
        <a:lstStyle/>
        <a:p>
          <a:endParaRPr lang="tr-TR"/>
        </a:p>
      </dgm:t>
    </dgm:pt>
    <dgm:pt modelId="{7B2E5B6F-A671-420C-9F27-AB5487DC253F}" type="pres">
      <dgm:prSet presAssocID="{40619B1E-CBEA-4B69-AC47-BA8BFCA07BBB}" presName="parentText" presStyleLbl="node1" presStyleIdx="0" presStyleCnt="1" custLinFactNeighborX="-742" custLinFactNeighborY="7180">
        <dgm:presLayoutVars>
          <dgm:chMax val="0"/>
          <dgm:bulletEnabled val="1"/>
        </dgm:presLayoutVars>
      </dgm:prSet>
      <dgm:spPr/>
      <dgm:t>
        <a:bodyPr/>
        <a:lstStyle/>
        <a:p>
          <a:endParaRPr lang="tr-TR"/>
        </a:p>
      </dgm:t>
    </dgm:pt>
  </dgm:ptLst>
  <dgm:cxnLst>
    <dgm:cxn modelId="{219FC64C-6787-409F-9363-6E47C3812306}" srcId="{D444F08F-7B0A-47AD-87B8-B0493A7F7E05}" destId="{40619B1E-CBEA-4B69-AC47-BA8BFCA07BBB}" srcOrd="0" destOrd="0" parTransId="{D48A885D-ADBB-4EB3-8860-6763E53DBB03}" sibTransId="{E89C75DD-8DF1-4C99-9384-85205C950DCC}"/>
    <dgm:cxn modelId="{FB587527-C15B-4A4C-9162-853EFD397B30}" type="presOf" srcId="{40619B1E-CBEA-4B69-AC47-BA8BFCA07BBB}" destId="{7B2E5B6F-A671-420C-9F27-AB5487DC253F}" srcOrd="0" destOrd="0" presId="urn:microsoft.com/office/officeart/2005/8/layout/vList2"/>
    <dgm:cxn modelId="{E6B8820D-5212-48AE-9D74-636DC2D05EDD}" type="presOf" srcId="{D444F08F-7B0A-47AD-87B8-B0493A7F7E05}" destId="{CF985071-92FF-4960-85F1-7F33F7EEA583}" srcOrd="0" destOrd="0" presId="urn:microsoft.com/office/officeart/2005/8/layout/vList2"/>
    <dgm:cxn modelId="{0872B5F2-A6CB-411B-98E2-757B05B71A38}" type="presParOf" srcId="{CF985071-92FF-4960-85F1-7F33F7EEA583}" destId="{7B2E5B6F-A671-420C-9F27-AB5487DC253F}" srcOrd="0" destOrd="0" presId="urn:microsoft.com/office/officeart/2005/8/layout/vList2"/>
  </dgm:cxnLst>
  <dgm:bg/>
  <dgm:whole>
    <a:ln cmpd="sng">
      <a:solidFill>
        <a:schemeClr val="bg1"/>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2E5B6F-A671-420C-9F27-AB5487DC253F}">
      <dsp:nvSpPr>
        <dsp:cNvPr id="0" name=""/>
        <dsp:cNvSpPr/>
      </dsp:nvSpPr>
      <dsp:spPr>
        <a:xfrm>
          <a:off x="0" y="0"/>
          <a:ext cx="11313239" cy="359774"/>
        </a:xfrm>
        <a:prstGeom prst="roundRect">
          <a:avLst/>
        </a:prstGeom>
        <a:solidFill>
          <a:srgbClr val="0FB2EF"/>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rtl="0">
            <a:lnSpc>
              <a:spcPct val="90000"/>
            </a:lnSpc>
            <a:spcBef>
              <a:spcPct val="0"/>
            </a:spcBef>
            <a:spcAft>
              <a:spcPct val="35000"/>
            </a:spcAft>
          </a:pPr>
          <a:r>
            <a:rPr lang="tr-TR" sz="1500" kern="1200" dirty="0">
              <a:solidFill>
                <a:srgbClr val="C00000"/>
              </a:solidFill>
            </a:rPr>
            <a:t>    </a:t>
          </a:r>
          <a:r>
            <a:rPr lang="tr-TR" sz="1500" b="1" kern="1200" dirty="0"/>
            <a:t>GENÇ GİRİŞİMCİ TEŞVİKİ</a:t>
          </a:r>
          <a:endParaRPr lang="tr-TR" sz="1500" kern="1200" dirty="0">
            <a:solidFill>
              <a:srgbClr val="C00000"/>
            </a:solidFill>
          </a:endParaRPr>
        </a:p>
      </dsp:txBody>
      <dsp:txXfrm>
        <a:off x="17563" y="17563"/>
        <a:ext cx="11278113" cy="32464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2E5B6F-A671-420C-9F27-AB5487DC253F}">
      <dsp:nvSpPr>
        <dsp:cNvPr id="0" name=""/>
        <dsp:cNvSpPr/>
      </dsp:nvSpPr>
      <dsp:spPr>
        <a:xfrm>
          <a:off x="0" y="0"/>
          <a:ext cx="11313239" cy="359774"/>
        </a:xfrm>
        <a:prstGeom prst="roundRect">
          <a:avLst/>
        </a:prstGeom>
        <a:solidFill>
          <a:srgbClr val="0FB2EF"/>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rtl="0">
            <a:lnSpc>
              <a:spcPct val="90000"/>
            </a:lnSpc>
            <a:spcBef>
              <a:spcPct val="0"/>
            </a:spcBef>
            <a:spcAft>
              <a:spcPct val="35000"/>
            </a:spcAft>
          </a:pPr>
          <a:r>
            <a:rPr lang="tr-TR" sz="1500" b="1" kern="1200" dirty="0"/>
            <a:t>   İLAVE İSTİHDAM TEŞVİKİ </a:t>
          </a:r>
          <a:endParaRPr lang="tr-TR" sz="1500" kern="1200" dirty="0">
            <a:solidFill>
              <a:srgbClr val="C00000"/>
            </a:solidFill>
          </a:endParaRPr>
        </a:p>
      </dsp:txBody>
      <dsp:txXfrm>
        <a:off x="17563" y="17563"/>
        <a:ext cx="11278113" cy="32464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2E5B6F-A671-420C-9F27-AB5487DC253F}">
      <dsp:nvSpPr>
        <dsp:cNvPr id="0" name=""/>
        <dsp:cNvSpPr/>
      </dsp:nvSpPr>
      <dsp:spPr>
        <a:xfrm>
          <a:off x="0" y="9557"/>
          <a:ext cx="11313239" cy="359774"/>
        </a:xfrm>
        <a:prstGeom prst="roundRect">
          <a:avLst/>
        </a:prstGeom>
        <a:solidFill>
          <a:srgbClr val="0FB2EF"/>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rtl="0">
            <a:lnSpc>
              <a:spcPct val="90000"/>
            </a:lnSpc>
            <a:spcBef>
              <a:spcPct val="0"/>
            </a:spcBef>
            <a:spcAft>
              <a:spcPct val="35000"/>
            </a:spcAft>
          </a:pPr>
          <a:r>
            <a:rPr lang="tr-TR" sz="1500" b="1" kern="1200" dirty="0"/>
            <a:t>    İŞ SAĞLIĞI VE GÜVENLİĞİ HİZMETLERİNİN DESTEKLENMESİ</a:t>
          </a:r>
          <a:endParaRPr lang="tr-TR" sz="1500" kern="1200" dirty="0">
            <a:solidFill>
              <a:srgbClr val="C00000"/>
            </a:solidFill>
          </a:endParaRPr>
        </a:p>
      </dsp:txBody>
      <dsp:txXfrm>
        <a:off x="17563" y="27120"/>
        <a:ext cx="11278113" cy="32464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DF596E0D-823F-4E37-A22A-AABCBFFB2179}" type="datetimeFigureOut">
              <a:rPr lang="tr-TR" smtClean="0"/>
              <a:t>16.12.2021</a:t>
            </a:fld>
            <a:endParaRPr lang="tr-TR"/>
          </a:p>
        </p:txBody>
      </p:sp>
      <p:sp>
        <p:nvSpPr>
          <p:cNvPr id="4" name="Altbilgi Yer Tutucusu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ABC3C64E-8A31-4503-B650-DFB9D27107CD}" type="slidenum">
              <a:rPr lang="tr-TR" smtClean="0"/>
              <a:t>‹#›</a:t>
            </a:fld>
            <a:endParaRPr lang="tr-TR"/>
          </a:p>
        </p:txBody>
      </p:sp>
    </p:spTree>
    <p:extLst>
      <p:ext uri="{BB962C8B-B14F-4D97-AF65-F5344CB8AC3E}">
        <p14:creationId xmlns:p14="http://schemas.microsoft.com/office/powerpoint/2010/main" val="19537789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88E7BF1A-E0CE-4F8D-B25A-BDB972109D55}" type="datetimeFigureOut">
              <a:rPr lang="tr-TR" smtClean="0"/>
              <a:t>16.12.2021</a:t>
            </a:fld>
            <a:endParaRPr lang="tr-TR"/>
          </a:p>
        </p:txBody>
      </p:sp>
      <p:sp>
        <p:nvSpPr>
          <p:cNvPr id="4" name="Slayt Görüntüsü Yer Tutucusu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19889AC2-A2D9-4CAC-A9F5-1EC375E5A7C2}" type="slidenum">
              <a:rPr lang="tr-TR" smtClean="0"/>
              <a:t>‹#›</a:t>
            </a:fld>
            <a:endParaRPr lang="tr-TR"/>
          </a:p>
        </p:txBody>
      </p:sp>
    </p:spTree>
    <p:extLst>
      <p:ext uri="{BB962C8B-B14F-4D97-AF65-F5344CB8AC3E}">
        <p14:creationId xmlns:p14="http://schemas.microsoft.com/office/powerpoint/2010/main" val="11178115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19889AC2-A2D9-4CAC-A9F5-1EC375E5A7C2}" type="slidenum">
              <a:rPr lang="tr-TR" smtClean="0"/>
              <a:t>24</a:t>
            </a:fld>
            <a:endParaRPr lang="tr-TR"/>
          </a:p>
        </p:txBody>
      </p:sp>
    </p:spTree>
    <p:extLst>
      <p:ext uri="{BB962C8B-B14F-4D97-AF65-F5344CB8AC3E}">
        <p14:creationId xmlns:p14="http://schemas.microsoft.com/office/powerpoint/2010/main" val="30351528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p:cNvSpPr>
            <a:spLocks noGrp="1"/>
          </p:cNvSpPr>
          <p:nvPr>
            <p:ph type="dt" sz="half" idx="10"/>
          </p:nvPr>
        </p:nvSpPr>
        <p:spPr/>
        <p:txBody>
          <a:bodyPr/>
          <a:lstStyle/>
          <a:p>
            <a:fld id="{133D76A5-30F0-4292-B40F-FFBE57546F88}" type="datetimeFigureOut">
              <a:rPr lang="tr-TR" smtClean="0"/>
              <a:t>16.12.2021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9AD016A-1712-435C-A324-53BF3575C5ED}" type="slidenum">
              <a:rPr lang="tr-TR" smtClean="0"/>
              <a:t>‹#›</a:t>
            </a:fld>
            <a:endParaRPr lang="tr-TR"/>
          </a:p>
        </p:txBody>
      </p:sp>
    </p:spTree>
    <p:extLst>
      <p:ext uri="{BB962C8B-B14F-4D97-AF65-F5344CB8AC3E}">
        <p14:creationId xmlns:p14="http://schemas.microsoft.com/office/powerpoint/2010/main" val="2241367266"/>
      </p:ext>
    </p:extLst>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133D76A5-30F0-4292-B40F-FFBE57546F88}" type="datetimeFigureOut">
              <a:rPr lang="tr-TR" smtClean="0"/>
              <a:t>16.12.2021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9AD016A-1712-435C-A324-53BF3575C5ED}" type="slidenum">
              <a:rPr lang="tr-TR" smtClean="0"/>
              <a:t>‹#›</a:t>
            </a:fld>
            <a:endParaRPr lang="tr-TR"/>
          </a:p>
        </p:txBody>
      </p:sp>
    </p:spTree>
    <p:extLst>
      <p:ext uri="{BB962C8B-B14F-4D97-AF65-F5344CB8AC3E}">
        <p14:creationId xmlns:p14="http://schemas.microsoft.com/office/powerpoint/2010/main" val="145161707"/>
      </p:ext>
    </p:extLst>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133D76A5-30F0-4292-B40F-FFBE57546F88}" type="datetimeFigureOut">
              <a:rPr lang="tr-TR" smtClean="0"/>
              <a:t>16.12.2021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9AD016A-1712-435C-A324-53BF3575C5ED}" type="slidenum">
              <a:rPr lang="tr-TR" smtClean="0"/>
              <a:t>‹#›</a:t>
            </a:fld>
            <a:endParaRPr lang="tr-TR"/>
          </a:p>
        </p:txBody>
      </p:sp>
    </p:spTree>
    <p:extLst>
      <p:ext uri="{BB962C8B-B14F-4D97-AF65-F5344CB8AC3E}">
        <p14:creationId xmlns:p14="http://schemas.microsoft.com/office/powerpoint/2010/main" val="3645480804"/>
      </p:ext>
    </p:extLst>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Başlık ve İçeri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60622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1_Başlık Slaydı">
    <p:spTree>
      <p:nvGrpSpPr>
        <p:cNvPr id="1" name=""/>
        <p:cNvGrpSpPr/>
        <p:nvPr/>
      </p:nvGrpSpPr>
      <p:grpSpPr>
        <a:xfrm>
          <a:off x="0" y="0"/>
          <a:ext cx="0" cy="0"/>
          <a:chOff x="0" y="0"/>
          <a:chExt cx="0" cy="0"/>
        </a:xfrm>
      </p:grpSpPr>
    </p:spTree>
    <p:extLst>
      <p:ext uri="{BB962C8B-B14F-4D97-AF65-F5344CB8AC3E}">
        <p14:creationId xmlns:p14="http://schemas.microsoft.com/office/powerpoint/2010/main" val="42120146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1_Bölüm Üstbilgisi">
    <p:spTree>
      <p:nvGrpSpPr>
        <p:cNvPr id="1" name=""/>
        <p:cNvGrpSpPr/>
        <p:nvPr/>
      </p:nvGrpSpPr>
      <p:grpSpPr>
        <a:xfrm>
          <a:off x="0" y="0"/>
          <a:ext cx="0" cy="0"/>
          <a:chOff x="0" y="0"/>
          <a:chExt cx="0" cy="0"/>
        </a:xfrm>
      </p:grpSpPr>
      <p:pic>
        <p:nvPicPr>
          <p:cNvPr id="3" name="Resim 2">
            <a:extLst>
              <a:ext uri="{FF2B5EF4-FFF2-40B4-BE49-F238E27FC236}">
                <a16:creationId xmlns:a16="http://schemas.microsoft.com/office/drawing/2014/main" id="{327363E4-0EFF-2F46-940A-397BAA2CDD67}"/>
              </a:ext>
            </a:extLst>
          </p:cNvPr>
          <p:cNvPicPr>
            <a:picLocks noChangeAspect="1"/>
          </p:cNvPicPr>
          <p:nvPr userDrawn="1"/>
        </p:nvPicPr>
        <p:blipFill>
          <a:blip r:embed="rId2" cstate="print">
            <a:alphaModFix amt="26000"/>
            <a:extLst>
              <a:ext uri="{28A0092B-C50C-407E-A947-70E740481C1C}">
                <a14:useLocalDpi xmlns:a14="http://schemas.microsoft.com/office/drawing/2010/main" val="0"/>
              </a:ext>
            </a:extLst>
          </a:blip>
          <a:stretch>
            <a:fillRect/>
          </a:stretch>
        </p:blipFill>
        <p:spPr>
          <a:xfrm>
            <a:off x="3019646" y="1594982"/>
            <a:ext cx="5295015" cy="3382487"/>
          </a:xfrm>
          <a:prstGeom prst="rect">
            <a:avLst/>
          </a:prstGeom>
          <a:effectLst>
            <a:outerShdw dist="50800" dir="5400000" algn="ctr" rotWithShape="0">
              <a:srgbClr val="000000"/>
            </a:outerShdw>
          </a:effectLst>
        </p:spPr>
      </p:pic>
    </p:spTree>
    <p:extLst>
      <p:ext uri="{BB962C8B-B14F-4D97-AF65-F5344CB8AC3E}">
        <p14:creationId xmlns:p14="http://schemas.microsoft.com/office/powerpoint/2010/main" val="6565555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1_İki İçeri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63792700"/>
      </p:ext>
    </p:extLst>
  </p:cSld>
  <p:clrMapOvr>
    <a:masterClrMapping/>
  </p:clrMapOvr>
  <p:extLst mod="1">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1_Karşılaştırma">
    <p:spTree>
      <p:nvGrpSpPr>
        <p:cNvPr id="1" name=""/>
        <p:cNvGrpSpPr/>
        <p:nvPr/>
      </p:nvGrpSpPr>
      <p:grpSpPr>
        <a:xfrm>
          <a:off x="0" y="0"/>
          <a:ext cx="0" cy="0"/>
          <a:chOff x="0" y="0"/>
          <a:chExt cx="0" cy="0"/>
        </a:xfrm>
      </p:grpSpPr>
    </p:spTree>
    <p:extLst>
      <p:ext uri="{BB962C8B-B14F-4D97-AF65-F5344CB8AC3E}">
        <p14:creationId xmlns:p14="http://schemas.microsoft.com/office/powerpoint/2010/main" val="596366091"/>
      </p:ext>
    </p:extLst>
  </p:cSld>
  <p:clrMapOvr>
    <a:masterClrMapping/>
  </p:clrMapOvr>
  <p:extLst mod="1">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1_Yalnızca Başlı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94668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1_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FFC0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45323704"/>
      </p:ext>
    </p:extLst>
  </p:cSld>
  <p:clrMapOvr>
    <a:masterClrMapping/>
  </p:clrMapOvr>
  <p:extLst mod="1">
    <p:ext uri="{DCECCB84-F9BA-43D5-87BE-67443E8EF086}">
      <p15:sldGuideLst xmlns:p15="http://schemas.microsoft.com/office/powerpoint/2012/main"/>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1_Başlıklı Resim">
    <p:spTree>
      <p:nvGrpSpPr>
        <p:cNvPr id="1" name=""/>
        <p:cNvGrpSpPr/>
        <p:nvPr/>
      </p:nvGrpSpPr>
      <p:grpSpPr>
        <a:xfrm>
          <a:off x="0" y="0"/>
          <a:ext cx="0" cy="0"/>
          <a:chOff x="0" y="0"/>
          <a:chExt cx="0" cy="0"/>
        </a:xfrm>
      </p:grpSpPr>
      <p:sp>
        <p:nvSpPr>
          <p:cNvPr id="8" name="Rectangle 7"/>
          <p:cNvSpPr/>
          <p:nvPr userDrawn="1"/>
        </p:nvSpPr>
        <p:spPr>
          <a:xfrm>
            <a:off x="0" y="4953000"/>
            <a:ext cx="12188825" cy="1905000"/>
          </a:xfrm>
          <a:prstGeom prst="rect">
            <a:avLst/>
          </a:prstGeom>
          <a:solidFill>
            <a:srgbClr val="FFC000">
              <a:alpha val="31000"/>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915076"/>
          </a:xfrm>
          <a:prstGeom prst="rect">
            <a:avLst/>
          </a:prstGeo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5" name="Date Placeholder 4"/>
          <p:cNvSpPr>
            <a:spLocks noGrp="1"/>
          </p:cNvSpPr>
          <p:nvPr>
            <p:ph type="dt" sz="half" idx="10"/>
          </p:nvPr>
        </p:nvSpPr>
        <p:spPr>
          <a:xfrm>
            <a:off x="518179" y="6460713"/>
            <a:ext cx="2472271" cy="365125"/>
          </a:xfrm>
          <a:prstGeom prst="rect">
            <a:avLst/>
          </a:prstGeom>
        </p:spPr>
        <p:txBody>
          <a:bodyPr/>
          <a:lstStyle/>
          <a:p>
            <a:fld id="{E4CD558A-0D5C-4570-9E35-8905528AAAC0}" type="datetime1">
              <a:rPr lang="tr-TR" smtClean="0"/>
              <a:t>16.12.2021</a:t>
            </a:fld>
            <a:endParaRPr lang="tr-TR"/>
          </a:p>
        </p:txBody>
      </p:sp>
      <p:sp>
        <p:nvSpPr>
          <p:cNvPr id="7" name="Slide Number Placeholder 6"/>
          <p:cNvSpPr>
            <a:spLocks noGrp="1"/>
          </p:cNvSpPr>
          <p:nvPr>
            <p:ph type="sldNum" sz="quarter" idx="12"/>
          </p:nvPr>
        </p:nvSpPr>
        <p:spPr>
          <a:xfrm>
            <a:off x="9900458" y="6459785"/>
            <a:ext cx="1312025" cy="365125"/>
          </a:xfrm>
          <a:prstGeom prst="rect">
            <a:avLst/>
          </a:prstGeom>
        </p:spPr>
        <p:txBody>
          <a:bodyPr/>
          <a:lstStyle/>
          <a:p>
            <a:fld id="{9A0308C7-25AF-4F6B-9E4B-9F511A26C1FF}" type="slidenum">
              <a:rPr lang="tr-TR" smtClean="0"/>
              <a:t>‹#›</a:t>
            </a:fld>
            <a:endParaRPr lang="tr-TR"/>
          </a:p>
        </p:txBody>
      </p:sp>
      <p:sp>
        <p:nvSpPr>
          <p:cNvPr id="11" name="Footer Placeholder 4"/>
          <p:cNvSpPr>
            <a:spLocks noGrp="1"/>
          </p:cNvSpPr>
          <p:nvPr>
            <p:ph type="ftr" sz="quarter" idx="3"/>
          </p:nvPr>
        </p:nvSpPr>
        <p:spPr>
          <a:xfrm>
            <a:off x="3236242" y="6446199"/>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tr-TR" dirty="0"/>
              <a:t>Sigorta primleri genel müdürlüğü</a:t>
            </a:r>
          </a:p>
        </p:txBody>
      </p:sp>
    </p:spTree>
    <p:extLst>
      <p:ext uri="{BB962C8B-B14F-4D97-AF65-F5344CB8AC3E}">
        <p14:creationId xmlns:p14="http://schemas.microsoft.com/office/powerpoint/2010/main" val="929464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133D76A5-30F0-4292-B40F-FFBE57546F88}" type="datetimeFigureOut">
              <a:rPr lang="tr-TR" smtClean="0"/>
              <a:t>16.12.2021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9AD016A-1712-435C-A324-53BF3575C5ED}" type="slidenum">
              <a:rPr lang="tr-TR" smtClean="0"/>
              <a:t>‹#›</a:t>
            </a:fld>
            <a:endParaRPr lang="tr-TR"/>
          </a:p>
        </p:txBody>
      </p:sp>
    </p:spTree>
    <p:extLst>
      <p:ext uri="{BB962C8B-B14F-4D97-AF65-F5344CB8AC3E}">
        <p14:creationId xmlns:p14="http://schemas.microsoft.com/office/powerpoint/2010/main" val="3201475119"/>
      </p:ext>
    </p:extLst>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1_Başlık ve Dikey Metin">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36011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1_Dikey Başlık ve Metin">
    <p:spTree>
      <p:nvGrpSpPr>
        <p:cNvPr id="1" name=""/>
        <p:cNvGrpSpPr/>
        <p:nvPr/>
      </p:nvGrpSpPr>
      <p:grpSpPr>
        <a:xfrm>
          <a:off x="0" y="0"/>
          <a:ext cx="0" cy="0"/>
          <a:chOff x="0" y="0"/>
          <a:chExt cx="0" cy="0"/>
        </a:xfrm>
      </p:grpSpPr>
    </p:spTree>
    <p:extLst>
      <p:ext uri="{BB962C8B-B14F-4D97-AF65-F5344CB8AC3E}">
        <p14:creationId xmlns:p14="http://schemas.microsoft.com/office/powerpoint/2010/main" val="92838791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p:cNvSpPr>
            <a:spLocks noGrp="1"/>
          </p:cNvSpPr>
          <p:nvPr>
            <p:ph type="dt" sz="half" idx="10"/>
          </p:nvPr>
        </p:nvSpPr>
        <p:spPr/>
        <p:txBody>
          <a:bodyPr/>
          <a:lstStyle/>
          <a:p>
            <a:fld id="{133D76A5-30F0-4292-B40F-FFBE57546F88}" type="datetimeFigureOut">
              <a:rPr lang="tr-TR" smtClean="0"/>
              <a:t>16.12.2021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9AD016A-1712-435C-A324-53BF3575C5ED}" type="slidenum">
              <a:rPr lang="tr-TR" smtClean="0"/>
              <a:t>‹#›</a:t>
            </a:fld>
            <a:endParaRPr lang="tr-TR"/>
          </a:p>
        </p:txBody>
      </p:sp>
    </p:spTree>
    <p:extLst>
      <p:ext uri="{BB962C8B-B14F-4D97-AF65-F5344CB8AC3E}">
        <p14:creationId xmlns:p14="http://schemas.microsoft.com/office/powerpoint/2010/main" val="1004928904"/>
      </p:ext>
    </p:extLst>
  </p:cSld>
  <p:clrMapOvr>
    <a:masterClrMapping/>
  </p:clrMapOvr>
  <p:hf hdr="0"/>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133D76A5-30F0-4292-B40F-FFBE57546F88}" type="datetimeFigureOut">
              <a:rPr lang="tr-TR" smtClean="0"/>
              <a:t>16.12.2021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9AD016A-1712-435C-A324-53BF3575C5ED}" type="slidenum">
              <a:rPr lang="tr-TR" smtClean="0"/>
              <a:t>‹#›</a:t>
            </a:fld>
            <a:endParaRPr lang="tr-TR"/>
          </a:p>
        </p:txBody>
      </p:sp>
    </p:spTree>
    <p:extLst>
      <p:ext uri="{BB962C8B-B14F-4D97-AF65-F5344CB8AC3E}">
        <p14:creationId xmlns:p14="http://schemas.microsoft.com/office/powerpoint/2010/main" val="2108148608"/>
      </p:ext>
    </p:extLst>
  </p:cSld>
  <p:clrMapOvr>
    <a:masterClrMapping/>
  </p:clrMapOvr>
  <p:hf hdr="0"/>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p:cNvSpPr>
            <a:spLocks noGrp="1"/>
          </p:cNvSpPr>
          <p:nvPr>
            <p:ph type="dt" sz="half" idx="10"/>
          </p:nvPr>
        </p:nvSpPr>
        <p:spPr/>
        <p:txBody>
          <a:bodyPr/>
          <a:lstStyle/>
          <a:p>
            <a:fld id="{133D76A5-30F0-4292-B40F-FFBE57546F88}" type="datetimeFigureOut">
              <a:rPr lang="tr-TR" smtClean="0"/>
              <a:t>16.12.2021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9AD016A-1712-435C-A324-53BF3575C5ED}" type="slidenum">
              <a:rPr lang="tr-TR" smtClean="0"/>
              <a:t>‹#›</a:t>
            </a:fld>
            <a:endParaRPr lang="tr-TR"/>
          </a:p>
        </p:txBody>
      </p:sp>
    </p:spTree>
    <p:extLst>
      <p:ext uri="{BB962C8B-B14F-4D97-AF65-F5344CB8AC3E}">
        <p14:creationId xmlns:p14="http://schemas.microsoft.com/office/powerpoint/2010/main" val="2130318570"/>
      </p:ext>
    </p:extLst>
  </p:cSld>
  <p:clrMapOvr>
    <a:masterClrMapping/>
  </p:clrMapOvr>
  <p:hf hdr="0"/>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133D76A5-30F0-4292-B40F-FFBE57546F88}" type="datetimeFigureOut">
              <a:rPr lang="tr-TR" smtClean="0"/>
              <a:t>16.12.2021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9AD016A-1712-435C-A324-53BF3575C5ED}" type="slidenum">
              <a:rPr lang="tr-TR" smtClean="0"/>
              <a:t>‹#›</a:t>
            </a:fld>
            <a:endParaRPr lang="tr-TR"/>
          </a:p>
        </p:txBody>
      </p:sp>
    </p:spTree>
    <p:extLst>
      <p:ext uri="{BB962C8B-B14F-4D97-AF65-F5344CB8AC3E}">
        <p14:creationId xmlns:p14="http://schemas.microsoft.com/office/powerpoint/2010/main" val="1516241394"/>
      </p:ext>
    </p:extLst>
  </p:cSld>
  <p:clrMapOvr>
    <a:masterClrMapping/>
  </p:clrMapOvr>
  <p:hf hdr="0"/>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133D76A5-30F0-4292-B40F-FFBE57546F88}" type="datetimeFigureOut">
              <a:rPr lang="tr-TR" smtClean="0"/>
              <a:t>16.12.2021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9AD016A-1712-435C-A324-53BF3575C5ED}" type="slidenum">
              <a:rPr lang="tr-TR" smtClean="0"/>
              <a:t>‹#›</a:t>
            </a:fld>
            <a:endParaRPr lang="tr-TR"/>
          </a:p>
        </p:txBody>
      </p:sp>
    </p:spTree>
    <p:extLst>
      <p:ext uri="{BB962C8B-B14F-4D97-AF65-F5344CB8AC3E}">
        <p14:creationId xmlns:p14="http://schemas.microsoft.com/office/powerpoint/2010/main" val="1388937097"/>
      </p:ext>
    </p:extLst>
  </p:cSld>
  <p:clrMapOvr>
    <a:masterClrMapping/>
  </p:clrMapOvr>
  <p:hf hdr="0"/>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133D76A5-30F0-4292-B40F-FFBE57546F88}" type="datetimeFigureOut">
              <a:rPr lang="tr-TR" smtClean="0"/>
              <a:t>16.12.2021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9AD016A-1712-435C-A324-53BF3575C5ED}" type="slidenum">
              <a:rPr lang="tr-TR" smtClean="0"/>
              <a:t>‹#›</a:t>
            </a:fld>
            <a:endParaRPr lang="tr-TR"/>
          </a:p>
        </p:txBody>
      </p:sp>
    </p:spTree>
    <p:extLst>
      <p:ext uri="{BB962C8B-B14F-4D97-AF65-F5344CB8AC3E}">
        <p14:creationId xmlns:p14="http://schemas.microsoft.com/office/powerpoint/2010/main" val="599916413"/>
      </p:ext>
    </p:extLst>
  </p:cSld>
  <p:clrMapOvr>
    <a:masterClrMapping/>
  </p:clrMapOvr>
  <p:hf hdr="0"/>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33D76A5-30F0-4292-B40F-FFBE57546F88}" type="datetimeFigureOut">
              <a:rPr lang="tr-TR" smtClean="0"/>
              <a:t>16.12.2021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9AD016A-1712-435C-A324-53BF3575C5ED}" type="slidenum">
              <a:rPr lang="tr-TR" smtClean="0"/>
              <a:t>‹#›</a:t>
            </a:fld>
            <a:endParaRPr lang="tr-TR"/>
          </a:p>
        </p:txBody>
      </p:sp>
    </p:spTree>
    <p:extLst>
      <p:ext uri="{BB962C8B-B14F-4D97-AF65-F5344CB8AC3E}">
        <p14:creationId xmlns:p14="http://schemas.microsoft.com/office/powerpoint/2010/main" val="401206176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133D76A5-30F0-4292-B40F-FFBE57546F88}" type="datetimeFigureOut">
              <a:rPr lang="tr-TR" smtClean="0"/>
              <a:t>16.12.2021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9AD016A-1712-435C-A324-53BF3575C5ED}" type="slidenum">
              <a:rPr lang="tr-TR" smtClean="0"/>
              <a:t>‹#›</a:t>
            </a:fld>
            <a:endParaRPr lang="tr-TR"/>
          </a:p>
        </p:txBody>
      </p:sp>
    </p:spTree>
    <p:extLst>
      <p:ext uri="{BB962C8B-B14F-4D97-AF65-F5344CB8AC3E}">
        <p14:creationId xmlns:p14="http://schemas.microsoft.com/office/powerpoint/2010/main" val="2303653862"/>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p:cNvSpPr>
            <a:spLocks noGrp="1"/>
          </p:cNvSpPr>
          <p:nvPr>
            <p:ph type="dt" sz="half" idx="10"/>
          </p:nvPr>
        </p:nvSpPr>
        <p:spPr/>
        <p:txBody>
          <a:bodyPr/>
          <a:lstStyle/>
          <a:p>
            <a:fld id="{133D76A5-30F0-4292-B40F-FFBE57546F88}" type="datetimeFigureOut">
              <a:rPr lang="tr-TR" smtClean="0"/>
              <a:t>16.12.2021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9AD016A-1712-435C-A324-53BF3575C5ED}" type="slidenum">
              <a:rPr lang="tr-TR" smtClean="0"/>
              <a:t>‹#›</a:t>
            </a:fld>
            <a:endParaRPr lang="tr-TR"/>
          </a:p>
        </p:txBody>
      </p:sp>
    </p:spTree>
    <p:extLst>
      <p:ext uri="{BB962C8B-B14F-4D97-AF65-F5344CB8AC3E}">
        <p14:creationId xmlns:p14="http://schemas.microsoft.com/office/powerpoint/2010/main" val="3185673054"/>
      </p:ext>
    </p:extLst>
  </p:cSld>
  <p:clrMapOvr>
    <a:masterClrMapping/>
  </p:clrMapOvr>
  <p:hf hdr="0"/>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133D76A5-30F0-4292-B40F-FFBE57546F88}" type="datetimeFigureOut">
              <a:rPr lang="tr-TR" smtClean="0"/>
              <a:t>16.12.2021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9AD016A-1712-435C-A324-53BF3575C5ED}" type="slidenum">
              <a:rPr lang="tr-TR" smtClean="0"/>
              <a:t>‹#›</a:t>
            </a:fld>
            <a:endParaRPr lang="tr-TR"/>
          </a:p>
        </p:txBody>
      </p:sp>
    </p:spTree>
    <p:extLst>
      <p:ext uri="{BB962C8B-B14F-4D97-AF65-F5344CB8AC3E}">
        <p14:creationId xmlns:p14="http://schemas.microsoft.com/office/powerpoint/2010/main" val="877400545"/>
      </p:ext>
    </p:extLst>
  </p:cSld>
  <p:clrMapOvr>
    <a:masterClrMapping/>
  </p:clrMapOvr>
  <p:hf hdr="0"/>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133D76A5-30F0-4292-B40F-FFBE57546F88}" type="datetimeFigureOut">
              <a:rPr lang="tr-TR" smtClean="0"/>
              <a:t>16.12.2021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9AD016A-1712-435C-A324-53BF3575C5ED}" type="slidenum">
              <a:rPr lang="tr-TR" smtClean="0"/>
              <a:t>‹#›</a:t>
            </a:fld>
            <a:endParaRPr lang="tr-TR"/>
          </a:p>
        </p:txBody>
      </p:sp>
    </p:spTree>
    <p:extLst>
      <p:ext uri="{BB962C8B-B14F-4D97-AF65-F5344CB8AC3E}">
        <p14:creationId xmlns:p14="http://schemas.microsoft.com/office/powerpoint/2010/main" val="2473341643"/>
      </p:ext>
    </p:extLst>
  </p:cSld>
  <p:clrMapOvr>
    <a:masterClrMapping/>
  </p:clrMapOvr>
  <p:hf hdr="0"/>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133D76A5-30F0-4292-B40F-FFBE57546F88}" type="datetimeFigureOut">
              <a:rPr lang="tr-TR" smtClean="0"/>
              <a:t>16.12.2021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9AD016A-1712-435C-A324-53BF3575C5ED}" type="slidenum">
              <a:rPr lang="tr-TR" smtClean="0"/>
              <a:t>‹#›</a:t>
            </a:fld>
            <a:endParaRPr lang="tr-TR"/>
          </a:p>
        </p:txBody>
      </p:sp>
    </p:spTree>
    <p:extLst>
      <p:ext uri="{BB962C8B-B14F-4D97-AF65-F5344CB8AC3E}">
        <p14:creationId xmlns:p14="http://schemas.microsoft.com/office/powerpoint/2010/main" val="3539137910"/>
      </p:ext>
    </p:extLst>
  </p:cSld>
  <p:clrMapOvr>
    <a:masterClrMapping/>
  </p:clrMapOvr>
  <p:hf hdr="0"/>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userDrawn="1">
  <p:cSld name="1_Başlık ve İçeri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9507191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1_Başlık Slaydı">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547274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1_Bölüm Üstbilgisi">
    <p:spTree>
      <p:nvGrpSpPr>
        <p:cNvPr id="1" name=""/>
        <p:cNvGrpSpPr/>
        <p:nvPr/>
      </p:nvGrpSpPr>
      <p:grpSpPr>
        <a:xfrm>
          <a:off x="0" y="0"/>
          <a:ext cx="0" cy="0"/>
          <a:chOff x="0" y="0"/>
          <a:chExt cx="0" cy="0"/>
        </a:xfrm>
      </p:grpSpPr>
      <p:pic>
        <p:nvPicPr>
          <p:cNvPr id="3" name="Resim 2">
            <a:extLst>
              <a:ext uri="{FF2B5EF4-FFF2-40B4-BE49-F238E27FC236}">
                <a16:creationId xmlns:a16="http://schemas.microsoft.com/office/drawing/2014/main" id="{327363E4-0EFF-2F46-940A-397BAA2CDD67}"/>
              </a:ext>
            </a:extLst>
          </p:cNvPr>
          <p:cNvPicPr>
            <a:picLocks noChangeAspect="1"/>
          </p:cNvPicPr>
          <p:nvPr userDrawn="1"/>
        </p:nvPicPr>
        <p:blipFill>
          <a:blip r:embed="rId2" cstate="print">
            <a:alphaModFix amt="26000"/>
            <a:extLst>
              <a:ext uri="{28A0092B-C50C-407E-A947-70E740481C1C}">
                <a14:useLocalDpi xmlns:a14="http://schemas.microsoft.com/office/drawing/2010/main" val="0"/>
              </a:ext>
            </a:extLst>
          </a:blip>
          <a:stretch>
            <a:fillRect/>
          </a:stretch>
        </p:blipFill>
        <p:spPr>
          <a:xfrm>
            <a:off x="3019646" y="1594982"/>
            <a:ext cx="5295015" cy="3382487"/>
          </a:xfrm>
          <a:prstGeom prst="rect">
            <a:avLst/>
          </a:prstGeom>
          <a:effectLst>
            <a:outerShdw dist="50800" dir="5400000" algn="ctr" rotWithShape="0">
              <a:srgbClr val="000000"/>
            </a:outerShdw>
          </a:effectLst>
        </p:spPr>
      </p:pic>
    </p:spTree>
    <p:extLst>
      <p:ext uri="{BB962C8B-B14F-4D97-AF65-F5344CB8AC3E}">
        <p14:creationId xmlns:p14="http://schemas.microsoft.com/office/powerpoint/2010/main" val="73932500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1_İki İçerik">
    <p:spTree>
      <p:nvGrpSpPr>
        <p:cNvPr id="1" name=""/>
        <p:cNvGrpSpPr/>
        <p:nvPr/>
      </p:nvGrpSpPr>
      <p:grpSpPr>
        <a:xfrm>
          <a:off x="0" y="0"/>
          <a:ext cx="0" cy="0"/>
          <a:chOff x="0" y="0"/>
          <a:chExt cx="0" cy="0"/>
        </a:xfrm>
      </p:grpSpPr>
    </p:spTree>
    <p:extLst>
      <p:ext uri="{BB962C8B-B14F-4D97-AF65-F5344CB8AC3E}">
        <p14:creationId xmlns:p14="http://schemas.microsoft.com/office/powerpoint/2010/main" val="659941007"/>
      </p:ext>
    </p:extLst>
  </p:cSld>
  <p:clrMapOvr>
    <a:masterClrMapping/>
  </p:clrMapOvr>
  <p:extLst mod="1">
    <p:ext uri="{DCECCB84-F9BA-43D5-87BE-67443E8EF086}">
      <p15:sldGuideLst xmlns:p15="http://schemas.microsoft.com/office/powerpoint/2012/main"/>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1_Karşılaştırma">
    <p:spTree>
      <p:nvGrpSpPr>
        <p:cNvPr id="1" name=""/>
        <p:cNvGrpSpPr/>
        <p:nvPr/>
      </p:nvGrpSpPr>
      <p:grpSpPr>
        <a:xfrm>
          <a:off x="0" y="0"/>
          <a:ext cx="0" cy="0"/>
          <a:chOff x="0" y="0"/>
          <a:chExt cx="0" cy="0"/>
        </a:xfrm>
      </p:grpSpPr>
    </p:spTree>
    <p:extLst>
      <p:ext uri="{BB962C8B-B14F-4D97-AF65-F5344CB8AC3E}">
        <p14:creationId xmlns:p14="http://schemas.microsoft.com/office/powerpoint/2010/main" val="939189261"/>
      </p:ext>
    </p:extLst>
  </p:cSld>
  <p:clrMapOvr>
    <a:masterClrMapping/>
  </p:clrMapOvr>
  <p:extLst mod="1">
    <p:ext uri="{DCECCB84-F9BA-43D5-87BE-67443E8EF086}">
      <p15:sldGuideLst xmlns:p15="http://schemas.microsoft.com/office/powerpoint/2012/main"/>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userDrawn="1">
  <p:cSld name="1_Yalnızca Başlı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6290659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preserve="1" userDrawn="1">
  <p:cSld name="1_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FFC0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76795976"/>
      </p:ext>
    </p:extLst>
  </p:cSld>
  <p:clrMapOvr>
    <a:masterClrMapping/>
  </p:clrMapOvr>
  <p:extLst mod="1">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133D76A5-30F0-4292-B40F-FFBE57546F88}" type="datetimeFigureOut">
              <a:rPr lang="tr-TR" smtClean="0"/>
              <a:t>16.12.2021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9AD016A-1712-435C-A324-53BF3575C5ED}" type="slidenum">
              <a:rPr lang="tr-TR" smtClean="0"/>
              <a:t>‹#›</a:t>
            </a:fld>
            <a:endParaRPr lang="tr-TR"/>
          </a:p>
        </p:txBody>
      </p:sp>
    </p:spTree>
    <p:extLst>
      <p:ext uri="{BB962C8B-B14F-4D97-AF65-F5344CB8AC3E}">
        <p14:creationId xmlns:p14="http://schemas.microsoft.com/office/powerpoint/2010/main" val="3145559620"/>
      </p:ext>
    </p:extLst>
  </p:cSld>
  <p:clrMapOvr>
    <a:masterClrMapping/>
  </p:clrMapOvr>
  <p:hf hdr="0"/>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preserve="1" userDrawn="1">
  <p:cSld name="1_Başlıklı Resim">
    <p:spTree>
      <p:nvGrpSpPr>
        <p:cNvPr id="1" name=""/>
        <p:cNvGrpSpPr/>
        <p:nvPr/>
      </p:nvGrpSpPr>
      <p:grpSpPr>
        <a:xfrm>
          <a:off x="0" y="0"/>
          <a:ext cx="0" cy="0"/>
          <a:chOff x="0" y="0"/>
          <a:chExt cx="0" cy="0"/>
        </a:xfrm>
      </p:grpSpPr>
      <p:sp>
        <p:nvSpPr>
          <p:cNvPr id="8" name="Rectangle 7"/>
          <p:cNvSpPr/>
          <p:nvPr userDrawn="1"/>
        </p:nvSpPr>
        <p:spPr>
          <a:xfrm>
            <a:off x="0" y="4953000"/>
            <a:ext cx="12188825" cy="1905000"/>
          </a:xfrm>
          <a:prstGeom prst="rect">
            <a:avLst/>
          </a:prstGeom>
          <a:solidFill>
            <a:srgbClr val="FFC000">
              <a:alpha val="31000"/>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915076"/>
          </a:xfrm>
          <a:prstGeom prst="rect">
            <a:avLst/>
          </a:prstGeo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5" name="Date Placeholder 4"/>
          <p:cNvSpPr>
            <a:spLocks noGrp="1"/>
          </p:cNvSpPr>
          <p:nvPr>
            <p:ph type="dt" sz="half" idx="10"/>
          </p:nvPr>
        </p:nvSpPr>
        <p:spPr>
          <a:xfrm>
            <a:off x="518179" y="6460713"/>
            <a:ext cx="2472271" cy="365125"/>
          </a:xfrm>
          <a:prstGeom prst="rect">
            <a:avLst/>
          </a:prstGeom>
        </p:spPr>
        <p:txBody>
          <a:bodyPr/>
          <a:lstStyle/>
          <a:p>
            <a:fld id="{E4CD558A-0D5C-4570-9E35-8905528AAAC0}" type="datetime1">
              <a:rPr lang="tr-TR" smtClean="0"/>
              <a:t>16.12.2021</a:t>
            </a:fld>
            <a:endParaRPr lang="tr-TR"/>
          </a:p>
        </p:txBody>
      </p:sp>
      <p:sp>
        <p:nvSpPr>
          <p:cNvPr id="7" name="Slide Number Placeholder 6"/>
          <p:cNvSpPr>
            <a:spLocks noGrp="1"/>
          </p:cNvSpPr>
          <p:nvPr>
            <p:ph type="sldNum" sz="quarter" idx="12"/>
          </p:nvPr>
        </p:nvSpPr>
        <p:spPr>
          <a:xfrm>
            <a:off x="9900458" y="6459785"/>
            <a:ext cx="1312025" cy="365125"/>
          </a:xfrm>
          <a:prstGeom prst="rect">
            <a:avLst/>
          </a:prstGeom>
        </p:spPr>
        <p:txBody>
          <a:bodyPr/>
          <a:lstStyle/>
          <a:p>
            <a:fld id="{9A0308C7-25AF-4F6B-9E4B-9F511A26C1FF}" type="slidenum">
              <a:rPr lang="tr-TR" smtClean="0"/>
              <a:t>‹#›</a:t>
            </a:fld>
            <a:endParaRPr lang="tr-TR"/>
          </a:p>
        </p:txBody>
      </p:sp>
      <p:sp>
        <p:nvSpPr>
          <p:cNvPr id="11" name="Footer Placeholder 4"/>
          <p:cNvSpPr>
            <a:spLocks noGrp="1"/>
          </p:cNvSpPr>
          <p:nvPr>
            <p:ph type="ftr" sz="quarter" idx="3"/>
          </p:nvPr>
        </p:nvSpPr>
        <p:spPr>
          <a:xfrm>
            <a:off x="3236242" y="6446199"/>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tr-TR" dirty="0"/>
              <a:t>Sigorta primleri genel müdürlüğü</a:t>
            </a:r>
          </a:p>
        </p:txBody>
      </p:sp>
    </p:spTree>
    <p:extLst>
      <p:ext uri="{BB962C8B-B14F-4D97-AF65-F5344CB8AC3E}">
        <p14:creationId xmlns:p14="http://schemas.microsoft.com/office/powerpoint/2010/main" val="161693022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userDrawn="1">
  <p:cSld name="1_Başlık ve Dikey Metin">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6919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userDrawn="1">
  <p:cSld name="1_Dikey Başlık ve Metin">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883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133D76A5-30F0-4292-B40F-FFBE57546F88}" type="datetimeFigureOut">
              <a:rPr lang="tr-TR" smtClean="0"/>
              <a:t>16.12.2021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9AD016A-1712-435C-A324-53BF3575C5ED}" type="slidenum">
              <a:rPr lang="tr-TR" smtClean="0"/>
              <a:t>‹#›</a:t>
            </a:fld>
            <a:endParaRPr lang="tr-TR"/>
          </a:p>
        </p:txBody>
      </p:sp>
    </p:spTree>
    <p:extLst>
      <p:ext uri="{BB962C8B-B14F-4D97-AF65-F5344CB8AC3E}">
        <p14:creationId xmlns:p14="http://schemas.microsoft.com/office/powerpoint/2010/main" val="3619217002"/>
      </p:ext>
    </p:extLst>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133D76A5-30F0-4292-B40F-FFBE57546F88}" type="datetimeFigureOut">
              <a:rPr lang="tr-TR" smtClean="0"/>
              <a:t>16.12.2021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9AD016A-1712-435C-A324-53BF3575C5ED}" type="slidenum">
              <a:rPr lang="tr-TR" smtClean="0"/>
              <a:t>‹#›</a:t>
            </a:fld>
            <a:endParaRPr lang="tr-TR"/>
          </a:p>
        </p:txBody>
      </p:sp>
    </p:spTree>
    <p:extLst>
      <p:ext uri="{BB962C8B-B14F-4D97-AF65-F5344CB8AC3E}">
        <p14:creationId xmlns:p14="http://schemas.microsoft.com/office/powerpoint/2010/main" val="2363178872"/>
      </p:ext>
    </p:extLst>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33D76A5-30F0-4292-B40F-FFBE57546F88}" type="datetimeFigureOut">
              <a:rPr lang="tr-TR" smtClean="0"/>
              <a:t>16.12.2021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9AD016A-1712-435C-A324-53BF3575C5ED}" type="slidenum">
              <a:rPr lang="tr-TR" smtClean="0"/>
              <a:t>‹#›</a:t>
            </a:fld>
            <a:endParaRPr lang="tr-TR"/>
          </a:p>
        </p:txBody>
      </p:sp>
    </p:spTree>
    <p:extLst>
      <p:ext uri="{BB962C8B-B14F-4D97-AF65-F5344CB8AC3E}">
        <p14:creationId xmlns:p14="http://schemas.microsoft.com/office/powerpoint/2010/main" val="29890203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133D76A5-30F0-4292-B40F-FFBE57546F88}" type="datetimeFigureOut">
              <a:rPr lang="tr-TR" smtClean="0"/>
              <a:t>16.12.2021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9AD016A-1712-435C-A324-53BF3575C5ED}" type="slidenum">
              <a:rPr lang="tr-TR" smtClean="0"/>
              <a:t>‹#›</a:t>
            </a:fld>
            <a:endParaRPr lang="tr-TR"/>
          </a:p>
        </p:txBody>
      </p:sp>
    </p:spTree>
    <p:extLst>
      <p:ext uri="{BB962C8B-B14F-4D97-AF65-F5344CB8AC3E}">
        <p14:creationId xmlns:p14="http://schemas.microsoft.com/office/powerpoint/2010/main" val="1824984063"/>
      </p:ext>
    </p:extLst>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133D76A5-30F0-4292-B40F-FFBE57546F88}" type="datetimeFigureOut">
              <a:rPr lang="tr-TR" smtClean="0"/>
              <a:t>16.12.2021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9AD016A-1712-435C-A324-53BF3575C5ED}" type="slidenum">
              <a:rPr lang="tr-TR" smtClean="0"/>
              <a:t>‹#›</a:t>
            </a:fld>
            <a:endParaRPr lang="tr-TR"/>
          </a:p>
        </p:txBody>
      </p:sp>
    </p:spTree>
    <p:extLst>
      <p:ext uri="{BB962C8B-B14F-4D97-AF65-F5344CB8AC3E}">
        <p14:creationId xmlns:p14="http://schemas.microsoft.com/office/powerpoint/2010/main" val="3867562417"/>
      </p:ext>
    </p:extLst>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slideLayout" Target="../slideLayouts/slideLayout34.xml"/><Relationship Id="rId18" Type="http://schemas.openxmlformats.org/officeDocument/2006/relationships/slideLayout" Target="../slideLayouts/slideLayout39.xml"/><Relationship Id="rId3" Type="http://schemas.openxmlformats.org/officeDocument/2006/relationships/slideLayout" Target="../slideLayouts/slideLayout24.xml"/><Relationship Id="rId21" Type="http://schemas.openxmlformats.org/officeDocument/2006/relationships/slideLayout" Target="../slideLayouts/slideLayout42.xml"/><Relationship Id="rId7" Type="http://schemas.openxmlformats.org/officeDocument/2006/relationships/slideLayout" Target="../slideLayouts/slideLayout28.xml"/><Relationship Id="rId12" Type="http://schemas.openxmlformats.org/officeDocument/2006/relationships/slideLayout" Target="../slideLayouts/slideLayout33.xml"/><Relationship Id="rId17" Type="http://schemas.openxmlformats.org/officeDocument/2006/relationships/slideLayout" Target="../slideLayouts/slideLayout38.xml"/><Relationship Id="rId2" Type="http://schemas.openxmlformats.org/officeDocument/2006/relationships/slideLayout" Target="../slideLayouts/slideLayout23.xml"/><Relationship Id="rId16" Type="http://schemas.openxmlformats.org/officeDocument/2006/relationships/slideLayout" Target="../slideLayouts/slideLayout37.xml"/><Relationship Id="rId20" Type="http://schemas.openxmlformats.org/officeDocument/2006/relationships/slideLayout" Target="../slideLayouts/slideLayout41.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5" Type="http://schemas.openxmlformats.org/officeDocument/2006/relationships/slideLayout" Target="../slideLayouts/slideLayout36.xml"/><Relationship Id="rId23" Type="http://schemas.openxmlformats.org/officeDocument/2006/relationships/image" Target="../media/image1.png"/><Relationship Id="rId10" Type="http://schemas.openxmlformats.org/officeDocument/2006/relationships/slideLayout" Target="../slideLayouts/slideLayout31.xml"/><Relationship Id="rId19" Type="http://schemas.openxmlformats.org/officeDocument/2006/relationships/slideLayout" Target="../slideLayouts/slideLayout40.xml"/><Relationship Id="rId4" Type="http://schemas.openxmlformats.org/officeDocument/2006/relationships/slideLayout" Target="../slideLayouts/slideLayout25.xml"/><Relationship Id="rId9" Type="http://schemas.openxmlformats.org/officeDocument/2006/relationships/slideLayout" Target="../slideLayouts/slideLayout30.xml"/><Relationship Id="rId14" Type="http://schemas.openxmlformats.org/officeDocument/2006/relationships/slideLayout" Target="../slideLayouts/slideLayout35.xml"/><Relationship Id="rId2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3D76A5-30F0-4292-B40F-FFBE57546F88}" type="datetimeFigureOut">
              <a:rPr lang="tr-TR" smtClean="0"/>
              <a:t>16.12.2021</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AD016A-1712-435C-A324-53BF3575C5ED}" type="slidenum">
              <a:rPr lang="tr-TR" smtClean="0"/>
              <a:t>‹#›</a:t>
            </a:fld>
            <a:endParaRPr lang="tr-TR"/>
          </a:p>
        </p:txBody>
      </p:sp>
      <p:pic>
        <p:nvPicPr>
          <p:cNvPr id="8" name="Resim 7">
            <a:extLst>
              <a:ext uri="{FF2B5EF4-FFF2-40B4-BE49-F238E27FC236}">
                <a16:creationId xmlns:a16="http://schemas.microsoft.com/office/drawing/2014/main" id="{18DD7299-3FF8-A241-A143-024ED05C20BF}"/>
              </a:ext>
            </a:extLst>
          </p:cNvPr>
          <p:cNvPicPr>
            <a:picLocks noChangeAspect="1"/>
          </p:cNvPicPr>
          <p:nvPr userDrawn="1"/>
        </p:nvPicPr>
        <p:blipFill>
          <a:blip r:embed="rId23" cstate="print">
            <a:alphaModFix amt="5000"/>
            <a:extLst>
              <a:ext uri="{28A0092B-C50C-407E-A947-70E740481C1C}">
                <a14:useLocalDpi xmlns:a14="http://schemas.microsoft.com/office/drawing/2010/main" val="0"/>
              </a:ext>
            </a:extLst>
          </a:blip>
          <a:stretch>
            <a:fillRect/>
          </a:stretch>
        </p:blipFill>
        <p:spPr>
          <a:xfrm>
            <a:off x="4472606" y="2379429"/>
            <a:ext cx="2948920" cy="1883788"/>
          </a:xfrm>
          <a:prstGeom prst="rect">
            <a:avLst/>
          </a:prstGeom>
        </p:spPr>
      </p:pic>
    </p:spTree>
    <p:extLst>
      <p:ext uri="{BB962C8B-B14F-4D97-AF65-F5344CB8AC3E}">
        <p14:creationId xmlns:p14="http://schemas.microsoft.com/office/powerpoint/2010/main" val="3500092876"/>
      </p:ext>
    </p:extLst>
  </p:cSld>
  <p:clrMap bg1="lt1" tx1="dk1" bg2="lt2" tx2="dk2" accent1="accent1" accent2="accent2" accent3="accent3" accent4="accent4" accent5="accent5" accent6="accent6" hlink="hlink" folHlink="folHlink"/>
  <p:sldLayoutIdLst>
    <p:sldLayoutId id="2147483849" r:id="rId1"/>
    <p:sldLayoutId id="2147483850" r:id="rId2"/>
    <p:sldLayoutId id="2147483851" r:id="rId3"/>
    <p:sldLayoutId id="2147483852" r:id="rId4"/>
    <p:sldLayoutId id="2147483853" r:id="rId5"/>
    <p:sldLayoutId id="2147483854" r:id="rId6"/>
    <p:sldLayoutId id="2147483855" r:id="rId7"/>
    <p:sldLayoutId id="2147483856" r:id="rId8"/>
    <p:sldLayoutId id="2147483857" r:id="rId9"/>
    <p:sldLayoutId id="2147483858" r:id="rId10"/>
    <p:sldLayoutId id="2147483859" r:id="rId11"/>
    <p:sldLayoutId id="2147483860" r:id="rId12"/>
    <p:sldLayoutId id="2147483685" r:id="rId13"/>
    <p:sldLayoutId id="2147483687" r:id="rId14"/>
    <p:sldLayoutId id="2147483688" r:id="rId15"/>
    <p:sldLayoutId id="2147483689" r:id="rId16"/>
    <p:sldLayoutId id="2147483690" r:id="rId17"/>
    <p:sldLayoutId id="2147483692" r:id="rId18"/>
    <p:sldLayoutId id="2147483693" r:id="rId19"/>
    <p:sldLayoutId id="2147483694" r:id="rId20"/>
    <p:sldLayoutId id="2147483695" r:id="rId2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3D76A5-30F0-4292-B40F-FFBE57546F88}" type="datetimeFigureOut">
              <a:rPr lang="tr-TR" smtClean="0"/>
              <a:t>16.12.2021</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AD016A-1712-435C-A324-53BF3575C5ED}" type="slidenum">
              <a:rPr lang="tr-TR" smtClean="0"/>
              <a:t>‹#›</a:t>
            </a:fld>
            <a:endParaRPr lang="tr-TR"/>
          </a:p>
        </p:txBody>
      </p:sp>
      <p:pic>
        <p:nvPicPr>
          <p:cNvPr id="8" name="Resim 7">
            <a:extLst>
              <a:ext uri="{FF2B5EF4-FFF2-40B4-BE49-F238E27FC236}">
                <a16:creationId xmlns:a16="http://schemas.microsoft.com/office/drawing/2014/main" id="{18DD7299-3FF8-A241-A143-024ED05C20BF}"/>
              </a:ext>
            </a:extLst>
          </p:cNvPr>
          <p:cNvPicPr>
            <a:picLocks noChangeAspect="1"/>
          </p:cNvPicPr>
          <p:nvPr userDrawn="1"/>
        </p:nvPicPr>
        <p:blipFill>
          <a:blip r:embed="rId23" cstate="print">
            <a:alphaModFix amt="5000"/>
            <a:extLst>
              <a:ext uri="{28A0092B-C50C-407E-A947-70E740481C1C}">
                <a14:useLocalDpi xmlns:a14="http://schemas.microsoft.com/office/drawing/2010/main" val="0"/>
              </a:ext>
            </a:extLst>
          </a:blip>
          <a:stretch>
            <a:fillRect/>
          </a:stretch>
        </p:blipFill>
        <p:spPr>
          <a:xfrm>
            <a:off x="4472606" y="2379429"/>
            <a:ext cx="2948920" cy="1883788"/>
          </a:xfrm>
          <a:prstGeom prst="rect">
            <a:avLst/>
          </a:prstGeom>
        </p:spPr>
      </p:pic>
    </p:spTree>
    <p:extLst>
      <p:ext uri="{BB962C8B-B14F-4D97-AF65-F5344CB8AC3E}">
        <p14:creationId xmlns:p14="http://schemas.microsoft.com/office/powerpoint/2010/main" val="2597829092"/>
      </p:ext>
    </p:extLst>
  </p:cSld>
  <p:clrMap bg1="lt1" tx1="dk1" bg2="lt2" tx2="dk2" accent1="accent1" accent2="accent2" accent3="accent3" accent4="accent4" accent5="accent5" accent6="accent6" hlink="hlink" folHlink="folHlink"/>
  <p:sldLayoutIdLst>
    <p:sldLayoutId id="2147483862" r:id="rId1"/>
    <p:sldLayoutId id="2147483863" r:id="rId2"/>
    <p:sldLayoutId id="2147483864" r:id="rId3"/>
    <p:sldLayoutId id="2147483865" r:id="rId4"/>
    <p:sldLayoutId id="2147483866" r:id="rId5"/>
    <p:sldLayoutId id="2147483867" r:id="rId6"/>
    <p:sldLayoutId id="2147483868" r:id="rId7"/>
    <p:sldLayoutId id="2147483869" r:id="rId8"/>
    <p:sldLayoutId id="2147483870" r:id="rId9"/>
    <p:sldLayoutId id="2147483871" r:id="rId10"/>
    <p:sldLayoutId id="2147483872" r:id="rId11"/>
    <p:sldLayoutId id="2147483873" r:id="rId12"/>
    <p:sldLayoutId id="2147483874" r:id="rId13"/>
    <p:sldLayoutId id="2147483875" r:id="rId14"/>
    <p:sldLayoutId id="2147483876" r:id="rId15"/>
    <p:sldLayoutId id="2147483877" r:id="rId16"/>
    <p:sldLayoutId id="2147483878" r:id="rId17"/>
    <p:sldLayoutId id="2147483879" r:id="rId18"/>
    <p:sldLayoutId id="2147483880" r:id="rId19"/>
    <p:sldLayoutId id="2147483881" r:id="rId20"/>
    <p:sldLayoutId id="2147483882" r:id="rId2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4.png"/><Relationship Id="rId2" Type="http://schemas.openxmlformats.org/officeDocument/2006/relationships/diagramData" Target="../diagrams/data1.xml"/><Relationship Id="rId1" Type="http://schemas.openxmlformats.org/officeDocument/2006/relationships/slideLayout" Target="../slideLayouts/slideLayout3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4.png"/><Relationship Id="rId2" Type="http://schemas.openxmlformats.org/officeDocument/2006/relationships/diagramData" Target="../diagrams/data2.xml"/><Relationship Id="rId1" Type="http://schemas.openxmlformats.org/officeDocument/2006/relationships/slideLayout" Target="../slideLayouts/slideLayout2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4.png"/><Relationship Id="rId2" Type="http://schemas.openxmlformats.org/officeDocument/2006/relationships/diagramData" Target="../diagrams/data3.xml"/><Relationship Id="rId1" Type="http://schemas.openxmlformats.org/officeDocument/2006/relationships/slideLayout" Target="../slideLayouts/slideLayout1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cxnSp>
        <p:nvCxnSpPr>
          <p:cNvPr id="5" name="Düz Bağlayıcı 4"/>
          <p:cNvCxnSpPr>
            <a:cxnSpLocks/>
          </p:cNvCxnSpPr>
          <p:nvPr/>
        </p:nvCxnSpPr>
        <p:spPr>
          <a:xfrm>
            <a:off x="377072" y="457920"/>
            <a:ext cx="11334664" cy="0"/>
          </a:xfrm>
          <a:prstGeom prst="line">
            <a:avLst/>
          </a:prstGeom>
          <a:ln w="28575">
            <a:solidFill>
              <a:srgbClr val="7030A0"/>
            </a:solidFill>
          </a:ln>
        </p:spPr>
        <p:style>
          <a:lnRef idx="1">
            <a:schemeClr val="accent6"/>
          </a:lnRef>
          <a:fillRef idx="0">
            <a:schemeClr val="accent6"/>
          </a:fillRef>
          <a:effectRef idx="0">
            <a:schemeClr val="accent6"/>
          </a:effectRef>
          <a:fontRef idx="minor">
            <a:schemeClr val="tx1"/>
          </a:fontRef>
        </p:style>
      </p:cxnSp>
      <p:cxnSp>
        <p:nvCxnSpPr>
          <p:cNvPr id="8" name="Düz Bağlayıcı 7"/>
          <p:cNvCxnSpPr>
            <a:cxnSpLocks/>
          </p:cNvCxnSpPr>
          <p:nvPr/>
        </p:nvCxnSpPr>
        <p:spPr>
          <a:xfrm flipV="1">
            <a:off x="672804" y="311085"/>
            <a:ext cx="0" cy="6157492"/>
          </a:xfrm>
          <a:prstGeom prst="line">
            <a:avLst/>
          </a:prstGeom>
          <a:ln w="19050">
            <a:solidFill>
              <a:srgbClr val="7030A0"/>
            </a:solidFill>
          </a:ln>
        </p:spPr>
        <p:style>
          <a:lnRef idx="1">
            <a:schemeClr val="accent6"/>
          </a:lnRef>
          <a:fillRef idx="0">
            <a:schemeClr val="accent6"/>
          </a:fillRef>
          <a:effectRef idx="0">
            <a:schemeClr val="accent6"/>
          </a:effectRef>
          <a:fontRef idx="minor">
            <a:schemeClr val="tx1"/>
          </a:fontRef>
        </p:style>
      </p:cxnSp>
      <p:cxnSp>
        <p:nvCxnSpPr>
          <p:cNvPr id="12" name="Düz Bağlayıcı 11"/>
          <p:cNvCxnSpPr>
            <a:cxnSpLocks/>
          </p:cNvCxnSpPr>
          <p:nvPr/>
        </p:nvCxnSpPr>
        <p:spPr>
          <a:xfrm flipV="1">
            <a:off x="11540298" y="311085"/>
            <a:ext cx="0" cy="6153346"/>
          </a:xfrm>
          <a:prstGeom prst="line">
            <a:avLst/>
          </a:prstGeom>
          <a:ln w="19050">
            <a:solidFill>
              <a:srgbClr val="7030A0"/>
            </a:solidFill>
          </a:ln>
        </p:spPr>
        <p:style>
          <a:lnRef idx="1">
            <a:schemeClr val="accent6"/>
          </a:lnRef>
          <a:fillRef idx="0">
            <a:schemeClr val="accent6"/>
          </a:fillRef>
          <a:effectRef idx="0">
            <a:schemeClr val="accent6"/>
          </a:effectRef>
          <a:fontRef idx="minor">
            <a:schemeClr val="tx1"/>
          </a:fontRef>
        </p:style>
      </p:cxnSp>
      <p:cxnSp>
        <p:nvCxnSpPr>
          <p:cNvPr id="13" name="Düz Bağlayıcı 12"/>
          <p:cNvCxnSpPr>
            <a:cxnSpLocks/>
          </p:cNvCxnSpPr>
          <p:nvPr/>
        </p:nvCxnSpPr>
        <p:spPr>
          <a:xfrm>
            <a:off x="377072" y="6216564"/>
            <a:ext cx="11334664" cy="0"/>
          </a:xfrm>
          <a:prstGeom prst="line">
            <a:avLst/>
          </a:prstGeom>
          <a:ln w="19050">
            <a:solidFill>
              <a:srgbClr val="7030A0"/>
            </a:solidFill>
          </a:ln>
        </p:spPr>
        <p:style>
          <a:lnRef idx="1">
            <a:schemeClr val="accent6"/>
          </a:lnRef>
          <a:fillRef idx="0">
            <a:schemeClr val="accent6"/>
          </a:fillRef>
          <a:effectRef idx="0">
            <a:schemeClr val="accent6"/>
          </a:effectRef>
          <a:fontRef idx="minor">
            <a:schemeClr val="tx1"/>
          </a:fontRef>
        </p:style>
      </p:cxnSp>
      <p:pic>
        <p:nvPicPr>
          <p:cNvPr id="10" name="Picture 3">
            <a:extLst>
              <a:ext uri="{FF2B5EF4-FFF2-40B4-BE49-F238E27FC236}">
                <a16:creationId xmlns:a16="http://schemas.microsoft.com/office/drawing/2014/main" id="{368BC8CC-80DF-412C-AE4B-BB779EF7CCF7}"/>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823633" y="641435"/>
            <a:ext cx="2905347" cy="1148625"/>
          </a:xfrm>
          <a:prstGeom prst="rect">
            <a:avLst/>
          </a:prstGeom>
          <a:effectLst>
            <a:outerShdw dist="38100" dir="17100000" sx="104000" sy="104000" algn="t" rotWithShape="0">
              <a:prstClr val="black">
                <a:alpha val="80000"/>
              </a:prstClr>
            </a:outerShdw>
            <a:reflection stA="3000" endPos="53000" dir="5400000" sy="-100000" algn="bl" rotWithShape="0"/>
          </a:effectLst>
        </p:spPr>
      </p:pic>
      <p:sp>
        <p:nvSpPr>
          <p:cNvPr id="3" name="Dikdörtgen 2">
            <a:extLst>
              <a:ext uri="{FF2B5EF4-FFF2-40B4-BE49-F238E27FC236}">
                <a16:creationId xmlns:a16="http://schemas.microsoft.com/office/drawing/2014/main" id="{FF4141C4-4705-4D22-8C1D-CBD5885D3045}"/>
              </a:ext>
            </a:extLst>
          </p:cNvPr>
          <p:cNvSpPr/>
          <p:nvPr/>
        </p:nvSpPr>
        <p:spPr>
          <a:xfrm>
            <a:off x="1824834" y="2551837"/>
            <a:ext cx="8563434" cy="1754326"/>
          </a:xfrm>
          <a:prstGeom prst="rect">
            <a:avLst/>
          </a:prstGeom>
          <a:noFill/>
        </p:spPr>
        <p:txBody>
          <a:bodyPr wrap="none" lIns="91440" tIns="45720" rIns="91440" bIns="45720">
            <a:spAutoFit/>
          </a:bodyPr>
          <a:lstStyle/>
          <a:p>
            <a:pPr algn="ctr"/>
            <a:r>
              <a:rPr lang="tr-TR" sz="5400" b="1" dirty="0">
                <a:ln w="9525">
                  <a:solidFill>
                    <a:schemeClr val="bg1"/>
                  </a:solidFill>
                  <a:prstDash val="solid"/>
                </a:ln>
                <a:solidFill>
                  <a:srgbClr val="002060"/>
                </a:solidFill>
                <a:effectLst>
                  <a:outerShdw blurRad="12700" dist="38100" dir="2700000" algn="tl" rotWithShape="0">
                    <a:schemeClr val="accent5">
                      <a:lumMod val="60000"/>
                      <a:lumOff val="40000"/>
                    </a:schemeClr>
                  </a:outerShdw>
                </a:effectLst>
              </a:rPr>
              <a:t>Sosyal Güvenlik Mevzuatında</a:t>
            </a:r>
          </a:p>
          <a:p>
            <a:pPr algn="ctr"/>
            <a:r>
              <a:rPr lang="tr-TR" sz="5400" b="1" dirty="0">
                <a:ln w="9525">
                  <a:solidFill>
                    <a:schemeClr val="bg1"/>
                  </a:solidFill>
                  <a:prstDash val="solid"/>
                </a:ln>
                <a:solidFill>
                  <a:srgbClr val="002060"/>
                </a:solidFill>
                <a:effectLst>
                  <a:outerShdw blurRad="12700" dist="38100" dir="2700000" algn="tl" rotWithShape="0">
                    <a:schemeClr val="accent5">
                      <a:lumMod val="60000"/>
                      <a:lumOff val="40000"/>
                    </a:schemeClr>
                  </a:outerShdw>
                </a:effectLst>
              </a:rPr>
              <a:t>Güncel İşveren İşlemleri</a:t>
            </a:r>
            <a:endParaRPr lang="tr-TR" sz="5400" b="1" cap="none" spc="0" dirty="0">
              <a:ln w="9525">
                <a:solidFill>
                  <a:schemeClr val="bg1"/>
                </a:solidFill>
                <a:prstDash val="solid"/>
              </a:ln>
              <a:solidFill>
                <a:srgbClr val="002060"/>
              </a:solidFill>
              <a:effectLst>
                <a:outerShdw blurRad="12700" dist="38100" dir="2700000" algn="tl" rotWithShape="0">
                  <a:schemeClr val="accent5">
                    <a:lumMod val="60000"/>
                    <a:lumOff val="40000"/>
                  </a:schemeClr>
                </a:outerShdw>
              </a:effectLst>
            </a:endParaRPr>
          </a:p>
        </p:txBody>
      </p:sp>
      <p:sp>
        <p:nvSpPr>
          <p:cNvPr id="4" name="Metin kutusu 3">
            <a:extLst>
              <a:ext uri="{FF2B5EF4-FFF2-40B4-BE49-F238E27FC236}">
                <a16:creationId xmlns:a16="http://schemas.microsoft.com/office/drawing/2014/main" id="{8BC699A0-7901-4FDD-863F-BF4DC043DFF5}"/>
              </a:ext>
            </a:extLst>
          </p:cNvPr>
          <p:cNvSpPr txBox="1"/>
          <p:nvPr/>
        </p:nvSpPr>
        <p:spPr>
          <a:xfrm>
            <a:off x="3909239" y="5086394"/>
            <a:ext cx="4094118" cy="707886"/>
          </a:xfrm>
          <a:prstGeom prst="rect">
            <a:avLst/>
          </a:prstGeom>
          <a:noFill/>
        </p:spPr>
        <p:txBody>
          <a:bodyPr wrap="square" rtlCol="0">
            <a:spAutoFit/>
          </a:bodyPr>
          <a:lstStyle/>
          <a:p>
            <a:pPr algn="ctr"/>
            <a:r>
              <a:rPr lang="tr-TR" sz="2000" b="1" dirty="0">
                <a:solidFill>
                  <a:srgbClr val="002060"/>
                </a:solidFill>
                <a:latin typeface="Bookman Old Style" panose="02050604050505020204" pitchFamily="18" charset="0"/>
              </a:rPr>
              <a:t> Ekrem GÜLCEMAL</a:t>
            </a:r>
          </a:p>
          <a:p>
            <a:pPr algn="ctr"/>
            <a:r>
              <a:rPr lang="tr-TR" sz="2000" b="1" dirty="0">
                <a:solidFill>
                  <a:srgbClr val="002060"/>
                </a:solidFill>
                <a:latin typeface="Bookman Old Style" panose="02050604050505020204" pitchFamily="18" charset="0"/>
              </a:rPr>
              <a:t>İzmir SGK İl Müdürü</a:t>
            </a:r>
          </a:p>
        </p:txBody>
      </p:sp>
    </p:spTree>
    <p:extLst>
      <p:ext uri="{BB962C8B-B14F-4D97-AF65-F5344CB8AC3E}">
        <p14:creationId xmlns:p14="http://schemas.microsoft.com/office/powerpoint/2010/main" val="37041317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useBgFill="1">
        <p:nvSpPr>
          <p:cNvPr id="9" name="Alt Başlık 2"/>
          <p:cNvSpPr>
            <a:spLocks noGrp="1"/>
          </p:cNvSpPr>
          <p:nvPr>
            <p:ph type="subTitle" idx="1"/>
          </p:nvPr>
        </p:nvSpPr>
        <p:spPr>
          <a:xfrm>
            <a:off x="224466" y="786710"/>
            <a:ext cx="11487270" cy="1037601"/>
          </a:xfrm>
        </p:spPr>
        <p:txBody>
          <a:bodyPr>
            <a:noAutofit/>
          </a:bodyPr>
          <a:lstStyle/>
          <a:p>
            <a:pPr algn="ctr"/>
            <a:r>
              <a:rPr lang="tr-TR" sz="4000" b="1" dirty="0">
                <a:solidFill>
                  <a:srgbClr val="C00000"/>
                </a:solidFill>
                <a:effectLst>
                  <a:outerShdw blurRad="38100" dist="38100" dir="2700000" algn="tl">
                    <a:srgbClr val="000000">
                      <a:alpha val="43137"/>
                    </a:srgbClr>
                  </a:outerShdw>
                </a:effectLst>
              </a:rPr>
              <a:t>YÜZDE 5 PRİM TEŞVİKİ BORÇ SORGUSU</a:t>
            </a:r>
          </a:p>
        </p:txBody>
      </p:sp>
      <p:cxnSp>
        <p:nvCxnSpPr>
          <p:cNvPr id="5" name="Düz Bağlayıcı 4"/>
          <p:cNvCxnSpPr>
            <a:cxnSpLocks/>
          </p:cNvCxnSpPr>
          <p:nvPr/>
        </p:nvCxnSpPr>
        <p:spPr>
          <a:xfrm>
            <a:off x="377072" y="457920"/>
            <a:ext cx="11334664" cy="0"/>
          </a:xfrm>
          <a:prstGeom prst="line">
            <a:avLst/>
          </a:prstGeom>
          <a:ln w="28575">
            <a:solidFill>
              <a:srgbClr val="7030A0"/>
            </a:solidFill>
          </a:ln>
        </p:spPr>
        <p:style>
          <a:lnRef idx="1">
            <a:schemeClr val="accent6"/>
          </a:lnRef>
          <a:fillRef idx="0">
            <a:schemeClr val="accent6"/>
          </a:fillRef>
          <a:effectRef idx="0">
            <a:schemeClr val="accent6"/>
          </a:effectRef>
          <a:fontRef idx="minor">
            <a:schemeClr val="tx1"/>
          </a:fontRef>
        </p:style>
      </p:cxnSp>
      <p:cxnSp>
        <p:nvCxnSpPr>
          <p:cNvPr id="8" name="Düz Bağlayıcı 7"/>
          <p:cNvCxnSpPr>
            <a:cxnSpLocks/>
          </p:cNvCxnSpPr>
          <p:nvPr/>
        </p:nvCxnSpPr>
        <p:spPr>
          <a:xfrm flipV="1">
            <a:off x="672804" y="311085"/>
            <a:ext cx="0" cy="6157492"/>
          </a:xfrm>
          <a:prstGeom prst="line">
            <a:avLst/>
          </a:prstGeom>
          <a:ln w="19050">
            <a:solidFill>
              <a:srgbClr val="7030A0"/>
            </a:solidFill>
          </a:ln>
        </p:spPr>
        <p:style>
          <a:lnRef idx="1">
            <a:schemeClr val="accent6"/>
          </a:lnRef>
          <a:fillRef idx="0">
            <a:schemeClr val="accent6"/>
          </a:fillRef>
          <a:effectRef idx="0">
            <a:schemeClr val="accent6"/>
          </a:effectRef>
          <a:fontRef idx="minor">
            <a:schemeClr val="tx1"/>
          </a:fontRef>
        </p:style>
      </p:cxnSp>
      <p:cxnSp>
        <p:nvCxnSpPr>
          <p:cNvPr id="12" name="Düz Bağlayıcı 11"/>
          <p:cNvCxnSpPr>
            <a:cxnSpLocks/>
          </p:cNvCxnSpPr>
          <p:nvPr/>
        </p:nvCxnSpPr>
        <p:spPr>
          <a:xfrm flipV="1">
            <a:off x="11540298" y="311085"/>
            <a:ext cx="0" cy="6153346"/>
          </a:xfrm>
          <a:prstGeom prst="line">
            <a:avLst/>
          </a:prstGeom>
          <a:ln w="19050">
            <a:solidFill>
              <a:srgbClr val="7030A0"/>
            </a:solidFill>
          </a:ln>
        </p:spPr>
        <p:style>
          <a:lnRef idx="1">
            <a:schemeClr val="accent6"/>
          </a:lnRef>
          <a:fillRef idx="0">
            <a:schemeClr val="accent6"/>
          </a:fillRef>
          <a:effectRef idx="0">
            <a:schemeClr val="accent6"/>
          </a:effectRef>
          <a:fontRef idx="minor">
            <a:schemeClr val="tx1"/>
          </a:fontRef>
        </p:style>
      </p:cxnSp>
      <p:cxnSp>
        <p:nvCxnSpPr>
          <p:cNvPr id="13" name="Düz Bağlayıcı 12"/>
          <p:cNvCxnSpPr>
            <a:cxnSpLocks/>
          </p:cNvCxnSpPr>
          <p:nvPr/>
        </p:nvCxnSpPr>
        <p:spPr>
          <a:xfrm>
            <a:off x="377072" y="6216564"/>
            <a:ext cx="11334664" cy="0"/>
          </a:xfrm>
          <a:prstGeom prst="line">
            <a:avLst/>
          </a:prstGeom>
          <a:ln w="19050">
            <a:solidFill>
              <a:srgbClr val="7030A0"/>
            </a:solidFill>
          </a:ln>
        </p:spPr>
        <p:style>
          <a:lnRef idx="1">
            <a:schemeClr val="accent6"/>
          </a:lnRef>
          <a:fillRef idx="0">
            <a:schemeClr val="accent6"/>
          </a:fillRef>
          <a:effectRef idx="0">
            <a:schemeClr val="accent6"/>
          </a:effectRef>
          <a:fontRef idx="minor">
            <a:schemeClr val="tx1"/>
          </a:fontRef>
        </p:style>
      </p:cxnSp>
      <p:sp>
        <p:nvSpPr>
          <p:cNvPr id="2" name="Metin kutusu 1">
            <a:extLst>
              <a:ext uri="{FF2B5EF4-FFF2-40B4-BE49-F238E27FC236}">
                <a16:creationId xmlns:a16="http://schemas.microsoft.com/office/drawing/2014/main" id="{30090A83-054C-42FF-B461-D9F01DD9A3A5}"/>
              </a:ext>
            </a:extLst>
          </p:cNvPr>
          <p:cNvSpPr txBox="1"/>
          <p:nvPr/>
        </p:nvSpPr>
        <p:spPr>
          <a:xfrm>
            <a:off x="968537" y="1836635"/>
            <a:ext cx="10400322" cy="3293209"/>
          </a:xfrm>
          <a:prstGeom prst="rect">
            <a:avLst/>
          </a:prstGeom>
          <a:noFill/>
        </p:spPr>
        <p:txBody>
          <a:bodyPr wrap="square" rtlCol="0">
            <a:spAutoFit/>
          </a:bodyPr>
          <a:lstStyle/>
          <a:p>
            <a:pPr algn="just"/>
            <a:endParaRPr lang="tr-TR" sz="2000" dirty="0"/>
          </a:p>
          <a:p>
            <a:pPr algn="just"/>
            <a:r>
              <a:rPr lang="tr-TR" sz="2400" dirty="0"/>
              <a:t>5510 sayılı Kanunun 81’inci maddesinin birinci fıkrasının (ı) bendi uyarınca beş puanlık indirim uygulamasında işverenin Kuruma olan yasal ödeme süresi geçmiş sigorta primi, işsizlik sigortası primi, idari para cezası ve bunlara ilişkin gecikme cezası ve gecikme zammı borcunun 2021/Eylül ayına/dönemine ilişkin muhtasar ve prim hizmet beyannamesinden itibaren geçerli olmak üzere </a:t>
            </a:r>
            <a:r>
              <a:rPr lang="tr-TR" sz="2400" b="1" dirty="0">
                <a:solidFill>
                  <a:srgbClr val="002060"/>
                </a:solidFill>
              </a:rPr>
              <a:t>Türkiye genelindeki tüm işyerleri esas alınarak</a:t>
            </a:r>
            <a:r>
              <a:rPr lang="tr-TR" sz="2400" dirty="0">
                <a:solidFill>
                  <a:srgbClr val="C00000"/>
                </a:solidFill>
              </a:rPr>
              <a:t> </a:t>
            </a:r>
            <a:r>
              <a:rPr lang="tr-TR" sz="2400" dirty="0"/>
              <a:t>sorgulanacak olup, sonrasında yapılan düzenleme ile 2021/Eylül ayında başlayacak olan uygulama </a:t>
            </a:r>
            <a:r>
              <a:rPr lang="tr-TR" sz="2400" b="1" dirty="0">
                <a:solidFill>
                  <a:srgbClr val="C00000"/>
                </a:solidFill>
              </a:rPr>
              <a:t>2022/Ocak ayına ertelenmiştir</a:t>
            </a:r>
            <a:r>
              <a:rPr lang="tr-TR" sz="2400" dirty="0">
                <a:solidFill>
                  <a:srgbClr val="C00000"/>
                </a:solidFill>
              </a:rPr>
              <a:t>.</a:t>
            </a:r>
          </a:p>
          <a:p>
            <a:pPr algn="just"/>
            <a:endParaRPr lang="tr-TR" sz="2000" dirty="0"/>
          </a:p>
        </p:txBody>
      </p:sp>
    </p:spTree>
    <p:extLst>
      <p:ext uri="{BB962C8B-B14F-4D97-AF65-F5344CB8AC3E}">
        <p14:creationId xmlns:p14="http://schemas.microsoft.com/office/powerpoint/2010/main" val="3608537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useBgFill="1">
        <p:nvSpPr>
          <p:cNvPr id="9" name="Alt Başlık 2"/>
          <p:cNvSpPr>
            <a:spLocks noGrp="1"/>
          </p:cNvSpPr>
          <p:nvPr>
            <p:ph type="subTitle" idx="1"/>
          </p:nvPr>
        </p:nvSpPr>
        <p:spPr>
          <a:xfrm>
            <a:off x="224466" y="786710"/>
            <a:ext cx="11487270" cy="1037601"/>
          </a:xfrm>
        </p:spPr>
        <p:txBody>
          <a:bodyPr>
            <a:noAutofit/>
          </a:bodyPr>
          <a:lstStyle/>
          <a:p>
            <a:pPr algn="ctr"/>
            <a:r>
              <a:rPr lang="tr-TR" sz="4000" b="1" dirty="0">
                <a:solidFill>
                  <a:srgbClr val="C00000"/>
                </a:solidFill>
                <a:effectLst>
                  <a:outerShdw blurRad="38100" dist="38100" dir="2700000" algn="tl">
                    <a:srgbClr val="000000">
                      <a:alpha val="43137"/>
                    </a:srgbClr>
                  </a:outerShdw>
                </a:effectLst>
              </a:rPr>
              <a:t>ASGARİ ÜCRET DESTEĞİ İSTİSNALARI</a:t>
            </a:r>
          </a:p>
        </p:txBody>
      </p:sp>
      <p:cxnSp>
        <p:nvCxnSpPr>
          <p:cNvPr id="5" name="Düz Bağlayıcı 4"/>
          <p:cNvCxnSpPr>
            <a:cxnSpLocks/>
          </p:cNvCxnSpPr>
          <p:nvPr/>
        </p:nvCxnSpPr>
        <p:spPr>
          <a:xfrm>
            <a:off x="377072" y="457920"/>
            <a:ext cx="11334664" cy="0"/>
          </a:xfrm>
          <a:prstGeom prst="line">
            <a:avLst/>
          </a:prstGeom>
          <a:ln w="28575">
            <a:solidFill>
              <a:srgbClr val="7030A0"/>
            </a:solidFill>
          </a:ln>
        </p:spPr>
        <p:style>
          <a:lnRef idx="1">
            <a:schemeClr val="accent6"/>
          </a:lnRef>
          <a:fillRef idx="0">
            <a:schemeClr val="accent6"/>
          </a:fillRef>
          <a:effectRef idx="0">
            <a:schemeClr val="accent6"/>
          </a:effectRef>
          <a:fontRef idx="minor">
            <a:schemeClr val="tx1"/>
          </a:fontRef>
        </p:style>
      </p:cxnSp>
      <p:cxnSp>
        <p:nvCxnSpPr>
          <p:cNvPr id="8" name="Düz Bağlayıcı 7"/>
          <p:cNvCxnSpPr>
            <a:cxnSpLocks/>
          </p:cNvCxnSpPr>
          <p:nvPr/>
        </p:nvCxnSpPr>
        <p:spPr>
          <a:xfrm flipV="1">
            <a:off x="672804" y="311085"/>
            <a:ext cx="0" cy="6157492"/>
          </a:xfrm>
          <a:prstGeom prst="line">
            <a:avLst/>
          </a:prstGeom>
          <a:ln w="19050">
            <a:solidFill>
              <a:srgbClr val="7030A0"/>
            </a:solidFill>
          </a:ln>
        </p:spPr>
        <p:style>
          <a:lnRef idx="1">
            <a:schemeClr val="accent6"/>
          </a:lnRef>
          <a:fillRef idx="0">
            <a:schemeClr val="accent6"/>
          </a:fillRef>
          <a:effectRef idx="0">
            <a:schemeClr val="accent6"/>
          </a:effectRef>
          <a:fontRef idx="minor">
            <a:schemeClr val="tx1"/>
          </a:fontRef>
        </p:style>
      </p:cxnSp>
      <p:cxnSp>
        <p:nvCxnSpPr>
          <p:cNvPr id="12" name="Düz Bağlayıcı 11"/>
          <p:cNvCxnSpPr>
            <a:cxnSpLocks/>
          </p:cNvCxnSpPr>
          <p:nvPr/>
        </p:nvCxnSpPr>
        <p:spPr>
          <a:xfrm flipV="1">
            <a:off x="11540298" y="311085"/>
            <a:ext cx="0" cy="6153346"/>
          </a:xfrm>
          <a:prstGeom prst="line">
            <a:avLst/>
          </a:prstGeom>
          <a:ln w="19050">
            <a:solidFill>
              <a:srgbClr val="7030A0"/>
            </a:solidFill>
          </a:ln>
        </p:spPr>
        <p:style>
          <a:lnRef idx="1">
            <a:schemeClr val="accent6"/>
          </a:lnRef>
          <a:fillRef idx="0">
            <a:schemeClr val="accent6"/>
          </a:fillRef>
          <a:effectRef idx="0">
            <a:schemeClr val="accent6"/>
          </a:effectRef>
          <a:fontRef idx="minor">
            <a:schemeClr val="tx1"/>
          </a:fontRef>
        </p:style>
      </p:cxnSp>
      <p:cxnSp>
        <p:nvCxnSpPr>
          <p:cNvPr id="13" name="Düz Bağlayıcı 12"/>
          <p:cNvCxnSpPr>
            <a:cxnSpLocks/>
          </p:cNvCxnSpPr>
          <p:nvPr/>
        </p:nvCxnSpPr>
        <p:spPr>
          <a:xfrm>
            <a:off x="377072" y="6216564"/>
            <a:ext cx="11334664" cy="0"/>
          </a:xfrm>
          <a:prstGeom prst="line">
            <a:avLst/>
          </a:prstGeom>
          <a:ln w="19050">
            <a:solidFill>
              <a:srgbClr val="7030A0"/>
            </a:solidFill>
          </a:ln>
        </p:spPr>
        <p:style>
          <a:lnRef idx="1">
            <a:schemeClr val="accent6"/>
          </a:lnRef>
          <a:fillRef idx="0">
            <a:schemeClr val="accent6"/>
          </a:fillRef>
          <a:effectRef idx="0">
            <a:schemeClr val="accent6"/>
          </a:effectRef>
          <a:fontRef idx="minor">
            <a:schemeClr val="tx1"/>
          </a:fontRef>
        </p:style>
      </p:cxnSp>
      <p:sp>
        <p:nvSpPr>
          <p:cNvPr id="2" name="Metin kutusu 1">
            <a:extLst>
              <a:ext uri="{FF2B5EF4-FFF2-40B4-BE49-F238E27FC236}">
                <a16:creationId xmlns:a16="http://schemas.microsoft.com/office/drawing/2014/main" id="{30090A83-054C-42FF-B461-D9F01DD9A3A5}"/>
              </a:ext>
            </a:extLst>
          </p:cNvPr>
          <p:cNvSpPr txBox="1"/>
          <p:nvPr/>
        </p:nvSpPr>
        <p:spPr>
          <a:xfrm>
            <a:off x="968537" y="1500541"/>
            <a:ext cx="10400322" cy="4524315"/>
          </a:xfrm>
          <a:prstGeom prst="rect">
            <a:avLst/>
          </a:prstGeom>
          <a:noFill/>
        </p:spPr>
        <p:txBody>
          <a:bodyPr wrap="square" rtlCol="0">
            <a:spAutoFit/>
          </a:bodyPr>
          <a:lstStyle/>
          <a:p>
            <a:pPr marL="342900" indent="-342900" algn="just">
              <a:buFont typeface="Arial" panose="020B0604020202020204" pitchFamily="34" charset="0"/>
              <a:buChar char="•"/>
            </a:pPr>
            <a:r>
              <a:rPr lang="tr-TR" sz="2400" dirty="0">
                <a:solidFill>
                  <a:srgbClr val="C00000"/>
                </a:solidFill>
              </a:rPr>
              <a:t>2021 yılı öncesinde </a:t>
            </a:r>
            <a:r>
              <a:rPr lang="tr-TR" sz="2400" dirty="0" err="1">
                <a:solidFill>
                  <a:srgbClr val="C00000"/>
                </a:solidFill>
              </a:rPr>
              <a:t>SGK’ya</a:t>
            </a:r>
            <a:r>
              <a:rPr lang="tr-TR" sz="2400" dirty="0">
                <a:solidFill>
                  <a:srgbClr val="C00000"/>
                </a:solidFill>
              </a:rPr>
              <a:t> tescil edilmiş </a:t>
            </a:r>
            <a:r>
              <a:rPr lang="tr-TR" sz="2400" dirty="0">
                <a:solidFill>
                  <a:srgbClr val="002060"/>
                </a:solidFill>
              </a:rPr>
              <a:t>işyerleri </a:t>
            </a:r>
            <a:r>
              <a:rPr lang="tr-TR" sz="2400" dirty="0"/>
              <a:t>gerek cari ay ve gerekse de önceki dönemlere ait borçları bulunsa dahi </a:t>
            </a:r>
            <a:r>
              <a:rPr lang="tr-TR" sz="2400" dirty="0">
                <a:solidFill>
                  <a:srgbClr val="C00000"/>
                </a:solidFill>
              </a:rPr>
              <a:t>asgari ücret desteğinden faydalanabilmekte,</a:t>
            </a:r>
            <a:r>
              <a:rPr lang="tr-TR" sz="2400" dirty="0"/>
              <a:t> ancak 2021 yılında </a:t>
            </a:r>
            <a:r>
              <a:rPr lang="tr-TR" sz="2400" dirty="0" err="1"/>
              <a:t>SGK’ya</a:t>
            </a:r>
            <a:r>
              <a:rPr lang="tr-TR" sz="2400" dirty="0"/>
              <a:t> tescil edilmiş işyerleri gerek cari ve gerekse de önceki dönemlere ait SGK borçları mevcut ve yapılandırılmamış ise destekten faydalanma imkanları bulunmamaktadır. </a:t>
            </a:r>
          </a:p>
          <a:p>
            <a:pPr algn="just"/>
            <a:endParaRPr lang="tr-TR" sz="2400" dirty="0"/>
          </a:p>
          <a:p>
            <a:pPr marL="342900" indent="-342900" algn="just">
              <a:buFont typeface="Arial" panose="020B0604020202020204" pitchFamily="34" charset="0"/>
              <a:buChar char="•"/>
            </a:pPr>
            <a:r>
              <a:rPr lang="tr-TR" sz="2400" dirty="0"/>
              <a:t>2021 yılı asgari ücret desteği; sigortalıların prime esas kazançlarının Kuruma bildirilmediği veya eksik bildirildiği tespit edildiğinde gecikme cezası ve gecikme zammıyla birlikte geri alınır, ancak ilgili ayda brüt asgari ücretin onda birini geçmeyecek tutarda eksik prime esas kazanç bildirimi yapıldığının tespiti durumunda Kurumca yapılacak ihtar üzerine </a:t>
            </a:r>
            <a:r>
              <a:rPr lang="tr-TR" sz="2400" b="1" dirty="0">
                <a:solidFill>
                  <a:srgbClr val="002060"/>
                </a:solidFill>
              </a:rPr>
              <a:t>on beş gün içinde eksikliğin giderilmesi halinde i</a:t>
            </a:r>
            <a:r>
              <a:rPr lang="tr-TR" sz="2400" dirty="0"/>
              <a:t>şyeri destekten faydalanmaya devam edebilir.</a:t>
            </a:r>
          </a:p>
        </p:txBody>
      </p:sp>
    </p:spTree>
    <p:extLst>
      <p:ext uri="{BB962C8B-B14F-4D97-AF65-F5344CB8AC3E}">
        <p14:creationId xmlns:p14="http://schemas.microsoft.com/office/powerpoint/2010/main" val="24542391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useBgFill="1">
        <p:nvSpPr>
          <p:cNvPr id="9" name="Alt Başlık 2"/>
          <p:cNvSpPr>
            <a:spLocks noGrp="1"/>
          </p:cNvSpPr>
          <p:nvPr>
            <p:ph type="subTitle" idx="1"/>
          </p:nvPr>
        </p:nvSpPr>
        <p:spPr>
          <a:xfrm>
            <a:off x="224466" y="457921"/>
            <a:ext cx="11487270" cy="615870"/>
          </a:xfrm>
        </p:spPr>
        <p:txBody>
          <a:bodyPr>
            <a:noAutofit/>
          </a:bodyPr>
          <a:lstStyle/>
          <a:p>
            <a:pPr algn="ctr"/>
            <a:r>
              <a:rPr lang="tr-TR" sz="4000" b="1" dirty="0">
                <a:solidFill>
                  <a:srgbClr val="C00000"/>
                </a:solidFill>
                <a:effectLst>
                  <a:outerShdw blurRad="38100" dist="38100" dir="2700000" algn="tl">
                    <a:srgbClr val="000000">
                      <a:alpha val="43137"/>
                    </a:srgbClr>
                  </a:outerShdw>
                </a:effectLst>
              </a:rPr>
              <a:t>ÇALIŞMADI BİLDİRİMİ</a:t>
            </a:r>
          </a:p>
        </p:txBody>
      </p:sp>
      <p:cxnSp>
        <p:nvCxnSpPr>
          <p:cNvPr id="5" name="Düz Bağlayıcı 4"/>
          <p:cNvCxnSpPr>
            <a:cxnSpLocks/>
          </p:cNvCxnSpPr>
          <p:nvPr/>
        </p:nvCxnSpPr>
        <p:spPr>
          <a:xfrm>
            <a:off x="377072" y="457920"/>
            <a:ext cx="11334664" cy="0"/>
          </a:xfrm>
          <a:prstGeom prst="line">
            <a:avLst/>
          </a:prstGeom>
          <a:ln w="28575">
            <a:solidFill>
              <a:srgbClr val="7030A0"/>
            </a:solidFill>
          </a:ln>
        </p:spPr>
        <p:style>
          <a:lnRef idx="1">
            <a:schemeClr val="accent6"/>
          </a:lnRef>
          <a:fillRef idx="0">
            <a:schemeClr val="accent6"/>
          </a:fillRef>
          <a:effectRef idx="0">
            <a:schemeClr val="accent6"/>
          </a:effectRef>
          <a:fontRef idx="minor">
            <a:schemeClr val="tx1"/>
          </a:fontRef>
        </p:style>
      </p:cxnSp>
      <p:cxnSp>
        <p:nvCxnSpPr>
          <p:cNvPr id="8" name="Düz Bağlayıcı 7"/>
          <p:cNvCxnSpPr>
            <a:cxnSpLocks/>
          </p:cNvCxnSpPr>
          <p:nvPr/>
        </p:nvCxnSpPr>
        <p:spPr>
          <a:xfrm flipV="1">
            <a:off x="672804" y="311085"/>
            <a:ext cx="0" cy="6157492"/>
          </a:xfrm>
          <a:prstGeom prst="line">
            <a:avLst/>
          </a:prstGeom>
          <a:ln w="19050">
            <a:solidFill>
              <a:srgbClr val="7030A0"/>
            </a:solidFill>
          </a:ln>
        </p:spPr>
        <p:style>
          <a:lnRef idx="1">
            <a:schemeClr val="accent6"/>
          </a:lnRef>
          <a:fillRef idx="0">
            <a:schemeClr val="accent6"/>
          </a:fillRef>
          <a:effectRef idx="0">
            <a:schemeClr val="accent6"/>
          </a:effectRef>
          <a:fontRef idx="minor">
            <a:schemeClr val="tx1"/>
          </a:fontRef>
        </p:style>
      </p:cxnSp>
      <p:cxnSp>
        <p:nvCxnSpPr>
          <p:cNvPr id="12" name="Düz Bağlayıcı 11"/>
          <p:cNvCxnSpPr>
            <a:cxnSpLocks/>
          </p:cNvCxnSpPr>
          <p:nvPr/>
        </p:nvCxnSpPr>
        <p:spPr>
          <a:xfrm flipV="1">
            <a:off x="11540298" y="311085"/>
            <a:ext cx="0" cy="6153346"/>
          </a:xfrm>
          <a:prstGeom prst="line">
            <a:avLst/>
          </a:prstGeom>
          <a:ln w="19050">
            <a:solidFill>
              <a:srgbClr val="7030A0"/>
            </a:solidFill>
          </a:ln>
        </p:spPr>
        <p:style>
          <a:lnRef idx="1">
            <a:schemeClr val="accent6"/>
          </a:lnRef>
          <a:fillRef idx="0">
            <a:schemeClr val="accent6"/>
          </a:fillRef>
          <a:effectRef idx="0">
            <a:schemeClr val="accent6"/>
          </a:effectRef>
          <a:fontRef idx="minor">
            <a:schemeClr val="tx1"/>
          </a:fontRef>
        </p:style>
      </p:cxnSp>
      <p:cxnSp>
        <p:nvCxnSpPr>
          <p:cNvPr id="13" name="Düz Bağlayıcı 12"/>
          <p:cNvCxnSpPr>
            <a:cxnSpLocks/>
          </p:cNvCxnSpPr>
          <p:nvPr/>
        </p:nvCxnSpPr>
        <p:spPr>
          <a:xfrm>
            <a:off x="377072" y="6216564"/>
            <a:ext cx="11334664" cy="0"/>
          </a:xfrm>
          <a:prstGeom prst="line">
            <a:avLst/>
          </a:prstGeom>
          <a:ln w="19050">
            <a:solidFill>
              <a:srgbClr val="7030A0"/>
            </a:solidFill>
          </a:ln>
        </p:spPr>
        <p:style>
          <a:lnRef idx="1">
            <a:schemeClr val="accent6"/>
          </a:lnRef>
          <a:fillRef idx="0">
            <a:schemeClr val="accent6"/>
          </a:fillRef>
          <a:effectRef idx="0">
            <a:schemeClr val="accent6"/>
          </a:effectRef>
          <a:fontRef idx="minor">
            <a:schemeClr val="tx1"/>
          </a:fontRef>
        </p:style>
      </p:cxnSp>
      <p:sp>
        <p:nvSpPr>
          <p:cNvPr id="3" name="Dikdörtgen 2">
            <a:extLst>
              <a:ext uri="{FF2B5EF4-FFF2-40B4-BE49-F238E27FC236}">
                <a16:creationId xmlns:a16="http://schemas.microsoft.com/office/drawing/2014/main" id="{8AA325E6-A771-4565-9EED-5D7F0D0CB78E}"/>
              </a:ext>
            </a:extLst>
          </p:cNvPr>
          <p:cNvSpPr/>
          <p:nvPr/>
        </p:nvSpPr>
        <p:spPr>
          <a:xfrm>
            <a:off x="775230" y="1051717"/>
            <a:ext cx="10538340" cy="2862322"/>
          </a:xfrm>
          <a:prstGeom prst="rect">
            <a:avLst/>
          </a:prstGeom>
        </p:spPr>
        <p:txBody>
          <a:bodyPr wrap="square">
            <a:spAutoFit/>
          </a:bodyPr>
          <a:lstStyle/>
          <a:p>
            <a:pPr marL="285750" indent="-285750" algn="just">
              <a:buFont typeface="Arial" panose="020B0604020202020204" pitchFamily="34" charset="0"/>
              <a:buChar char="•"/>
            </a:pPr>
            <a:r>
              <a:rPr lang="tr-TR" dirty="0"/>
              <a:t>Sigortalıların istirahatli oldukları sürelere ait geçici iş göremezlik ödeneği alabilmeleri için diğer şartlar yanında </a:t>
            </a:r>
            <a:r>
              <a:rPr lang="tr-TR" b="1" dirty="0">
                <a:solidFill>
                  <a:srgbClr val="FF0000"/>
                </a:solidFill>
              </a:rPr>
              <a:t>istirahat süresince işyerinde çalışmamış olması şartı </a:t>
            </a:r>
            <a:r>
              <a:rPr lang="tr-TR" dirty="0"/>
              <a:t>arandığından, işverene bildirim yükümlülüğü getirilmiştir.</a:t>
            </a:r>
          </a:p>
          <a:p>
            <a:pPr algn="just"/>
            <a:r>
              <a:rPr lang="tr-TR" dirty="0">
                <a:solidFill>
                  <a:srgbClr val="002060"/>
                </a:solidFill>
              </a:rPr>
              <a:t>Bildirim iki şekilde yapılabilir;</a:t>
            </a:r>
          </a:p>
          <a:p>
            <a:pPr marL="342900" indent="-342900" algn="just" fontAlgn="b">
              <a:buFont typeface="+mj-lt"/>
              <a:buAutoNum type="arabicPeriod"/>
            </a:pPr>
            <a:r>
              <a:rPr lang="tr-TR" dirty="0"/>
              <a:t>www.sgk.gov.tr internet sayfasındaki «e-SGK / İŞVEREN / Çalışılmadığına Dair Bildirim Girişi» ekranından, işverenler tarafından sigortalıların hak ettikleri istirahat süresinin bitim tarihinin içinde bulunduğu aya ait </a:t>
            </a:r>
            <a:r>
              <a:rPr lang="tr-TR" dirty="0" err="1"/>
              <a:t>aphb</a:t>
            </a:r>
            <a:r>
              <a:rPr lang="tr-TR" dirty="0"/>
              <a:t> verileceği son tarihteki günün sonuna kadar elektronik ortamda yapılması zorunludur. </a:t>
            </a:r>
          </a:p>
          <a:p>
            <a:pPr marL="342900" indent="-342900" algn="just" fontAlgn="b">
              <a:buFont typeface="+mj-lt"/>
              <a:buAutoNum type="arabicPeriod"/>
            </a:pPr>
            <a:r>
              <a:rPr lang="tr-TR" dirty="0"/>
              <a:t>İstirahatli olduğu sürede işyerinde çalışmayan sigortalıyla ilgili o aya ait aylık prim ve hizmet belgesinde 01(istirahat) eksik gün nedeni veya </a:t>
            </a:r>
            <a:r>
              <a:rPr lang="tr-TR" b="1" dirty="0"/>
              <a:t>“</a:t>
            </a:r>
            <a:r>
              <a:rPr lang="tr-TR" b="1" dirty="0">
                <a:solidFill>
                  <a:srgbClr val="FF0000"/>
                </a:solidFill>
              </a:rPr>
              <a:t>istirahat süresinde çalışmamıştır</a:t>
            </a:r>
            <a:r>
              <a:rPr lang="tr-TR" dirty="0"/>
              <a:t>” kutucuğunun işaretlenmesi de çalışılmadığına dair bildirim yerine geçmektedir.</a:t>
            </a:r>
          </a:p>
        </p:txBody>
      </p:sp>
      <p:graphicFrame>
        <p:nvGraphicFramePr>
          <p:cNvPr id="2" name="Tablo 1">
            <a:extLst>
              <a:ext uri="{FF2B5EF4-FFF2-40B4-BE49-F238E27FC236}">
                <a16:creationId xmlns:a16="http://schemas.microsoft.com/office/drawing/2014/main" id="{C4EAEA74-41C7-4643-9DC3-4E53F5E3B4F1}"/>
              </a:ext>
            </a:extLst>
          </p:cNvPr>
          <p:cNvGraphicFramePr>
            <a:graphicFrameLocks noGrp="1"/>
          </p:cNvGraphicFramePr>
          <p:nvPr>
            <p:extLst>
              <p:ext uri="{D42A27DB-BD31-4B8C-83A1-F6EECF244321}">
                <p14:modId xmlns:p14="http://schemas.microsoft.com/office/powerpoint/2010/main" val="2761338671"/>
              </p:ext>
            </p:extLst>
          </p:nvPr>
        </p:nvGraphicFramePr>
        <p:xfrm>
          <a:off x="1904223" y="4239609"/>
          <a:ext cx="8616091" cy="1566674"/>
        </p:xfrm>
        <a:graphic>
          <a:graphicData uri="http://schemas.openxmlformats.org/drawingml/2006/table">
            <a:tbl>
              <a:tblPr firstRow="1" bandRow="1">
                <a:tableStyleId>{74C1A8A3-306A-4EB7-A6B1-4F7E0EB9C5D6}</a:tableStyleId>
              </a:tblPr>
              <a:tblGrid>
                <a:gridCol w="4650477">
                  <a:extLst>
                    <a:ext uri="{9D8B030D-6E8A-4147-A177-3AD203B41FA5}">
                      <a16:colId xmlns:a16="http://schemas.microsoft.com/office/drawing/2014/main" val="1954950408"/>
                    </a:ext>
                  </a:extLst>
                </a:gridCol>
                <a:gridCol w="3965614">
                  <a:extLst>
                    <a:ext uri="{9D8B030D-6E8A-4147-A177-3AD203B41FA5}">
                      <a16:colId xmlns:a16="http://schemas.microsoft.com/office/drawing/2014/main" val="4228568638"/>
                    </a:ext>
                  </a:extLst>
                </a:gridCol>
              </a:tblGrid>
              <a:tr h="432817">
                <a:tc>
                  <a:txBody>
                    <a:bodyPr/>
                    <a:lstStyle/>
                    <a:p>
                      <a:pPr algn="l"/>
                      <a:r>
                        <a:rPr lang="tr-TR" sz="2000" kern="1200" dirty="0">
                          <a:effectLst/>
                        </a:rPr>
                        <a:t>İDARİ PARA CEZASINA ESAS DURUM</a:t>
                      </a:r>
                      <a:endParaRPr lang="tr-TR" sz="2000" dirty="0"/>
                    </a:p>
                  </a:txBody>
                  <a:tcPr/>
                </a:tc>
                <a:tc>
                  <a:txBody>
                    <a:bodyPr/>
                    <a:lstStyle/>
                    <a:p>
                      <a:r>
                        <a:rPr lang="tr-TR" sz="2000" dirty="0"/>
                        <a:t>ÖDENECEK</a:t>
                      </a:r>
                      <a:r>
                        <a:rPr lang="tr-TR" sz="2000" baseline="0" dirty="0"/>
                        <a:t> TUTAR</a:t>
                      </a:r>
                      <a:endParaRPr lang="tr-TR" sz="2000" dirty="0"/>
                    </a:p>
                  </a:txBody>
                  <a:tcPr/>
                </a:tc>
                <a:extLst>
                  <a:ext uri="{0D108BD9-81ED-4DB2-BD59-A6C34878D82A}">
                    <a16:rowId xmlns:a16="http://schemas.microsoft.com/office/drawing/2014/main" val="2163400628"/>
                  </a:ext>
                </a:extLst>
              </a:tr>
              <a:tr h="650465">
                <a:tc>
                  <a:txBody>
                    <a:bodyPr/>
                    <a:lstStyle/>
                    <a:p>
                      <a:r>
                        <a:rPr lang="tr-TR" sz="2000" kern="1200" dirty="0">
                          <a:effectLst/>
                        </a:rPr>
                        <a:t>Belirlenen süre içerisinde ve elektronik ortamda bildirimin yapılmaması halinde</a:t>
                      </a:r>
                      <a:endParaRPr lang="tr-TR" sz="2400" dirty="0">
                        <a:solidFill>
                          <a:schemeClr val="tx1"/>
                        </a:solidFill>
                      </a:endParaRPr>
                    </a:p>
                  </a:txBody>
                  <a:tcPr/>
                </a:tc>
                <a:tc>
                  <a:txBody>
                    <a:bodyPr/>
                    <a:lstStyle/>
                    <a:p>
                      <a:r>
                        <a:rPr lang="tr-TR" sz="2000" dirty="0"/>
                        <a:t>357,75 TL</a:t>
                      </a:r>
                    </a:p>
                  </a:txBody>
                  <a:tcPr/>
                </a:tc>
                <a:extLst>
                  <a:ext uri="{0D108BD9-81ED-4DB2-BD59-A6C34878D82A}">
                    <a16:rowId xmlns:a16="http://schemas.microsoft.com/office/drawing/2014/main" val="3612462202"/>
                  </a:ext>
                </a:extLst>
              </a:tr>
              <a:tr h="432817">
                <a:tc>
                  <a:txBody>
                    <a:bodyPr/>
                    <a:lstStyle/>
                    <a:p>
                      <a:r>
                        <a:rPr lang="tr-TR" sz="2000" kern="1200" dirty="0">
                          <a:effectLst/>
                        </a:rPr>
                        <a:t>Bildirimin hiç yapılmaması halinde </a:t>
                      </a:r>
                      <a:endParaRPr lang="tr-TR" sz="2000" b="1" kern="1200" dirty="0">
                        <a:solidFill>
                          <a:schemeClr val="tx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2000" baseline="0" dirty="0"/>
                        <a:t>1.788,75 TL.</a:t>
                      </a:r>
                      <a:endParaRPr lang="tr-TR" sz="2000" dirty="0"/>
                    </a:p>
                  </a:txBody>
                  <a:tcPr/>
                </a:tc>
                <a:extLst>
                  <a:ext uri="{0D108BD9-81ED-4DB2-BD59-A6C34878D82A}">
                    <a16:rowId xmlns:a16="http://schemas.microsoft.com/office/drawing/2014/main" val="354140029"/>
                  </a:ext>
                </a:extLst>
              </a:tr>
            </a:tbl>
          </a:graphicData>
        </a:graphic>
      </p:graphicFrame>
    </p:spTree>
    <p:extLst>
      <p:ext uri="{BB962C8B-B14F-4D97-AF65-F5344CB8AC3E}">
        <p14:creationId xmlns:p14="http://schemas.microsoft.com/office/powerpoint/2010/main" val="31464542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useBgFill="1">
        <p:nvSpPr>
          <p:cNvPr id="9" name="Alt Başlık 2"/>
          <p:cNvSpPr>
            <a:spLocks noGrp="1"/>
          </p:cNvSpPr>
          <p:nvPr>
            <p:ph type="subTitle" idx="1"/>
          </p:nvPr>
        </p:nvSpPr>
        <p:spPr>
          <a:xfrm>
            <a:off x="224466" y="604757"/>
            <a:ext cx="11487270" cy="598210"/>
          </a:xfrm>
        </p:spPr>
        <p:txBody>
          <a:bodyPr>
            <a:noAutofit/>
          </a:bodyPr>
          <a:lstStyle/>
          <a:p>
            <a:pPr algn="ctr"/>
            <a:r>
              <a:rPr lang="tr-TR" sz="4000" b="1" dirty="0">
                <a:solidFill>
                  <a:srgbClr val="C00000"/>
                </a:solidFill>
                <a:effectLst>
                  <a:outerShdw blurRad="38100" dist="38100" dir="2700000" algn="tl">
                    <a:srgbClr val="000000">
                      <a:alpha val="43137"/>
                    </a:srgbClr>
                  </a:outerShdw>
                </a:effectLst>
              </a:rPr>
              <a:t>İŞ KAZASI BİLDİRİMİ</a:t>
            </a:r>
          </a:p>
        </p:txBody>
      </p:sp>
      <p:cxnSp>
        <p:nvCxnSpPr>
          <p:cNvPr id="5" name="Düz Bağlayıcı 4"/>
          <p:cNvCxnSpPr>
            <a:cxnSpLocks/>
          </p:cNvCxnSpPr>
          <p:nvPr/>
        </p:nvCxnSpPr>
        <p:spPr>
          <a:xfrm>
            <a:off x="377072" y="457920"/>
            <a:ext cx="11334664" cy="0"/>
          </a:xfrm>
          <a:prstGeom prst="line">
            <a:avLst/>
          </a:prstGeom>
          <a:ln w="28575">
            <a:solidFill>
              <a:srgbClr val="7030A0"/>
            </a:solidFill>
          </a:ln>
        </p:spPr>
        <p:style>
          <a:lnRef idx="1">
            <a:schemeClr val="accent6"/>
          </a:lnRef>
          <a:fillRef idx="0">
            <a:schemeClr val="accent6"/>
          </a:fillRef>
          <a:effectRef idx="0">
            <a:schemeClr val="accent6"/>
          </a:effectRef>
          <a:fontRef idx="minor">
            <a:schemeClr val="tx1"/>
          </a:fontRef>
        </p:style>
      </p:cxnSp>
      <p:cxnSp>
        <p:nvCxnSpPr>
          <p:cNvPr id="8" name="Düz Bağlayıcı 7"/>
          <p:cNvCxnSpPr>
            <a:cxnSpLocks/>
          </p:cNvCxnSpPr>
          <p:nvPr/>
        </p:nvCxnSpPr>
        <p:spPr>
          <a:xfrm flipV="1">
            <a:off x="672804" y="311085"/>
            <a:ext cx="0" cy="6157492"/>
          </a:xfrm>
          <a:prstGeom prst="line">
            <a:avLst/>
          </a:prstGeom>
          <a:ln w="19050">
            <a:solidFill>
              <a:srgbClr val="7030A0"/>
            </a:solidFill>
          </a:ln>
        </p:spPr>
        <p:style>
          <a:lnRef idx="1">
            <a:schemeClr val="accent6"/>
          </a:lnRef>
          <a:fillRef idx="0">
            <a:schemeClr val="accent6"/>
          </a:fillRef>
          <a:effectRef idx="0">
            <a:schemeClr val="accent6"/>
          </a:effectRef>
          <a:fontRef idx="minor">
            <a:schemeClr val="tx1"/>
          </a:fontRef>
        </p:style>
      </p:cxnSp>
      <p:cxnSp>
        <p:nvCxnSpPr>
          <p:cNvPr id="12" name="Düz Bağlayıcı 11"/>
          <p:cNvCxnSpPr>
            <a:cxnSpLocks/>
          </p:cNvCxnSpPr>
          <p:nvPr/>
        </p:nvCxnSpPr>
        <p:spPr>
          <a:xfrm flipV="1">
            <a:off x="11540298" y="311085"/>
            <a:ext cx="0" cy="6153346"/>
          </a:xfrm>
          <a:prstGeom prst="line">
            <a:avLst/>
          </a:prstGeom>
          <a:ln w="19050">
            <a:solidFill>
              <a:srgbClr val="7030A0"/>
            </a:solidFill>
          </a:ln>
        </p:spPr>
        <p:style>
          <a:lnRef idx="1">
            <a:schemeClr val="accent6"/>
          </a:lnRef>
          <a:fillRef idx="0">
            <a:schemeClr val="accent6"/>
          </a:fillRef>
          <a:effectRef idx="0">
            <a:schemeClr val="accent6"/>
          </a:effectRef>
          <a:fontRef idx="minor">
            <a:schemeClr val="tx1"/>
          </a:fontRef>
        </p:style>
      </p:cxnSp>
      <p:cxnSp>
        <p:nvCxnSpPr>
          <p:cNvPr id="13" name="Düz Bağlayıcı 12"/>
          <p:cNvCxnSpPr>
            <a:cxnSpLocks/>
          </p:cNvCxnSpPr>
          <p:nvPr/>
        </p:nvCxnSpPr>
        <p:spPr>
          <a:xfrm>
            <a:off x="377072" y="6216564"/>
            <a:ext cx="11334664" cy="0"/>
          </a:xfrm>
          <a:prstGeom prst="line">
            <a:avLst/>
          </a:prstGeom>
          <a:ln w="19050">
            <a:solidFill>
              <a:srgbClr val="7030A0"/>
            </a:solidFill>
          </a:ln>
        </p:spPr>
        <p:style>
          <a:lnRef idx="1">
            <a:schemeClr val="accent6"/>
          </a:lnRef>
          <a:fillRef idx="0">
            <a:schemeClr val="accent6"/>
          </a:fillRef>
          <a:effectRef idx="0">
            <a:schemeClr val="accent6"/>
          </a:effectRef>
          <a:fontRef idx="minor">
            <a:schemeClr val="tx1"/>
          </a:fontRef>
        </p:style>
      </p:cxnSp>
      <p:sp>
        <p:nvSpPr>
          <p:cNvPr id="2" name="Metin kutusu 1">
            <a:extLst>
              <a:ext uri="{FF2B5EF4-FFF2-40B4-BE49-F238E27FC236}">
                <a16:creationId xmlns:a16="http://schemas.microsoft.com/office/drawing/2014/main" id="{30090A83-054C-42FF-B461-D9F01DD9A3A5}"/>
              </a:ext>
            </a:extLst>
          </p:cNvPr>
          <p:cNvSpPr txBox="1"/>
          <p:nvPr/>
        </p:nvSpPr>
        <p:spPr>
          <a:xfrm>
            <a:off x="780182" y="1454979"/>
            <a:ext cx="10654006" cy="2585323"/>
          </a:xfrm>
          <a:prstGeom prst="rect">
            <a:avLst/>
          </a:prstGeom>
          <a:noFill/>
        </p:spPr>
        <p:txBody>
          <a:bodyPr wrap="square" rtlCol="0">
            <a:spAutoFit/>
          </a:bodyPr>
          <a:lstStyle/>
          <a:p>
            <a:pPr lvl="0">
              <a:defRPr/>
            </a:pPr>
            <a:r>
              <a:rPr lang="tr-TR" b="1" dirty="0"/>
              <a:t>İş kazası bildirimi </a:t>
            </a:r>
            <a:r>
              <a:rPr lang="tr-TR" dirty="0"/>
              <a:t>işçinin iş yerinde, işi gereği yapmakla yükümlü olduğu veya işveren tarafından verilen </a:t>
            </a:r>
          </a:p>
          <a:p>
            <a:pPr lvl="0">
              <a:defRPr/>
            </a:pPr>
            <a:r>
              <a:rPr lang="tr-TR" dirty="0"/>
              <a:t>başkaca işin yapılması sırasında geçirdiği kazanın, işverence yapılması gereken bildirimdir.</a:t>
            </a:r>
          </a:p>
          <a:p>
            <a:pPr lvl="0">
              <a:defRPr/>
            </a:pPr>
            <a:endParaRPr lang="tr-TR" dirty="0">
              <a:solidFill>
                <a:prstClr val="black"/>
              </a:solidFill>
              <a:latin typeface="Calibri"/>
            </a:endParaRPr>
          </a:p>
          <a:p>
            <a:pPr algn="just"/>
            <a:r>
              <a:rPr lang="tr-TR" dirty="0"/>
              <a:t>İş kazasının 4 üncü maddenin birinci fıkrasının;</a:t>
            </a:r>
          </a:p>
          <a:p>
            <a:pPr algn="just"/>
            <a:r>
              <a:rPr lang="tr-TR" dirty="0"/>
              <a:t>a) (a) bendi ile 5 inci madde kapsamında bulunan sigortalılar bakımından bunları çalıştıran işveren tarafından, o yer </a:t>
            </a:r>
            <a:r>
              <a:rPr lang="tr-TR" b="1" dirty="0">
                <a:solidFill>
                  <a:srgbClr val="FF0000"/>
                </a:solidFill>
              </a:rPr>
              <a:t>yetkili kolluk kuvvetlerine derhal </a:t>
            </a:r>
            <a:r>
              <a:rPr lang="tr-TR" b="1" dirty="0"/>
              <a:t>ve </a:t>
            </a:r>
            <a:r>
              <a:rPr lang="tr-TR" b="1" dirty="0" err="1">
                <a:solidFill>
                  <a:srgbClr val="FF0000"/>
                </a:solidFill>
              </a:rPr>
              <a:t>SGK’ya</a:t>
            </a:r>
            <a:r>
              <a:rPr lang="tr-TR" b="1" dirty="0">
                <a:solidFill>
                  <a:srgbClr val="FF0000"/>
                </a:solidFill>
              </a:rPr>
              <a:t> en geç kazadan sonraki üç işgünü içinde</a:t>
            </a:r>
            <a:r>
              <a:rPr lang="tr-TR" b="1" dirty="0"/>
              <a:t>,</a:t>
            </a:r>
          </a:p>
          <a:p>
            <a:pPr algn="just"/>
            <a:r>
              <a:rPr lang="tr-TR" dirty="0"/>
              <a:t>b) (b) bendi kapsamında bulunan sigortalı bakımından kendisi tarafından, bir ayı geçmemek şartıyla rahatsızlığının bildirim yapmaya engel olmadığı günden sonra üç işgünü içinde,</a:t>
            </a:r>
          </a:p>
          <a:p>
            <a:pPr algn="just"/>
            <a:r>
              <a:rPr lang="tr-TR" dirty="0"/>
              <a:t>iş kazası ve meslek hastalığı bildirgesi ile doğrudan ya da taahhütlü posta ile </a:t>
            </a:r>
            <a:r>
              <a:rPr lang="tr-TR" dirty="0" err="1"/>
              <a:t>SGK’ya</a:t>
            </a:r>
            <a:r>
              <a:rPr lang="tr-TR" dirty="0"/>
              <a:t> bildirilmesi zorunludur. </a:t>
            </a:r>
            <a:endParaRPr kumimoji="0" lang="tr-TR" sz="1800" b="0" i="0" u="none" strike="noStrike" kern="1200" cap="none" spc="0" normalizeH="0" baseline="0" noProof="0" dirty="0">
              <a:ln>
                <a:noFill/>
              </a:ln>
              <a:solidFill>
                <a:prstClr val="black"/>
              </a:solidFill>
              <a:effectLst/>
              <a:uLnTx/>
              <a:uFillTx/>
              <a:latin typeface="Calibri"/>
              <a:ea typeface="+mn-ea"/>
              <a:cs typeface="+mn-cs"/>
            </a:endParaRPr>
          </a:p>
        </p:txBody>
      </p:sp>
      <p:graphicFrame>
        <p:nvGraphicFramePr>
          <p:cNvPr id="3" name="Tablo 2">
            <a:extLst>
              <a:ext uri="{FF2B5EF4-FFF2-40B4-BE49-F238E27FC236}">
                <a16:creationId xmlns:a16="http://schemas.microsoft.com/office/drawing/2014/main" id="{CB406F0B-04F8-4902-ABED-9F98488E7AB7}"/>
              </a:ext>
            </a:extLst>
          </p:cNvPr>
          <p:cNvGraphicFramePr>
            <a:graphicFrameLocks noGrp="1"/>
          </p:cNvGraphicFramePr>
          <p:nvPr>
            <p:extLst>
              <p:ext uri="{D42A27DB-BD31-4B8C-83A1-F6EECF244321}">
                <p14:modId xmlns:p14="http://schemas.microsoft.com/office/powerpoint/2010/main" val="78918098"/>
              </p:ext>
            </p:extLst>
          </p:nvPr>
        </p:nvGraphicFramePr>
        <p:xfrm>
          <a:off x="968535" y="4161858"/>
          <a:ext cx="10400312" cy="1924250"/>
        </p:xfrm>
        <a:graphic>
          <a:graphicData uri="http://schemas.openxmlformats.org/drawingml/2006/table">
            <a:tbl>
              <a:tblPr firstRow="1" bandRow="1">
                <a:tableStyleId>{74C1A8A3-306A-4EB7-A6B1-4F7E0EB9C5D6}</a:tableStyleId>
              </a:tblPr>
              <a:tblGrid>
                <a:gridCol w="2600078">
                  <a:extLst>
                    <a:ext uri="{9D8B030D-6E8A-4147-A177-3AD203B41FA5}">
                      <a16:colId xmlns:a16="http://schemas.microsoft.com/office/drawing/2014/main" val="3133607215"/>
                    </a:ext>
                  </a:extLst>
                </a:gridCol>
                <a:gridCol w="2600078">
                  <a:extLst>
                    <a:ext uri="{9D8B030D-6E8A-4147-A177-3AD203B41FA5}">
                      <a16:colId xmlns:a16="http://schemas.microsoft.com/office/drawing/2014/main" val="168134797"/>
                    </a:ext>
                  </a:extLst>
                </a:gridCol>
                <a:gridCol w="2600078">
                  <a:extLst>
                    <a:ext uri="{9D8B030D-6E8A-4147-A177-3AD203B41FA5}">
                      <a16:colId xmlns:a16="http://schemas.microsoft.com/office/drawing/2014/main" val="2340002093"/>
                    </a:ext>
                  </a:extLst>
                </a:gridCol>
                <a:gridCol w="2600078">
                  <a:extLst>
                    <a:ext uri="{9D8B030D-6E8A-4147-A177-3AD203B41FA5}">
                      <a16:colId xmlns:a16="http://schemas.microsoft.com/office/drawing/2014/main" val="2248359961"/>
                    </a:ext>
                  </a:extLst>
                </a:gridCol>
              </a:tblGrid>
              <a:tr h="384850">
                <a:tc>
                  <a:txBody>
                    <a:bodyPr/>
                    <a:lstStyle/>
                    <a:p>
                      <a:pPr algn="ctr"/>
                      <a:r>
                        <a:rPr lang="tr-TR" dirty="0"/>
                        <a:t>TEHLİKE SINIFI</a:t>
                      </a:r>
                    </a:p>
                  </a:txBody>
                  <a:tcPr/>
                </a:tc>
                <a:tc gridSpan="3">
                  <a:txBody>
                    <a:bodyPr/>
                    <a:lstStyle/>
                    <a:p>
                      <a:pPr algn="ctr"/>
                      <a:r>
                        <a:rPr lang="tr-TR" dirty="0"/>
                        <a:t>ÇALIŞAN SAYISI</a:t>
                      </a:r>
                    </a:p>
                  </a:txBody>
                  <a:tcPr/>
                </a:tc>
                <a:tc hMerge="1">
                  <a:txBody>
                    <a:bodyPr/>
                    <a:lstStyle/>
                    <a:p>
                      <a:endParaRPr lang="tr-TR" dirty="0"/>
                    </a:p>
                  </a:txBody>
                  <a:tcPr/>
                </a:tc>
                <a:tc hMerge="1">
                  <a:txBody>
                    <a:bodyPr/>
                    <a:lstStyle/>
                    <a:p>
                      <a:endParaRPr lang="tr-TR" dirty="0"/>
                    </a:p>
                  </a:txBody>
                  <a:tcPr/>
                </a:tc>
                <a:extLst>
                  <a:ext uri="{0D108BD9-81ED-4DB2-BD59-A6C34878D82A}">
                    <a16:rowId xmlns:a16="http://schemas.microsoft.com/office/drawing/2014/main" val="2085867963"/>
                  </a:ext>
                </a:extLst>
              </a:tr>
              <a:tr h="384850">
                <a:tc>
                  <a:txBody>
                    <a:bodyPr/>
                    <a:lstStyle/>
                    <a:p>
                      <a:pPr algn="ctr"/>
                      <a:endParaRPr lang="tr-TR" dirty="0"/>
                    </a:p>
                  </a:txBody>
                  <a:tcPr/>
                </a:tc>
                <a:tc>
                  <a:txBody>
                    <a:bodyPr/>
                    <a:lstStyle/>
                    <a:p>
                      <a:pPr algn="ctr"/>
                      <a:r>
                        <a:rPr lang="tr-TR" dirty="0"/>
                        <a:t>10’dan Az</a:t>
                      </a:r>
                    </a:p>
                  </a:txBody>
                  <a:tcPr/>
                </a:tc>
                <a:tc>
                  <a:txBody>
                    <a:bodyPr/>
                    <a:lstStyle/>
                    <a:p>
                      <a:pPr algn="ctr"/>
                      <a:r>
                        <a:rPr lang="tr-TR" dirty="0"/>
                        <a:t> 10 - 49</a:t>
                      </a:r>
                    </a:p>
                  </a:txBody>
                  <a:tcPr/>
                </a:tc>
                <a:tc>
                  <a:txBody>
                    <a:bodyPr/>
                    <a:lstStyle/>
                    <a:p>
                      <a:pPr algn="ctr"/>
                      <a:r>
                        <a:rPr lang="tr-TR" dirty="0"/>
                        <a:t>50 ve üzeri</a:t>
                      </a:r>
                    </a:p>
                  </a:txBody>
                  <a:tcPr/>
                </a:tc>
                <a:extLst>
                  <a:ext uri="{0D108BD9-81ED-4DB2-BD59-A6C34878D82A}">
                    <a16:rowId xmlns:a16="http://schemas.microsoft.com/office/drawing/2014/main" val="3231088660"/>
                  </a:ext>
                </a:extLst>
              </a:tr>
              <a:tr h="384850">
                <a:tc>
                  <a:txBody>
                    <a:bodyPr/>
                    <a:lstStyle/>
                    <a:p>
                      <a:pPr algn="ctr"/>
                      <a:r>
                        <a:rPr lang="tr-TR" dirty="0"/>
                        <a:t>Az Tehlikeli</a:t>
                      </a:r>
                    </a:p>
                  </a:txBody>
                  <a:tcPr/>
                </a:tc>
                <a:tc>
                  <a:txBody>
                    <a:bodyPr/>
                    <a:lstStyle/>
                    <a:p>
                      <a:pPr algn="ctr"/>
                      <a:r>
                        <a:rPr lang="tr-TR" dirty="0"/>
                        <a:t>5.115 TL</a:t>
                      </a:r>
                    </a:p>
                  </a:txBody>
                  <a:tcPr/>
                </a:tc>
                <a:tc>
                  <a:txBody>
                    <a:bodyPr/>
                    <a:lstStyle/>
                    <a:p>
                      <a:pPr algn="ctr"/>
                      <a:r>
                        <a:rPr lang="tr-TR" dirty="0"/>
                        <a:t>5.115 TL</a:t>
                      </a:r>
                    </a:p>
                  </a:txBody>
                  <a:tcPr/>
                </a:tc>
                <a:tc>
                  <a:txBody>
                    <a:bodyPr/>
                    <a:lstStyle/>
                    <a:p>
                      <a:pPr algn="ctr"/>
                      <a:r>
                        <a:rPr lang="tr-TR" dirty="0"/>
                        <a:t>7.672 TL</a:t>
                      </a:r>
                    </a:p>
                  </a:txBody>
                  <a:tcPr/>
                </a:tc>
                <a:extLst>
                  <a:ext uri="{0D108BD9-81ED-4DB2-BD59-A6C34878D82A}">
                    <a16:rowId xmlns:a16="http://schemas.microsoft.com/office/drawing/2014/main" val="284124236"/>
                  </a:ext>
                </a:extLst>
              </a:tr>
              <a:tr h="384850">
                <a:tc>
                  <a:txBody>
                    <a:bodyPr/>
                    <a:lstStyle/>
                    <a:p>
                      <a:pPr algn="ctr"/>
                      <a:r>
                        <a:rPr lang="tr-TR" dirty="0"/>
                        <a:t>Tehlikeli</a:t>
                      </a:r>
                    </a:p>
                  </a:txBody>
                  <a:tcPr/>
                </a:tc>
                <a:tc>
                  <a:txBody>
                    <a:bodyPr/>
                    <a:lstStyle/>
                    <a:p>
                      <a:pPr algn="ctr"/>
                      <a:r>
                        <a:rPr lang="tr-TR" dirty="0"/>
                        <a:t>6.393 TL</a:t>
                      </a:r>
                    </a:p>
                  </a:txBody>
                  <a:tcPr/>
                </a:tc>
                <a:tc>
                  <a:txBody>
                    <a:bodyPr/>
                    <a:lstStyle/>
                    <a:p>
                      <a:pPr algn="ctr"/>
                      <a:r>
                        <a:rPr lang="tr-TR" dirty="0"/>
                        <a:t>7.672 TL</a:t>
                      </a:r>
                    </a:p>
                  </a:txBody>
                  <a:tcPr/>
                </a:tc>
                <a:tc>
                  <a:txBody>
                    <a:bodyPr/>
                    <a:lstStyle/>
                    <a:p>
                      <a:pPr algn="ctr"/>
                      <a:r>
                        <a:rPr lang="tr-TR" dirty="0"/>
                        <a:t>10.230 TL</a:t>
                      </a:r>
                    </a:p>
                  </a:txBody>
                  <a:tcPr/>
                </a:tc>
                <a:extLst>
                  <a:ext uri="{0D108BD9-81ED-4DB2-BD59-A6C34878D82A}">
                    <a16:rowId xmlns:a16="http://schemas.microsoft.com/office/drawing/2014/main" val="374070084"/>
                  </a:ext>
                </a:extLst>
              </a:tr>
              <a:tr h="384850">
                <a:tc>
                  <a:txBody>
                    <a:bodyPr/>
                    <a:lstStyle/>
                    <a:p>
                      <a:pPr algn="ctr"/>
                      <a:r>
                        <a:rPr lang="tr-TR" dirty="0"/>
                        <a:t>Çok Tehlikeli</a:t>
                      </a:r>
                    </a:p>
                  </a:txBody>
                  <a:tcPr/>
                </a:tc>
                <a:tc>
                  <a:txBody>
                    <a:bodyPr/>
                    <a:lstStyle/>
                    <a:p>
                      <a:pPr algn="ctr"/>
                      <a:r>
                        <a:rPr lang="tr-TR" dirty="0"/>
                        <a:t>7.672 TL</a:t>
                      </a:r>
                    </a:p>
                  </a:txBody>
                  <a:tcPr/>
                </a:tc>
                <a:tc>
                  <a:txBody>
                    <a:bodyPr/>
                    <a:lstStyle/>
                    <a:p>
                      <a:pPr algn="ctr"/>
                      <a:r>
                        <a:rPr lang="tr-TR" dirty="0"/>
                        <a:t>10.230 TL</a:t>
                      </a:r>
                    </a:p>
                  </a:txBody>
                  <a:tcPr/>
                </a:tc>
                <a:tc>
                  <a:txBody>
                    <a:bodyPr/>
                    <a:lstStyle/>
                    <a:p>
                      <a:pPr algn="ctr"/>
                      <a:r>
                        <a:rPr lang="tr-TR" dirty="0"/>
                        <a:t>15.345 TL</a:t>
                      </a:r>
                    </a:p>
                  </a:txBody>
                  <a:tcPr/>
                </a:tc>
                <a:extLst>
                  <a:ext uri="{0D108BD9-81ED-4DB2-BD59-A6C34878D82A}">
                    <a16:rowId xmlns:a16="http://schemas.microsoft.com/office/drawing/2014/main" val="4282119401"/>
                  </a:ext>
                </a:extLst>
              </a:tr>
            </a:tbl>
          </a:graphicData>
        </a:graphic>
      </p:graphicFrame>
      <p:sp>
        <p:nvSpPr>
          <p:cNvPr id="4" name="Metin kutusu 3">
            <a:extLst>
              <a:ext uri="{FF2B5EF4-FFF2-40B4-BE49-F238E27FC236}">
                <a16:creationId xmlns:a16="http://schemas.microsoft.com/office/drawing/2014/main" id="{C4109947-49B5-46AB-A372-EC1004227AF4}"/>
              </a:ext>
            </a:extLst>
          </p:cNvPr>
          <p:cNvSpPr txBox="1"/>
          <p:nvPr/>
        </p:nvSpPr>
        <p:spPr>
          <a:xfrm>
            <a:off x="672804" y="6160023"/>
            <a:ext cx="3565319" cy="369332"/>
          </a:xfrm>
          <a:prstGeom prst="rect">
            <a:avLst/>
          </a:prstGeom>
          <a:noFill/>
        </p:spPr>
        <p:txBody>
          <a:bodyPr wrap="square" rtlCol="0">
            <a:spAutoFit/>
          </a:bodyPr>
          <a:lstStyle/>
          <a:p>
            <a:r>
              <a:rPr lang="tr-TR" sz="1100" dirty="0">
                <a:solidFill>
                  <a:srgbClr val="FF0000"/>
                </a:solidFill>
              </a:rPr>
              <a:t>* İPC 6331 sayılı Kanuna göre uygulanmaktadır</a:t>
            </a:r>
            <a:r>
              <a:rPr lang="tr-TR" dirty="0">
                <a:solidFill>
                  <a:srgbClr val="FF0000"/>
                </a:solidFill>
              </a:rPr>
              <a:t>.</a:t>
            </a:r>
          </a:p>
        </p:txBody>
      </p:sp>
    </p:spTree>
    <p:extLst>
      <p:ext uri="{BB962C8B-B14F-4D97-AF65-F5344CB8AC3E}">
        <p14:creationId xmlns:p14="http://schemas.microsoft.com/office/powerpoint/2010/main" val="30132339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useBgFill="1">
        <p:nvSpPr>
          <p:cNvPr id="9" name="Alt Başlık 2"/>
          <p:cNvSpPr>
            <a:spLocks noGrp="1"/>
          </p:cNvSpPr>
          <p:nvPr>
            <p:ph type="subTitle" idx="1"/>
          </p:nvPr>
        </p:nvSpPr>
        <p:spPr>
          <a:xfrm>
            <a:off x="224466" y="575347"/>
            <a:ext cx="11487270" cy="563918"/>
          </a:xfrm>
        </p:spPr>
        <p:txBody>
          <a:bodyPr>
            <a:noAutofit/>
          </a:bodyPr>
          <a:lstStyle/>
          <a:p>
            <a:pPr algn="ctr"/>
            <a:r>
              <a:rPr lang="tr-TR" sz="4000" b="1" dirty="0">
                <a:solidFill>
                  <a:srgbClr val="C00000"/>
                </a:solidFill>
                <a:effectLst>
                  <a:outerShdw blurRad="38100" dist="38100" dir="2700000" algn="tl">
                    <a:srgbClr val="000000">
                      <a:alpha val="43137"/>
                    </a:srgbClr>
                  </a:outerShdw>
                </a:effectLst>
              </a:rPr>
              <a:t>YABANCI İŞÇİ ÇALIŞTIRMA</a:t>
            </a:r>
          </a:p>
        </p:txBody>
      </p:sp>
      <p:cxnSp>
        <p:nvCxnSpPr>
          <p:cNvPr id="5" name="Düz Bağlayıcı 4"/>
          <p:cNvCxnSpPr>
            <a:cxnSpLocks/>
          </p:cNvCxnSpPr>
          <p:nvPr/>
        </p:nvCxnSpPr>
        <p:spPr>
          <a:xfrm>
            <a:off x="377072" y="457920"/>
            <a:ext cx="11334664" cy="0"/>
          </a:xfrm>
          <a:prstGeom prst="line">
            <a:avLst/>
          </a:prstGeom>
          <a:ln w="28575">
            <a:solidFill>
              <a:srgbClr val="7030A0"/>
            </a:solidFill>
          </a:ln>
        </p:spPr>
        <p:style>
          <a:lnRef idx="1">
            <a:schemeClr val="accent6"/>
          </a:lnRef>
          <a:fillRef idx="0">
            <a:schemeClr val="accent6"/>
          </a:fillRef>
          <a:effectRef idx="0">
            <a:schemeClr val="accent6"/>
          </a:effectRef>
          <a:fontRef idx="minor">
            <a:schemeClr val="tx1"/>
          </a:fontRef>
        </p:style>
      </p:cxnSp>
      <p:cxnSp>
        <p:nvCxnSpPr>
          <p:cNvPr id="8" name="Düz Bağlayıcı 7"/>
          <p:cNvCxnSpPr>
            <a:cxnSpLocks/>
          </p:cNvCxnSpPr>
          <p:nvPr/>
        </p:nvCxnSpPr>
        <p:spPr>
          <a:xfrm flipV="1">
            <a:off x="672804" y="311085"/>
            <a:ext cx="0" cy="6157492"/>
          </a:xfrm>
          <a:prstGeom prst="line">
            <a:avLst/>
          </a:prstGeom>
          <a:ln w="19050">
            <a:solidFill>
              <a:srgbClr val="7030A0"/>
            </a:solidFill>
          </a:ln>
        </p:spPr>
        <p:style>
          <a:lnRef idx="1">
            <a:schemeClr val="accent6"/>
          </a:lnRef>
          <a:fillRef idx="0">
            <a:schemeClr val="accent6"/>
          </a:fillRef>
          <a:effectRef idx="0">
            <a:schemeClr val="accent6"/>
          </a:effectRef>
          <a:fontRef idx="minor">
            <a:schemeClr val="tx1"/>
          </a:fontRef>
        </p:style>
      </p:cxnSp>
      <p:cxnSp>
        <p:nvCxnSpPr>
          <p:cNvPr id="12" name="Düz Bağlayıcı 11"/>
          <p:cNvCxnSpPr>
            <a:cxnSpLocks/>
          </p:cNvCxnSpPr>
          <p:nvPr/>
        </p:nvCxnSpPr>
        <p:spPr>
          <a:xfrm flipV="1">
            <a:off x="11540298" y="311085"/>
            <a:ext cx="0" cy="6153346"/>
          </a:xfrm>
          <a:prstGeom prst="line">
            <a:avLst/>
          </a:prstGeom>
          <a:ln w="19050">
            <a:solidFill>
              <a:srgbClr val="7030A0"/>
            </a:solidFill>
          </a:ln>
        </p:spPr>
        <p:style>
          <a:lnRef idx="1">
            <a:schemeClr val="accent6"/>
          </a:lnRef>
          <a:fillRef idx="0">
            <a:schemeClr val="accent6"/>
          </a:fillRef>
          <a:effectRef idx="0">
            <a:schemeClr val="accent6"/>
          </a:effectRef>
          <a:fontRef idx="minor">
            <a:schemeClr val="tx1"/>
          </a:fontRef>
        </p:style>
      </p:cxnSp>
      <p:cxnSp>
        <p:nvCxnSpPr>
          <p:cNvPr id="13" name="Düz Bağlayıcı 12"/>
          <p:cNvCxnSpPr>
            <a:cxnSpLocks/>
          </p:cNvCxnSpPr>
          <p:nvPr/>
        </p:nvCxnSpPr>
        <p:spPr>
          <a:xfrm>
            <a:off x="377072" y="6216564"/>
            <a:ext cx="11334664" cy="0"/>
          </a:xfrm>
          <a:prstGeom prst="line">
            <a:avLst/>
          </a:prstGeom>
          <a:ln w="19050">
            <a:solidFill>
              <a:srgbClr val="7030A0"/>
            </a:solidFill>
          </a:ln>
        </p:spPr>
        <p:style>
          <a:lnRef idx="1">
            <a:schemeClr val="accent6"/>
          </a:lnRef>
          <a:fillRef idx="0">
            <a:schemeClr val="accent6"/>
          </a:fillRef>
          <a:effectRef idx="0">
            <a:schemeClr val="accent6"/>
          </a:effectRef>
          <a:fontRef idx="minor">
            <a:schemeClr val="tx1"/>
          </a:fontRef>
        </p:style>
      </p:cxnSp>
      <p:sp>
        <p:nvSpPr>
          <p:cNvPr id="3" name="Dikdörtgen 2">
            <a:extLst>
              <a:ext uri="{FF2B5EF4-FFF2-40B4-BE49-F238E27FC236}">
                <a16:creationId xmlns:a16="http://schemas.microsoft.com/office/drawing/2014/main" id="{07C2F4DA-26D6-4A2D-9BCC-9BD312918257}"/>
              </a:ext>
            </a:extLst>
          </p:cNvPr>
          <p:cNvSpPr/>
          <p:nvPr/>
        </p:nvSpPr>
        <p:spPr>
          <a:xfrm>
            <a:off x="672804" y="1047781"/>
            <a:ext cx="10867494" cy="5016758"/>
          </a:xfrm>
          <a:prstGeom prst="rect">
            <a:avLst/>
          </a:prstGeom>
        </p:spPr>
        <p:txBody>
          <a:bodyPr wrap="square">
            <a:spAutoFit/>
          </a:bodyPr>
          <a:lstStyle/>
          <a:p>
            <a:pPr algn="just"/>
            <a:r>
              <a:rPr lang="tr-TR" sz="1600" dirty="0"/>
              <a:t>✓ İşverenlerce çalıştırılacak kişi yabancı uyruklu ise önceden çalışma izni alınması gerekmektedir.</a:t>
            </a:r>
          </a:p>
          <a:p>
            <a:pPr algn="just"/>
            <a:endParaRPr lang="tr-TR" sz="1600" dirty="0"/>
          </a:p>
          <a:p>
            <a:pPr algn="just"/>
            <a:r>
              <a:rPr lang="tr-TR" sz="1600" dirty="0"/>
              <a:t> ✓ Çalışma izni talep edilen işyerinde en az 5 T.C. vatandaşının istihdamı zorunludur. Aynı işyerinde birden fazla yabancı için çalışma izni talebinde bulunulması durumunda, çalışma izni verilen ilk yabancıdan sonraki her bir yabancı için ayrı ayrı 5 T.C. vatandaşı istihdamı aranacaktır. </a:t>
            </a:r>
          </a:p>
          <a:p>
            <a:pPr algn="just"/>
            <a:endParaRPr lang="tr-TR" sz="1600" dirty="0"/>
          </a:p>
          <a:p>
            <a:pPr algn="just"/>
            <a:r>
              <a:rPr lang="tr-TR" sz="1600" dirty="0"/>
              <a:t>✓ İşyerinin ödenmiş sermayesinin en az 100.000 TL veya brüt satışlarının en az 800.000 TL veya son yıl ihracat tutarının en az 250.000 ABD Doları olması gerekmektedir. </a:t>
            </a:r>
          </a:p>
          <a:p>
            <a:pPr algn="just"/>
            <a:endParaRPr lang="tr-TR" sz="1600" dirty="0"/>
          </a:p>
          <a:p>
            <a:pPr algn="just"/>
            <a:r>
              <a:rPr lang="tr-TR" sz="1600" dirty="0"/>
              <a:t>✓ Dernek ve vakıflarda çalışacak yabancılara ilişkin izin taleplerinde 2 </a:t>
            </a:r>
            <a:r>
              <a:rPr lang="tr-TR" sz="1600" dirty="0" err="1"/>
              <a:t>nci</a:t>
            </a:r>
            <a:r>
              <a:rPr lang="tr-TR" sz="1600" dirty="0"/>
              <a:t> madde, yabancı devlet havayollarının Türkiye temsilciliklerinde, eğitim sektörü ve ev hizmetlerinde çalışacak yabancıların çalışma izni başvurularının değerlendirilmesinde ise, 2 inci ve 3 üncü maddeler uygulanmaz. </a:t>
            </a:r>
          </a:p>
          <a:p>
            <a:pPr algn="just"/>
            <a:endParaRPr lang="tr-TR" sz="1600" dirty="0"/>
          </a:p>
          <a:p>
            <a:pPr algn="just"/>
            <a:r>
              <a:rPr lang="tr-TR" sz="1600" dirty="0"/>
              <a:t>✓ Eğlence sektörünün ve turizm-animasyon organizasyon firmalarının uzmanlık ve ustalık gerektiren işlerinde istihdam edilecek yabancılar için en az 10 T.C. vatandaşı çalıştırılması halinde her bir yabancı için ayrı ayrı beş T.C. vatandaşı istihdamına ilişkin kota ayrıca uygulanmayacaktır. </a:t>
            </a:r>
          </a:p>
          <a:p>
            <a:pPr algn="just"/>
            <a:endParaRPr lang="tr-TR" sz="1600" dirty="0"/>
          </a:p>
          <a:p>
            <a:pPr algn="just"/>
            <a:r>
              <a:rPr lang="tr-TR" sz="1600" dirty="0"/>
              <a:t>✓ İşveren tarafından yabancıya ödeneceği beyan edilen aylık ücret miktarının yabancının görev ve yetkinliği ile bağdaşır seviyede olması zorunludur. Buna göre, yabancıya ödenecek ücretin en az başvuru tarihi itibariyle yürürlükte bulunan asgari ücret tutarı dikkate alınarak Bakanlıkça belirlenen seviyede olması gerekir.</a:t>
            </a:r>
          </a:p>
        </p:txBody>
      </p:sp>
    </p:spTree>
    <p:extLst>
      <p:ext uri="{BB962C8B-B14F-4D97-AF65-F5344CB8AC3E}">
        <p14:creationId xmlns:p14="http://schemas.microsoft.com/office/powerpoint/2010/main" val="16429380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useBgFill="1">
        <p:nvSpPr>
          <p:cNvPr id="9" name="Alt Başlık 2"/>
          <p:cNvSpPr>
            <a:spLocks noGrp="1"/>
          </p:cNvSpPr>
          <p:nvPr>
            <p:ph type="subTitle" idx="1"/>
          </p:nvPr>
        </p:nvSpPr>
        <p:spPr>
          <a:xfrm>
            <a:off x="224466" y="508237"/>
            <a:ext cx="11487270" cy="647806"/>
          </a:xfrm>
        </p:spPr>
        <p:txBody>
          <a:bodyPr>
            <a:noAutofit/>
          </a:bodyPr>
          <a:lstStyle/>
          <a:p>
            <a:pPr algn="ctr"/>
            <a:r>
              <a:rPr lang="tr-TR" sz="4000" b="1" dirty="0">
                <a:solidFill>
                  <a:srgbClr val="C00000"/>
                </a:solidFill>
                <a:effectLst>
                  <a:outerShdw blurRad="38100" dist="38100" dir="2700000" algn="tl">
                    <a:srgbClr val="000000">
                      <a:alpha val="43137"/>
                    </a:srgbClr>
                  </a:outerShdw>
                </a:effectLst>
              </a:rPr>
              <a:t>ELEKTRONİK TEBLİGAT</a:t>
            </a:r>
          </a:p>
        </p:txBody>
      </p:sp>
      <p:cxnSp>
        <p:nvCxnSpPr>
          <p:cNvPr id="5" name="Düz Bağlayıcı 4"/>
          <p:cNvCxnSpPr>
            <a:cxnSpLocks/>
          </p:cNvCxnSpPr>
          <p:nvPr/>
        </p:nvCxnSpPr>
        <p:spPr>
          <a:xfrm>
            <a:off x="377072" y="457920"/>
            <a:ext cx="11334664" cy="0"/>
          </a:xfrm>
          <a:prstGeom prst="line">
            <a:avLst/>
          </a:prstGeom>
          <a:ln w="28575">
            <a:solidFill>
              <a:srgbClr val="7030A0"/>
            </a:solidFill>
          </a:ln>
        </p:spPr>
        <p:style>
          <a:lnRef idx="1">
            <a:schemeClr val="accent6"/>
          </a:lnRef>
          <a:fillRef idx="0">
            <a:schemeClr val="accent6"/>
          </a:fillRef>
          <a:effectRef idx="0">
            <a:schemeClr val="accent6"/>
          </a:effectRef>
          <a:fontRef idx="minor">
            <a:schemeClr val="tx1"/>
          </a:fontRef>
        </p:style>
      </p:cxnSp>
      <p:cxnSp>
        <p:nvCxnSpPr>
          <p:cNvPr id="8" name="Düz Bağlayıcı 7"/>
          <p:cNvCxnSpPr>
            <a:cxnSpLocks/>
          </p:cNvCxnSpPr>
          <p:nvPr/>
        </p:nvCxnSpPr>
        <p:spPr>
          <a:xfrm flipV="1">
            <a:off x="672804" y="311085"/>
            <a:ext cx="0" cy="6157492"/>
          </a:xfrm>
          <a:prstGeom prst="line">
            <a:avLst/>
          </a:prstGeom>
          <a:ln w="19050">
            <a:solidFill>
              <a:srgbClr val="C00000"/>
            </a:solidFill>
          </a:ln>
        </p:spPr>
        <p:style>
          <a:lnRef idx="1">
            <a:schemeClr val="accent6"/>
          </a:lnRef>
          <a:fillRef idx="0">
            <a:schemeClr val="accent6"/>
          </a:fillRef>
          <a:effectRef idx="0">
            <a:schemeClr val="accent6"/>
          </a:effectRef>
          <a:fontRef idx="minor">
            <a:schemeClr val="tx1"/>
          </a:fontRef>
        </p:style>
      </p:cxnSp>
      <p:cxnSp>
        <p:nvCxnSpPr>
          <p:cNvPr id="12" name="Düz Bağlayıcı 11"/>
          <p:cNvCxnSpPr>
            <a:cxnSpLocks/>
          </p:cNvCxnSpPr>
          <p:nvPr/>
        </p:nvCxnSpPr>
        <p:spPr>
          <a:xfrm flipV="1">
            <a:off x="11540298" y="311085"/>
            <a:ext cx="0" cy="6153346"/>
          </a:xfrm>
          <a:prstGeom prst="line">
            <a:avLst/>
          </a:prstGeom>
          <a:ln w="19050">
            <a:solidFill>
              <a:srgbClr val="7030A0"/>
            </a:solidFill>
          </a:ln>
        </p:spPr>
        <p:style>
          <a:lnRef idx="1">
            <a:schemeClr val="accent6"/>
          </a:lnRef>
          <a:fillRef idx="0">
            <a:schemeClr val="accent6"/>
          </a:fillRef>
          <a:effectRef idx="0">
            <a:schemeClr val="accent6"/>
          </a:effectRef>
          <a:fontRef idx="minor">
            <a:schemeClr val="tx1"/>
          </a:fontRef>
        </p:style>
      </p:cxnSp>
      <p:cxnSp>
        <p:nvCxnSpPr>
          <p:cNvPr id="13" name="Düz Bağlayıcı 12"/>
          <p:cNvCxnSpPr>
            <a:cxnSpLocks/>
          </p:cNvCxnSpPr>
          <p:nvPr/>
        </p:nvCxnSpPr>
        <p:spPr>
          <a:xfrm>
            <a:off x="377072" y="6216564"/>
            <a:ext cx="11334664" cy="0"/>
          </a:xfrm>
          <a:prstGeom prst="line">
            <a:avLst/>
          </a:prstGeom>
          <a:ln w="19050">
            <a:solidFill>
              <a:srgbClr val="C00000"/>
            </a:solidFill>
          </a:ln>
        </p:spPr>
        <p:style>
          <a:lnRef idx="1">
            <a:schemeClr val="accent6"/>
          </a:lnRef>
          <a:fillRef idx="0">
            <a:schemeClr val="accent6"/>
          </a:fillRef>
          <a:effectRef idx="0">
            <a:schemeClr val="accent6"/>
          </a:effectRef>
          <a:fontRef idx="minor">
            <a:schemeClr val="tx1"/>
          </a:fontRef>
        </p:style>
      </p:cxnSp>
      <p:sp>
        <p:nvSpPr>
          <p:cNvPr id="3" name="Dikdörtgen 2">
            <a:extLst>
              <a:ext uri="{FF2B5EF4-FFF2-40B4-BE49-F238E27FC236}">
                <a16:creationId xmlns:a16="http://schemas.microsoft.com/office/drawing/2014/main" id="{8F0E7DC3-042D-403F-8DA3-EBE9FD28EAC0}"/>
              </a:ext>
            </a:extLst>
          </p:cNvPr>
          <p:cNvSpPr/>
          <p:nvPr/>
        </p:nvSpPr>
        <p:spPr>
          <a:xfrm>
            <a:off x="672804" y="1191087"/>
            <a:ext cx="10867494" cy="2525563"/>
          </a:xfrm>
          <a:prstGeom prst="rect">
            <a:avLst/>
          </a:prstGeom>
        </p:spPr>
        <p:txBody>
          <a:bodyPr wrap="square">
            <a:spAutoFit/>
          </a:bodyPr>
          <a:lstStyle/>
          <a:p>
            <a:pPr indent="330200" algn="just">
              <a:lnSpc>
                <a:spcPct val="107000"/>
              </a:lnSpc>
              <a:spcBef>
                <a:spcPts val="100"/>
              </a:spcBef>
              <a:spcAft>
                <a:spcPts val="100"/>
              </a:spcAft>
            </a:pPr>
            <a:r>
              <a:rPr lang="tr-TR" b="1" dirty="0">
                <a:solidFill>
                  <a:srgbClr val="C00000"/>
                </a:solidFill>
              </a:rPr>
              <a:t>Elektronik Hesap Adresi Almak Zorunda Olan Muhataplar</a:t>
            </a:r>
            <a:endParaRPr lang="tr-TR" dirty="0">
              <a:solidFill>
                <a:srgbClr val="C00000"/>
              </a:solidFill>
              <a:latin typeface="Times New Roman" panose="02020603050405020304" pitchFamily="18" charset="0"/>
              <a:ea typeface="Calibri" panose="020F0502020204030204" pitchFamily="34" charset="0"/>
              <a:cs typeface="Times New Roman" panose="02020603050405020304" pitchFamily="18" charset="0"/>
            </a:endParaRPr>
          </a:p>
          <a:p>
            <a:pPr indent="330200" algn="just">
              <a:lnSpc>
                <a:spcPct val="107000"/>
              </a:lnSpc>
              <a:spcBef>
                <a:spcPts val="100"/>
              </a:spcBef>
              <a:spcAft>
                <a:spcPts val="100"/>
              </a:spcAft>
            </a:pP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-1.10.2021 tarihinden önce 5510 sayılı Kanunun 4. maddesinin birinci fıkrasının (a) ve (c) bentlerine göre sigortalı sayılan kişileri çalıştırmaya başlayıp yönetmeliğin yürürlüğe girdiği tarih olan 1.10.2021 sonrasında sigortalı çalıştırmaya devam eden,</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30200" algn="just">
              <a:lnSpc>
                <a:spcPct val="107000"/>
              </a:lnSpc>
              <a:spcBef>
                <a:spcPts val="100"/>
              </a:spcBef>
              <a:spcAft>
                <a:spcPts val="100"/>
              </a:spcAft>
            </a:pP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-1.10.2021 tarihinden sonra ilk defa 5510 sayılı Kanunun 4. maddesinin birinci fıkrasının (a) ve (c) bentlerine göre sigortalı sayılan kişileri çalıştırmaya başlayan;</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30200" algn="just">
              <a:lnSpc>
                <a:spcPct val="107000"/>
              </a:lnSpc>
              <a:spcBef>
                <a:spcPts val="100"/>
              </a:spcBef>
              <a:spcAft>
                <a:spcPts val="100"/>
              </a:spcAft>
            </a:pP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gerçek veya tüzel kişi işverenler ile tüzel kişiliği olmayan işverenler elektronik hesap almak ve elektronik sistemi kullanmak zorundadırlar.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Dikdörtgen 3">
            <a:extLst>
              <a:ext uri="{FF2B5EF4-FFF2-40B4-BE49-F238E27FC236}">
                <a16:creationId xmlns:a16="http://schemas.microsoft.com/office/drawing/2014/main" id="{007A3066-518E-4F26-913C-FC07A3FA02E5}"/>
              </a:ext>
            </a:extLst>
          </p:cNvPr>
          <p:cNvSpPr/>
          <p:nvPr/>
        </p:nvSpPr>
        <p:spPr>
          <a:xfrm>
            <a:off x="662253" y="4133273"/>
            <a:ext cx="10867494" cy="1288814"/>
          </a:xfrm>
          <a:prstGeom prst="rect">
            <a:avLst/>
          </a:prstGeom>
        </p:spPr>
        <p:txBody>
          <a:bodyPr wrap="square">
            <a:spAutoFit/>
          </a:bodyPr>
          <a:lstStyle/>
          <a:p>
            <a:pPr indent="330200" algn="just">
              <a:lnSpc>
                <a:spcPct val="107000"/>
              </a:lnSpc>
              <a:spcBef>
                <a:spcPts val="100"/>
              </a:spcBef>
              <a:spcAft>
                <a:spcPts val="100"/>
              </a:spcAft>
            </a:pPr>
            <a:r>
              <a:rPr lang="tr-TR"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İsteğe Bağlı Olarak</a:t>
            </a:r>
            <a:r>
              <a:rPr lang="tr-TR"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r>
              <a:rPr lang="tr-TR"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Elektronik Hesap</a:t>
            </a:r>
            <a:r>
              <a:rPr lang="tr-TR"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r>
              <a:rPr lang="tr-TR"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Alabilecek Muhataplar</a:t>
            </a:r>
            <a:endParaRPr lang="tr-TR" sz="1600" b="1" dirty="0">
              <a:solidFill>
                <a:srgbClr val="C00000"/>
              </a:solidFill>
              <a:latin typeface="Calibri" panose="020F0502020204030204" pitchFamily="34" charset="0"/>
              <a:ea typeface="Calibri" panose="020F0502020204030204" pitchFamily="34" charset="0"/>
              <a:cs typeface="Times New Roman" panose="02020603050405020304" pitchFamily="18" charset="0"/>
            </a:endParaRPr>
          </a:p>
          <a:p>
            <a:pPr indent="330200" algn="just">
              <a:lnSpc>
                <a:spcPct val="107000"/>
              </a:lnSpc>
              <a:spcBef>
                <a:spcPts val="100"/>
              </a:spcBef>
              <a:spcAft>
                <a:spcPts val="100"/>
              </a:spcAft>
            </a:pP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1.10.2021 tarihi itibariyle Sosyal Güvenlik Kurumu kayıtlarına göre 5510 sayılı Kanun kapsamında sigortalı çalıştırmayan ve Kuruma bildirimi bulunmayan, kanun kapsamından çıkış işlemi yapılmış veya iz olmuş işyeri işverenleri de isteğe bağlı olarak elektronik tebligat adresi alabilecektir.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314160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useBgFill="1">
        <p:nvSpPr>
          <p:cNvPr id="9" name="Alt Başlık 2"/>
          <p:cNvSpPr>
            <a:spLocks noGrp="1"/>
          </p:cNvSpPr>
          <p:nvPr>
            <p:ph type="subTitle" idx="1"/>
          </p:nvPr>
        </p:nvSpPr>
        <p:spPr>
          <a:xfrm>
            <a:off x="-58488" y="742325"/>
            <a:ext cx="11487270" cy="647806"/>
          </a:xfrm>
        </p:spPr>
        <p:txBody>
          <a:bodyPr>
            <a:noAutofit/>
          </a:bodyPr>
          <a:lstStyle/>
          <a:p>
            <a:pPr algn="ctr"/>
            <a:r>
              <a:rPr lang="tr-TR" sz="3400" b="1" dirty="0">
                <a:solidFill>
                  <a:srgbClr val="C00000"/>
                </a:solidFill>
                <a:effectLst>
                  <a:outerShdw blurRad="38100" dist="38100" dir="2700000" algn="tl">
                    <a:srgbClr val="000000">
                      <a:alpha val="43137"/>
                    </a:srgbClr>
                  </a:outerShdw>
                </a:effectLst>
              </a:rPr>
              <a:t>ELEKTRONİK TEBLİGAT</a:t>
            </a:r>
          </a:p>
        </p:txBody>
      </p:sp>
      <p:cxnSp>
        <p:nvCxnSpPr>
          <p:cNvPr id="5" name="Düz Bağlayıcı 4"/>
          <p:cNvCxnSpPr>
            <a:cxnSpLocks/>
          </p:cNvCxnSpPr>
          <p:nvPr/>
        </p:nvCxnSpPr>
        <p:spPr>
          <a:xfrm>
            <a:off x="377072" y="457920"/>
            <a:ext cx="11334664" cy="0"/>
          </a:xfrm>
          <a:prstGeom prst="line">
            <a:avLst/>
          </a:prstGeom>
          <a:ln w="28575">
            <a:solidFill>
              <a:srgbClr val="7030A0"/>
            </a:solidFill>
          </a:ln>
        </p:spPr>
        <p:style>
          <a:lnRef idx="1">
            <a:schemeClr val="accent6"/>
          </a:lnRef>
          <a:fillRef idx="0">
            <a:schemeClr val="accent6"/>
          </a:fillRef>
          <a:effectRef idx="0">
            <a:schemeClr val="accent6"/>
          </a:effectRef>
          <a:fontRef idx="minor">
            <a:schemeClr val="tx1"/>
          </a:fontRef>
        </p:style>
      </p:cxnSp>
      <p:cxnSp>
        <p:nvCxnSpPr>
          <p:cNvPr id="8" name="Düz Bağlayıcı 7"/>
          <p:cNvCxnSpPr>
            <a:cxnSpLocks/>
          </p:cNvCxnSpPr>
          <p:nvPr/>
        </p:nvCxnSpPr>
        <p:spPr>
          <a:xfrm flipV="1">
            <a:off x="672804" y="311085"/>
            <a:ext cx="0" cy="6302366"/>
          </a:xfrm>
          <a:prstGeom prst="line">
            <a:avLst/>
          </a:prstGeom>
          <a:ln w="19050">
            <a:solidFill>
              <a:srgbClr val="7030A0"/>
            </a:solidFill>
          </a:ln>
        </p:spPr>
        <p:style>
          <a:lnRef idx="1">
            <a:schemeClr val="accent6"/>
          </a:lnRef>
          <a:fillRef idx="0">
            <a:schemeClr val="accent6"/>
          </a:fillRef>
          <a:effectRef idx="0">
            <a:schemeClr val="accent6"/>
          </a:effectRef>
          <a:fontRef idx="minor">
            <a:schemeClr val="tx1"/>
          </a:fontRef>
        </p:style>
      </p:cxnSp>
      <p:cxnSp>
        <p:nvCxnSpPr>
          <p:cNvPr id="12" name="Düz Bağlayıcı 11"/>
          <p:cNvCxnSpPr>
            <a:cxnSpLocks/>
          </p:cNvCxnSpPr>
          <p:nvPr/>
        </p:nvCxnSpPr>
        <p:spPr>
          <a:xfrm flipV="1">
            <a:off x="11540298" y="311085"/>
            <a:ext cx="0" cy="6302366"/>
          </a:xfrm>
          <a:prstGeom prst="line">
            <a:avLst/>
          </a:prstGeom>
          <a:ln w="19050">
            <a:solidFill>
              <a:srgbClr val="7030A0"/>
            </a:solidFill>
          </a:ln>
        </p:spPr>
        <p:style>
          <a:lnRef idx="1">
            <a:schemeClr val="accent6"/>
          </a:lnRef>
          <a:fillRef idx="0">
            <a:schemeClr val="accent6"/>
          </a:fillRef>
          <a:effectRef idx="0">
            <a:schemeClr val="accent6"/>
          </a:effectRef>
          <a:fontRef idx="minor">
            <a:schemeClr val="tx1"/>
          </a:fontRef>
        </p:style>
      </p:cxnSp>
      <p:cxnSp>
        <p:nvCxnSpPr>
          <p:cNvPr id="13" name="Düz Bağlayıcı 12"/>
          <p:cNvCxnSpPr>
            <a:cxnSpLocks/>
          </p:cNvCxnSpPr>
          <p:nvPr/>
        </p:nvCxnSpPr>
        <p:spPr>
          <a:xfrm>
            <a:off x="428668" y="6464431"/>
            <a:ext cx="11334664" cy="0"/>
          </a:xfrm>
          <a:prstGeom prst="line">
            <a:avLst/>
          </a:prstGeom>
          <a:ln w="19050">
            <a:solidFill>
              <a:srgbClr val="7030A0"/>
            </a:solidFill>
          </a:ln>
        </p:spPr>
        <p:style>
          <a:lnRef idx="1">
            <a:schemeClr val="accent6"/>
          </a:lnRef>
          <a:fillRef idx="0">
            <a:schemeClr val="accent6"/>
          </a:fillRef>
          <a:effectRef idx="0">
            <a:schemeClr val="accent6"/>
          </a:effectRef>
          <a:fontRef idx="minor">
            <a:schemeClr val="tx1"/>
          </a:fontRef>
        </p:style>
      </p:cxnSp>
      <p:sp>
        <p:nvSpPr>
          <p:cNvPr id="2" name="Dikdörtgen 1">
            <a:extLst>
              <a:ext uri="{FF2B5EF4-FFF2-40B4-BE49-F238E27FC236}">
                <a16:creationId xmlns:a16="http://schemas.microsoft.com/office/drawing/2014/main" id="{18997ACC-9299-47D6-A290-489448CF6ABC}"/>
              </a:ext>
            </a:extLst>
          </p:cNvPr>
          <p:cNvSpPr/>
          <p:nvPr/>
        </p:nvSpPr>
        <p:spPr>
          <a:xfrm>
            <a:off x="895843" y="1421864"/>
            <a:ext cx="10400313" cy="4799006"/>
          </a:xfrm>
          <a:prstGeom prst="rect">
            <a:avLst/>
          </a:prstGeom>
        </p:spPr>
        <p:txBody>
          <a:bodyPr wrap="square">
            <a:spAutoFit/>
          </a:bodyPr>
          <a:lstStyle/>
          <a:p>
            <a:pPr marL="171450" indent="-171450" algn="just">
              <a:lnSpc>
                <a:spcPct val="107000"/>
              </a:lnSpc>
              <a:spcBef>
                <a:spcPts val="100"/>
              </a:spcBef>
              <a:spcAft>
                <a:spcPts val="100"/>
              </a:spcAft>
              <a:buFont typeface="Arial" panose="020B0604020202020204" pitchFamily="34" charset="0"/>
              <a:buChar char="•"/>
            </a:pPr>
            <a:r>
              <a:rPr lang="tr-TR" sz="20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01.10.2021 Tarihinden Önce </a:t>
            </a:r>
            <a:r>
              <a:rPr lang="tr-TR" sz="2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Sigortalı Sayılan Kişileri Çalıştırmaya Başlayıp 1.10.2021 Tarihinden Sonra Sigortalı Çalıştırmaya Devam Eden İşverenler </a:t>
            </a:r>
            <a:r>
              <a:rPr lang="tr-TR" sz="2000" b="1" dirty="0">
                <a:latin typeface="Times New Roman" panose="02020603050405020304" pitchFamily="18" charset="0"/>
                <a:ea typeface="Calibri" panose="020F0502020204030204" pitchFamily="34" charset="0"/>
                <a:cs typeface="Times New Roman" panose="02020603050405020304" pitchFamily="18" charset="0"/>
              </a:rPr>
              <a:t>Bakımından Başvuru Süresi</a:t>
            </a:r>
          </a:p>
          <a:p>
            <a:pPr indent="330200" algn="just">
              <a:lnSpc>
                <a:spcPct val="107000"/>
              </a:lnSpc>
              <a:spcBef>
                <a:spcPts val="100"/>
              </a:spcBef>
              <a:spcAft>
                <a:spcPts val="100"/>
              </a:spcAft>
            </a:pPr>
            <a:r>
              <a:rPr lang="tr-TR"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Söz konusu işverenler </a:t>
            </a:r>
            <a:r>
              <a:rPr lang="tr-TR" sz="2000" dirty="0">
                <a:solidFill>
                  <a:srgbClr val="E70613"/>
                </a:solidFill>
                <a:latin typeface="Times New Roman" panose="02020603050405020304" pitchFamily="18" charset="0"/>
                <a:ea typeface="Calibri" panose="020F0502020204030204" pitchFamily="34" charset="0"/>
                <a:cs typeface="Times New Roman" panose="02020603050405020304" pitchFamily="18" charset="0"/>
              </a:rPr>
              <a:t>en geç </a:t>
            </a:r>
            <a:r>
              <a:rPr lang="tr-TR" sz="2000" b="1" dirty="0">
                <a:solidFill>
                  <a:srgbClr val="E70613"/>
                </a:solidFill>
                <a:latin typeface="Times New Roman" panose="02020603050405020304" pitchFamily="18" charset="0"/>
                <a:ea typeface="Calibri" panose="020F0502020204030204" pitchFamily="34" charset="0"/>
                <a:cs typeface="Times New Roman" panose="02020603050405020304" pitchFamily="18" charset="0"/>
              </a:rPr>
              <a:t>31.1.2022</a:t>
            </a:r>
            <a:r>
              <a:rPr lang="tr-TR" sz="2000" dirty="0">
                <a:solidFill>
                  <a:srgbClr val="E70613"/>
                </a:solidFill>
                <a:latin typeface="Times New Roman" panose="02020603050405020304" pitchFamily="18" charset="0"/>
                <a:ea typeface="Calibri" panose="020F0502020204030204" pitchFamily="34" charset="0"/>
                <a:cs typeface="Times New Roman" panose="02020603050405020304" pitchFamily="18" charset="0"/>
              </a:rPr>
              <a:t> tarihine kadar </a:t>
            </a:r>
            <a:r>
              <a:rPr lang="tr-TR"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elektronik hesap almak zorundadırlar.</a:t>
            </a:r>
          </a:p>
          <a:p>
            <a:pPr indent="330200" algn="just">
              <a:lnSpc>
                <a:spcPct val="107000"/>
              </a:lnSpc>
              <a:spcBef>
                <a:spcPts val="100"/>
              </a:spcBef>
              <a:spcAft>
                <a:spcPts val="100"/>
              </a:spcAft>
            </a:pPr>
            <a:endParaRPr lang="tr-TR" sz="2000" dirty="0">
              <a:latin typeface="Calibri" panose="020F0502020204030204" pitchFamily="34" charset="0"/>
              <a:ea typeface="Calibri" panose="020F0502020204030204" pitchFamily="34" charset="0"/>
              <a:cs typeface="Times New Roman" panose="02020603050405020304" pitchFamily="18" charset="0"/>
            </a:endParaRPr>
          </a:p>
          <a:p>
            <a:pPr marL="171450" indent="-171450" algn="just">
              <a:lnSpc>
                <a:spcPct val="107000"/>
              </a:lnSpc>
              <a:spcBef>
                <a:spcPts val="100"/>
              </a:spcBef>
              <a:spcAft>
                <a:spcPts val="100"/>
              </a:spcAft>
              <a:buFont typeface="Arial" panose="020B0604020202020204" pitchFamily="34" charset="0"/>
              <a:buChar char="•"/>
            </a:pPr>
            <a:r>
              <a:rPr lang="tr-TR" sz="20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1.10.2021 Tarihinden Sonra </a:t>
            </a:r>
            <a:r>
              <a:rPr lang="tr-TR" sz="2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İlk Defa Sigortalı Sayılan Kişileri Çalıştırmaya Başlayan İşverenler </a:t>
            </a:r>
            <a:r>
              <a:rPr lang="tr-TR" sz="2000" b="1" dirty="0">
                <a:latin typeface="Times New Roman" panose="02020603050405020304" pitchFamily="18" charset="0"/>
                <a:ea typeface="Calibri" panose="020F0502020204030204" pitchFamily="34" charset="0"/>
                <a:cs typeface="Times New Roman" panose="02020603050405020304" pitchFamily="18" charset="0"/>
              </a:rPr>
              <a:t>Bakımından Başvuru Süresi</a:t>
            </a:r>
          </a:p>
          <a:p>
            <a:pPr indent="330200" algn="just">
              <a:lnSpc>
                <a:spcPct val="107000"/>
              </a:lnSpc>
              <a:spcBef>
                <a:spcPts val="100"/>
              </a:spcBef>
              <a:spcAft>
                <a:spcPts val="100"/>
              </a:spcAft>
            </a:pPr>
            <a:r>
              <a:rPr lang="tr-TR"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Sigortalı çalıştırmaya başlanılan ayı/dönemi </a:t>
            </a:r>
            <a:r>
              <a:rPr lang="tr-TR" sz="20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takip eden aydan itibaren üç ay içinde </a:t>
            </a:r>
            <a:r>
              <a:rPr lang="tr-TR"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başvuru yapmakla yükümlüdür.</a:t>
            </a:r>
          </a:p>
          <a:p>
            <a:pPr indent="330200" algn="just">
              <a:lnSpc>
                <a:spcPct val="107000"/>
              </a:lnSpc>
              <a:spcBef>
                <a:spcPts val="100"/>
              </a:spcBef>
              <a:spcAft>
                <a:spcPts val="100"/>
              </a:spcAft>
            </a:pPr>
            <a:endParaRPr lang="tr-TR" sz="2000" dirty="0">
              <a:latin typeface="Calibri" panose="020F0502020204030204" pitchFamily="34" charset="0"/>
              <a:ea typeface="Calibri" panose="020F0502020204030204" pitchFamily="34" charset="0"/>
              <a:cs typeface="Times New Roman" panose="02020603050405020304" pitchFamily="18" charset="0"/>
            </a:endParaRPr>
          </a:p>
          <a:p>
            <a:pPr marL="171450" indent="-171450" algn="just">
              <a:lnSpc>
                <a:spcPct val="107000"/>
              </a:lnSpc>
              <a:spcBef>
                <a:spcPts val="100"/>
              </a:spcBef>
              <a:spcAft>
                <a:spcPts val="100"/>
              </a:spcAft>
              <a:buFont typeface="Arial" panose="020B0604020202020204" pitchFamily="34" charset="0"/>
              <a:buChar char="•"/>
            </a:pPr>
            <a:r>
              <a:rPr lang="tr-TR" sz="2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İsteğe Bağlı Olarak Elektronik Hesap Alabilecek Muhataplar</a:t>
            </a:r>
            <a:endParaRPr lang="tr-TR" sz="2000" dirty="0">
              <a:latin typeface="Calibri" panose="020F0502020204030204" pitchFamily="34" charset="0"/>
              <a:ea typeface="Calibri" panose="020F0502020204030204" pitchFamily="34" charset="0"/>
              <a:cs typeface="Times New Roman" panose="02020603050405020304" pitchFamily="18" charset="0"/>
            </a:endParaRPr>
          </a:p>
          <a:p>
            <a:pPr indent="330200" algn="just">
              <a:lnSpc>
                <a:spcPct val="107000"/>
              </a:lnSpc>
              <a:spcBef>
                <a:spcPts val="100"/>
              </a:spcBef>
              <a:spcAft>
                <a:spcPts val="100"/>
              </a:spcAft>
            </a:pPr>
            <a:r>
              <a:rPr lang="tr-TR"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İsteğe bağlı olarak elektronik tebligat sistemine girmek </a:t>
            </a:r>
            <a:r>
              <a:rPr lang="tr-TR" sz="20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istedikleri tarih itibariyle </a:t>
            </a:r>
            <a:r>
              <a:rPr lang="tr-TR"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başvuru yapabileceklerdir.</a:t>
            </a:r>
          </a:p>
          <a:p>
            <a:pPr indent="330200" algn="just">
              <a:lnSpc>
                <a:spcPct val="107000"/>
              </a:lnSpc>
              <a:spcBef>
                <a:spcPts val="100"/>
              </a:spcBef>
              <a:spcAft>
                <a:spcPts val="100"/>
              </a:spcAft>
            </a:pPr>
            <a:endParaRPr lang="tr-TR" sz="1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269706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useBgFill="1">
        <p:nvSpPr>
          <p:cNvPr id="9" name="Alt Başlık 2"/>
          <p:cNvSpPr>
            <a:spLocks noGrp="1"/>
          </p:cNvSpPr>
          <p:nvPr>
            <p:ph type="subTitle" idx="1"/>
          </p:nvPr>
        </p:nvSpPr>
        <p:spPr>
          <a:xfrm>
            <a:off x="224466" y="508237"/>
            <a:ext cx="11487270" cy="647806"/>
          </a:xfrm>
        </p:spPr>
        <p:txBody>
          <a:bodyPr>
            <a:noAutofit/>
          </a:bodyPr>
          <a:lstStyle/>
          <a:p>
            <a:pPr algn="ctr"/>
            <a:r>
              <a:rPr lang="tr-TR" sz="3400" b="1" dirty="0">
                <a:solidFill>
                  <a:srgbClr val="C00000"/>
                </a:solidFill>
                <a:effectLst>
                  <a:outerShdw blurRad="38100" dist="38100" dir="2700000" algn="tl">
                    <a:srgbClr val="000000">
                      <a:alpha val="43137"/>
                    </a:srgbClr>
                  </a:outerShdw>
                </a:effectLst>
              </a:rPr>
              <a:t>ELEKTRONİK TEBLİGAT</a:t>
            </a:r>
          </a:p>
          <a:p>
            <a:pPr algn="ctr"/>
            <a:r>
              <a:rPr lang="tr-TR" sz="3400" b="1" dirty="0">
                <a:solidFill>
                  <a:srgbClr val="C00000"/>
                </a:solidFill>
                <a:effectLst>
                  <a:outerShdw blurRad="38100" dist="38100" dir="2700000" algn="tl">
                    <a:srgbClr val="000000">
                      <a:alpha val="43137"/>
                    </a:srgbClr>
                  </a:outerShdw>
                </a:effectLst>
              </a:rPr>
              <a:t> </a:t>
            </a:r>
          </a:p>
        </p:txBody>
      </p:sp>
      <p:cxnSp>
        <p:nvCxnSpPr>
          <p:cNvPr id="5" name="Düz Bağlayıcı 4"/>
          <p:cNvCxnSpPr>
            <a:cxnSpLocks/>
          </p:cNvCxnSpPr>
          <p:nvPr/>
        </p:nvCxnSpPr>
        <p:spPr>
          <a:xfrm>
            <a:off x="377072" y="457920"/>
            <a:ext cx="11334664" cy="0"/>
          </a:xfrm>
          <a:prstGeom prst="line">
            <a:avLst/>
          </a:prstGeom>
          <a:ln w="28575">
            <a:solidFill>
              <a:srgbClr val="7030A0"/>
            </a:solidFill>
          </a:ln>
        </p:spPr>
        <p:style>
          <a:lnRef idx="1">
            <a:schemeClr val="accent6"/>
          </a:lnRef>
          <a:fillRef idx="0">
            <a:schemeClr val="accent6"/>
          </a:fillRef>
          <a:effectRef idx="0">
            <a:schemeClr val="accent6"/>
          </a:effectRef>
          <a:fontRef idx="minor">
            <a:schemeClr val="tx1"/>
          </a:fontRef>
        </p:style>
      </p:cxnSp>
      <p:cxnSp>
        <p:nvCxnSpPr>
          <p:cNvPr id="8" name="Düz Bağlayıcı 7"/>
          <p:cNvCxnSpPr>
            <a:cxnSpLocks/>
          </p:cNvCxnSpPr>
          <p:nvPr/>
        </p:nvCxnSpPr>
        <p:spPr>
          <a:xfrm flipV="1">
            <a:off x="672804" y="311085"/>
            <a:ext cx="0" cy="6157492"/>
          </a:xfrm>
          <a:prstGeom prst="line">
            <a:avLst/>
          </a:prstGeom>
          <a:ln w="19050">
            <a:solidFill>
              <a:srgbClr val="7030A0"/>
            </a:solidFill>
          </a:ln>
        </p:spPr>
        <p:style>
          <a:lnRef idx="1">
            <a:schemeClr val="accent6"/>
          </a:lnRef>
          <a:fillRef idx="0">
            <a:schemeClr val="accent6"/>
          </a:fillRef>
          <a:effectRef idx="0">
            <a:schemeClr val="accent6"/>
          </a:effectRef>
          <a:fontRef idx="minor">
            <a:schemeClr val="tx1"/>
          </a:fontRef>
        </p:style>
      </p:cxnSp>
      <p:cxnSp>
        <p:nvCxnSpPr>
          <p:cNvPr id="12" name="Düz Bağlayıcı 11"/>
          <p:cNvCxnSpPr>
            <a:cxnSpLocks/>
          </p:cNvCxnSpPr>
          <p:nvPr/>
        </p:nvCxnSpPr>
        <p:spPr>
          <a:xfrm flipV="1">
            <a:off x="11540298" y="311085"/>
            <a:ext cx="0" cy="6153346"/>
          </a:xfrm>
          <a:prstGeom prst="line">
            <a:avLst/>
          </a:prstGeom>
          <a:ln w="19050">
            <a:solidFill>
              <a:srgbClr val="7030A0"/>
            </a:solidFill>
          </a:ln>
        </p:spPr>
        <p:style>
          <a:lnRef idx="1">
            <a:schemeClr val="accent6"/>
          </a:lnRef>
          <a:fillRef idx="0">
            <a:schemeClr val="accent6"/>
          </a:fillRef>
          <a:effectRef idx="0">
            <a:schemeClr val="accent6"/>
          </a:effectRef>
          <a:fontRef idx="minor">
            <a:schemeClr val="tx1"/>
          </a:fontRef>
        </p:style>
      </p:cxnSp>
      <p:cxnSp>
        <p:nvCxnSpPr>
          <p:cNvPr id="13" name="Düz Bağlayıcı 12"/>
          <p:cNvCxnSpPr>
            <a:cxnSpLocks/>
          </p:cNvCxnSpPr>
          <p:nvPr/>
        </p:nvCxnSpPr>
        <p:spPr>
          <a:xfrm>
            <a:off x="377072" y="6216564"/>
            <a:ext cx="11334664" cy="0"/>
          </a:xfrm>
          <a:prstGeom prst="line">
            <a:avLst/>
          </a:prstGeom>
          <a:ln w="19050">
            <a:solidFill>
              <a:srgbClr val="7030A0"/>
            </a:solidFill>
          </a:ln>
        </p:spPr>
        <p:style>
          <a:lnRef idx="1">
            <a:schemeClr val="accent6"/>
          </a:lnRef>
          <a:fillRef idx="0">
            <a:schemeClr val="accent6"/>
          </a:fillRef>
          <a:effectRef idx="0">
            <a:schemeClr val="accent6"/>
          </a:effectRef>
          <a:fontRef idx="minor">
            <a:schemeClr val="tx1"/>
          </a:fontRef>
        </p:style>
      </p:cxnSp>
      <p:sp>
        <p:nvSpPr>
          <p:cNvPr id="3" name="Metin kutusu 2">
            <a:extLst>
              <a:ext uri="{FF2B5EF4-FFF2-40B4-BE49-F238E27FC236}">
                <a16:creationId xmlns:a16="http://schemas.microsoft.com/office/drawing/2014/main" id="{56AABA62-55B6-422A-90AC-4D7D4BE5E146}"/>
              </a:ext>
            </a:extLst>
          </p:cNvPr>
          <p:cNvSpPr txBox="1"/>
          <p:nvPr/>
        </p:nvSpPr>
        <p:spPr>
          <a:xfrm>
            <a:off x="1280840" y="1156043"/>
            <a:ext cx="9117802" cy="4987263"/>
          </a:xfrm>
          <a:prstGeom prst="rect">
            <a:avLst/>
          </a:prstGeom>
          <a:noFill/>
        </p:spPr>
        <p:txBody>
          <a:bodyPr wrap="square" rtlCol="0">
            <a:spAutoFit/>
          </a:bodyPr>
          <a:lstStyle/>
          <a:p>
            <a:pPr marL="171450" indent="-171450" algn="just">
              <a:lnSpc>
                <a:spcPct val="107000"/>
              </a:lnSpc>
              <a:spcBef>
                <a:spcPts val="100"/>
              </a:spcBef>
              <a:spcAft>
                <a:spcPts val="100"/>
              </a:spcAft>
              <a:buFont typeface="Arial" panose="020B0604020202020204" pitchFamily="34" charset="0"/>
              <a:buChar char="•"/>
            </a:pPr>
            <a:r>
              <a:rPr lang="tr-TR" sz="2500" dirty="0"/>
              <a:t>   </a:t>
            </a:r>
            <a:r>
              <a:rPr lang="tr-TR" sz="25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Başvuru Şekli</a:t>
            </a:r>
          </a:p>
          <a:p>
            <a:pPr indent="330200" algn="just">
              <a:lnSpc>
                <a:spcPct val="107000"/>
              </a:lnSpc>
              <a:spcBef>
                <a:spcPts val="100"/>
              </a:spcBef>
              <a:spcAft>
                <a:spcPts val="100"/>
              </a:spcAft>
            </a:pPr>
            <a:r>
              <a:rPr lang="tr-TR" sz="25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Elektronik hesap alacak ve kullanacak olan muhatapların </a:t>
            </a:r>
            <a:r>
              <a:rPr lang="tr-TR" sz="2500" dirty="0">
                <a:solidFill>
                  <a:srgbClr val="ED1C24"/>
                </a:solidFill>
                <a:latin typeface="Times New Roman" panose="02020603050405020304" pitchFamily="18" charset="0"/>
                <a:ea typeface="Calibri" panose="020F0502020204030204" pitchFamily="34" charset="0"/>
                <a:cs typeface="Times New Roman" panose="02020603050405020304" pitchFamily="18" charset="0"/>
              </a:rPr>
              <a:t>www.turkiye.gov.tr adresinden (e -Devlet üzerinden) </a:t>
            </a:r>
            <a:r>
              <a:rPr lang="tr-TR" sz="25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başvuru yapmaları gerekmektedir.</a:t>
            </a:r>
          </a:p>
          <a:p>
            <a:pPr indent="330200" algn="just">
              <a:lnSpc>
                <a:spcPct val="107000"/>
              </a:lnSpc>
              <a:spcBef>
                <a:spcPts val="100"/>
              </a:spcBef>
              <a:spcAft>
                <a:spcPts val="100"/>
              </a:spcAft>
            </a:pPr>
            <a:endParaRPr lang="tr-TR" sz="2500" dirty="0">
              <a:latin typeface="Calibri" panose="020F0502020204030204" pitchFamily="34" charset="0"/>
              <a:ea typeface="Calibri" panose="020F0502020204030204" pitchFamily="34" charset="0"/>
              <a:cs typeface="Times New Roman" panose="02020603050405020304" pitchFamily="18" charset="0"/>
            </a:endParaRPr>
          </a:p>
          <a:p>
            <a:pPr indent="330200" algn="just">
              <a:lnSpc>
                <a:spcPct val="107000"/>
              </a:lnSpc>
              <a:spcBef>
                <a:spcPts val="100"/>
              </a:spcBef>
              <a:spcAft>
                <a:spcPts val="100"/>
              </a:spcAft>
            </a:pPr>
            <a:r>
              <a:rPr lang="tr-TR" sz="25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Gerçek kişi işverenler bakımından işverenin kendisi veya işveren vekili tarafından başvuru yapılabilecektir. </a:t>
            </a:r>
            <a:r>
              <a:rPr lang="tr-TR" sz="2500" dirty="0">
                <a:solidFill>
                  <a:srgbClr val="000000"/>
                </a:solidFill>
                <a:latin typeface="Times New Roman" panose="02020603050405020304" pitchFamily="18" charset="0"/>
                <a:ea typeface="Calibri" panose="020F0502020204030204" pitchFamily="34" charset="0"/>
              </a:rPr>
              <a:t>Tüzel kişi işverenler bakımından e- Devlet üzerinden başvuru yapılabilmesi için başvuru yapacak gerçek kişinin ilgili </a:t>
            </a:r>
            <a:r>
              <a:rPr lang="tr-TR" sz="2500" dirty="0">
                <a:solidFill>
                  <a:srgbClr val="ED1C24"/>
                </a:solidFill>
                <a:latin typeface="Times New Roman" panose="02020603050405020304" pitchFamily="18" charset="0"/>
                <a:ea typeface="Calibri" panose="020F0502020204030204" pitchFamily="34" charset="0"/>
              </a:rPr>
              <a:t>tüzel kişinin yetkilisi olması ve MERSİS veya SGK işveren tescil kaydında yönetici/müdür/kanuni temsilci</a:t>
            </a:r>
            <a:r>
              <a:rPr lang="tr-TR" sz="2500" dirty="0">
                <a:solidFill>
                  <a:srgbClr val="000000"/>
                </a:solidFill>
                <a:latin typeface="Times New Roman" panose="02020603050405020304" pitchFamily="18" charset="0"/>
                <a:ea typeface="Calibri" panose="020F0502020204030204" pitchFamily="34" charset="0"/>
              </a:rPr>
              <a:t> olarak yer alması gerekmektedir.</a:t>
            </a:r>
            <a:endParaRPr lang="tr-TR" sz="2500" dirty="0"/>
          </a:p>
          <a:p>
            <a:endParaRPr lang="tr-TR" dirty="0"/>
          </a:p>
        </p:txBody>
      </p:sp>
    </p:spTree>
    <p:extLst>
      <p:ext uri="{BB962C8B-B14F-4D97-AF65-F5344CB8AC3E}">
        <p14:creationId xmlns:p14="http://schemas.microsoft.com/office/powerpoint/2010/main" val="24394116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useBgFill="1">
        <p:nvSpPr>
          <p:cNvPr id="9" name="Alt Başlık 2"/>
          <p:cNvSpPr>
            <a:spLocks noGrp="1"/>
          </p:cNvSpPr>
          <p:nvPr>
            <p:ph type="subTitle" idx="1"/>
          </p:nvPr>
        </p:nvSpPr>
        <p:spPr>
          <a:xfrm>
            <a:off x="-118409" y="899491"/>
            <a:ext cx="11487270" cy="647806"/>
          </a:xfrm>
        </p:spPr>
        <p:txBody>
          <a:bodyPr>
            <a:noAutofit/>
          </a:bodyPr>
          <a:lstStyle/>
          <a:p>
            <a:pPr algn="ctr"/>
            <a:r>
              <a:rPr lang="tr-TR" sz="3400" b="1" dirty="0">
                <a:solidFill>
                  <a:srgbClr val="C00000"/>
                </a:solidFill>
                <a:effectLst>
                  <a:outerShdw blurRad="38100" dist="38100" dir="2700000" algn="tl">
                    <a:srgbClr val="000000">
                      <a:alpha val="43137"/>
                    </a:srgbClr>
                  </a:outerShdw>
                </a:effectLst>
              </a:rPr>
              <a:t>ELEKTRONİK TEBLİĞAT</a:t>
            </a:r>
          </a:p>
        </p:txBody>
      </p:sp>
      <p:cxnSp>
        <p:nvCxnSpPr>
          <p:cNvPr id="5" name="Düz Bağlayıcı 4"/>
          <p:cNvCxnSpPr>
            <a:cxnSpLocks/>
          </p:cNvCxnSpPr>
          <p:nvPr/>
        </p:nvCxnSpPr>
        <p:spPr>
          <a:xfrm>
            <a:off x="377072" y="457920"/>
            <a:ext cx="11334664" cy="0"/>
          </a:xfrm>
          <a:prstGeom prst="line">
            <a:avLst/>
          </a:prstGeom>
          <a:ln w="28575">
            <a:solidFill>
              <a:srgbClr val="7030A0"/>
            </a:solidFill>
          </a:ln>
        </p:spPr>
        <p:style>
          <a:lnRef idx="1">
            <a:schemeClr val="accent6"/>
          </a:lnRef>
          <a:fillRef idx="0">
            <a:schemeClr val="accent6"/>
          </a:fillRef>
          <a:effectRef idx="0">
            <a:schemeClr val="accent6"/>
          </a:effectRef>
          <a:fontRef idx="minor">
            <a:schemeClr val="tx1"/>
          </a:fontRef>
        </p:style>
      </p:cxnSp>
      <p:cxnSp>
        <p:nvCxnSpPr>
          <p:cNvPr id="8" name="Düz Bağlayıcı 7"/>
          <p:cNvCxnSpPr>
            <a:cxnSpLocks/>
          </p:cNvCxnSpPr>
          <p:nvPr/>
        </p:nvCxnSpPr>
        <p:spPr>
          <a:xfrm flipV="1">
            <a:off x="672804" y="311085"/>
            <a:ext cx="0" cy="6157492"/>
          </a:xfrm>
          <a:prstGeom prst="line">
            <a:avLst/>
          </a:prstGeom>
          <a:ln w="19050">
            <a:solidFill>
              <a:srgbClr val="7030A0"/>
            </a:solidFill>
          </a:ln>
        </p:spPr>
        <p:style>
          <a:lnRef idx="1">
            <a:schemeClr val="accent6"/>
          </a:lnRef>
          <a:fillRef idx="0">
            <a:schemeClr val="accent6"/>
          </a:fillRef>
          <a:effectRef idx="0">
            <a:schemeClr val="accent6"/>
          </a:effectRef>
          <a:fontRef idx="minor">
            <a:schemeClr val="tx1"/>
          </a:fontRef>
        </p:style>
      </p:cxnSp>
      <p:cxnSp>
        <p:nvCxnSpPr>
          <p:cNvPr id="12" name="Düz Bağlayıcı 11"/>
          <p:cNvCxnSpPr>
            <a:cxnSpLocks/>
          </p:cNvCxnSpPr>
          <p:nvPr/>
        </p:nvCxnSpPr>
        <p:spPr>
          <a:xfrm flipV="1">
            <a:off x="11540298" y="311085"/>
            <a:ext cx="0" cy="6153346"/>
          </a:xfrm>
          <a:prstGeom prst="line">
            <a:avLst/>
          </a:prstGeom>
          <a:ln w="19050">
            <a:solidFill>
              <a:srgbClr val="7030A0"/>
            </a:solidFill>
          </a:ln>
        </p:spPr>
        <p:style>
          <a:lnRef idx="1">
            <a:schemeClr val="accent6"/>
          </a:lnRef>
          <a:fillRef idx="0">
            <a:schemeClr val="accent6"/>
          </a:fillRef>
          <a:effectRef idx="0">
            <a:schemeClr val="accent6"/>
          </a:effectRef>
          <a:fontRef idx="minor">
            <a:schemeClr val="tx1"/>
          </a:fontRef>
        </p:style>
      </p:cxnSp>
      <p:cxnSp>
        <p:nvCxnSpPr>
          <p:cNvPr id="13" name="Düz Bağlayıcı 12"/>
          <p:cNvCxnSpPr>
            <a:cxnSpLocks/>
          </p:cNvCxnSpPr>
          <p:nvPr/>
        </p:nvCxnSpPr>
        <p:spPr>
          <a:xfrm>
            <a:off x="377072" y="6216564"/>
            <a:ext cx="11334664" cy="0"/>
          </a:xfrm>
          <a:prstGeom prst="line">
            <a:avLst/>
          </a:prstGeom>
          <a:ln w="19050">
            <a:solidFill>
              <a:srgbClr val="7030A0"/>
            </a:solidFill>
          </a:ln>
        </p:spPr>
        <p:style>
          <a:lnRef idx="1">
            <a:schemeClr val="accent6"/>
          </a:lnRef>
          <a:fillRef idx="0">
            <a:schemeClr val="accent6"/>
          </a:fillRef>
          <a:effectRef idx="0">
            <a:schemeClr val="accent6"/>
          </a:effectRef>
          <a:fontRef idx="minor">
            <a:schemeClr val="tx1"/>
          </a:fontRef>
        </p:style>
      </p:cxnSp>
      <p:sp>
        <p:nvSpPr>
          <p:cNvPr id="2" name="Dikdörtgen 1">
            <a:extLst>
              <a:ext uri="{FF2B5EF4-FFF2-40B4-BE49-F238E27FC236}">
                <a16:creationId xmlns:a16="http://schemas.microsoft.com/office/drawing/2014/main" id="{18997ACC-9299-47D6-A290-489448CF6ABC}"/>
              </a:ext>
            </a:extLst>
          </p:cNvPr>
          <p:cNvSpPr/>
          <p:nvPr/>
        </p:nvSpPr>
        <p:spPr>
          <a:xfrm>
            <a:off x="1383503" y="1899419"/>
            <a:ext cx="9321801" cy="1720664"/>
          </a:xfrm>
          <a:prstGeom prst="rect">
            <a:avLst/>
          </a:prstGeom>
        </p:spPr>
        <p:txBody>
          <a:bodyPr wrap="square">
            <a:spAutoFit/>
          </a:bodyPr>
          <a:lstStyle/>
          <a:p>
            <a:pPr algn="just">
              <a:lnSpc>
                <a:spcPct val="107000"/>
              </a:lnSpc>
              <a:spcBef>
                <a:spcPts val="100"/>
              </a:spcBef>
              <a:spcAft>
                <a:spcPts val="100"/>
              </a:spcAft>
            </a:pPr>
            <a:r>
              <a:rPr lang="tr-TR" sz="2500" dirty="0"/>
              <a:t>Gerçek kişi işverenler bakımından başvuruyu yapan işveren veya işveren vekilinden biri, tüzel kişi işverenler bakımından her bir yönetici/müdür/kanuni temsilci, tebligatların görüntülenebilmesi için </a:t>
            </a:r>
            <a:r>
              <a:rPr lang="tr-TR" sz="2500" b="1" dirty="0">
                <a:solidFill>
                  <a:srgbClr val="C00000"/>
                </a:solidFill>
              </a:rPr>
              <a:t>üçüncü kişilere yetki tanımlayabilecektir</a:t>
            </a:r>
            <a:r>
              <a:rPr lang="tr-TR" sz="2500" dirty="0"/>
              <a:t>.</a:t>
            </a:r>
          </a:p>
        </p:txBody>
      </p:sp>
      <p:sp>
        <p:nvSpPr>
          <p:cNvPr id="3" name="Metin kutusu 2">
            <a:extLst>
              <a:ext uri="{FF2B5EF4-FFF2-40B4-BE49-F238E27FC236}">
                <a16:creationId xmlns:a16="http://schemas.microsoft.com/office/drawing/2014/main" id="{1179F9CC-31B7-4C82-BDE1-044536FBAF38}"/>
              </a:ext>
            </a:extLst>
          </p:cNvPr>
          <p:cNvSpPr txBox="1"/>
          <p:nvPr/>
        </p:nvSpPr>
        <p:spPr>
          <a:xfrm>
            <a:off x="1383503" y="4102715"/>
            <a:ext cx="9504231" cy="1631216"/>
          </a:xfrm>
          <a:prstGeom prst="rect">
            <a:avLst/>
          </a:prstGeom>
          <a:noFill/>
        </p:spPr>
        <p:txBody>
          <a:bodyPr wrap="square" rtlCol="0">
            <a:spAutoFit/>
          </a:bodyPr>
          <a:lstStyle/>
          <a:p>
            <a:pPr algn="just"/>
            <a:r>
              <a:rPr lang="tr-TR" sz="2500" dirty="0"/>
              <a:t>Elektronik tebligat adresi almak zorunda olan </a:t>
            </a:r>
            <a:r>
              <a:rPr lang="tr-TR" sz="2500" b="1" dirty="0">
                <a:solidFill>
                  <a:srgbClr val="C00000"/>
                </a:solidFill>
              </a:rPr>
              <a:t>muhataplar şahsi işlemlerinden doğan</a:t>
            </a:r>
            <a:r>
              <a:rPr lang="tr-TR" sz="2500" dirty="0">
                <a:solidFill>
                  <a:srgbClr val="C00000"/>
                </a:solidFill>
              </a:rPr>
              <a:t> </a:t>
            </a:r>
            <a:r>
              <a:rPr lang="tr-TR" sz="2500" dirty="0"/>
              <a:t>(borçlanma, tescil vb.) tebligatları almak için, “Gerçek Kişi İsteğe Bağlı” seçeneğini kullanarak ayrıca başvuru yapacaklardır.</a:t>
            </a:r>
          </a:p>
        </p:txBody>
      </p:sp>
    </p:spTree>
    <p:extLst>
      <p:ext uri="{BB962C8B-B14F-4D97-AF65-F5344CB8AC3E}">
        <p14:creationId xmlns:p14="http://schemas.microsoft.com/office/powerpoint/2010/main" val="44519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useBgFill="1">
        <p:nvSpPr>
          <p:cNvPr id="9" name="Alt Başlık 2"/>
          <p:cNvSpPr>
            <a:spLocks noGrp="1"/>
          </p:cNvSpPr>
          <p:nvPr>
            <p:ph type="subTitle" idx="1"/>
          </p:nvPr>
        </p:nvSpPr>
        <p:spPr>
          <a:xfrm>
            <a:off x="53028" y="665418"/>
            <a:ext cx="11487270" cy="647806"/>
          </a:xfrm>
        </p:spPr>
        <p:txBody>
          <a:bodyPr>
            <a:noAutofit/>
          </a:bodyPr>
          <a:lstStyle/>
          <a:p>
            <a:pPr algn="ctr"/>
            <a:r>
              <a:rPr lang="tr-TR" sz="3400" b="1" dirty="0">
                <a:solidFill>
                  <a:srgbClr val="C00000"/>
                </a:solidFill>
                <a:effectLst>
                  <a:outerShdw blurRad="38100" dist="38100" dir="2700000" algn="tl">
                    <a:srgbClr val="000000">
                      <a:alpha val="43137"/>
                    </a:srgbClr>
                  </a:outerShdw>
                </a:effectLst>
              </a:rPr>
              <a:t>ELEKTRONİK TEBLİGAT</a:t>
            </a:r>
          </a:p>
          <a:p>
            <a:pPr algn="ctr"/>
            <a:endParaRPr lang="tr-TR" sz="3400" b="1" dirty="0">
              <a:solidFill>
                <a:srgbClr val="C00000"/>
              </a:solidFill>
              <a:effectLst>
                <a:outerShdw blurRad="38100" dist="38100" dir="2700000" algn="tl">
                  <a:srgbClr val="000000">
                    <a:alpha val="43137"/>
                  </a:srgbClr>
                </a:outerShdw>
              </a:effectLst>
            </a:endParaRPr>
          </a:p>
        </p:txBody>
      </p:sp>
      <p:cxnSp>
        <p:nvCxnSpPr>
          <p:cNvPr id="5" name="Düz Bağlayıcı 4"/>
          <p:cNvCxnSpPr>
            <a:cxnSpLocks/>
          </p:cNvCxnSpPr>
          <p:nvPr/>
        </p:nvCxnSpPr>
        <p:spPr>
          <a:xfrm>
            <a:off x="377072" y="457920"/>
            <a:ext cx="11334664" cy="0"/>
          </a:xfrm>
          <a:prstGeom prst="line">
            <a:avLst/>
          </a:prstGeom>
          <a:ln w="28575">
            <a:solidFill>
              <a:srgbClr val="7030A0"/>
            </a:solidFill>
          </a:ln>
        </p:spPr>
        <p:style>
          <a:lnRef idx="1">
            <a:schemeClr val="accent6"/>
          </a:lnRef>
          <a:fillRef idx="0">
            <a:schemeClr val="accent6"/>
          </a:fillRef>
          <a:effectRef idx="0">
            <a:schemeClr val="accent6"/>
          </a:effectRef>
          <a:fontRef idx="minor">
            <a:schemeClr val="tx1"/>
          </a:fontRef>
        </p:style>
      </p:cxnSp>
      <p:cxnSp>
        <p:nvCxnSpPr>
          <p:cNvPr id="8" name="Düz Bağlayıcı 7"/>
          <p:cNvCxnSpPr>
            <a:cxnSpLocks/>
          </p:cNvCxnSpPr>
          <p:nvPr/>
        </p:nvCxnSpPr>
        <p:spPr>
          <a:xfrm flipV="1">
            <a:off x="672804" y="311085"/>
            <a:ext cx="0" cy="6157492"/>
          </a:xfrm>
          <a:prstGeom prst="line">
            <a:avLst/>
          </a:prstGeom>
          <a:ln w="19050">
            <a:solidFill>
              <a:srgbClr val="7030A0"/>
            </a:solidFill>
          </a:ln>
        </p:spPr>
        <p:style>
          <a:lnRef idx="1">
            <a:schemeClr val="accent6"/>
          </a:lnRef>
          <a:fillRef idx="0">
            <a:schemeClr val="accent6"/>
          </a:fillRef>
          <a:effectRef idx="0">
            <a:schemeClr val="accent6"/>
          </a:effectRef>
          <a:fontRef idx="minor">
            <a:schemeClr val="tx1"/>
          </a:fontRef>
        </p:style>
      </p:cxnSp>
      <p:cxnSp>
        <p:nvCxnSpPr>
          <p:cNvPr id="12" name="Düz Bağlayıcı 11"/>
          <p:cNvCxnSpPr>
            <a:cxnSpLocks/>
          </p:cNvCxnSpPr>
          <p:nvPr/>
        </p:nvCxnSpPr>
        <p:spPr>
          <a:xfrm flipV="1">
            <a:off x="11540298" y="311085"/>
            <a:ext cx="0" cy="6153346"/>
          </a:xfrm>
          <a:prstGeom prst="line">
            <a:avLst/>
          </a:prstGeom>
          <a:ln w="19050">
            <a:solidFill>
              <a:srgbClr val="7030A0"/>
            </a:solidFill>
          </a:ln>
        </p:spPr>
        <p:style>
          <a:lnRef idx="1">
            <a:schemeClr val="accent6"/>
          </a:lnRef>
          <a:fillRef idx="0">
            <a:schemeClr val="accent6"/>
          </a:fillRef>
          <a:effectRef idx="0">
            <a:schemeClr val="accent6"/>
          </a:effectRef>
          <a:fontRef idx="minor">
            <a:schemeClr val="tx1"/>
          </a:fontRef>
        </p:style>
      </p:cxnSp>
      <p:cxnSp>
        <p:nvCxnSpPr>
          <p:cNvPr id="13" name="Düz Bağlayıcı 12"/>
          <p:cNvCxnSpPr>
            <a:cxnSpLocks/>
          </p:cNvCxnSpPr>
          <p:nvPr/>
        </p:nvCxnSpPr>
        <p:spPr>
          <a:xfrm>
            <a:off x="377072" y="6216564"/>
            <a:ext cx="11334664" cy="0"/>
          </a:xfrm>
          <a:prstGeom prst="line">
            <a:avLst/>
          </a:prstGeom>
          <a:ln w="19050">
            <a:solidFill>
              <a:srgbClr val="7030A0"/>
            </a:solidFill>
          </a:ln>
        </p:spPr>
        <p:style>
          <a:lnRef idx="1">
            <a:schemeClr val="accent6"/>
          </a:lnRef>
          <a:fillRef idx="0">
            <a:schemeClr val="accent6"/>
          </a:fillRef>
          <a:effectRef idx="0">
            <a:schemeClr val="accent6"/>
          </a:effectRef>
          <a:fontRef idx="minor">
            <a:schemeClr val="tx1"/>
          </a:fontRef>
        </p:style>
      </p:cxnSp>
      <p:sp>
        <p:nvSpPr>
          <p:cNvPr id="2" name="Dikdörtgen 1">
            <a:extLst>
              <a:ext uri="{FF2B5EF4-FFF2-40B4-BE49-F238E27FC236}">
                <a16:creationId xmlns:a16="http://schemas.microsoft.com/office/drawing/2014/main" id="{18997ACC-9299-47D6-A290-489448CF6ABC}"/>
              </a:ext>
            </a:extLst>
          </p:cNvPr>
          <p:cNvSpPr/>
          <p:nvPr/>
        </p:nvSpPr>
        <p:spPr>
          <a:xfrm>
            <a:off x="1383503" y="1520721"/>
            <a:ext cx="9321801" cy="4293163"/>
          </a:xfrm>
          <a:prstGeom prst="rect">
            <a:avLst/>
          </a:prstGeom>
        </p:spPr>
        <p:txBody>
          <a:bodyPr wrap="square">
            <a:spAutoFit/>
          </a:bodyPr>
          <a:lstStyle/>
          <a:p>
            <a:pPr algn="just">
              <a:lnSpc>
                <a:spcPct val="107000"/>
              </a:lnSpc>
              <a:spcBef>
                <a:spcPts val="100"/>
              </a:spcBef>
              <a:spcAft>
                <a:spcPts val="100"/>
              </a:spcAft>
            </a:pPr>
            <a:r>
              <a:rPr lang="tr-TR" sz="2500" dirty="0"/>
              <a:t>e-Tebligat işlemleri gerçekleştirilirken;</a:t>
            </a:r>
          </a:p>
          <a:p>
            <a:pPr marL="342900" indent="-342900" algn="just">
              <a:lnSpc>
                <a:spcPct val="107000"/>
              </a:lnSpc>
              <a:spcBef>
                <a:spcPts val="100"/>
              </a:spcBef>
              <a:spcAft>
                <a:spcPts val="100"/>
              </a:spcAft>
              <a:buFont typeface="Wingdings" panose="05000000000000000000" pitchFamily="2" charset="2"/>
              <a:buChar char="Ø"/>
            </a:pPr>
            <a:r>
              <a:rPr lang="tr-TR" sz="2500" dirty="0"/>
              <a:t>Tüzel kişi işyeri için yapılan başvurularda vergi kimlik numarası,</a:t>
            </a:r>
          </a:p>
          <a:p>
            <a:pPr marL="342900" indent="-342900" algn="just">
              <a:lnSpc>
                <a:spcPct val="107000"/>
              </a:lnSpc>
              <a:spcBef>
                <a:spcPts val="100"/>
              </a:spcBef>
              <a:spcAft>
                <a:spcPts val="100"/>
              </a:spcAft>
              <a:buFont typeface="Wingdings" panose="05000000000000000000" pitchFamily="2" charset="2"/>
              <a:buChar char="Ø"/>
            </a:pPr>
            <a:r>
              <a:rPr lang="tr-TR" sz="2500" dirty="0"/>
              <a:t>Gerçek kişi işyeri için yapılan başvurularda ise T.C. Kimlik Numarası esas alınacaktır. </a:t>
            </a:r>
          </a:p>
          <a:p>
            <a:pPr algn="just">
              <a:lnSpc>
                <a:spcPct val="107000"/>
              </a:lnSpc>
              <a:spcBef>
                <a:spcPts val="100"/>
              </a:spcBef>
              <a:spcAft>
                <a:spcPts val="100"/>
              </a:spcAft>
            </a:pPr>
            <a:endParaRPr lang="tr-TR" sz="2500" dirty="0"/>
          </a:p>
          <a:p>
            <a:pPr algn="just">
              <a:lnSpc>
                <a:spcPct val="107000"/>
              </a:lnSpc>
              <a:spcBef>
                <a:spcPts val="100"/>
              </a:spcBef>
              <a:spcAft>
                <a:spcPts val="100"/>
              </a:spcAft>
            </a:pPr>
            <a:r>
              <a:rPr lang="tr-TR" sz="2500" dirty="0"/>
              <a:t>Tüzel kişilik için yapılan başvuru sonrası, </a:t>
            </a:r>
            <a:r>
              <a:rPr lang="tr-TR" sz="2500" b="1" dirty="0">
                <a:solidFill>
                  <a:srgbClr val="C00000"/>
                </a:solidFill>
              </a:rPr>
              <a:t>aynı vergi kimlik numarası altında veya gerçek kişi işyeri için yapılan başvuru sonrası </a:t>
            </a:r>
            <a:r>
              <a:rPr lang="tr-TR" sz="2500" dirty="0"/>
              <a:t>aynı T.C. Kimlik Numarası altında yeni bir işyeri dosyasının tescil edilmesi halinde, yeni tescil edilen işyeri için elektronik tebligat adresi alınmasına gerek bulunmamaktadır.</a:t>
            </a:r>
          </a:p>
        </p:txBody>
      </p:sp>
    </p:spTree>
    <p:extLst>
      <p:ext uri="{BB962C8B-B14F-4D97-AF65-F5344CB8AC3E}">
        <p14:creationId xmlns:p14="http://schemas.microsoft.com/office/powerpoint/2010/main" val="3148839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cxnSp>
        <p:nvCxnSpPr>
          <p:cNvPr id="5" name="Düz Bağlayıcı 4"/>
          <p:cNvCxnSpPr>
            <a:cxnSpLocks/>
          </p:cNvCxnSpPr>
          <p:nvPr/>
        </p:nvCxnSpPr>
        <p:spPr>
          <a:xfrm>
            <a:off x="377072" y="513676"/>
            <a:ext cx="11334664" cy="0"/>
          </a:xfrm>
          <a:prstGeom prst="line">
            <a:avLst/>
          </a:prstGeom>
          <a:ln w="28575">
            <a:solidFill>
              <a:srgbClr val="7030A0"/>
            </a:solidFill>
          </a:ln>
        </p:spPr>
        <p:style>
          <a:lnRef idx="1">
            <a:schemeClr val="accent6"/>
          </a:lnRef>
          <a:fillRef idx="0">
            <a:schemeClr val="accent6"/>
          </a:fillRef>
          <a:effectRef idx="0">
            <a:schemeClr val="accent6"/>
          </a:effectRef>
          <a:fontRef idx="minor">
            <a:schemeClr val="tx1"/>
          </a:fontRef>
        </p:style>
      </p:cxnSp>
      <p:cxnSp>
        <p:nvCxnSpPr>
          <p:cNvPr id="8" name="Düz Bağlayıcı 7"/>
          <p:cNvCxnSpPr>
            <a:cxnSpLocks/>
          </p:cNvCxnSpPr>
          <p:nvPr/>
        </p:nvCxnSpPr>
        <p:spPr>
          <a:xfrm flipV="1">
            <a:off x="672804" y="311085"/>
            <a:ext cx="0" cy="6157492"/>
          </a:xfrm>
          <a:prstGeom prst="line">
            <a:avLst/>
          </a:prstGeom>
          <a:ln w="19050">
            <a:solidFill>
              <a:srgbClr val="7030A0"/>
            </a:solidFill>
          </a:ln>
        </p:spPr>
        <p:style>
          <a:lnRef idx="1">
            <a:schemeClr val="accent6"/>
          </a:lnRef>
          <a:fillRef idx="0">
            <a:schemeClr val="accent6"/>
          </a:fillRef>
          <a:effectRef idx="0">
            <a:schemeClr val="accent6"/>
          </a:effectRef>
          <a:fontRef idx="minor">
            <a:schemeClr val="tx1"/>
          </a:fontRef>
        </p:style>
      </p:cxnSp>
      <p:cxnSp>
        <p:nvCxnSpPr>
          <p:cNvPr id="12" name="Düz Bağlayıcı 11"/>
          <p:cNvCxnSpPr>
            <a:cxnSpLocks/>
          </p:cNvCxnSpPr>
          <p:nvPr/>
        </p:nvCxnSpPr>
        <p:spPr>
          <a:xfrm flipV="1">
            <a:off x="11540298" y="311085"/>
            <a:ext cx="0" cy="6153346"/>
          </a:xfrm>
          <a:prstGeom prst="line">
            <a:avLst/>
          </a:prstGeom>
          <a:ln w="19050">
            <a:solidFill>
              <a:srgbClr val="7030A0"/>
            </a:solidFill>
          </a:ln>
        </p:spPr>
        <p:style>
          <a:lnRef idx="1">
            <a:schemeClr val="accent6"/>
          </a:lnRef>
          <a:fillRef idx="0">
            <a:schemeClr val="accent6"/>
          </a:fillRef>
          <a:effectRef idx="0">
            <a:schemeClr val="accent6"/>
          </a:effectRef>
          <a:fontRef idx="minor">
            <a:schemeClr val="tx1"/>
          </a:fontRef>
        </p:style>
      </p:cxnSp>
      <p:cxnSp>
        <p:nvCxnSpPr>
          <p:cNvPr id="13" name="Düz Bağlayıcı 12"/>
          <p:cNvCxnSpPr>
            <a:cxnSpLocks/>
          </p:cNvCxnSpPr>
          <p:nvPr/>
        </p:nvCxnSpPr>
        <p:spPr>
          <a:xfrm>
            <a:off x="377072" y="6216564"/>
            <a:ext cx="11334664" cy="0"/>
          </a:xfrm>
          <a:prstGeom prst="line">
            <a:avLst/>
          </a:prstGeom>
          <a:ln w="19050">
            <a:solidFill>
              <a:srgbClr val="7030A0"/>
            </a:solidFill>
          </a:ln>
        </p:spPr>
        <p:style>
          <a:lnRef idx="1">
            <a:schemeClr val="accent6"/>
          </a:lnRef>
          <a:fillRef idx="0">
            <a:schemeClr val="accent6"/>
          </a:fillRef>
          <a:effectRef idx="0">
            <a:schemeClr val="accent6"/>
          </a:effectRef>
          <a:fontRef idx="minor">
            <a:schemeClr val="tx1"/>
          </a:fontRef>
        </p:style>
      </p:cxnSp>
      <p:sp>
        <p:nvSpPr>
          <p:cNvPr id="11" name="Metin kutusu 10">
            <a:extLst>
              <a:ext uri="{FF2B5EF4-FFF2-40B4-BE49-F238E27FC236}">
                <a16:creationId xmlns:a16="http://schemas.microsoft.com/office/drawing/2014/main" id="{397A741D-0B16-4E68-BCB1-07E95AD71D62}"/>
              </a:ext>
            </a:extLst>
          </p:cNvPr>
          <p:cNvSpPr txBox="1"/>
          <p:nvPr/>
        </p:nvSpPr>
        <p:spPr>
          <a:xfrm>
            <a:off x="3283699" y="866530"/>
            <a:ext cx="5521408" cy="630942"/>
          </a:xfrm>
          <a:prstGeom prst="rect">
            <a:avLst/>
          </a:prstGeom>
          <a:noFill/>
        </p:spPr>
        <p:txBody>
          <a:bodyPr wrap="square" rtlCol="0">
            <a:spAutoFit/>
          </a:bodyPr>
          <a:lstStyle/>
          <a:p>
            <a:pPr algn="ctr"/>
            <a:r>
              <a:rPr lang="tr-TR" sz="3500" b="1" dirty="0">
                <a:solidFill>
                  <a:srgbClr val="C00000"/>
                </a:solidFill>
              </a:rPr>
              <a:t>SİGORTA PRİM TEŞVİKLERİ</a:t>
            </a:r>
          </a:p>
        </p:txBody>
      </p:sp>
      <p:sp>
        <p:nvSpPr>
          <p:cNvPr id="2" name="Dikdörtgen 1">
            <a:extLst>
              <a:ext uri="{FF2B5EF4-FFF2-40B4-BE49-F238E27FC236}">
                <a16:creationId xmlns:a16="http://schemas.microsoft.com/office/drawing/2014/main" id="{55D62208-9FDA-496A-BB2A-1D3305BD6122}"/>
              </a:ext>
            </a:extLst>
          </p:cNvPr>
          <p:cNvSpPr/>
          <p:nvPr/>
        </p:nvSpPr>
        <p:spPr>
          <a:xfrm>
            <a:off x="1246160" y="1694887"/>
            <a:ext cx="9596485" cy="4324261"/>
          </a:xfrm>
          <a:prstGeom prst="rect">
            <a:avLst/>
          </a:prstGeom>
        </p:spPr>
        <p:txBody>
          <a:bodyPr wrap="square">
            <a:spAutoFit/>
          </a:bodyPr>
          <a:lstStyle/>
          <a:p>
            <a:pPr marL="128016" lvl="1" indent="0" algn="just">
              <a:buFont typeface="Calibri" pitchFamily="34" charset="0"/>
              <a:buNone/>
            </a:pPr>
            <a:r>
              <a:rPr lang="tr-TR" sz="2500" dirty="0">
                <a:cs typeface="Calibri" panose="020F0502020204030204" pitchFamily="34" charset="0"/>
              </a:rPr>
              <a:t>5510 sayılı Kanunun 4 üncü maddesinin birinci fıkrasının (a) bendi kapsamında sigortalı çalıştıran özel sektör işyeri işverenlerine, </a:t>
            </a:r>
          </a:p>
          <a:p>
            <a:pPr marL="128016" lvl="1" indent="0" algn="just">
              <a:buFont typeface="Calibri" pitchFamily="34" charset="0"/>
              <a:buNone/>
            </a:pPr>
            <a:endParaRPr lang="tr-TR" sz="2500" dirty="0">
              <a:cs typeface="Calibri" panose="020F0502020204030204" pitchFamily="34" charset="0"/>
            </a:endParaRPr>
          </a:p>
          <a:p>
            <a:pPr marL="470916" lvl="1" indent="-342900" algn="just">
              <a:buFont typeface="Wingdings" panose="05000000000000000000" pitchFamily="2" charset="2"/>
              <a:buChar char="ü"/>
            </a:pPr>
            <a:r>
              <a:rPr lang="tr-TR" sz="2500" dirty="0">
                <a:cs typeface="Calibri" panose="020F0502020204030204" pitchFamily="34" charset="0"/>
              </a:rPr>
              <a:t>Kayıtlı sigortalı istihdamının arttırılması, </a:t>
            </a:r>
          </a:p>
          <a:p>
            <a:pPr marL="470916" lvl="1" indent="-342900" algn="just">
              <a:buFont typeface="Wingdings" panose="05000000000000000000" pitchFamily="2" charset="2"/>
              <a:buChar char="ü"/>
            </a:pPr>
            <a:r>
              <a:rPr lang="tr-TR" sz="2500" dirty="0">
                <a:cs typeface="Calibri" panose="020F0502020204030204" pitchFamily="34" charset="0"/>
              </a:rPr>
              <a:t>Kadınlar, gençler ve engelliler gibi dezavantajlı grupların istihdamının arttırılması, </a:t>
            </a:r>
          </a:p>
          <a:p>
            <a:pPr marL="470916" lvl="1" indent="-342900" algn="just">
              <a:buFont typeface="Wingdings" panose="05000000000000000000" pitchFamily="2" charset="2"/>
              <a:buChar char="ü"/>
            </a:pPr>
            <a:r>
              <a:rPr lang="tr-TR" sz="2500" dirty="0">
                <a:cs typeface="Calibri" panose="020F0502020204030204" pitchFamily="34" charset="0"/>
              </a:rPr>
              <a:t>Bölgesel, büyük ölçekli yatırımlar ile stratejik yatırımların özendirilmesi, </a:t>
            </a:r>
          </a:p>
          <a:p>
            <a:pPr marL="470916" lvl="1" indent="-342900" algn="just">
              <a:buFont typeface="Wingdings" panose="05000000000000000000" pitchFamily="2" charset="2"/>
              <a:buChar char="ü"/>
            </a:pPr>
            <a:r>
              <a:rPr lang="tr-TR" sz="2500" dirty="0">
                <a:cs typeface="Calibri" panose="020F0502020204030204" pitchFamily="34" charset="0"/>
              </a:rPr>
              <a:t>Bölgesel gelişmişlik farklılıklarının azaltılması, </a:t>
            </a:r>
          </a:p>
          <a:p>
            <a:pPr marL="128016" lvl="1" indent="0" algn="just">
              <a:buNone/>
            </a:pPr>
            <a:r>
              <a:rPr lang="tr-TR" sz="2500" dirty="0">
                <a:cs typeface="Calibri" panose="020F0502020204030204" pitchFamily="34" charset="0"/>
              </a:rPr>
              <a:t>amacıyla çeşitli Kanunlarda yer alan sigorta primi teşvik, destek ve indirimlerden yararlanabilme i</a:t>
            </a:r>
            <a:r>
              <a:rPr lang="tr-TR" sz="2500" dirty="0"/>
              <a:t>mkânı </a:t>
            </a:r>
            <a:r>
              <a:rPr lang="tr-TR" sz="2500" dirty="0">
                <a:cs typeface="Calibri" panose="020F0502020204030204" pitchFamily="34" charset="0"/>
              </a:rPr>
              <a:t>sağlanmıştır</a:t>
            </a:r>
            <a:endParaRPr lang="tr-TR" sz="2500" dirty="0"/>
          </a:p>
        </p:txBody>
      </p:sp>
    </p:spTree>
    <p:extLst>
      <p:ext uri="{BB962C8B-B14F-4D97-AF65-F5344CB8AC3E}">
        <p14:creationId xmlns:p14="http://schemas.microsoft.com/office/powerpoint/2010/main" val="41795956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useBgFill="1">
        <p:nvSpPr>
          <p:cNvPr id="9" name="Alt Başlık 2"/>
          <p:cNvSpPr>
            <a:spLocks noGrp="1"/>
          </p:cNvSpPr>
          <p:nvPr>
            <p:ph type="subTitle" idx="1"/>
          </p:nvPr>
        </p:nvSpPr>
        <p:spPr>
          <a:xfrm>
            <a:off x="53028" y="970883"/>
            <a:ext cx="11487270" cy="647806"/>
          </a:xfrm>
        </p:spPr>
        <p:txBody>
          <a:bodyPr>
            <a:noAutofit/>
          </a:bodyPr>
          <a:lstStyle/>
          <a:p>
            <a:pPr algn="ctr"/>
            <a:r>
              <a:rPr lang="tr-TR" sz="3400" b="1" dirty="0">
                <a:solidFill>
                  <a:srgbClr val="C00000"/>
                </a:solidFill>
                <a:effectLst>
                  <a:outerShdw blurRad="38100" dist="38100" dir="2700000" algn="tl">
                    <a:srgbClr val="000000">
                      <a:alpha val="43137"/>
                    </a:srgbClr>
                  </a:outerShdw>
                </a:effectLst>
              </a:rPr>
              <a:t>ELEKTRONİK TEBLİGAT</a:t>
            </a:r>
          </a:p>
          <a:p>
            <a:pPr algn="ctr"/>
            <a:r>
              <a:rPr lang="tr-TR" sz="3400" b="1" dirty="0">
                <a:solidFill>
                  <a:srgbClr val="C00000"/>
                </a:solidFill>
                <a:effectLst>
                  <a:outerShdw blurRad="38100" dist="38100" dir="2700000" algn="tl">
                    <a:srgbClr val="000000">
                      <a:alpha val="43137"/>
                    </a:srgbClr>
                  </a:outerShdw>
                </a:effectLst>
              </a:rPr>
              <a:t> </a:t>
            </a:r>
          </a:p>
        </p:txBody>
      </p:sp>
      <p:cxnSp>
        <p:nvCxnSpPr>
          <p:cNvPr id="5" name="Düz Bağlayıcı 4"/>
          <p:cNvCxnSpPr>
            <a:cxnSpLocks/>
          </p:cNvCxnSpPr>
          <p:nvPr/>
        </p:nvCxnSpPr>
        <p:spPr>
          <a:xfrm>
            <a:off x="377072" y="457920"/>
            <a:ext cx="11334664" cy="0"/>
          </a:xfrm>
          <a:prstGeom prst="line">
            <a:avLst/>
          </a:prstGeom>
          <a:ln w="28575">
            <a:solidFill>
              <a:srgbClr val="7030A0"/>
            </a:solidFill>
          </a:ln>
        </p:spPr>
        <p:style>
          <a:lnRef idx="1">
            <a:schemeClr val="accent6"/>
          </a:lnRef>
          <a:fillRef idx="0">
            <a:schemeClr val="accent6"/>
          </a:fillRef>
          <a:effectRef idx="0">
            <a:schemeClr val="accent6"/>
          </a:effectRef>
          <a:fontRef idx="minor">
            <a:schemeClr val="tx1"/>
          </a:fontRef>
        </p:style>
      </p:cxnSp>
      <p:cxnSp>
        <p:nvCxnSpPr>
          <p:cNvPr id="8" name="Düz Bağlayıcı 7"/>
          <p:cNvCxnSpPr>
            <a:cxnSpLocks/>
          </p:cNvCxnSpPr>
          <p:nvPr/>
        </p:nvCxnSpPr>
        <p:spPr>
          <a:xfrm flipV="1">
            <a:off x="672804" y="311085"/>
            <a:ext cx="0" cy="6157492"/>
          </a:xfrm>
          <a:prstGeom prst="line">
            <a:avLst/>
          </a:prstGeom>
          <a:ln w="19050">
            <a:solidFill>
              <a:srgbClr val="7030A0"/>
            </a:solidFill>
          </a:ln>
        </p:spPr>
        <p:style>
          <a:lnRef idx="1">
            <a:schemeClr val="accent6"/>
          </a:lnRef>
          <a:fillRef idx="0">
            <a:schemeClr val="accent6"/>
          </a:fillRef>
          <a:effectRef idx="0">
            <a:schemeClr val="accent6"/>
          </a:effectRef>
          <a:fontRef idx="minor">
            <a:schemeClr val="tx1"/>
          </a:fontRef>
        </p:style>
      </p:cxnSp>
      <p:cxnSp>
        <p:nvCxnSpPr>
          <p:cNvPr id="12" name="Düz Bağlayıcı 11"/>
          <p:cNvCxnSpPr>
            <a:cxnSpLocks/>
          </p:cNvCxnSpPr>
          <p:nvPr/>
        </p:nvCxnSpPr>
        <p:spPr>
          <a:xfrm flipV="1">
            <a:off x="11540298" y="311085"/>
            <a:ext cx="0" cy="6153346"/>
          </a:xfrm>
          <a:prstGeom prst="line">
            <a:avLst/>
          </a:prstGeom>
          <a:ln w="19050">
            <a:solidFill>
              <a:srgbClr val="7030A0"/>
            </a:solidFill>
          </a:ln>
        </p:spPr>
        <p:style>
          <a:lnRef idx="1">
            <a:schemeClr val="accent6"/>
          </a:lnRef>
          <a:fillRef idx="0">
            <a:schemeClr val="accent6"/>
          </a:fillRef>
          <a:effectRef idx="0">
            <a:schemeClr val="accent6"/>
          </a:effectRef>
          <a:fontRef idx="minor">
            <a:schemeClr val="tx1"/>
          </a:fontRef>
        </p:style>
      </p:cxnSp>
      <p:cxnSp>
        <p:nvCxnSpPr>
          <p:cNvPr id="13" name="Düz Bağlayıcı 12"/>
          <p:cNvCxnSpPr>
            <a:cxnSpLocks/>
          </p:cNvCxnSpPr>
          <p:nvPr/>
        </p:nvCxnSpPr>
        <p:spPr>
          <a:xfrm>
            <a:off x="377072" y="6216564"/>
            <a:ext cx="11334664" cy="0"/>
          </a:xfrm>
          <a:prstGeom prst="line">
            <a:avLst/>
          </a:prstGeom>
          <a:ln w="19050">
            <a:solidFill>
              <a:srgbClr val="7030A0"/>
            </a:solidFill>
          </a:ln>
        </p:spPr>
        <p:style>
          <a:lnRef idx="1">
            <a:schemeClr val="accent6"/>
          </a:lnRef>
          <a:fillRef idx="0">
            <a:schemeClr val="accent6"/>
          </a:fillRef>
          <a:effectRef idx="0">
            <a:schemeClr val="accent6"/>
          </a:effectRef>
          <a:fontRef idx="minor">
            <a:schemeClr val="tx1"/>
          </a:fontRef>
        </p:style>
      </p:cxnSp>
      <p:sp>
        <p:nvSpPr>
          <p:cNvPr id="2" name="Metin kutusu 1">
            <a:extLst>
              <a:ext uri="{FF2B5EF4-FFF2-40B4-BE49-F238E27FC236}">
                <a16:creationId xmlns:a16="http://schemas.microsoft.com/office/drawing/2014/main" id="{BBDEDFFD-E90B-4EDF-9D05-DB4351105AB4}"/>
              </a:ext>
            </a:extLst>
          </p:cNvPr>
          <p:cNvSpPr txBox="1"/>
          <p:nvPr/>
        </p:nvSpPr>
        <p:spPr>
          <a:xfrm>
            <a:off x="1063262" y="2094614"/>
            <a:ext cx="9930798" cy="3170099"/>
          </a:xfrm>
          <a:prstGeom prst="rect">
            <a:avLst/>
          </a:prstGeom>
          <a:noFill/>
        </p:spPr>
        <p:txBody>
          <a:bodyPr wrap="square" rtlCol="0">
            <a:spAutoFit/>
          </a:bodyPr>
          <a:lstStyle/>
          <a:p>
            <a:r>
              <a:rPr lang="tr-TR" sz="2500" dirty="0"/>
              <a:t>Tüzel kişilik adına, birden fazla yönetici bulunması durumunda, </a:t>
            </a:r>
            <a:r>
              <a:rPr lang="tr-TR" sz="2500" b="1" dirty="0">
                <a:solidFill>
                  <a:srgbClr val="C00000"/>
                </a:solidFill>
              </a:rPr>
              <a:t>tek bir yöneticinin- e-Tebligat başvurusu yapması yeterli olacaktır. </a:t>
            </a:r>
          </a:p>
          <a:p>
            <a:endParaRPr lang="tr-TR" sz="2500" dirty="0"/>
          </a:p>
          <a:p>
            <a:pPr algn="just"/>
            <a:r>
              <a:rPr lang="tr-TR" sz="2500" dirty="0"/>
              <a:t>Bir yöneticinin yaptığı başvuru sonrasında, diğer yöneticiler de herhangi bir başvuru gerekmeksizin, tüzel kişilik adına gelen e-Tebligatları görüntüleyebilecek, yapılmış olan bu başvuruyu daha önce tebligat gönderilmemiş olması şartıyla, silebilecek ve yeni kullanıcıları alt hesap olarak ekleyebilecektir.</a:t>
            </a:r>
          </a:p>
        </p:txBody>
      </p:sp>
    </p:spTree>
    <p:extLst>
      <p:ext uri="{BB962C8B-B14F-4D97-AF65-F5344CB8AC3E}">
        <p14:creationId xmlns:p14="http://schemas.microsoft.com/office/powerpoint/2010/main" val="488254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useBgFill="1">
        <p:nvSpPr>
          <p:cNvPr id="9" name="Alt Başlık 2"/>
          <p:cNvSpPr>
            <a:spLocks noGrp="1"/>
          </p:cNvSpPr>
          <p:nvPr>
            <p:ph type="subTitle" idx="1"/>
          </p:nvPr>
        </p:nvSpPr>
        <p:spPr>
          <a:xfrm>
            <a:off x="0" y="824748"/>
            <a:ext cx="11487270" cy="647806"/>
          </a:xfrm>
        </p:spPr>
        <p:txBody>
          <a:bodyPr>
            <a:noAutofit/>
          </a:bodyPr>
          <a:lstStyle/>
          <a:p>
            <a:pPr algn="ctr"/>
            <a:r>
              <a:rPr lang="tr-TR" sz="3400" b="1" dirty="0">
                <a:solidFill>
                  <a:srgbClr val="C00000"/>
                </a:solidFill>
                <a:effectLst>
                  <a:outerShdw blurRad="38100" dist="38100" dir="2700000" algn="tl">
                    <a:srgbClr val="000000">
                      <a:alpha val="43137"/>
                    </a:srgbClr>
                  </a:outerShdw>
                </a:effectLst>
              </a:rPr>
              <a:t>ELEKTRONİK TEBLİGAT</a:t>
            </a:r>
          </a:p>
          <a:p>
            <a:pPr algn="ctr"/>
            <a:r>
              <a:rPr lang="tr-TR" sz="3400" b="1" dirty="0">
                <a:solidFill>
                  <a:srgbClr val="C00000"/>
                </a:solidFill>
                <a:effectLst>
                  <a:outerShdw blurRad="38100" dist="38100" dir="2700000" algn="tl">
                    <a:srgbClr val="000000">
                      <a:alpha val="43137"/>
                    </a:srgbClr>
                  </a:outerShdw>
                </a:effectLst>
              </a:rPr>
              <a:t> </a:t>
            </a:r>
          </a:p>
        </p:txBody>
      </p:sp>
      <p:cxnSp>
        <p:nvCxnSpPr>
          <p:cNvPr id="5" name="Düz Bağlayıcı 4"/>
          <p:cNvCxnSpPr>
            <a:cxnSpLocks/>
          </p:cNvCxnSpPr>
          <p:nvPr/>
        </p:nvCxnSpPr>
        <p:spPr>
          <a:xfrm>
            <a:off x="377072" y="457920"/>
            <a:ext cx="11334664" cy="0"/>
          </a:xfrm>
          <a:prstGeom prst="line">
            <a:avLst/>
          </a:prstGeom>
          <a:ln w="28575">
            <a:solidFill>
              <a:srgbClr val="7030A0"/>
            </a:solidFill>
          </a:ln>
        </p:spPr>
        <p:style>
          <a:lnRef idx="1">
            <a:schemeClr val="accent6"/>
          </a:lnRef>
          <a:fillRef idx="0">
            <a:schemeClr val="accent6"/>
          </a:fillRef>
          <a:effectRef idx="0">
            <a:schemeClr val="accent6"/>
          </a:effectRef>
          <a:fontRef idx="minor">
            <a:schemeClr val="tx1"/>
          </a:fontRef>
        </p:style>
      </p:cxnSp>
      <p:cxnSp>
        <p:nvCxnSpPr>
          <p:cNvPr id="8" name="Düz Bağlayıcı 7"/>
          <p:cNvCxnSpPr>
            <a:cxnSpLocks/>
          </p:cNvCxnSpPr>
          <p:nvPr/>
        </p:nvCxnSpPr>
        <p:spPr>
          <a:xfrm flipV="1">
            <a:off x="672804" y="311085"/>
            <a:ext cx="0" cy="6157492"/>
          </a:xfrm>
          <a:prstGeom prst="line">
            <a:avLst/>
          </a:prstGeom>
          <a:ln w="19050">
            <a:solidFill>
              <a:srgbClr val="7030A0"/>
            </a:solidFill>
          </a:ln>
        </p:spPr>
        <p:style>
          <a:lnRef idx="1">
            <a:schemeClr val="accent6"/>
          </a:lnRef>
          <a:fillRef idx="0">
            <a:schemeClr val="accent6"/>
          </a:fillRef>
          <a:effectRef idx="0">
            <a:schemeClr val="accent6"/>
          </a:effectRef>
          <a:fontRef idx="minor">
            <a:schemeClr val="tx1"/>
          </a:fontRef>
        </p:style>
      </p:cxnSp>
      <p:cxnSp>
        <p:nvCxnSpPr>
          <p:cNvPr id="12" name="Düz Bağlayıcı 11"/>
          <p:cNvCxnSpPr>
            <a:cxnSpLocks/>
          </p:cNvCxnSpPr>
          <p:nvPr/>
        </p:nvCxnSpPr>
        <p:spPr>
          <a:xfrm flipV="1">
            <a:off x="11540298" y="311085"/>
            <a:ext cx="0" cy="6153346"/>
          </a:xfrm>
          <a:prstGeom prst="line">
            <a:avLst/>
          </a:prstGeom>
          <a:ln w="19050">
            <a:solidFill>
              <a:srgbClr val="7030A0"/>
            </a:solidFill>
          </a:ln>
        </p:spPr>
        <p:style>
          <a:lnRef idx="1">
            <a:schemeClr val="accent6"/>
          </a:lnRef>
          <a:fillRef idx="0">
            <a:schemeClr val="accent6"/>
          </a:fillRef>
          <a:effectRef idx="0">
            <a:schemeClr val="accent6"/>
          </a:effectRef>
          <a:fontRef idx="minor">
            <a:schemeClr val="tx1"/>
          </a:fontRef>
        </p:style>
      </p:cxnSp>
      <p:cxnSp>
        <p:nvCxnSpPr>
          <p:cNvPr id="13" name="Düz Bağlayıcı 12"/>
          <p:cNvCxnSpPr>
            <a:cxnSpLocks/>
          </p:cNvCxnSpPr>
          <p:nvPr/>
        </p:nvCxnSpPr>
        <p:spPr>
          <a:xfrm>
            <a:off x="377072" y="6216564"/>
            <a:ext cx="11334664" cy="0"/>
          </a:xfrm>
          <a:prstGeom prst="line">
            <a:avLst/>
          </a:prstGeom>
          <a:ln w="19050">
            <a:solidFill>
              <a:srgbClr val="7030A0"/>
            </a:solidFill>
          </a:ln>
        </p:spPr>
        <p:style>
          <a:lnRef idx="1">
            <a:schemeClr val="accent6"/>
          </a:lnRef>
          <a:fillRef idx="0">
            <a:schemeClr val="accent6"/>
          </a:fillRef>
          <a:effectRef idx="0">
            <a:schemeClr val="accent6"/>
          </a:effectRef>
          <a:fontRef idx="minor">
            <a:schemeClr val="tx1"/>
          </a:fontRef>
        </p:style>
      </p:cxnSp>
      <p:sp>
        <p:nvSpPr>
          <p:cNvPr id="2" name="Metin kutusu 1">
            <a:extLst>
              <a:ext uri="{FF2B5EF4-FFF2-40B4-BE49-F238E27FC236}">
                <a16:creationId xmlns:a16="http://schemas.microsoft.com/office/drawing/2014/main" id="{949BF48F-82C7-408B-B761-BC2166639429}"/>
              </a:ext>
            </a:extLst>
          </p:cNvPr>
          <p:cNvSpPr txBox="1"/>
          <p:nvPr/>
        </p:nvSpPr>
        <p:spPr>
          <a:xfrm>
            <a:off x="1690578" y="2339162"/>
            <a:ext cx="9218426" cy="2785378"/>
          </a:xfrm>
          <a:prstGeom prst="rect">
            <a:avLst/>
          </a:prstGeom>
          <a:noFill/>
        </p:spPr>
        <p:txBody>
          <a:bodyPr wrap="square" rtlCol="0">
            <a:spAutoFit/>
          </a:bodyPr>
          <a:lstStyle/>
          <a:p>
            <a:pPr algn="just"/>
            <a:r>
              <a:rPr lang="tr-TR" sz="2500" dirty="0"/>
              <a:t>Elektronik imzalı evrak işveren veya sigortalının elektronik ortamdaki adresine ulaştığı tarihi izleyen </a:t>
            </a:r>
            <a:r>
              <a:rPr lang="tr-TR" sz="2500" b="1" dirty="0">
                <a:solidFill>
                  <a:srgbClr val="C00000"/>
                </a:solidFill>
              </a:rPr>
              <a:t>beşinci günün sonunda </a:t>
            </a:r>
            <a:r>
              <a:rPr lang="tr-TR" sz="2500" dirty="0"/>
              <a:t>tebliğ edilmiş sayılacaktır. </a:t>
            </a:r>
          </a:p>
          <a:p>
            <a:pPr algn="just"/>
            <a:endParaRPr lang="tr-TR" sz="2500" dirty="0"/>
          </a:p>
          <a:p>
            <a:pPr algn="just"/>
            <a:r>
              <a:rPr lang="tr-TR" sz="2500" dirty="0"/>
              <a:t>e-Tebligat gönderildiğinde muhatabın e-Devlet sisteminde kayıtlı olan cep telefonu numarasına </a:t>
            </a:r>
            <a:r>
              <a:rPr lang="tr-TR" sz="2500" b="1" dirty="0">
                <a:solidFill>
                  <a:srgbClr val="C00000"/>
                </a:solidFill>
              </a:rPr>
              <a:t>SMS ve/veya e-posta </a:t>
            </a:r>
            <a:r>
              <a:rPr lang="tr-TR" sz="2500" dirty="0"/>
              <a:t>adresine bilgi mesajı gönderilecektir.</a:t>
            </a:r>
          </a:p>
        </p:txBody>
      </p:sp>
    </p:spTree>
    <p:extLst>
      <p:ext uri="{BB962C8B-B14F-4D97-AF65-F5344CB8AC3E}">
        <p14:creationId xmlns:p14="http://schemas.microsoft.com/office/powerpoint/2010/main" val="18288215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useBgFill="1">
        <p:nvSpPr>
          <p:cNvPr id="9" name="Alt Başlık 2"/>
          <p:cNvSpPr>
            <a:spLocks noGrp="1"/>
          </p:cNvSpPr>
          <p:nvPr>
            <p:ph type="subTitle" idx="1"/>
          </p:nvPr>
        </p:nvSpPr>
        <p:spPr>
          <a:xfrm>
            <a:off x="-118409" y="1067618"/>
            <a:ext cx="11487270" cy="647806"/>
          </a:xfrm>
        </p:spPr>
        <p:txBody>
          <a:bodyPr>
            <a:noAutofit/>
          </a:bodyPr>
          <a:lstStyle/>
          <a:p>
            <a:pPr algn="ctr"/>
            <a:r>
              <a:rPr lang="tr-TR" sz="3400" b="1" dirty="0">
                <a:solidFill>
                  <a:srgbClr val="C00000"/>
                </a:solidFill>
                <a:effectLst>
                  <a:outerShdw blurRad="38100" dist="38100" dir="2700000" algn="tl">
                    <a:srgbClr val="000000">
                      <a:alpha val="43137"/>
                    </a:srgbClr>
                  </a:outerShdw>
                </a:effectLst>
              </a:rPr>
              <a:t>ELEKTRONİK TEBLİGAT</a:t>
            </a:r>
          </a:p>
          <a:p>
            <a:pPr algn="ctr"/>
            <a:r>
              <a:rPr lang="tr-TR" sz="3400" b="1" dirty="0">
                <a:solidFill>
                  <a:srgbClr val="C00000"/>
                </a:solidFill>
                <a:effectLst>
                  <a:outerShdw blurRad="38100" dist="38100" dir="2700000" algn="tl">
                    <a:srgbClr val="000000">
                      <a:alpha val="43137"/>
                    </a:srgbClr>
                  </a:outerShdw>
                </a:effectLst>
              </a:rPr>
              <a:t> </a:t>
            </a:r>
          </a:p>
        </p:txBody>
      </p:sp>
      <p:cxnSp>
        <p:nvCxnSpPr>
          <p:cNvPr id="5" name="Düz Bağlayıcı 4"/>
          <p:cNvCxnSpPr>
            <a:cxnSpLocks/>
          </p:cNvCxnSpPr>
          <p:nvPr/>
        </p:nvCxnSpPr>
        <p:spPr>
          <a:xfrm>
            <a:off x="377072" y="457920"/>
            <a:ext cx="11334664" cy="0"/>
          </a:xfrm>
          <a:prstGeom prst="line">
            <a:avLst/>
          </a:prstGeom>
          <a:ln w="28575">
            <a:solidFill>
              <a:srgbClr val="7030A0"/>
            </a:solidFill>
          </a:ln>
        </p:spPr>
        <p:style>
          <a:lnRef idx="1">
            <a:schemeClr val="accent6"/>
          </a:lnRef>
          <a:fillRef idx="0">
            <a:schemeClr val="accent6"/>
          </a:fillRef>
          <a:effectRef idx="0">
            <a:schemeClr val="accent6"/>
          </a:effectRef>
          <a:fontRef idx="minor">
            <a:schemeClr val="tx1"/>
          </a:fontRef>
        </p:style>
      </p:cxnSp>
      <p:cxnSp>
        <p:nvCxnSpPr>
          <p:cNvPr id="8" name="Düz Bağlayıcı 7"/>
          <p:cNvCxnSpPr>
            <a:cxnSpLocks/>
          </p:cNvCxnSpPr>
          <p:nvPr/>
        </p:nvCxnSpPr>
        <p:spPr>
          <a:xfrm flipV="1">
            <a:off x="672804" y="311085"/>
            <a:ext cx="0" cy="6157492"/>
          </a:xfrm>
          <a:prstGeom prst="line">
            <a:avLst/>
          </a:prstGeom>
          <a:ln w="19050">
            <a:solidFill>
              <a:srgbClr val="7030A0"/>
            </a:solidFill>
          </a:ln>
        </p:spPr>
        <p:style>
          <a:lnRef idx="1">
            <a:schemeClr val="accent6"/>
          </a:lnRef>
          <a:fillRef idx="0">
            <a:schemeClr val="accent6"/>
          </a:fillRef>
          <a:effectRef idx="0">
            <a:schemeClr val="accent6"/>
          </a:effectRef>
          <a:fontRef idx="minor">
            <a:schemeClr val="tx1"/>
          </a:fontRef>
        </p:style>
      </p:cxnSp>
      <p:cxnSp>
        <p:nvCxnSpPr>
          <p:cNvPr id="12" name="Düz Bağlayıcı 11"/>
          <p:cNvCxnSpPr>
            <a:cxnSpLocks/>
          </p:cNvCxnSpPr>
          <p:nvPr/>
        </p:nvCxnSpPr>
        <p:spPr>
          <a:xfrm flipV="1">
            <a:off x="11540298" y="311085"/>
            <a:ext cx="0" cy="6153346"/>
          </a:xfrm>
          <a:prstGeom prst="line">
            <a:avLst/>
          </a:prstGeom>
          <a:ln w="19050">
            <a:solidFill>
              <a:srgbClr val="7030A0"/>
            </a:solidFill>
          </a:ln>
        </p:spPr>
        <p:style>
          <a:lnRef idx="1">
            <a:schemeClr val="accent6"/>
          </a:lnRef>
          <a:fillRef idx="0">
            <a:schemeClr val="accent6"/>
          </a:fillRef>
          <a:effectRef idx="0">
            <a:schemeClr val="accent6"/>
          </a:effectRef>
          <a:fontRef idx="minor">
            <a:schemeClr val="tx1"/>
          </a:fontRef>
        </p:style>
      </p:cxnSp>
      <p:cxnSp>
        <p:nvCxnSpPr>
          <p:cNvPr id="13" name="Düz Bağlayıcı 12"/>
          <p:cNvCxnSpPr>
            <a:cxnSpLocks/>
          </p:cNvCxnSpPr>
          <p:nvPr/>
        </p:nvCxnSpPr>
        <p:spPr>
          <a:xfrm>
            <a:off x="377072" y="6216564"/>
            <a:ext cx="11334664" cy="0"/>
          </a:xfrm>
          <a:prstGeom prst="line">
            <a:avLst/>
          </a:prstGeom>
          <a:ln w="19050">
            <a:solidFill>
              <a:srgbClr val="7030A0"/>
            </a:solidFill>
          </a:ln>
        </p:spPr>
        <p:style>
          <a:lnRef idx="1">
            <a:schemeClr val="accent6"/>
          </a:lnRef>
          <a:fillRef idx="0">
            <a:schemeClr val="accent6"/>
          </a:fillRef>
          <a:effectRef idx="0">
            <a:schemeClr val="accent6"/>
          </a:effectRef>
          <a:fontRef idx="minor">
            <a:schemeClr val="tx1"/>
          </a:fontRef>
        </p:style>
      </p:cxnSp>
      <p:sp>
        <p:nvSpPr>
          <p:cNvPr id="2" name="Metin kutusu 1">
            <a:extLst>
              <a:ext uri="{FF2B5EF4-FFF2-40B4-BE49-F238E27FC236}">
                <a16:creationId xmlns:a16="http://schemas.microsoft.com/office/drawing/2014/main" id="{051B3947-DE43-40D2-B98C-C08891E748C3}"/>
              </a:ext>
            </a:extLst>
          </p:cNvPr>
          <p:cNvSpPr txBox="1"/>
          <p:nvPr/>
        </p:nvSpPr>
        <p:spPr>
          <a:xfrm>
            <a:off x="1061972" y="2456130"/>
            <a:ext cx="10068056" cy="1631216"/>
          </a:xfrm>
          <a:prstGeom prst="rect">
            <a:avLst/>
          </a:prstGeom>
          <a:noFill/>
        </p:spPr>
        <p:txBody>
          <a:bodyPr wrap="square" rtlCol="0">
            <a:spAutoFit/>
          </a:bodyPr>
          <a:lstStyle/>
          <a:p>
            <a:pPr algn="just"/>
            <a:r>
              <a:rPr lang="tr-TR" sz="2500" dirty="0"/>
              <a:t>Elektronik yolla tebligatın zorunlu bir sebeple yapılamaması hâlinde, kendilerine elektronik tebligat yapılması gereken muhataplara, 7201 sayılı Tebligat Kanunu ile 6183 sayılı Kanunda yer alan hükümlere göre tebligat yapılacaktır</a:t>
            </a:r>
          </a:p>
        </p:txBody>
      </p:sp>
    </p:spTree>
    <p:extLst>
      <p:ext uri="{BB962C8B-B14F-4D97-AF65-F5344CB8AC3E}">
        <p14:creationId xmlns:p14="http://schemas.microsoft.com/office/powerpoint/2010/main" val="12354696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cxnSp>
        <p:nvCxnSpPr>
          <p:cNvPr id="5" name="Düz Bağlayıcı 4"/>
          <p:cNvCxnSpPr>
            <a:cxnSpLocks/>
          </p:cNvCxnSpPr>
          <p:nvPr/>
        </p:nvCxnSpPr>
        <p:spPr>
          <a:xfrm>
            <a:off x="377072" y="457920"/>
            <a:ext cx="11334664" cy="0"/>
          </a:xfrm>
          <a:prstGeom prst="line">
            <a:avLst/>
          </a:prstGeom>
          <a:ln w="28575">
            <a:solidFill>
              <a:srgbClr val="7030A0"/>
            </a:solidFill>
          </a:ln>
        </p:spPr>
        <p:style>
          <a:lnRef idx="1">
            <a:schemeClr val="accent6"/>
          </a:lnRef>
          <a:fillRef idx="0">
            <a:schemeClr val="accent6"/>
          </a:fillRef>
          <a:effectRef idx="0">
            <a:schemeClr val="accent6"/>
          </a:effectRef>
          <a:fontRef idx="minor">
            <a:schemeClr val="tx1"/>
          </a:fontRef>
        </p:style>
      </p:cxnSp>
      <p:cxnSp>
        <p:nvCxnSpPr>
          <p:cNvPr id="8" name="Düz Bağlayıcı 7"/>
          <p:cNvCxnSpPr>
            <a:cxnSpLocks/>
          </p:cNvCxnSpPr>
          <p:nvPr/>
        </p:nvCxnSpPr>
        <p:spPr>
          <a:xfrm flipV="1">
            <a:off x="672804" y="311085"/>
            <a:ext cx="0" cy="6157492"/>
          </a:xfrm>
          <a:prstGeom prst="line">
            <a:avLst/>
          </a:prstGeom>
          <a:ln w="19050">
            <a:solidFill>
              <a:srgbClr val="7030A0"/>
            </a:solidFill>
          </a:ln>
        </p:spPr>
        <p:style>
          <a:lnRef idx="1">
            <a:schemeClr val="accent6"/>
          </a:lnRef>
          <a:fillRef idx="0">
            <a:schemeClr val="accent6"/>
          </a:fillRef>
          <a:effectRef idx="0">
            <a:schemeClr val="accent6"/>
          </a:effectRef>
          <a:fontRef idx="minor">
            <a:schemeClr val="tx1"/>
          </a:fontRef>
        </p:style>
      </p:cxnSp>
      <p:cxnSp>
        <p:nvCxnSpPr>
          <p:cNvPr id="12" name="Düz Bağlayıcı 11"/>
          <p:cNvCxnSpPr>
            <a:cxnSpLocks/>
          </p:cNvCxnSpPr>
          <p:nvPr/>
        </p:nvCxnSpPr>
        <p:spPr>
          <a:xfrm flipV="1">
            <a:off x="11540298" y="311085"/>
            <a:ext cx="0" cy="6153346"/>
          </a:xfrm>
          <a:prstGeom prst="line">
            <a:avLst/>
          </a:prstGeom>
          <a:ln w="19050">
            <a:solidFill>
              <a:srgbClr val="7030A0"/>
            </a:solidFill>
          </a:ln>
        </p:spPr>
        <p:style>
          <a:lnRef idx="1">
            <a:schemeClr val="accent6"/>
          </a:lnRef>
          <a:fillRef idx="0">
            <a:schemeClr val="accent6"/>
          </a:fillRef>
          <a:effectRef idx="0">
            <a:schemeClr val="accent6"/>
          </a:effectRef>
          <a:fontRef idx="minor">
            <a:schemeClr val="tx1"/>
          </a:fontRef>
        </p:style>
      </p:cxnSp>
      <p:cxnSp>
        <p:nvCxnSpPr>
          <p:cNvPr id="13" name="Düz Bağlayıcı 12"/>
          <p:cNvCxnSpPr>
            <a:cxnSpLocks/>
          </p:cNvCxnSpPr>
          <p:nvPr/>
        </p:nvCxnSpPr>
        <p:spPr>
          <a:xfrm>
            <a:off x="377072" y="6216564"/>
            <a:ext cx="11334664" cy="0"/>
          </a:xfrm>
          <a:prstGeom prst="line">
            <a:avLst/>
          </a:prstGeom>
          <a:ln w="19050">
            <a:solidFill>
              <a:srgbClr val="7030A0"/>
            </a:solidFill>
          </a:ln>
        </p:spPr>
        <p:style>
          <a:lnRef idx="1">
            <a:schemeClr val="accent6"/>
          </a:lnRef>
          <a:fillRef idx="0">
            <a:schemeClr val="accent6"/>
          </a:fillRef>
          <a:effectRef idx="0">
            <a:schemeClr val="accent6"/>
          </a:effectRef>
          <a:fontRef idx="minor">
            <a:schemeClr val="tx1"/>
          </a:fontRef>
        </p:style>
      </p:cxnSp>
      <p:sp>
        <p:nvSpPr>
          <p:cNvPr id="10" name="Metin kutusu 9">
            <a:extLst>
              <a:ext uri="{FF2B5EF4-FFF2-40B4-BE49-F238E27FC236}">
                <a16:creationId xmlns:a16="http://schemas.microsoft.com/office/drawing/2014/main" id="{B8CD6A40-1AD2-4700-97E3-B9B8688BF6DD}"/>
              </a:ext>
            </a:extLst>
          </p:cNvPr>
          <p:cNvSpPr txBox="1"/>
          <p:nvPr/>
        </p:nvSpPr>
        <p:spPr>
          <a:xfrm>
            <a:off x="4532934" y="2082444"/>
            <a:ext cx="6835924" cy="477054"/>
          </a:xfrm>
          <a:prstGeom prst="rect">
            <a:avLst/>
          </a:prstGeom>
          <a:noFill/>
        </p:spPr>
        <p:txBody>
          <a:bodyPr wrap="square" rtlCol="0">
            <a:spAutoFit/>
          </a:bodyPr>
          <a:lstStyle/>
          <a:p>
            <a:r>
              <a:rPr lang="tr-TR" sz="2500" dirty="0"/>
              <a:t>Defter geçersizliği (Üst Limit Kayıt İbraz Etmeme)</a:t>
            </a:r>
          </a:p>
        </p:txBody>
      </p:sp>
      <p:sp>
        <p:nvSpPr>
          <p:cNvPr id="11" name="Metin kutusu 10">
            <a:extLst>
              <a:ext uri="{FF2B5EF4-FFF2-40B4-BE49-F238E27FC236}">
                <a16:creationId xmlns:a16="http://schemas.microsoft.com/office/drawing/2014/main" id="{E3D38259-5707-4D1E-B8D3-81AAD5A2D842}"/>
              </a:ext>
            </a:extLst>
          </p:cNvPr>
          <p:cNvSpPr txBox="1"/>
          <p:nvPr/>
        </p:nvSpPr>
        <p:spPr>
          <a:xfrm>
            <a:off x="1477603" y="1998414"/>
            <a:ext cx="1201371" cy="2677656"/>
          </a:xfrm>
          <a:prstGeom prst="rect">
            <a:avLst/>
          </a:prstGeom>
          <a:noFill/>
        </p:spPr>
        <p:txBody>
          <a:bodyPr wrap="square" rtlCol="0">
            <a:spAutoFit/>
          </a:bodyPr>
          <a:lstStyle/>
          <a:p>
            <a:r>
              <a:rPr lang="tr-TR" sz="2400" dirty="0"/>
              <a:t>102/e-4</a:t>
            </a:r>
          </a:p>
          <a:p>
            <a:endParaRPr lang="tr-TR" sz="2400" dirty="0"/>
          </a:p>
          <a:p>
            <a:endParaRPr lang="tr-TR" sz="2400" dirty="0"/>
          </a:p>
          <a:p>
            <a:endParaRPr lang="tr-TR" sz="2400" dirty="0"/>
          </a:p>
          <a:p>
            <a:r>
              <a:rPr lang="tr-TR" sz="2400" dirty="0"/>
              <a:t>102/e-5</a:t>
            </a:r>
          </a:p>
          <a:p>
            <a:endParaRPr lang="tr-TR" sz="2400" dirty="0"/>
          </a:p>
          <a:p>
            <a:r>
              <a:rPr lang="tr-TR" sz="2400" dirty="0"/>
              <a:t> </a:t>
            </a:r>
          </a:p>
        </p:txBody>
      </p:sp>
      <p:sp>
        <p:nvSpPr>
          <p:cNvPr id="14" name="Ok: Sağ 13">
            <a:extLst>
              <a:ext uri="{FF2B5EF4-FFF2-40B4-BE49-F238E27FC236}">
                <a16:creationId xmlns:a16="http://schemas.microsoft.com/office/drawing/2014/main" id="{B439DAB9-0DC2-4A05-BAE9-D25E50E6BDFE}"/>
              </a:ext>
            </a:extLst>
          </p:cNvPr>
          <p:cNvSpPr/>
          <p:nvPr/>
        </p:nvSpPr>
        <p:spPr>
          <a:xfrm>
            <a:off x="2785406" y="1965719"/>
            <a:ext cx="1299051" cy="6027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5" name="Ok: Sağ 14">
            <a:extLst>
              <a:ext uri="{FF2B5EF4-FFF2-40B4-BE49-F238E27FC236}">
                <a16:creationId xmlns:a16="http://schemas.microsoft.com/office/drawing/2014/main" id="{81654927-1301-45E8-A7F5-A2C9B4A62FAD}"/>
              </a:ext>
            </a:extLst>
          </p:cNvPr>
          <p:cNvSpPr/>
          <p:nvPr/>
        </p:nvSpPr>
        <p:spPr>
          <a:xfrm>
            <a:off x="2805050" y="3410594"/>
            <a:ext cx="1299050" cy="59235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6" name="Unvan 1">
            <a:extLst>
              <a:ext uri="{FF2B5EF4-FFF2-40B4-BE49-F238E27FC236}">
                <a16:creationId xmlns:a16="http://schemas.microsoft.com/office/drawing/2014/main" id="{5AF4E401-A50F-4AED-8046-71B73EF5C2C5}"/>
              </a:ext>
            </a:extLst>
          </p:cNvPr>
          <p:cNvSpPr txBox="1">
            <a:spLocks/>
          </p:cNvSpPr>
          <p:nvPr/>
        </p:nvSpPr>
        <p:spPr>
          <a:xfrm>
            <a:off x="1863275" y="860849"/>
            <a:ext cx="8486553" cy="666233"/>
          </a:xfrm>
          <a:prstGeom prst="rect">
            <a:avLst/>
          </a:prstGeom>
        </p:spPr>
        <p:txBody>
          <a:bodyPr vert="horz" lIns="91440" tIns="45720" rIns="91440" bIns="45720" rtlCol="0" anchor="b">
            <a:normAutofit fontScale="6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tr-TR" b="1">
                <a:solidFill>
                  <a:srgbClr val="C00000"/>
                </a:solidFill>
              </a:rPr>
              <a:t>Kayıt İbraz Etmeme/Geçersizlik Cezası</a:t>
            </a:r>
            <a:endParaRPr lang="tr-TR" b="1" dirty="0">
              <a:solidFill>
                <a:srgbClr val="C00000"/>
              </a:solidFill>
            </a:endParaRPr>
          </a:p>
        </p:txBody>
      </p:sp>
      <p:sp>
        <p:nvSpPr>
          <p:cNvPr id="17" name="Metin kutusu 16">
            <a:extLst>
              <a:ext uri="{FF2B5EF4-FFF2-40B4-BE49-F238E27FC236}">
                <a16:creationId xmlns:a16="http://schemas.microsoft.com/office/drawing/2014/main" id="{A2A77393-1CA7-4802-A12B-1791F99DA755}"/>
              </a:ext>
            </a:extLst>
          </p:cNvPr>
          <p:cNvSpPr txBox="1"/>
          <p:nvPr/>
        </p:nvSpPr>
        <p:spPr>
          <a:xfrm>
            <a:off x="4511668" y="3429000"/>
            <a:ext cx="6202723" cy="477054"/>
          </a:xfrm>
          <a:prstGeom prst="rect">
            <a:avLst/>
          </a:prstGeom>
          <a:noFill/>
        </p:spPr>
        <p:txBody>
          <a:bodyPr wrap="square" rtlCol="0">
            <a:spAutoFit/>
          </a:bodyPr>
          <a:lstStyle/>
          <a:p>
            <a:r>
              <a:rPr lang="tr-TR" sz="2500" dirty="0"/>
              <a:t>Ücret bordrosu geçersizliği (Üst Limit yok)</a:t>
            </a:r>
          </a:p>
        </p:txBody>
      </p:sp>
      <p:sp>
        <p:nvSpPr>
          <p:cNvPr id="3" name="Metin kutusu 2">
            <a:extLst>
              <a:ext uri="{FF2B5EF4-FFF2-40B4-BE49-F238E27FC236}">
                <a16:creationId xmlns:a16="http://schemas.microsoft.com/office/drawing/2014/main" id="{580D51D9-0BAA-496F-9DE3-C9A6F36037B0}"/>
              </a:ext>
            </a:extLst>
          </p:cNvPr>
          <p:cNvSpPr txBox="1"/>
          <p:nvPr/>
        </p:nvSpPr>
        <p:spPr>
          <a:xfrm>
            <a:off x="2785406" y="4604204"/>
            <a:ext cx="7070972" cy="369332"/>
          </a:xfrm>
          <a:prstGeom prst="rect">
            <a:avLst/>
          </a:prstGeom>
          <a:noFill/>
        </p:spPr>
        <p:txBody>
          <a:bodyPr wrap="square" rtlCol="0">
            <a:spAutoFit/>
          </a:bodyPr>
          <a:lstStyle/>
          <a:p>
            <a:r>
              <a:rPr lang="tr-TR" b="1" dirty="0">
                <a:solidFill>
                  <a:srgbClr val="C00000"/>
                </a:solidFill>
              </a:rPr>
              <a:t>Her ikisi birlikte uygulandığında kayıt ibraz etmeme cezasını geçemez </a:t>
            </a:r>
          </a:p>
        </p:txBody>
      </p:sp>
    </p:spTree>
    <p:extLst>
      <p:ext uri="{BB962C8B-B14F-4D97-AF65-F5344CB8AC3E}">
        <p14:creationId xmlns:p14="http://schemas.microsoft.com/office/powerpoint/2010/main" val="13588673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cxnSp>
        <p:nvCxnSpPr>
          <p:cNvPr id="5" name="Düz Bağlayıcı 4"/>
          <p:cNvCxnSpPr>
            <a:cxnSpLocks/>
          </p:cNvCxnSpPr>
          <p:nvPr/>
        </p:nvCxnSpPr>
        <p:spPr>
          <a:xfrm>
            <a:off x="377072" y="457920"/>
            <a:ext cx="11334664" cy="0"/>
          </a:xfrm>
          <a:prstGeom prst="line">
            <a:avLst/>
          </a:prstGeom>
          <a:ln w="28575">
            <a:solidFill>
              <a:srgbClr val="7030A0"/>
            </a:solidFill>
          </a:ln>
        </p:spPr>
        <p:style>
          <a:lnRef idx="1">
            <a:schemeClr val="accent6"/>
          </a:lnRef>
          <a:fillRef idx="0">
            <a:schemeClr val="accent6"/>
          </a:fillRef>
          <a:effectRef idx="0">
            <a:schemeClr val="accent6"/>
          </a:effectRef>
          <a:fontRef idx="minor">
            <a:schemeClr val="tx1"/>
          </a:fontRef>
        </p:style>
      </p:cxnSp>
      <p:cxnSp>
        <p:nvCxnSpPr>
          <p:cNvPr id="8" name="Düz Bağlayıcı 7"/>
          <p:cNvCxnSpPr>
            <a:cxnSpLocks/>
          </p:cNvCxnSpPr>
          <p:nvPr/>
        </p:nvCxnSpPr>
        <p:spPr>
          <a:xfrm flipV="1">
            <a:off x="672804" y="311085"/>
            <a:ext cx="0" cy="6157492"/>
          </a:xfrm>
          <a:prstGeom prst="line">
            <a:avLst/>
          </a:prstGeom>
          <a:ln w="19050">
            <a:solidFill>
              <a:srgbClr val="7030A0"/>
            </a:solidFill>
          </a:ln>
        </p:spPr>
        <p:style>
          <a:lnRef idx="1">
            <a:schemeClr val="accent6"/>
          </a:lnRef>
          <a:fillRef idx="0">
            <a:schemeClr val="accent6"/>
          </a:fillRef>
          <a:effectRef idx="0">
            <a:schemeClr val="accent6"/>
          </a:effectRef>
          <a:fontRef idx="minor">
            <a:schemeClr val="tx1"/>
          </a:fontRef>
        </p:style>
      </p:cxnSp>
      <p:cxnSp>
        <p:nvCxnSpPr>
          <p:cNvPr id="12" name="Düz Bağlayıcı 11"/>
          <p:cNvCxnSpPr>
            <a:cxnSpLocks/>
          </p:cNvCxnSpPr>
          <p:nvPr/>
        </p:nvCxnSpPr>
        <p:spPr>
          <a:xfrm flipV="1">
            <a:off x="11540298" y="311085"/>
            <a:ext cx="0" cy="6153346"/>
          </a:xfrm>
          <a:prstGeom prst="line">
            <a:avLst/>
          </a:prstGeom>
          <a:ln w="19050">
            <a:solidFill>
              <a:srgbClr val="7030A0"/>
            </a:solidFill>
          </a:ln>
        </p:spPr>
        <p:style>
          <a:lnRef idx="1">
            <a:schemeClr val="accent6"/>
          </a:lnRef>
          <a:fillRef idx="0">
            <a:schemeClr val="accent6"/>
          </a:fillRef>
          <a:effectRef idx="0">
            <a:schemeClr val="accent6"/>
          </a:effectRef>
          <a:fontRef idx="minor">
            <a:schemeClr val="tx1"/>
          </a:fontRef>
        </p:style>
      </p:cxnSp>
      <p:cxnSp>
        <p:nvCxnSpPr>
          <p:cNvPr id="13" name="Düz Bağlayıcı 12"/>
          <p:cNvCxnSpPr>
            <a:cxnSpLocks/>
          </p:cNvCxnSpPr>
          <p:nvPr/>
        </p:nvCxnSpPr>
        <p:spPr>
          <a:xfrm>
            <a:off x="377072" y="6216564"/>
            <a:ext cx="11334664" cy="0"/>
          </a:xfrm>
          <a:prstGeom prst="line">
            <a:avLst/>
          </a:prstGeom>
          <a:ln w="19050">
            <a:solidFill>
              <a:srgbClr val="7030A0"/>
            </a:solidFill>
          </a:ln>
        </p:spPr>
        <p:style>
          <a:lnRef idx="1">
            <a:schemeClr val="accent6"/>
          </a:lnRef>
          <a:fillRef idx="0">
            <a:schemeClr val="accent6"/>
          </a:fillRef>
          <a:effectRef idx="0">
            <a:schemeClr val="accent6"/>
          </a:effectRef>
          <a:fontRef idx="minor">
            <a:schemeClr val="tx1"/>
          </a:fontRef>
        </p:style>
      </p:cxnSp>
      <p:sp>
        <p:nvSpPr>
          <p:cNvPr id="2" name="Metin kutusu 1">
            <a:extLst>
              <a:ext uri="{FF2B5EF4-FFF2-40B4-BE49-F238E27FC236}">
                <a16:creationId xmlns:a16="http://schemas.microsoft.com/office/drawing/2014/main" id="{7C637CE3-9909-4EA2-AC4A-3BD328D88747}"/>
              </a:ext>
            </a:extLst>
          </p:cNvPr>
          <p:cNvSpPr txBox="1"/>
          <p:nvPr/>
        </p:nvSpPr>
        <p:spPr>
          <a:xfrm>
            <a:off x="4843371" y="1162267"/>
            <a:ext cx="5241068" cy="630942"/>
          </a:xfrm>
          <a:prstGeom prst="rect">
            <a:avLst/>
          </a:prstGeom>
          <a:noFill/>
        </p:spPr>
        <p:txBody>
          <a:bodyPr wrap="square" rtlCol="0">
            <a:spAutoFit/>
          </a:bodyPr>
          <a:lstStyle/>
          <a:p>
            <a:r>
              <a:rPr lang="tr-TR" sz="3000" b="1" dirty="0">
                <a:solidFill>
                  <a:srgbClr val="C00000"/>
                </a:solidFill>
              </a:rPr>
              <a:t>@</a:t>
            </a:r>
            <a:r>
              <a:rPr lang="tr-TR" sz="3500" b="1" dirty="0" err="1">
                <a:solidFill>
                  <a:srgbClr val="C00000"/>
                </a:solidFill>
              </a:rPr>
              <a:t>sosyalguvenlikakademisi</a:t>
            </a:r>
            <a:r>
              <a:rPr lang="tr-TR" sz="3000" b="1" dirty="0">
                <a:solidFill>
                  <a:srgbClr val="C00000"/>
                </a:solidFill>
              </a:rPr>
              <a:t> </a:t>
            </a:r>
          </a:p>
        </p:txBody>
      </p:sp>
      <p:pic>
        <p:nvPicPr>
          <p:cNvPr id="6" name="Resim 5">
            <a:extLst>
              <a:ext uri="{FF2B5EF4-FFF2-40B4-BE49-F238E27FC236}">
                <a16:creationId xmlns:a16="http://schemas.microsoft.com/office/drawing/2014/main" id="{73DB8C93-615E-44CD-AD77-C133E897B3A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71478" y="1118213"/>
            <a:ext cx="2777720" cy="724806"/>
          </a:xfrm>
          <a:prstGeom prst="rect">
            <a:avLst/>
          </a:prstGeom>
          <a:solidFill>
            <a:schemeClr val="bg2"/>
          </a:solidFill>
        </p:spPr>
      </p:pic>
      <p:pic>
        <p:nvPicPr>
          <p:cNvPr id="19" name="Resim 18">
            <a:extLst>
              <a:ext uri="{FF2B5EF4-FFF2-40B4-BE49-F238E27FC236}">
                <a16:creationId xmlns:a16="http://schemas.microsoft.com/office/drawing/2014/main" id="{5E2EA6E3-93B4-49DE-B242-38AA44DA694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054443" y="2352819"/>
            <a:ext cx="2777723" cy="807661"/>
          </a:xfrm>
          <a:prstGeom prst="rect">
            <a:avLst/>
          </a:prstGeom>
        </p:spPr>
      </p:pic>
      <p:pic>
        <p:nvPicPr>
          <p:cNvPr id="21" name="Resim 20">
            <a:extLst>
              <a:ext uri="{FF2B5EF4-FFF2-40B4-BE49-F238E27FC236}">
                <a16:creationId xmlns:a16="http://schemas.microsoft.com/office/drawing/2014/main" id="{9E4D67A9-8DA4-4A3C-8BF9-D73A148E5EF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590120" y="3264746"/>
            <a:ext cx="1540436" cy="1476694"/>
          </a:xfrm>
          <a:prstGeom prst="rect">
            <a:avLst/>
          </a:prstGeom>
        </p:spPr>
      </p:pic>
      <p:sp>
        <p:nvSpPr>
          <p:cNvPr id="22" name="Metin kutusu 21">
            <a:extLst>
              <a:ext uri="{FF2B5EF4-FFF2-40B4-BE49-F238E27FC236}">
                <a16:creationId xmlns:a16="http://schemas.microsoft.com/office/drawing/2014/main" id="{FB57B7EE-3DCA-44F6-81DD-3E8B95C1955D}"/>
              </a:ext>
            </a:extLst>
          </p:cNvPr>
          <p:cNvSpPr txBox="1"/>
          <p:nvPr/>
        </p:nvSpPr>
        <p:spPr>
          <a:xfrm>
            <a:off x="5011131" y="2474545"/>
            <a:ext cx="3071418" cy="553998"/>
          </a:xfrm>
          <a:prstGeom prst="rect">
            <a:avLst/>
          </a:prstGeom>
          <a:noFill/>
        </p:spPr>
        <p:txBody>
          <a:bodyPr wrap="none" rtlCol="0">
            <a:spAutoFit/>
          </a:bodyPr>
          <a:lstStyle/>
          <a:p>
            <a:r>
              <a:rPr lang="tr-TR" sz="3000" dirty="0">
                <a:solidFill>
                  <a:srgbClr val="2C8FD0"/>
                </a:solidFill>
              </a:rPr>
              <a:t>@Ekrem </a:t>
            </a:r>
            <a:r>
              <a:rPr lang="tr-TR" sz="3000" dirty="0" err="1">
                <a:solidFill>
                  <a:srgbClr val="2C8FD0"/>
                </a:solidFill>
              </a:rPr>
              <a:t>Gülcemal</a:t>
            </a:r>
            <a:endParaRPr lang="tr-TR" sz="3000" dirty="0">
              <a:solidFill>
                <a:srgbClr val="2C8FD0"/>
              </a:solidFill>
            </a:endParaRPr>
          </a:p>
        </p:txBody>
      </p:sp>
      <p:sp>
        <p:nvSpPr>
          <p:cNvPr id="23" name="Metin kutusu 22">
            <a:extLst>
              <a:ext uri="{FF2B5EF4-FFF2-40B4-BE49-F238E27FC236}">
                <a16:creationId xmlns:a16="http://schemas.microsoft.com/office/drawing/2014/main" id="{DBEFA825-5468-4FFD-AE06-CBEFDD47A47C}"/>
              </a:ext>
            </a:extLst>
          </p:cNvPr>
          <p:cNvSpPr txBox="1"/>
          <p:nvPr/>
        </p:nvSpPr>
        <p:spPr>
          <a:xfrm>
            <a:off x="5011131" y="3670031"/>
            <a:ext cx="3038524" cy="553998"/>
          </a:xfrm>
          <a:prstGeom prst="rect">
            <a:avLst/>
          </a:prstGeom>
          <a:noFill/>
        </p:spPr>
        <p:txBody>
          <a:bodyPr wrap="none" rtlCol="0">
            <a:spAutoFit/>
          </a:bodyPr>
          <a:lstStyle/>
          <a:p>
            <a:r>
              <a:rPr lang="tr-TR" sz="3000" b="1" dirty="0">
                <a:solidFill>
                  <a:schemeClr val="accent1">
                    <a:lumMod val="75000"/>
                  </a:schemeClr>
                </a:solidFill>
              </a:rPr>
              <a:t>@</a:t>
            </a:r>
            <a:r>
              <a:rPr lang="tr-TR" sz="3000" b="1" dirty="0" err="1">
                <a:solidFill>
                  <a:schemeClr val="accent1">
                    <a:lumMod val="75000"/>
                  </a:schemeClr>
                </a:solidFill>
              </a:rPr>
              <a:t>GulcemalEkrem</a:t>
            </a:r>
            <a:endParaRPr lang="tr-TR" sz="3000" b="1" dirty="0">
              <a:solidFill>
                <a:schemeClr val="accent1">
                  <a:lumMod val="75000"/>
                </a:schemeClr>
              </a:solidFill>
            </a:endParaRPr>
          </a:p>
        </p:txBody>
      </p:sp>
      <p:sp>
        <p:nvSpPr>
          <p:cNvPr id="24" name="Metin kutusu 23">
            <a:extLst>
              <a:ext uri="{FF2B5EF4-FFF2-40B4-BE49-F238E27FC236}">
                <a16:creationId xmlns:a16="http://schemas.microsoft.com/office/drawing/2014/main" id="{4DB2D09B-A4E4-493E-9E7C-8C3C79A0CF9A}"/>
              </a:ext>
            </a:extLst>
          </p:cNvPr>
          <p:cNvSpPr txBox="1"/>
          <p:nvPr/>
        </p:nvSpPr>
        <p:spPr>
          <a:xfrm>
            <a:off x="5586415" y="4655487"/>
            <a:ext cx="5574493" cy="1015663"/>
          </a:xfrm>
          <a:prstGeom prst="rect">
            <a:avLst/>
          </a:prstGeom>
          <a:noFill/>
        </p:spPr>
        <p:txBody>
          <a:bodyPr wrap="square" rtlCol="0">
            <a:spAutoFit/>
          </a:bodyPr>
          <a:lstStyle/>
          <a:p>
            <a:r>
              <a:rPr lang="tr-TR" sz="6000" dirty="0">
                <a:solidFill>
                  <a:srgbClr val="ED1C24"/>
                </a:solidFill>
                <a:latin typeface="Brush Script MT" panose="03060802040406070304" pitchFamily="66" charset="0"/>
              </a:rPr>
              <a:t>Teşekkür Ederim</a:t>
            </a:r>
          </a:p>
        </p:txBody>
      </p:sp>
    </p:spTree>
    <p:extLst>
      <p:ext uri="{BB962C8B-B14F-4D97-AF65-F5344CB8AC3E}">
        <p14:creationId xmlns:p14="http://schemas.microsoft.com/office/powerpoint/2010/main" val="7168346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cxnSp>
        <p:nvCxnSpPr>
          <p:cNvPr id="5" name="Düz Bağlayıcı 4"/>
          <p:cNvCxnSpPr>
            <a:cxnSpLocks/>
          </p:cNvCxnSpPr>
          <p:nvPr/>
        </p:nvCxnSpPr>
        <p:spPr>
          <a:xfrm>
            <a:off x="377072" y="457920"/>
            <a:ext cx="11334664" cy="0"/>
          </a:xfrm>
          <a:prstGeom prst="line">
            <a:avLst/>
          </a:prstGeom>
          <a:ln w="28575">
            <a:solidFill>
              <a:srgbClr val="7030A0"/>
            </a:solidFill>
          </a:ln>
        </p:spPr>
        <p:style>
          <a:lnRef idx="1">
            <a:schemeClr val="accent6"/>
          </a:lnRef>
          <a:fillRef idx="0">
            <a:schemeClr val="accent6"/>
          </a:fillRef>
          <a:effectRef idx="0">
            <a:schemeClr val="accent6"/>
          </a:effectRef>
          <a:fontRef idx="minor">
            <a:schemeClr val="tx1"/>
          </a:fontRef>
        </p:style>
      </p:cxnSp>
      <p:cxnSp>
        <p:nvCxnSpPr>
          <p:cNvPr id="8" name="Düz Bağlayıcı 7"/>
          <p:cNvCxnSpPr>
            <a:cxnSpLocks/>
          </p:cNvCxnSpPr>
          <p:nvPr/>
        </p:nvCxnSpPr>
        <p:spPr>
          <a:xfrm flipV="1">
            <a:off x="672804" y="311085"/>
            <a:ext cx="0" cy="6157492"/>
          </a:xfrm>
          <a:prstGeom prst="line">
            <a:avLst/>
          </a:prstGeom>
          <a:ln w="19050">
            <a:solidFill>
              <a:srgbClr val="7030A0"/>
            </a:solidFill>
          </a:ln>
        </p:spPr>
        <p:style>
          <a:lnRef idx="1">
            <a:schemeClr val="accent6"/>
          </a:lnRef>
          <a:fillRef idx="0">
            <a:schemeClr val="accent6"/>
          </a:fillRef>
          <a:effectRef idx="0">
            <a:schemeClr val="accent6"/>
          </a:effectRef>
          <a:fontRef idx="minor">
            <a:schemeClr val="tx1"/>
          </a:fontRef>
        </p:style>
      </p:cxnSp>
      <p:cxnSp>
        <p:nvCxnSpPr>
          <p:cNvPr id="12" name="Düz Bağlayıcı 11"/>
          <p:cNvCxnSpPr>
            <a:cxnSpLocks/>
          </p:cNvCxnSpPr>
          <p:nvPr/>
        </p:nvCxnSpPr>
        <p:spPr>
          <a:xfrm flipV="1">
            <a:off x="11540298" y="311085"/>
            <a:ext cx="0" cy="6153346"/>
          </a:xfrm>
          <a:prstGeom prst="line">
            <a:avLst/>
          </a:prstGeom>
          <a:ln w="19050">
            <a:solidFill>
              <a:srgbClr val="7030A0"/>
            </a:solidFill>
          </a:ln>
        </p:spPr>
        <p:style>
          <a:lnRef idx="1">
            <a:schemeClr val="accent6"/>
          </a:lnRef>
          <a:fillRef idx="0">
            <a:schemeClr val="accent6"/>
          </a:fillRef>
          <a:effectRef idx="0">
            <a:schemeClr val="accent6"/>
          </a:effectRef>
          <a:fontRef idx="minor">
            <a:schemeClr val="tx1"/>
          </a:fontRef>
        </p:style>
      </p:cxnSp>
      <p:cxnSp>
        <p:nvCxnSpPr>
          <p:cNvPr id="13" name="Düz Bağlayıcı 12"/>
          <p:cNvCxnSpPr>
            <a:cxnSpLocks/>
          </p:cNvCxnSpPr>
          <p:nvPr/>
        </p:nvCxnSpPr>
        <p:spPr>
          <a:xfrm>
            <a:off x="377072" y="6216564"/>
            <a:ext cx="11334664" cy="0"/>
          </a:xfrm>
          <a:prstGeom prst="line">
            <a:avLst/>
          </a:prstGeom>
          <a:ln w="19050">
            <a:solidFill>
              <a:srgbClr val="7030A0"/>
            </a:solidFill>
          </a:ln>
        </p:spPr>
        <p:style>
          <a:lnRef idx="1">
            <a:schemeClr val="accent6"/>
          </a:lnRef>
          <a:fillRef idx="0">
            <a:schemeClr val="accent6"/>
          </a:fillRef>
          <a:effectRef idx="0">
            <a:schemeClr val="accent6"/>
          </a:effectRef>
          <a:fontRef idx="minor">
            <a:schemeClr val="tx1"/>
          </a:fontRef>
        </p:style>
      </p:cxnSp>
      <p:sp>
        <p:nvSpPr>
          <p:cNvPr id="9" name="Metin kutusu 8">
            <a:extLst>
              <a:ext uri="{FF2B5EF4-FFF2-40B4-BE49-F238E27FC236}">
                <a16:creationId xmlns:a16="http://schemas.microsoft.com/office/drawing/2014/main" id="{F928BEF6-3BCB-4E44-A0EA-693E56C3A038}"/>
              </a:ext>
            </a:extLst>
          </p:cNvPr>
          <p:cNvSpPr txBox="1"/>
          <p:nvPr/>
        </p:nvSpPr>
        <p:spPr>
          <a:xfrm>
            <a:off x="2793371" y="558188"/>
            <a:ext cx="7114640" cy="630942"/>
          </a:xfrm>
          <a:prstGeom prst="rect">
            <a:avLst/>
          </a:prstGeom>
          <a:noFill/>
        </p:spPr>
        <p:txBody>
          <a:bodyPr wrap="none" rtlCol="0">
            <a:spAutoFit/>
          </a:bodyPr>
          <a:lstStyle/>
          <a:p>
            <a:r>
              <a:rPr lang="tr-TR" sz="3500" b="1" dirty="0">
                <a:solidFill>
                  <a:srgbClr val="C00000"/>
                </a:solidFill>
              </a:rPr>
              <a:t>ASGARİ ÜCRETİN İŞVERENE MALİYETİ</a:t>
            </a:r>
          </a:p>
        </p:txBody>
      </p:sp>
      <p:graphicFrame>
        <p:nvGraphicFramePr>
          <p:cNvPr id="11" name="Tablo 10">
            <a:extLst>
              <a:ext uri="{FF2B5EF4-FFF2-40B4-BE49-F238E27FC236}">
                <a16:creationId xmlns:a16="http://schemas.microsoft.com/office/drawing/2014/main" id="{9E31BABA-BD3D-4BAB-88F3-96A3B6A91A4A}"/>
              </a:ext>
            </a:extLst>
          </p:cNvPr>
          <p:cNvGraphicFramePr>
            <a:graphicFrameLocks noGrp="1"/>
          </p:cNvGraphicFramePr>
          <p:nvPr>
            <p:extLst>
              <p:ext uri="{D42A27DB-BD31-4B8C-83A1-F6EECF244321}">
                <p14:modId xmlns:p14="http://schemas.microsoft.com/office/powerpoint/2010/main" val="3830521376"/>
              </p:ext>
            </p:extLst>
          </p:nvPr>
        </p:nvGraphicFramePr>
        <p:xfrm>
          <a:off x="1140642" y="1289398"/>
          <a:ext cx="9747305" cy="4541022"/>
        </p:xfrm>
        <a:graphic>
          <a:graphicData uri="http://schemas.openxmlformats.org/drawingml/2006/table">
            <a:tbl>
              <a:tblPr/>
              <a:tblGrid>
                <a:gridCol w="4875045">
                  <a:extLst>
                    <a:ext uri="{9D8B030D-6E8A-4147-A177-3AD203B41FA5}">
                      <a16:colId xmlns:a16="http://schemas.microsoft.com/office/drawing/2014/main" val="1788385977"/>
                    </a:ext>
                  </a:extLst>
                </a:gridCol>
                <a:gridCol w="2052260">
                  <a:extLst>
                    <a:ext uri="{9D8B030D-6E8A-4147-A177-3AD203B41FA5}">
                      <a16:colId xmlns:a16="http://schemas.microsoft.com/office/drawing/2014/main" val="3820971469"/>
                    </a:ext>
                  </a:extLst>
                </a:gridCol>
                <a:gridCol w="1370963">
                  <a:extLst>
                    <a:ext uri="{9D8B030D-6E8A-4147-A177-3AD203B41FA5}">
                      <a16:colId xmlns:a16="http://schemas.microsoft.com/office/drawing/2014/main" val="4016559974"/>
                    </a:ext>
                  </a:extLst>
                </a:gridCol>
                <a:gridCol w="1449037">
                  <a:extLst>
                    <a:ext uri="{9D8B030D-6E8A-4147-A177-3AD203B41FA5}">
                      <a16:colId xmlns:a16="http://schemas.microsoft.com/office/drawing/2014/main" val="1498258771"/>
                    </a:ext>
                  </a:extLst>
                </a:gridCol>
              </a:tblGrid>
              <a:tr h="712836">
                <a:tc>
                  <a:txBody>
                    <a:bodyPr/>
                    <a:lstStyle/>
                    <a:p>
                      <a:pPr marL="0" marR="0" algn="ctr" fontAlgn="base">
                        <a:spcBef>
                          <a:spcPts val="0"/>
                        </a:spcBef>
                        <a:spcAft>
                          <a:spcPts val="0"/>
                        </a:spcAft>
                      </a:pPr>
                      <a:r>
                        <a:rPr lang="tr-TR" sz="2000" b="1" dirty="0">
                          <a:effectLst/>
                        </a:rPr>
                        <a:t>AÇIKLAMA</a:t>
                      </a:r>
                      <a:endParaRPr lang="tr-TR" sz="2000" dirty="0">
                        <a:effectLst/>
                      </a:endParaRPr>
                    </a:p>
                  </a:txBody>
                  <a:tcPr marL="72522" marR="72522" marT="36261" marB="3626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algn="ctr" fontAlgn="base">
                        <a:spcBef>
                          <a:spcPts val="0"/>
                        </a:spcBef>
                        <a:spcAft>
                          <a:spcPts val="0"/>
                        </a:spcAft>
                      </a:pPr>
                      <a:r>
                        <a:rPr lang="tr-TR" sz="2000" b="1">
                          <a:effectLst/>
                        </a:rPr>
                        <a:t>PRİME ESAS KAZANÇ TUTARI</a:t>
                      </a:r>
                      <a:endParaRPr lang="tr-TR" sz="2000">
                        <a:effectLst/>
                      </a:endParaRPr>
                    </a:p>
                  </a:txBody>
                  <a:tcPr marL="72522" marR="72522" marT="36261" marB="3626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algn="ctr" fontAlgn="base">
                        <a:spcBef>
                          <a:spcPts val="0"/>
                        </a:spcBef>
                        <a:spcAft>
                          <a:spcPts val="0"/>
                        </a:spcAft>
                      </a:pPr>
                      <a:r>
                        <a:rPr lang="tr-TR" sz="2000" b="1">
                          <a:effectLst/>
                        </a:rPr>
                        <a:t>PRİM ORANI</a:t>
                      </a:r>
                      <a:endParaRPr lang="tr-TR" sz="2000">
                        <a:effectLst/>
                      </a:endParaRPr>
                    </a:p>
                    <a:p>
                      <a:pPr marL="0" marR="0" algn="ctr" fontAlgn="base">
                        <a:spcBef>
                          <a:spcPts val="0"/>
                        </a:spcBef>
                        <a:spcAft>
                          <a:spcPts val="0"/>
                        </a:spcAft>
                      </a:pPr>
                      <a:r>
                        <a:rPr lang="tr-TR" sz="2000" b="1">
                          <a:effectLst/>
                        </a:rPr>
                        <a:t>%</a:t>
                      </a:r>
                      <a:endParaRPr lang="tr-TR" sz="2000">
                        <a:effectLst/>
                      </a:endParaRPr>
                    </a:p>
                  </a:txBody>
                  <a:tcPr marL="72522" marR="72522" marT="36261" marB="3626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algn="ctr" fontAlgn="base">
                        <a:spcBef>
                          <a:spcPts val="0"/>
                        </a:spcBef>
                        <a:spcAft>
                          <a:spcPts val="0"/>
                        </a:spcAft>
                      </a:pPr>
                      <a:r>
                        <a:rPr lang="tr-TR" sz="2000" b="1">
                          <a:effectLst/>
                        </a:rPr>
                        <a:t>PRİM TUTARI</a:t>
                      </a:r>
                      <a:endParaRPr lang="tr-TR" sz="2000">
                        <a:effectLst/>
                      </a:endParaRPr>
                    </a:p>
                  </a:txBody>
                  <a:tcPr marL="72522" marR="72522" marT="36261" marB="3626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750746368"/>
                  </a:ext>
                </a:extLst>
              </a:tr>
              <a:tr h="492684">
                <a:tc>
                  <a:txBody>
                    <a:bodyPr/>
                    <a:lstStyle/>
                    <a:p>
                      <a:pPr marL="0" marR="0" algn="ctr" fontAlgn="b">
                        <a:spcBef>
                          <a:spcPts val="0"/>
                        </a:spcBef>
                        <a:spcAft>
                          <a:spcPts val="0"/>
                        </a:spcAft>
                      </a:pPr>
                      <a:r>
                        <a:rPr lang="tr-TR" sz="2000" dirty="0">
                          <a:effectLst/>
                        </a:rPr>
                        <a:t>KISA VADELİ SİGORTA KOLLARI PRİMİ</a:t>
                      </a:r>
                    </a:p>
                  </a:txBody>
                  <a:tcPr marL="72522" marR="72522" marT="36261" marB="36261"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algn="ctr" fontAlgn="b">
                        <a:spcBef>
                          <a:spcPts val="0"/>
                        </a:spcBef>
                        <a:spcAft>
                          <a:spcPts val="0"/>
                        </a:spcAft>
                      </a:pPr>
                      <a:r>
                        <a:rPr lang="tr-TR" sz="2000">
                          <a:effectLst/>
                        </a:rPr>
                        <a:t>3.577,50</a:t>
                      </a:r>
                    </a:p>
                  </a:txBody>
                  <a:tcPr marL="72522" marR="72522" marT="36261" marB="36261"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algn="ctr" fontAlgn="b">
                        <a:spcBef>
                          <a:spcPts val="0"/>
                        </a:spcBef>
                        <a:spcAft>
                          <a:spcPts val="0"/>
                        </a:spcAft>
                      </a:pPr>
                      <a:r>
                        <a:rPr lang="tr-TR" sz="2000">
                          <a:effectLst/>
                        </a:rPr>
                        <a:t>2,00</a:t>
                      </a:r>
                    </a:p>
                  </a:txBody>
                  <a:tcPr marL="72522" marR="72522" marT="36261" marB="36261"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algn="ctr" fontAlgn="b">
                        <a:spcBef>
                          <a:spcPts val="0"/>
                        </a:spcBef>
                        <a:spcAft>
                          <a:spcPts val="0"/>
                        </a:spcAft>
                      </a:pPr>
                      <a:r>
                        <a:rPr lang="tr-TR" sz="2000">
                          <a:effectLst/>
                        </a:rPr>
                        <a:t>71,55</a:t>
                      </a:r>
                    </a:p>
                  </a:txBody>
                  <a:tcPr marL="72522" marR="72522" marT="36261" marB="36261"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867053088"/>
                  </a:ext>
                </a:extLst>
              </a:tr>
              <a:tr h="492684">
                <a:tc>
                  <a:txBody>
                    <a:bodyPr/>
                    <a:lstStyle/>
                    <a:p>
                      <a:pPr marL="0" marR="0" algn="ctr" fontAlgn="b">
                        <a:spcBef>
                          <a:spcPts val="0"/>
                        </a:spcBef>
                        <a:spcAft>
                          <a:spcPts val="0"/>
                        </a:spcAft>
                      </a:pPr>
                      <a:r>
                        <a:rPr lang="tr-TR" sz="2000">
                          <a:effectLst/>
                        </a:rPr>
                        <a:t>MALÜLLÜK, YAŞLILIKVE ÖLÜM SİG. PRİMİ</a:t>
                      </a:r>
                    </a:p>
                  </a:txBody>
                  <a:tcPr marL="72522" marR="72522" marT="36261" marB="36261"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algn="ctr" fontAlgn="b">
                        <a:spcBef>
                          <a:spcPts val="0"/>
                        </a:spcBef>
                        <a:spcAft>
                          <a:spcPts val="0"/>
                        </a:spcAft>
                      </a:pPr>
                      <a:r>
                        <a:rPr lang="tr-TR" sz="2000" dirty="0">
                          <a:effectLst/>
                        </a:rPr>
                        <a:t>3.577,50</a:t>
                      </a:r>
                    </a:p>
                  </a:txBody>
                  <a:tcPr marL="72522" marR="72522" marT="36261" marB="36261"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algn="ctr" fontAlgn="b">
                        <a:spcBef>
                          <a:spcPts val="0"/>
                        </a:spcBef>
                        <a:spcAft>
                          <a:spcPts val="0"/>
                        </a:spcAft>
                      </a:pPr>
                      <a:r>
                        <a:rPr lang="tr-TR" sz="2000">
                          <a:effectLst/>
                        </a:rPr>
                        <a:t>20,00</a:t>
                      </a:r>
                    </a:p>
                  </a:txBody>
                  <a:tcPr marL="72522" marR="72522" marT="36261" marB="36261"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algn="ctr" fontAlgn="b">
                        <a:spcBef>
                          <a:spcPts val="0"/>
                        </a:spcBef>
                        <a:spcAft>
                          <a:spcPts val="0"/>
                        </a:spcAft>
                      </a:pPr>
                      <a:r>
                        <a:rPr lang="tr-TR" sz="2000" dirty="0">
                          <a:effectLst/>
                        </a:rPr>
                        <a:t>715,50</a:t>
                      </a:r>
                    </a:p>
                  </a:txBody>
                  <a:tcPr marL="72522" marR="72522" marT="36261" marB="36261"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288254240"/>
                  </a:ext>
                </a:extLst>
              </a:tr>
              <a:tr h="272533">
                <a:tc>
                  <a:txBody>
                    <a:bodyPr/>
                    <a:lstStyle/>
                    <a:p>
                      <a:pPr marL="0" marR="0" algn="ctr" fontAlgn="b">
                        <a:spcBef>
                          <a:spcPts val="0"/>
                        </a:spcBef>
                        <a:spcAft>
                          <a:spcPts val="0"/>
                        </a:spcAft>
                      </a:pPr>
                      <a:r>
                        <a:rPr lang="tr-TR" sz="2000" dirty="0">
                          <a:effectLst/>
                        </a:rPr>
                        <a:t>GENEL SAĞLIK SİGORTASI PRİMİ</a:t>
                      </a:r>
                    </a:p>
                  </a:txBody>
                  <a:tcPr marL="72522" marR="72522" marT="36261" marB="36261"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algn="ctr" fontAlgn="b">
                        <a:spcBef>
                          <a:spcPts val="0"/>
                        </a:spcBef>
                        <a:spcAft>
                          <a:spcPts val="0"/>
                        </a:spcAft>
                      </a:pPr>
                      <a:r>
                        <a:rPr lang="tr-TR" sz="2000">
                          <a:effectLst/>
                        </a:rPr>
                        <a:t>3.577,50</a:t>
                      </a:r>
                    </a:p>
                  </a:txBody>
                  <a:tcPr marL="72522" marR="72522" marT="36261" marB="36261"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algn="ctr" fontAlgn="b">
                        <a:spcBef>
                          <a:spcPts val="0"/>
                        </a:spcBef>
                        <a:spcAft>
                          <a:spcPts val="0"/>
                        </a:spcAft>
                      </a:pPr>
                      <a:r>
                        <a:rPr lang="tr-TR" sz="2000" dirty="0">
                          <a:effectLst/>
                        </a:rPr>
                        <a:t>12,50</a:t>
                      </a:r>
                    </a:p>
                  </a:txBody>
                  <a:tcPr marL="72522" marR="72522" marT="36261" marB="36261"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algn="ctr" fontAlgn="b">
                        <a:spcBef>
                          <a:spcPts val="0"/>
                        </a:spcBef>
                        <a:spcAft>
                          <a:spcPts val="0"/>
                        </a:spcAft>
                      </a:pPr>
                      <a:r>
                        <a:rPr lang="tr-TR" sz="2000">
                          <a:effectLst/>
                        </a:rPr>
                        <a:t>447,19</a:t>
                      </a:r>
                    </a:p>
                  </a:txBody>
                  <a:tcPr marL="72522" marR="72522" marT="36261" marB="36261"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280882137"/>
                  </a:ext>
                </a:extLst>
              </a:tr>
              <a:tr h="329903">
                <a:tc>
                  <a:txBody>
                    <a:bodyPr/>
                    <a:lstStyle/>
                    <a:p>
                      <a:pPr marL="0" marR="0" algn="ctr" fontAlgn="b">
                        <a:spcBef>
                          <a:spcPts val="0"/>
                        </a:spcBef>
                        <a:spcAft>
                          <a:spcPts val="0"/>
                        </a:spcAft>
                      </a:pPr>
                      <a:r>
                        <a:rPr lang="tr-TR" sz="2000">
                          <a:effectLst/>
                        </a:rPr>
                        <a:t> </a:t>
                      </a:r>
                    </a:p>
                  </a:txBody>
                  <a:tcPr marL="72522" marR="72522" marT="36261" marB="36261"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algn="ctr" fontAlgn="b">
                        <a:spcBef>
                          <a:spcPts val="0"/>
                        </a:spcBef>
                        <a:spcAft>
                          <a:spcPts val="0"/>
                        </a:spcAft>
                      </a:pPr>
                      <a:r>
                        <a:rPr lang="tr-TR" sz="2000" dirty="0">
                          <a:effectLst/>
                        </a:rPr>
                        <a:t>TOPLAM PRİM</a:t>
                      </a:r>
                    </a:p>
                  </a:txBody>
                  <a:tcPr marL="72522" marR="72522" marT="36261" marB="36261"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algn="ctr" fontAlgn="b">
                        <a:spcBef>
                          <a:spcPts val="0"/>
                        </a:spcBef>
                        <a:spcAft>
                          <a:spcPts val="0"/>
                        </a:spcAft>
                      </a:pPr>
                      <a:r>
                        <a:rPr lang="tr-TR" sz="2000" dirty="0">
                          <a:effectLst/>
                        </a:rPr>
                        <a:t> </a:t>
                      </a:r>
                    </a:p>
                  </a:txBody>
                  <a:tcPr marL="72522" marR="72522" marT="36261" marB="36261"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algn="ctr" fontAlgn="b">
                        <a:spcBef>
                          <a:spcPts val="0"/>
                        </a:spcBef>
                        <a:spcAft>
                          <a:spcPts val="0"/>
                        </a:spcAft>
                      </a:pPr>
                      <a:r>
                        <a:rPr lang="tr-TR" sz="2000" b="1" dirty="0">
                          <a:effectLst/>
                        </a:rPr>
                        <a:t>1.234,24</a:t>
                      </a:r>
                      <a:endParaRPr lang="tr-TR" sz="2000" dirty="0">
                        <a:effectLst/>
                      </a:endParaRPr>
                    </a:p>
                  </a:txBody>
                  <a:tcPr marL="72522" marR="72522" marT="36261" marB="36261"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702011384"/>
                  </a:ext>
                </a:extLst>
              </a:tr>
              <a:tr h="492684">
                <a:tc>
                  <a:txBody>
                    <a:bodyPr/>
                    <a:lstStyle/>
                    <a:p>
                      <a:pPr marL="0" marR="0" algn="ctr" fontAlgn="b">
                        <a:spcBef>
                          <a:spcPts val="0"/>
                        </a:spcBef>
                        <a:spcAft>
                          <a:spcPts val="0"/>
                        </a:spcAft>
                      </a:pPr>
                      <a:r>
                        <a:rPr lang="tr-TR" sz="2000">
                          <a:effectLst/>
                        </a:rPr>
                        <a:t>5510 SAYILI KANUNDAN KAYNAKLANAN İNDİRİM</a:t>
                      </a:r>
                    </a:p>
                  </a:txBody>
                  <a:tcPr marL="72522" marR="72522" marT="36261" marB="36261"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algn="ctr" fontAlgn="b">
                        <a:spcBef>
                          <a:spcPts val="0"/>
                        </a:spcBef>
                        <a:spcAft>
                          <a:spcPts val="0"/>
                        </a:spcAft>
                      </a:pPr>
                      <a:r>
                        <a:rPr lang="tr-TR" sz="2000">
                          <a:effectLst/>
                        </a:rPr>
                        <a:t>3.577,50</a:t>
                      </a:r>
                    </a:p>
                  </a:txBody>
                  <a:tcPr marL="72522" marR="72522" marT="36261" marB="36261"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algn="ctr" fontAlgn="b">
                        <a:spcBef>
                          <a:spcPts val="0"/>
                        </a:spcBef>
                        <a:spcAft>
                          <a:spcPts val="0"/>
                        </a:spcAft>
                      </a:pPr>
                      <a:r>
                        <a:rPr lang="tr-TR" sz="2000">
                          <a:effectLst/>
                        </a:rPr>
                        <a:t>5,00</a:t>
                      </a:r>
                    </a:p>
                  </a:txBody>
                  <a:tcPr marL="72522" marR="72522" marT="36261" marB="36261"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algn="ctr" fontAlgn="b">
                        <a:spcBef>
                          <a:spcPts val="0"/>
                        </a:spcBef>
                        <a:spcAft>
                          <a:spcPts val="0"/>
                        </a:spcAft>
                      </a:pPr>
                      <a:r>
                        <a:rPr lang="tr-TR" sz="2000" dirty="0">
                          <a:effectLst/>
                        </a:rPr>
                        <a:t>178,88</a:t>
                      </a:r>
                    </a:p>
                  </a:txBody>
                  <a:tcPr marL="72522" marR="72522" marT="36261" marB="36261"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895102674"/>
                  </a:ext>
                </a:extLst>
              </a:tr>
              <a:tr h="329903">
                <a:tc>
                  <a:txBody>
                    <a:bodyPr/>
                    <a:lstStyle/>
                    <a:p>
                      <a:pPr marL="0" marR="0" algn="ctr" fontAlgn="b">
                        <a:spcBef>
                          <a:spcPts val="0"/>
                        </a:spcBef>
                        <a:spcAft>
                          <a:spcPts val="0"/>
                        </a:spcAft>
                      </a:pPr>
                      <a:r>
                        <a:rPr lang="tr-TR" sz="2000" dirty="0">
                          <a:effectLst/>
                        </a:rPr>
                        <a:t> </a:t>
                      </a:r>
                    </a:p>
                  </a:txBody>
                  <a:tcPr marL="72522" marR="72522" marT="36261" marB="36261"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algn="ctr" fontAlgn="b">
                        <a:spcBef>
                          <a:spcPts val="0"/>
                        </a:spcBef>
                        <a:spcAft>
                          <a:spcPts val="0"/>
                        </a:spcAft>
                      </a:pPr>
                      <a:r>
                        <a:rPr lang="tr-TR" sz="2000" b="1" dirty="0">
                          <a:solidFill>
                            <a:srgbClr val="C00000"/>
                          </a:solidFill>
                          <a:effectLst/>
                        </a:rPr>
                        <a:t>NET PRİM</a:t>
                      </a:r>
                      <a:endParaRPr lang="tr-TR" sz="2000" dirty="0">
                        <a:solidFill>
                          <a:srgbClr val="C00000"/>
                        </a:solidFill>
                        <a:effectLst/>
                      </a:endParaRPr>
                    </a:p>
                  </a:txBody>
                  <a:tcPr marL="72522" marR="72522" marT="36261" marB="36261"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algn="ctr" fontAlgn="b">
                        <a:spcBef>
                          <a:spcPts val="0"/>
                        </a:spcBef>
                        <a:spcAft>
                          <a:spcPts val="0"/>
                        </a:spcAft>
                      </a:pPr>
                      <a:r>
                        <a:rPr lang="tr-TR" sz="2000" b="1" dirty="0">
                          <a:solidFill>
                            <a:srgbClr val="C00000"/>
                          </a:solidFill>
                          <a:effectLst/>
                        </a:rPr>
                        <a:t> </a:t>
                      </a:r>
                      <a:endParaRPr lang="tr-TR" sz="2000" dirty="0">
                        <a:solidFill>
                          <a:srgbClr val="C00000"/>
                        </a:solidFill>
                        <a:effectLst/>
                      </a:endParaRPr>
                    </a:p>
                  </a:txBody>
                  <a:tcPr marL="72522" marR="72522" marT="36261" marB="36261"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algn="ctr" fontAlgn="b">
                        <a:spcBef>
                          <a:spcPts val="0"/>
                        </a:spcBef>
                        <a:spcAft>
                          <a:spcPts val="0"/>
                        </a:spcAft>
                      </a:pPr>
                      <a:r>
                        <a:rPr lang="tr-TR" sz="2000" b="1" dirty="0">
                          <a:solidFill>
                            <a:srgbClr val="C00000"/>
                          </a:solidFill>
                          <a:effectLst/>
                        </a:rPr>
                        <a:t>1.055,36</a:t>
                      </a:r>
                      <a:endParaRPr lang="tr-TR" sz="2000" dirty="0">
                        <a:solidFill>
                          <a:srgbClr val="C00000"/>
                        </a:solidFill>
                        <a:effectLst/>
                      </a:endParaRPr>
                    </a:p>
                  </a:txBody>
                  <a:tcPr marL="72522" marR="72522" marT="36261" marB="36261"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1137604"/>
                  </a:ext>
                </a:extLst>
              </a:tr>
              <a:tr h="272533">
                <a:tc>
                  <a:txBody>
                    <a:bodyPr/>
                    <a:lstStyle/>
                    <a:p>
                      <a:pPr marL="0" marR="0" algn="ctr" fontAlgn="b">
                        <a:spcBef>
                          <a:spcPts val="0"/>
                        </a:spcBef>
                        <a:spcAft>
                          <a:spcPts val="0"/>
                        </a:spcAft>
                      </a:pPr>
                      <a:r>
                        <a:rPr lang="tr-TR" sz="2000">
                          <a:effectLst/>
                        </a:rPr>
                        <a:t>İŞSİZLİK SİGORTASI PRİMİ</a:t>
                      </a:r>
                    </a:p>
                  </a:txBody>
                  <a:tcPr marL="72522" marR="72522" marT="36261" marB="36261"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algn="ctr" fontAlgn="b">
                        <a:spcBef>
                          <a:spcPts val="0"/>
                        </a:spcBef>
                        <a:spcAft>
                          <a:spcPts val="0"/>
                        </a:spcAft>
                      </a:pPr>
                      <a:r>
                        <a:rPr lang="tr-TR" sz="2000">
                          <a:effectLst/>
                        </a:rPr>
                        <a:t>3.577,50</a:t>
                      </a:r>
                    </a:p>
                  </a:txBody>
                  <a:tcPr marL="72522" marR="72522" marT="36261" marB="36261"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algn="ctr" fontAlgn="b">
                        <a:spcBef>
                          <a:spcPts val="0"/>
                        </a:spcBef>
                        <a:spcAft>
                          <a:spcPts val="0"/>
                        </a:spcAft>
                      </a:pPr>
                      <a:r>
                        <a:rPr lang="tr-TR" sz="2000">
                          <a:effectLst/>
                        </a:rPr>
                        <a:t>3,00</a:t>
                      </a:r>
                    </a:p>
                  </a:txBody>
                  <a:tcPr marL="72522" marR="72522" marT="36261" marB="36261"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algn="ctr" fontAlgn="b">
                        <a:spcBef>
                          <a:spcPts val="0"/>
                        </a:spcBef>
                        <a:spcAft>
                          <a:spcPts val="0"/>
                        </a:spcAft>
                      </a:pPr>
                      <a:r>
                        <a:rPr lang="tr-TR" sz="2000" dirty="0">
                          <a:effectLst/>
                        </a:rPr>
                        <a:t>107,33</a:t>
                      </a:r>
                    </a:p>
                  </a:txBody>
                  <a:tcPr marL="72522" marR="72522" marT="36261" marB="36261"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107362777"/>
                  </a:ext>
                </a:extLst>
              </a:tr>
              <a:tr h="329903">
                <a:tc>
                  <a:txBody>
                    <a:bodyPr/>
                    <a:lstStyle/>
                    <a:p>
                      <a:pPr marL="0" marR="0" algn="ctr" fontAlgn="b">
                        <a:spcBef>
                          <a:spcPts val="0"/>
                        </a:spcBef>
                        <a:spcAft>
                          <a:spcPts val="0"/>
                        </a:spcAft>
                      </a:pPr>
                      <a:r>
                        <a:rPr lang="tr-TR" sz="2000" dirty="0">
                          <a:effectLst/>
                        </a:rPr>
                        <a:t> </a:t>
                      </a:r>
                    </a:p>
                  </a:txBody>
                  <a:tcPr marL="72522" marR="72522" marT="36261" marB="36261"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gridSpan="2">
                  <a:txBody>
                    <a:bodyPr/>
                    <a:lstStyle/>
                    <a:p>
                      <a:pPr marL="0" marR="0" algn="ctr" fontAlgn="b">
                        <a:spcBef>
                          <a:spcPts val="0"/>
                        </a:spcBef>
                        <a:spcAft>
                          <a:spcPts val="0"/>
                        </a:spcAft>
                      </a:pPr>
                      <a:r>
                        <a:rPr lang="tr-TR" sz="2000" b="1" dirty="0">
                          <a:solidFill>
                            <a:srgbClr val="C00000"/>
                          </a:solidFill>
                          <a:effectLst/>
                        </a:rPr>
                        <a:t>ÖDENECEK NET TUTAR</a:t>
                      </a:r>
                      <a:endParaRPr lang="tr-TR" sz="2000" dirty="0">
                        <a:solidFill>
                          <a:srgbClr val="C00000"/>
                        </a:solidFill>
                        <a:effectLst/>
                      </a:endParaRPr>
                    </a:p>
                  </a:txBody>
                  <a:tcPr marL="72522" marR="72522" marT="36261" marB="36261"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lang="tr-TR"/>
                    </a:p>
                  </a:txBody>
                  <a:tcPr/>
                </a:tc>
                <a:tc>
                  <a:txBody>
                    <a:bodyPr/>
                    <a:lstStyle/>
                    <a:p>
                      <a:pPr marL="0" marR="0" algn="ctr" fontAlgn="b">
                        <a:spcBef>
                          <a:spcPts val="0"/>
                        </a:spcBef>
                        <a:spcAft>
                          <a:spcPts val="0"/>
                        </a:spcAft>
                      </a:pPr>
                      <a:r>
                        <a:rPr lang="tr-TR" sz="2000" b="1" dirty="0">
                          <a:solidFill>
                            <a:srgbClr val="C00000"/>
                          </a:solidFill>
                          <a:effectLst/>
                        </a:rPr>
                        <a:t>1.162,69</a:t>
                      </a:r>
                      <a:endParaRPr lang="tr-TR" sz="2000" dirty="0">
                        <a:solidFill>
                          <a:srgbClr val="C00000"/>
                        </a:solidFill>
                        <a:effectLst/>
                      </a:endParaRPr>
                    </a:p>
                  </a:txBody>
                  <a:tcPr marL="72522" marR="72522" marT="36261" marB="36261"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3254233573"/>
                  </a:ext>
                </a:extLst>
              </a:tr>
            </a:tbl>
          </a:graphicData>
        </a:graphic>
      </p:graphicFrame>
    </p:spTree>
    <p:extLst>
      <p:ext uri="{BB962C8B-B14F-4D97-AF65-F5344CB8AC3E}">
        <p14:creationId xmlns:p14="http://schemas.microsoft.com/office/powerpoint/2010/main" val="34070075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k: Sağ 1">
            <a:extLst>
              <a:ext uri="{FF2B5EF4-FFF2-40B4-BE49-F238E27FC236}">
                <a16:creationId xmlns:a16="http://schemas.microsoft.com/office/drawing/2014/main" id="{60458889-6229-4B3B-9F93-FCE774D81C25}"/>
              </a:ext>
            </a:extLst>
          </p:cNvPr>
          <p:cNvSpPr/>
          <p:nvPr/>
        </p:nvSpPr>
        <p:spPr>
          <a:xfrm>
            <a:off x="4543792" y="2392383"/>
            <a:ext cx="1282045" cy="39592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 name="Metin kutusu 2">
            <a:extLst>
              <a:ext uri="{FF2B5EF4-FFF2-40B4-BE49-F238E27FC236}">
                <a16:creationId xmlns:a16="http://schemas.microsoft.com/office/drawing/2014/main" id="{246B2930-D9BB-4249-A58E-909587817101}"/>
              </a:ext>
            </a:extLst>
          </p:cNvPr>
          <p:cNvSpPr txBox="1"/>
          <p:nvPr/>
        </p:nvSpPr>
        <p:spPr>
          <a:xfrm>
            <a:off x="6469932" y="2430041"/>
            <a:ext cx="1857080" cy="523220"/>
          </a:xfrm>
          <a:prstGeom prst="rect">
            <a:avLst/>
          </a:prstGeom>
          <a:noFill/>
        </p:spPr>
        <p:txBody>
          <a:bodyPr wrap="square" rtlCol="0">
            <a:spAutoFit/>
          </a:bodyPr>
          <a:lstStyle/>
          <a:p>
            <a:r>
              <a:rPr lang="tr-TR" sz="2800" dirty="0">
                <a:solidFill>
                  <a:srgbClr val="FF0000"/>
                </a:solidFill>
              </a:rPr>
              <a:t>733,39 TL</a:t>
            </a:r>
          </a:p>
        </p:txBody>
      </p:sp>
      <p:sp>
        <p:nvSpPr>
          <p:cNvPr id="7" name="Ok: Sağ 6">
            <a:extLst>
              <a:ext uri="{FF2B5EF4-FFF2-40B4-BE49-F238E27FC236}">
                <a16:creationId xmlns:a16="http://schemas.microsoft.com/office/drawing/2014/main" id="{D2BA2BE7-7161-4AF4-A055-AC13B1011C34}"/>
              </a:ext>
            </a:extLst>
          </p:cNvPr>
          <p:cNvSpPr/>
          <p:nvPr/>
        </p:nvSpPr>
        <p:spPr>
          <a:xfrm>
            <a:off x="4543792" y="3222617"/>
            <a:ext cx="1282045" cy="39592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Ok: Sağ 7">
            <a:extLst>
              <a:ext uri="{FF2B5EF4-FFF2-40B4-BE49-F238E27FC236}">
                <a16:creationId xmlns:a16="http://schemas.microsoft.com/office/drawing/2014/main" id="{2AE5B002-A6B6-4DE7-90C0-68C2195EAA67}"/>
              </a:ext>
            </a:extLst>
          </p:cNvPr>
          <p:cNvSpPr/>
          <p:nvPr/>
        </p:nvSpPr>
        <p:spPr>
          <a:xfrm>
            <a:off x="4543792" y="3975412"/>
            <a:ext cx="1282045" cy="39592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9" name="Metin kutusu 8">
            <a:extLst>
              <a:ext uri="{FF2B5EF4-FFF2-40B4-BE49-F238E27FC236}">
                <a16:creationId xmlns:a16="http://schemas.microsoft.com/office/drawing/2014/main" id="{2508701B-B642-4D1F-A143-867FC1784C28}"/>
              </a:ext>
            </a:extLst>
          </p:cNvPr>
          <p:cNvSpPr txBox="1"/>
          <p:nvPr/>
        </p:nvSpPr>
        <p:spPr>
          <a:xfrm>
            <a:off x="6385091" y="3095323"/>
            <a:ext cx="1857080" cy="523220"/>
          </a:xfrm>
          <a:prstGeom prst="rect">
            <a:avLst/>
          </a:prstGeom>
          <a:noFill/>
        </p:spPr>
        <p:txBody>
          <a:bodyPr wrap="square" rtlCol="0">
            <a:spAutoFit/>
          </a:bodyPr>
          <a:lstStyle/>
          <a:p>
            <a:r>
              <a:rPr lang="tr-TR" sz="2800" dirty="0">
                <a:solidFill>
                  <a:srgbClr val="FF0000"/>
                </a:solidFill>
              </a:rPr>
              <a:t>500.85 TL</a:t>
            </a:r>
          </a:p>
        </p:txBody>
      </p:sp>
      <p:sp>
        <p:nvSpPr>
          <p:cNvPr id="10" name="Metin kutusu 9">
            <a:extLst>
              <a:ext uri="{FF2B5EF4-FFF2-40B4-BE49-F238E27FC236}">
                <a16:creationId xmlns:a16="http://schemas.microsoft.com/office/drawing/2014/main" id="{ABA0ADCB-5E44-43C5-9790-2AF25C0A859C}"/>
              </a:ext>
            </a:extLst>
          </p:cNvPr>
          <p:cNvSpPr txBox="1"/>
          <p:nvPr/>
        </p:nvSpPr>
        <p:spPr>
          <a:xfrm>
            <a:off x="6385091" y="3902667"/>
            <a:ext cx="1857080" cy="1384995"/>
          </a:xfrm>
          <a:prstGeom prst="rect">
            <a:avLst/>
          </a:prstGeom>
          <a:noFill/>
        </p:spPr>
        <p:txBody>
          <a:bodyPr wrap="square" rtlCol="0">
            <a:spAutoFit/>
          </a:bodyPr>
          <a:lstStyle/>
          <a:p>
            <a:r>
              <a:rPr lang="tr-TR" sz="2800" dirty="0">
                <a:solidFill>
                  <a:srgbClr val="FF0000"/>
                </a:solidFill>
              </a:rPr>
              <a:t>107.33 TL</a:t>
            </a:r>
          </a:p>
          <a:p>
            <a:endParaRPr lang="tr-TR" sz="2800" dirty="0">
              <a:solidFill>
                <a:srgbClr val="FF0000"/>
              </a:solidFill>
            </a:endParaRPr>
          </a:p>
          <a:p>
            <a:endParaRPr lang="tr-TR" sz="2800" dirty="0">
              <a:solidFill>
                <a:srgbClr val="FF0000"/>
              </a:solidFill>
            </a:endParaRPr>
          </a:p>
        </p:txBody>
      </p:sp>
      <p:cxnSp>
        <p:nvCxnSpPr>
          <p:cNvPr id="5" name="Düz Bağlayıcı 4">
            <a:extLst>
              <a:ext uri="{FF2B5EF4-FFF2-40B4-BE49-F238E27FC236}">
                <a16:creationId xmlns:a16="http://schemas.microsoft.com/office/drawing/2014/main" id="{DC14A21C-7848-4754-AF2E-D753074F1E5A}"/>
              </a:ext>
            </a:extLst>
          </p:cNvPr>
          <p:cNvCxnSpPr/>
          <p:nvPr/>
        </p:nvCxnSpPr>
        <p:spPr>
          <a:xfrm>
            <a:off x="5806911" y="4487159"/>
            <a:ext cx="3469064"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3" name="Metin kutusu 12">
            <a:extLst>
              <a:ext uri="{FF2B5EF4-FFF2-40B4-BE49-F238E27FC236}">
                <a16:creationId xmlns:a16="http://schemas.microsoft.com/office/drawing/2014/main" id="{1D4E191F-EBEC-4931-AB38-7F5D07A68284}"/>
              </a:ext>
            </a:extLst>
          </p:cNvPr>
          <p:cNvSpPr txBox="1"/>
          <p:nvPr/>
        </p:nvSpPr>
        <p:spPr>
          <a:xfrm>
            <a:off x="6385091" y="4513456"/>
            <a:ext cx="1857080" cy="523220"/>
          </a:xfrm>
          <a:prstGeom prst="rect">
            <a:avLst/>
          </a:prstGeom>
          <a:noFill/>
        </p:spPr>
        <p:txBody>
          <a:bodyPr wrap="square" rtlCol="0">
            <a:spAutoFit/>
          </a:bodyPr>
          <a:lstStyle/>
          <a:p>
            <a:r>
              <a:rPr lang="tr-TR" sz="2800" dirty="0">
                <a:solidFill>
                  <a:srgbClr val="FF0000"/>
                </a:solidFill>
              </a:rPr>
              <a:t>1.341.57 TL</a:t>
            </a:r>
          </a:p>
        </p:txBody>
      </p:sp>
      <p:sp>
        <p:nvSpPr>
          <p:cNvPr id="15" name="Ok: Sağ 14">
            <a:extLst>
              <a:ext uri="{FF2B5EF4-FFF2-40B4-BE49-F238E27FC236}">
                <a16:creationId xmlns:a16="http://schemas.microsoft.com/office/drawing/2014/main" id="{FCDF2BE0-F19F-44F9-9D96-0A62FC84F621}"/>
              </a:ext>
            </a:extLst>
          </p:cNvPr>
          <p:cNvSpPr/>
          <p:nvPr/>
        </p:nvSpPr>
        <p:spPr>
          <a:xfrm>
            <a:off x="8337975" y="3151226"/>
            <a:ext cx="1282045" cy="39592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6" name="Ok: Sağ 15">
            <a:extLst>
              <a:ext uri="{FF2B5EF4-FFF2-40B4-BE49-F238E27FC236}">
                <a16:creationId xmlns:a16="http://schemas.microsoft.com/office/drawing/2014/main" id="{37C43A36-07FA-4FB4-B0BB-AC0DDDD8D691}"/>
              </a:ext>
            </a:extLst>
          </p:cNvPr>
          <p:cNvSpPr/>
          <p:nvPr/>
        </p:nvSpPr>
        <p:spPr>
          <a:xfrm>
            <a:off x="8327012" y="2525983"/>
            <a:ext cx="1282045" cy="39592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7" name="Metin kutusu 16">
            <a:extLst>
              <a:ext uri="{FF2B5EF4-FFF2-40B4-BE49-F238E27FC236}">
                <a16:creationId xmlns:a16="http://schemas.microsoft.com/office/drawing/2014/main" id="{FE138E9F-9073-4049-A2EF-CE8E3B531285}"/>
              </a:ext>
            </a:extLst>
          </p:cNvPr>
          <p:cNvSpPr txBox="1"/>
          <p:nvPr/>
        </p:nvSpPr>
        <p:spPr>
          <a:xfrm>
            <a:off x="9865152" y="2430041"/>
            <a:ext cx="1857080" cy="523220"/>
          </a:xfrm>
          <a:prstGeom prst="rect">
            <a:avLst/>
          </a:prstGeom>
          <a:noFill/>
        </p:spPr>
        <p:txBody>
          <a:bodyPr wrap="square" rtlCol="0">
            <a:spAutoFit/>
          </a:bodyPr>
          <a:lstStyle/>
          <a:p>
            <a:r>
              <a:rPr lang="tr-TR" sz="2800" dirty="0">
                <a:solidFill>
                  <a:srgbClr val="FF0000"/>
                </a:solidFill>
              </a:rPr>
              <a:t>%54,68 </a:t>
            </a:r>
          </a:p>
        </p:txBody>
      </p:sp>
      <p:sp>
        <p:nvSpPr>
          <p:cNvPr id="18" name="Metin kutusu 17">
            <a:extLst>
              <a:ext uri="{FF2B5EF4-FFF2-40B4-BE49-F238E27FC236}">
                <a16:creationId xmlns:a16="http://schemas.microsoft.com/office/drawing/2014/main" id="{F2CCE7DD-126C-4F06-870A-AFB667E4A7C8}"/>
              </a:ext>
            </a:extLst>
          </p:cNvPr>
          <p:cNvSpPr txBox="1"/>
          <p:nvPr/>
        </p:nvSpPr>
        <p:spPr>
          <a:xfrm>
            <a:off x="9865152" y="3020103"/>
            <a:ext cx="1857080" cy="523220"/>
          </a:xfrm>
          <a:prstGeom prst="rect">
            <a:avLst/>
          </a:prstGeom>
          <a:noFill/>
        </p:spPr>
        <p:txBody>
          <a:bodyPr wrap="square" rtlCol="0">
            <a:spAutoFit/>
          </a:bodyPr>
          <a:lstStyle/>
          <a:p>
            <a:r>
              <a:rPr lang="tr-TR" sz="2800" dirty="0">
                <a:solidFill>
                  <a:srgbClr val="FF0000"/>
                </a:solidFill>
              </a:rPr>
              <a:t>% 37,33 </a:t>
            </a:r>
          </a:p>
        </p:txBody>
      </p:sp>
      <p:sp>
        <p:nvSpPr>
          <p:cNvPr id="19" name="Dikdörtgen 18">
            <a:extLst>
              <a:ext uri="{FF2B5EF4-FFF2-40B4-BE49-F238E27FC236}">
                <a16:creationId xmlns:a16="http://schemas.microsoft.com/office/drawing/2014/main" id="{260545FF-1FDD-4F40-9D09-A1A7F1A430DC}"/>
              </a:ext>
            </a:extLst>
          </p:cNvPr>
          <p:cNvSpPr/>
          <p:nvPr/>
        </p:nvSpPr>
        <p:spPr>
          <a:xfrm>
            <a:off x="460762" y="2312146"/>
            <a:ext cx="10692298" cy="3108543"/>
          </a:xfrm>
          <a:prstGeom prst="rect">
            <a:avLst/>
          </a:prstGeom>
          <a:noFill/>
          <a:ln w="9525">
            <a:solidFill>
              <a:schemeClr val="tx1"/>
            </a:solidFill>
          </a:ln>
        </p:spPr>
        <p:txBody>
          <a:bodyPr wrap="square">
            <a:spAutoFit/>
          </a:bodyPr>
          <a:lstStyle/>
          <a:p>
            <a:pPr marL="413766" lvl="1" indent="-285750" algn="just">
              <a:buFont typeface="Wingdings" panose="05000000000000000000" pitchFamily="2" charset="2"/>
              <a:buChar char="ü"/>
            </a:pPr>
            <a:r>
              <a:rPr lang="tr-TR" sz="2800" dirty="0">
                <a:solidFill>
                  <a:srgbClr val="002060"/>
                </a:solidFill>
                <a:latin typeface="Calibri" panose="020F0502020204030204" pitchFamily="34" charset="0"/>
                <a:cs typeface="Calibri" panose="020F0502020204030204" pitchFamily="34" charset="0"/>
              </a:rPr>
              <a:t>%20,5 İŞVEREN HİSSESİ</a:t>
            </a:r>
          </a:p>
          <a:p>
            <a:pPr marL="128016" lvl="1" algn="just"/>
            <a:endParaRPr lang="tr-TR" sz="2800" dirty="0">
              <a:solidFill>
                <a:srgbClr val="002060"/>
              </a:solidFill>
              <a:latin typeface="Calibri" panose="020F0502020204030204" pitchFamily="34" charset="0"/>
              <a:cs typeface="Calibri" panose="020F0502020204030204" pitchFamily="34" charset="0"/>
            </a:endParaRPr>
          </a:p>
          <a:p>
            <a:pPr marL="413766" lvl="1" indent="-285750" algn="just">
              <a:buFont typeface="Wingdings" panose="05000000000000000000" pitchFamily="2" charset="2"/>
              <a:buChar char="ü"/>
            </a:pPr>
            <a:r>
              <a:rPr lang="tr-TR" sz="2800" dirty="0">
                <a:solidFill>
                  <a:srgbClr val="002060"/>
                </a:solidFill>
                <a:latin typeface="Calibri" panose="020F0502020204030204" pitchFamily="34" charset="0"/>
                <a:cs typeface="Calibri" panose="020F0502020204030204" pitchFamily="34" charset="0"/>
              </a:rPr>
              <a:t> %14 SİGORTALI HİSSESİ</a:t>
            </a:r>
          </a:p>
          <a:p>
            <a:pPr marL="128016" lvl="1" algn="just"/>
            <a:endParaRPr lang="tr-TR" sz="2800" dirty="0">
              <a:solidFill>
                <a:srgbClr val="002060"/>
              </a:solidFill>
              <a:latin typeface="Calibri" panose="020F0502020204030204" pitchFamily="34" charset="0"/>
              <a:cs typeface="Calibri" panose="020F0502020204030204" pitchFamily="34" charset="0"/>
            </a:endParaRPr>
          </a:p>
          <a:p>
            <a:pPr marL="413766" lvl="1" indent="-285750" algn="just">
              <a:buFont typeface="Wingdings" panose="05000000000000000000" pitchFamily="2" charset="2"/>
              <a:buChar char="ü"/>
            </a:pPr>
            <a:r>
              <a:rPr lang="tr-TR" sz="2800" dirty="0">
                <a:solidFill>
                  <a:srgbClr val="002060"/>
                </a:solidFill>
                <a:latin typeface="Calibri" panose="020F0502020204030204" pitchFamily="34" charset="0"/>
                <a:cs typeface="Calibri" panose="020F0502020204030204" pitchFamily="34" charset="0"/>
              </a:rPr>
              <a:t> %3 İŞSİZLİK SİGORTASI </a:t>
            </a:r>
            <a:r>
              <a:rPr lang="tr-TR" sz="2800" b="1" dirty="0">
                <a:solidFill>
                  <a:srgbClr val="002060"/>
                </a:solidFill>
                <a:latin typeface="Calibri" panose="020F0502020204030204" pitchFamily="34" charset="0"/>
                <a:cs typeface="Calibri" panose="020F0502020204030204" pitchFamily="34" charset="0"/>
              </a:rPr>
              <a:t>  </a:t>
            </a:r>
          </a:p>
          <a:p>
            <a:pPr marL="128016" lvl="1" algn="just"/>
            <a:endParaRPr lang="tr-TR" sz="2800" b="1" dirty="0">
              <a:latin typeface="Calibri" panose="020F0502020204030204" pitchFamily="34" charset="0"/>
              <a:cs typeface="Calibri" panose="020F0502020204030204" pitchFamily="34" charset="0"/>
            </a:endParaRPr>
          </a:p>
          <a:p>
            <a:pPr marL="128016" lvl="1" algn="just"/>
            <a:r>
              <a:rPr lang="tr-TR" sz="2800" b="1" dirty="0">
                <a:latin typeface="Calibri" panose="020F0502020204030204" pitchFamily="34" charset="0"/>
                <a:cs typeface="Calibri" panose="020F0502020204030204" pitchFamily="34" charset="0"/>
              </a:rPr>
              <a:t>						</a:t>
            </a:r>
          </a:p>
        </p:txBody>
      </p:sp>
      <p:cxnSp>
        <p:nvCxnSpPr>
          <p:cNvPr id="20" name="Düz Bağlayıcı 19">
            <a:extLst>
              <a:ext uri="{FF2B5EF4-FFF2-40B4-BE49-F238E27FC236}">
                <a16:creationId xmlns:a16="http://schemas.microsoft.com/office/drawing/2014/main" id="{409167F3-0185-4A49-8E1C-FD823795CCC4}"/>
              </a:ext>
            </a:extLst>
          </p:cNvPr>
          <p:cNvCxnSpPr>
            <a:cxnSpLocks/>
          </p:cNvCxnSpPr>
          <p:nvPr/>
        </p:nvCxnSpPr>
        <p:spPr>
          <a:xfrm>
            <a:off x="387567" y="486200"/>
            <a:ext cx="11334664" cy="0"/>
          </a:xfrm>
          <a:prstGeom prst="line">
            <a:avLst/>
          </a:prstGeom>
          <a:ln w="28575">
            <a:solidFill>
              <a:srgbClr val="7030A0"/>
            </a:solidFill>
          </a:ln>
        </p:spPr>
        <p:style>
          <a:lnRef idx="1">
            <a:schemeClr val="accent6"/>
          </a:lnRef>
          <a:fillRef idx="0">
            <a:schemeClr val="accent6"/>
          </a:fillRef>
          <a:effectRef idx="0">
            <a:schemeClr val="accent6"/>
          </a:effectRef>
          <a:fontRef idx="minor">
            <a:schemeClr val="tx1"/>
          </a:fontRef>
        </p:style>
      </p:cxnSp>
      <p:cxnSp>
        <p:nvCxnSpPr>
          <p:cNvPr id="21" name="Düz Bağlayıcı 20">
            <a:extLst>
              <a:ext uri="{FF2B5EF4-FFF2-40B4-BE49-F238E27FC236}">
                <a16:creationId xmlns:a16="http://schemas.microsoft.com/office/drawing/2014/main" id="{7455FDF5-41C7-47CB-A666-EFFF5B2FA477}"/>
              </a:ext>
            </a:extLst>
          </p:cNvPr>
          <p:cNvCxnSpPr>
            <a:cxnSpLocks/>
          </p:cNvCxnSpPr>
          <p:nvPr/>
        </p:nvCxnSpPr>
        <p:spPr>
          <a:xfrm flipH="1" flipV="1">
            <a:off x="11711736" y="352327"/>
            <a:ext cx="10495" cy="5973059"/>
          </a:xfrm>
          <a:prstGeom prst="line">
            <a:avLst/>
          </a:prstGeom>
          <a:ln w="19050">
            <a:solidFill>
              <a:srgbClr val="7030A0"/>
            </a:solidFill>
          </a:ln>
        </p:spPr>
        <p:style>
          <a:lnRef idx="1">
            <a:schemeClr val="accent6"/>
          </a:lnRef>
          <a:fillRef idx="0">
            <a:schemeClr val="accent6"/>
          </a:fillRef>
          <a:effectRef idx="0">
            <a:schemeClr val="accent6"/>
          </a:effectRef>
          <a:fontRef idx="minor">
            <a:schemeClr val="tx1"/>
          </a:fontRef>
        </p:style>
      </p:cxnSp>
      <p:cxnSp>
        <p:nvCxnSpPr>
          <p:cNvPr id="22" name="Düz Bağlayıcı 21">
            <a:extLst>
              <a:ext uri="{FF2B5EF4-FFF2-40B4-BE49-F238E27FC236}">
                <a16:creationId xmlns:a16="http://schemas.microsoft.com/office/drawing/2014/main" id="{4097D810-DB85-4626-821C-D8DE0C55C052}"/>
              </a:ext>
            </a:extLst>
          </p:cNvPr>
          <p:cNvCxnSpPr>
            <a:cxnSpLocks/>
          </p:cNvCxnSpPr>
          <p:nvPr/>
        </p:nvCxnSpPr>
        <p:spPr>
          <a:xfrm flipV="1">
            <a:off x="377072" y="348181"/>
            <a:ext cx="0" cy="5977205"/>
          </a:xfrm>
          <a:prstGeom prst="line">
            <a:avLst/>
          </a:prstGeom>
          <a:ln w="19050">
            <a:solidFill>
              <a:srgbClr val="7030A0"/>
            </a:solidFill>
          </a:ln>
        </p:spPr>
        <p:style>
          <a:lnRef idx="1">
            <a:schemeClr val="accent6"/>
          </a:lnRef>
          <a:fillRef idx="0">
            <a:schemeClr val="accent6"/>
          </a:fillRef>
          <a:effectRef idx="0">
            <a:schemeClr val="accent6"/>
          </a:effectRef>
          <a:fontRef idx="minor">
            <a:schemeClr val="tx1"/>
          </a:fontRef>
        </p:style>
      </p:cxnSp>
      <p:cxnSp>
        <p:nvCxnSpPr>
          <p:cNvPr id="23" name="Düz Bağlayıcı 22">
            <a:extLst>
              <a:ext uri="{FF2B5EF4-FFF2-40B4-BE49-F238E27FC236}">
                <a16:creationId xmlns:a16="http://schemas.microsoft.com/office/drawing/2014/main" id="{5482D5E9-FCE3-4656-86EE-D5D72D6F09D0}"/>
              </a:ext>
            </a:extLst>
          </p:cNvPr>
          <p:cNvCxnSpPr>
            <a:cxnSpLocks/>
          </p:cNvCxnSpPr>
          <p:nvPr/>
        </p:nvCxnSpPr>
        <p:spPr>
          <a:xfrm>
            <a:off x="377072" y="6216564"/>
            <a:ext cx="11528982" cy="0"/>
          </a:xfrm>
          <a:prstGeom prst="line">
            <a:avLst/>
          </a:prstGeom>
          <a:ln w="19050">
            <a:solidFill>
              <a:srgbClr val="7030A0"/>
            </a:solidFill>
          </a:ln>
        </p:spPr>
        <p:style>
          <a:lnRef idx="1">
            <a:schemeClr val="accent6"/>
          </a:lnRef>
          <a:fillRef idx="0">
            <a:schemeClr val="accent6"/>
          </a:fillRef>
          <a:effectRef idx="0">
            <a:schemeClr val="accent6"/>
          </a:effectRef>
          <a:fontRef idx="minor">
            <a:schemeClr val="tx1"/>
          </a:fontRef>
        </p:style>
      </p:cxnSp>
      <p:sp>
        <p:nvSpPr>
          <p:cNvPr id="12" name="Metin kutusu 11">
            <a:extLst>
              <a:ext uri="{FF2B5EF4-FFF2-40B4-BE49-F238E27FC236}">
                <a16:creationId xmlns:a16="http://schemas.microsoft.com/office/drawing/2014/main" id="{3494ED10-CF5A-46AD-9866-E8522E775E67}"/>
              </a:ext>
            </a:extLst>
          </p:cNvPr>
          <p:cNvSpPr txBox="1"/>
          <p:nvPr/>
        </p:nvSpPr>
        <p:spPr>
          <a:xfrm>
            <a:off x="807158" y="782148"/>
            <a:ext cx="10720755" cy="630942"/>
          </a:xfrm>
          <a:prstGeom prst="rect">
            <a:avLst/>
          </a:prstGeom>
          <a:noFill/>
        </p:spPr>
        <p:txBody>
          <a:bodyPr wrap="square" rtlCol="0">
            <a:spAutoFit/>
          </a:bodyPr>
          <a:lstStyle/>
          <a:p>
            <a:pPr algn="ctr"/>
            <a:r>
              <a:rPr lang="tr-TR" sz="3500" b="1" dirty="0">
                <a:solidFill>
                  <a:srgbClr val="C00000"/>
                </a:solidFill>
              </a:rPr>
              <a:t>PRİM ORANLARINA GÖRE İŞÇİ-İŞVEREN HİSSELERİ</a:t>
            </a:r>
          </a:p>
        </p:txBody>
      </p:sp>
      <p:sp>
        <p:nvSpPr>
          <p:cNvPr id="14" name="Metin kutusu 13">
            <a:extLst>
              <a:ext uri="{FF2B5EF4-FFF2-40B4-BE49-F238E27FC236}">
                <a16:creationId xmlns:a16="http://schemas.microsoft.com/office/drawing/2014/main" id="{EDEDF3B4-541B-49D1-8371-BF2ADF30E322}"/>
              </a:ext>
            </a:extLst>
          </p:cNvPr>
          <p:cNvSpPr txBox="1"/>
          <p:nvPr/>
        </p:nvSpPr>
        <p:spPr>
          <a:xfrm>
            <a:off x="9460169" y="5485973"/>
            <a:ext cx="1526380" cy="369332"/>
          </a:xfrm>
          <a:prstGeom prst="rect">
            <a:avLst/>
          </a:prstGeom>
          <a:noFill/>
        </p:spPr>
        <p:txBody>
          <a:bodyPr wrap="none" rtlCol="0">
            <a:spAutoFit/>
          </a:bodyPr>
          <a:lstStyle/>
          <a:p>
            <a:r>
              <a:rPr lang="tr-TR" b="1" u="sng" dirty="0">
                <a:solidFill>
                  <a:srgbClr val="C00000"/>
                </a:solidFill>
              </a:rPr>
              <a:t>*A.Ü 3.557,50</a:t>
            </a:r>
          </a:p>
        </p:txBody>
      </p:sp>
    </p:spTree>
    <p:extLst>
      <p:ext uri="{BB962C8B-B14F-4D97-AF65-F5344CB8AC3E}">
        <p14:creationId xmlns:p14="http://schemas.microsoft.com/office/powerpoint/2010/main" val="19436964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useBgFill="1">
        <p:nvSpPr>
          <p:cNvPr id="9" name="Alt Başlık 2"/>
          <p:cNvSpPr>
            <a:spLocks noGrp="1"/>
          </p:cNvSpPr>
          <p:nvPr>
            <p:ph type="subTitle" idx="1"/>
          </p:nvPr>
        </p:nvSpPr>
        <p:spPr>
          <a:xfrm>
            <a:off x="224466" y="786710"/>
            <a:ext cx="11487270" cy="1037601"/>
          </a:xfrm>
        </p:spPr>
        <p:txBody>
          <a:bodyPr>
            <a:noAutofit/>
          </a:bodyPr>
          <a:lstStyle/>
          <a:p>
            <a:pPr algn="ctr"/>
            <a:r>
              <a:rPr lang="tr-TR" sz="4000" dirty="0">
                <a:solidFill>
                  <a:srgbClr val="C00000"/>
                </a:solidFill>
                <a:effectLst>
                  <a:outerShdw blurRad="38100" dist="38100" dir="2700000" algn="tl">
                    <a:srgbClr val="000000">
                      <a:alpha val="43137"/>
                    </a:srgbClr>
                  </a:outerShdw>
                </a:effectLst>
              </a:rPr>
              <a:t>Kayıt Dışı İstihdam </a:t>
            </a:r>
            <a:r>
              <a:rPr lang="tr-TR" sz="4000" b="1" dirty="0">
                <a:solidFill>
                  <a:srgbClr val="C00000"/>
                </a:solidFill>
                <a:effectLst>
                  <a:outerShdw blurRad="38100" dist="38100" dir="2700000" algn="tl">
                    <a:srgbClr val="000000">
                      <a:alpha val="43137"/>
                    </a:srgbClr>
                  </a:outerShdw>
                </a:effectLst>
              </a:rPr>
              <a:t>12 KAT </a:t>
            </a:r>
            <a:r>
              <a:rPr lang="tr-TR" sz="4000" dirty="0">
                <a:solidFill>
                  <a:srgbClr val="C00000"/>
                </a:solidFill>
                <a:effectLst>
                  <a:outerShdw blurRad="38100" dist="38100" dir="2700000" algn="tl">
                    <a:srgbClr val="000000">
                      <a:alpha val="43137"/>
                    </a:srgbClr>
                  </a:outerShdw>
                </a:effectLst>
              </a:rPr>
              <a:t>Daha </a:t>
            </a:r>
            <a:r>
              <a:rPr lang="tr-TR" sz="4000" b="1" dirty="0">
                <a:solidFill>
                  <a:srgbClr val="C00000"/>
                </a:solidFill>
                <a:effectLst>
                  <a:outerShdw blurRad="38100" dist="38100" dir="2700000" algn="tl">
                    <a:srgbClr val="000000">
                      <a:alpha val="43137"/>
                    </a:srgbClr>
                  </a:outerShdw>
                </a:effectLst>
              </a:rPr>
              <a:t>MALİYETLİ</a:t>
            </a:r>
          </a:p>
        </p:txBody>
      </p:sp>
      <p:graphicFrame>
        <p:nvGraphicFramePr>
          <p:cNvPr id="3" name="Tablo 2"/>
          <p:cNvGraphicFramePr>
            <a:graphicFrameLocks noGrp="1"/>
          </p:cNvGraphicFramePr>
          <p:nvPr>
            <p:extLst>
              <p:ext uri="{D42A27DB-BD31-4B8C-83A1-F6EECF244321}">
                <p14:modId xmlns:p14="http://schemas.microsoft.com/office/powerpoint/2010/main" val="1514201870"/>
              </p:ext>
            </p:extLst>
          </p:nvPr>
        </p:nvGraphicFramePr>
        <p:xfrm>
          <a:off x="1223470" y="1693378"/>
          <a:ext cx="9766162" cy="4038338"/>
        </p:xfrm>
        <a:graphic>
          <a:graphicData uri="http://schemas.openxmlformats.org/drawingml/2006/table">
            <a:tbl>
              <a:tblPr firstRow="1" bandRow="1">
                <a:tableStyleId>{5C22544A-7EE6-4342-B048-85BDC9FD1C3A}</a:tableStyleId>
              </a:tblPr>
              <a:tblGrid>
                <a:gridCol w="5271221">
                  <a:extLst>
                    <a:ext uri="{9D8B030D-6E8A-4147-A177-3AD203B41FA5}">
                      <a16:colId xmlns:a16="http://schemas.microsoft.com/office/drawing/2014/main" val="2534747823"/>
                    </a:ext>
                  </a:extLst>
                </a:gridCol>
                <a:gridCol w="4494941">
                  <a:extLst>
                    <a:ext uri="{9D8B030D-6E8A-4147-A177-3AD203B41FA5}">
                      <a16:colId xmlns:a16="http://schemas.microsoft.com/office/drawing/2014/main" val="3631193746"/>
                    </a:ext>
                  </a:extLst>
                </a:gridCol>
              </a:tblGrid>
              <a:tr h="651848">
                <a:tc>
                  <a:txBody>
                    <a:bodyPr/>
                    <a:lstStyle/>
                    <a:p>
                      <a:r>
                        <a:rPr lang="tr-TR" sz="2000" dirty="0"/>
                        <a:t>KAYIT DIŞI İSTİHDAMIN TESPİTİ HALİNDE </a:t>
                      </a:r>
                    </a:p>
                  </a:txBody>
                  <a:tcPr/>
                </a:tc>
                <a:tc>
                  <a:txBody>
                    <a:bodyPr/>
                    <a:lstStyle/>
                    <a:p>
                      <a:r>
                        <a:rPr lang="tr-TR" sz="2000" dirty="0"/>
                        <a:t>ÖDENECEK</a:t>
                      </a:r>
                      <a:r>
                        <a:rPr lang="tr-TR" sz="2000" baseline="0" dirty="0"/>
                        <a:t> TUTAR</a:t>
                      </a:r>
                      <a:endParaRPr lang="tr-TR" sz="2000" dirty="0"/>
                    </a:p>
                  </a:txBody>
                  <a:tcPr/>
                </a:tc>
                <a:extLst>
                  <a:ext uri="{0D108BD9-81ED-4DB2-BD59-A6C34878D82A}">
                    <a16:rowId xmlns:a16="http://schemas.microsoft.com/office/drawing/2014/main" val="2125476734"/>
                  </a:ext>
                </a:extLst>
              </a:tr>
              <a:tr h="796956">
                <a:tc>
                  <a:txBody>
                    <a:bodyPr/>
                    <a:lstStyle/>
                    <a:p>
                      <a:r>
                        <a:rPr lang="tr-TR" sz="2000" dirty="0"/>
                        <a:t>1 YILLIK PRİM TUTARI (İNDİRİMSİZ)</a:t>
                      </a:r>
                    </a:p>
                  </a:txBody>
                  <a:tcPr/>
                </a:tc>
                <a:tc>
                  <a:txBody>
                    <a:bodyPr/>
                    <a:lstStyle/>
                    <a:p>
                      <a:r>
                        <a:rPr lang="tr-TR" sz="2000" dirty="0"/>
                        <a:t>16.000,00 TL</a:t>
                      </a:r>
                    </a:p>
                  </a:txBody>
                  <a:tcPr/>
                </a:tc>
                <a:extLst>
                  <a:ext uri="{0D108BD9-81ED-4DB2-BD59-A6C34878D82A}">
                    <a16:rowId xmlns:a16="http://schemas.microsoft.com/office/drawing/2014/main" val="4142341346"/>
                  </a:ext>
                </a:extLst>
              </a:tr>
              <a:tr h="651848">
                <a:tc>
                  <a:txBody>
                    <a:bodyPr/>
                    <a:lstStyle/>
                    <a:p>
                      <a:r>
                        <a:rPr lang="tr-TR" sz="2000" dirty="0"/>
                        <a:t>İDARİ PARA CEZASI</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2000" baseline="0" dirty="0"/>
                        <a:t>93.000,00 TL</a:t>
                      </a:r>
                      <a:endParaRPr lang="tr-TR" sz="2000" dirty="0"/>
                    </a:p>
                  </a:txBody>
                  <a:tcPr/>
                </a:tc>
                <a:extLst>
                  <a:ext uri="{0D108BD9-81ED-4DB2-BD59-A6C34878D82A}">
                    <a16:rowId xmlns:a16="http://schemas.microsoft.com/office/drawing/2014/main" val="297876058"/>
                  </a:ext>
                </a:extLst>
              </a:tr>
              <a:tr h="651848">
                <a:tc>
                  <a:txBody>
                    <a:bodyPr/>
                    <a:lstStyle/>
                    <a:p>
                      <a:r>
                        <a:rPr lang="tr-TR" sz="2000" dirty="0"/>
                        <a:t>TOPLAM MALİYET</a:t>
                      </a:r>
                    </a:p>
                  </a:txBody>
                  <a:tcPr/>
                </a:tc>
                <a:tc>
                  <a:txBody>
                    <a:bodyPr/>
                    <a:lstStyle/>
                    <a:p>
                      <a:r>
                        <a:rPr lang="tr-TR" sz="2000" b="1" dirty="0">
                          <a:solidFill>
                            <a:srgbClr val="C00000"/>
                          </a:solidFill>
                        </a:rPr>
                        <a:t>109.000,100 TL</a:t>
                      </a:r>
                    </a:p>
                  </a:txBody>
                  <a:tcPr/>
                </a:tc>
                <a:extLst>
                  <a:ext uri="{0D108BD9-81ED-4DB2-BD59-A6C34878D82A}">
                    <a16:rowId xmlns:a16="http://schemas.microsoft.com/office/drawing/2014/main" val="42642817"/>
                  </a:ext>
                </a:extLst>
              </a:tr>
              <a:tr h="642919">
                <a:tc>
                  <a:txBody>
                    <a:bodyPr/>
                    <a:lstStyle/>
                    <a:p>
                      <a:pPr marL="0" algn="l" defTabSz="914400" rtl="0" eaLnBrk="1" latinLnBrk="0" hangingPunct="1"/>
                      <a:r>
                        <a:rPr lang="tr-TR" sz="2000" b="1" kern="1200" dirty="0">
                          <a:solidFill>
                            <a:schemeClr val="lt1"/>
                          </a:solidFill>
                          <a:latin typeface="+mn-lt"/>
                          <a:ea typeface="+mn-ea"/>
                          <a:cs typeface="+mn-cs"/>
                        </a:rPr>
                        <a:t>KAYITLI</a:t>
                      </a:r>
                      <a:r>
                        <a:rPr lang="tr-TR" sz="2000" b="1" kern="1200" baseline="0" dirty="0">
                          <a:solidFill>
                            <a:schemeClr val="lt1"/>
                          </a:solidFill>
                          <a:latin typeface="+mn-lt"/>
                          <a:ea typeface="+mn-ea"/>
                          <a:cs typeface="+mn-cs"/>
                        </a:rPr>
                        <a:t> İŞÇİ ÇALIŞTIRILMASI HALİNDE</a:t>
                      </a:r>
                      <a:endParaRPr lang="tr-TR" sz="2000" b="1" kern="1200" dirty="0">
                        <a:solidFill>
                          <a:schemeClr val="lt1"/>
                        </a:solidFill>
                        <a:latin typeface="+mn-lt"/>
                        <a:ea typeface="+mn-ea"/>
                        <a:cs typeface="+mn-cs"/>
                      </a:endParaRPr>
                    </a:p>
                  </a:txBody>
                  <a:tcPr>
                    <a:solidFill>
                      <a:schemeClr val="accent1"/>
                    </a:solidFill>
                  </a:tcPr>
                </a:tc>
                <a:tc>
                  <a:txBody>
                    <a:bodyPr/>
                    <a:lstStyle/>
                    <a:p>
                      <a:pPr marL="0" algn="l" defTabSz="914400" rtl="0" eaLnBrk="1" latinLnBrk="0" hangingPunct="1"/>
                      <a:r>
                        <a:rPr lang="tr-TR" sz="2000" b="1" kern="1200" dirty="0">
                          <a:solidFill>
                            <a:schemeClr val="lt1"/>
                          </a:solidFill>
                          <a:latin typeface="+mn-lt"/>
                          <a:ea typeface="+mn-ea"/>
                          <a:cs typeface="+mn-cs"/>
                        </a:rPr>
                        <a:t>ÖDENECEK TUTAR</a:t>
                      </a:r>
                    </a:p>
                  </a:txBody>
                  <a:tcPr>
                    <a:solidFill>
                      <a:schemeClr val="accent1"/>
                    </a:solidFill>
                  </a:tcPr>
                </a:tc>
                <a:extLst>
                  <a:ext uri="{0D108BD9-81ED-4DB2-BD59-A6C34878D82A}">
                    <a16:rowId xmlns:a16="http://schemas.microsoft.com/office/drawing/2014/main" val="3844501153"/>
                  </a:ext>
                </a:extLst>
              </a:tr>
              <a:tr h="642919">
                <a:tc>
                  <a:txBody>
                    <a:bodyPr/>
                    <a:lstStyle/>
                    <a:p>
                      <a:r>
                        <a:rPr lang="tr-TR" sz="2000" dirty="0"/>
                        <a:t>5 PUANLIK TEŞVİK + ASGARİ ÜCRET DESTEĞİ</a:t>
                      </a:r>
                    </a:p>
                  </a:txBody>
                  <a:tcPr/>
                </a:tc>
                <a:tc>
                  <a:txBody>
                    <a:bodyPr/>
                    <a:lstStyle/>
                    <a:p>
                      <a:r>
                        <a:rPr lang="tr-TR" sz="2000" b="1" dirty="0">
                          <a:solidFill>
                            <a:srgbClr val="C00000"/>
                          </a:solidFill>
                        </a:rPr>
                        <a:t>13.044,00 TL.</a:t>
                      </a:r>
                    </a:p>
                  </a:txBody>
                  <a:tcPr/>
                </a:tc>
                <a:extLst>
                  <a:ext uri="{0D108BD9-81ED-4DB2-BD59-A6C34878D82A}">
                    <a16:rowId xmlns:a16="http://schemas.microsoft.com/office/drawing/2014/main" val="2056073073"/>
                  </a:ext>
                </a:extLst>
              </a:tr>
            </a:tbl>
          </a:graphicData>
        </a:graphic>
      </p:graphicFrame>
      <p:cxnSp>
        <p:nvCxnSpPr>
          <p:cNvPr id="5" name="Düz Bağlayıcı 4"/>
          <p:cNvCxnSpPr>
            <a:cxnSpLocks/>
          </p:cNvCxnSpPr>
          <p:nvPr/>
        </p:nvCxnSpPr>
        <p:spPr>
          <a:xfrm>
            <a:off x="377072" y="457920"/>
            <a:ext cx="11334664" cy="0"/>
          </a:xfrm>
          <a:prstGeom prst="line">
            <a:avLst/>
          </a:prstGeom>
          <a:ln w="28575">
            <a:solidFill>
              <a:srgbClr val="7030A0"/>
            </a:solidFill>
          </a:ln>
        </p:spPr>
        <p:style>
          <a:lnRef idx="1">
            <a:schemeClr val="accent6"/>
          </a:lnRef>
          <a:fillRef idx="0">
            <a:schemeClr val="accent6"/>
          </a:fillRef>
          <a:effectRef idx="0">
            <a:schemeClr val="accent6"/>
          </a:effectRef>
          <a:fontRef idx="minor">
            <a:schemeClr val="tx1"/>
          </a:fontRef>
        </p:style>
      </p:cxnSp>
      <p:cxnSp>
        <p:nvCxnSpPr>
          <p:cNvPr id="8" name="Düz Bağlayıcı 7"/>
          <p:cNvCxnSpPr>
            <a:cxnSpLocks/>
          </p:cNvCxnSpPr>
          <p:nvPr/>
        </p:nvCxnSpPr>
        <p:spPr>
          <a:xfrm flipV="1">
            <a:off x="672804" y="311085"/>
            <a:ext cx="0" cy="6157492"/>
          </a:xfrm>
          <a:prstGeom prst="line">
            <a:avLst/>
          </a:prstGeom>
          <a:ln w="19050">
            <a:solidFill>
              <a:srgbClr val="7030A0"/>
            </a:solidFill>
          </a:ln>
        </p:spPr>
        <p:style>
          <a:lnRef idx="1">
            <a:schemeClr val="accent6"/>
          </a:lnRef>
          <a:fillRef idx="0">
            <a:schemeClr val="accent6"/>
          </a:fillRef>
          <a:effectRef idx="0">
            <a:schemeClr val="accent6"/>
          </a:effectRef>
          <a:fontRef idx="minor">
            <a:schemeClr val="tx1"/>
          </a:fontRef>
        </p:style>
      </p:cxnSp>
      <p:cxnSp>
        <p:nvCxnSpPr>
          <p:cNvPr id="12" name="Düz Bağlayıcı 11"/>
          <p:cNvCxnSpPr>
            <a:cxnSpLocks/>
          </p:cNvCxnSpPr>
          <p:nvPr/>
        </p:nvCxnSpPr>
        <p:spPr>
          <a:xfrm flipV="1">
            <a:off x="11540298" y="311085"/>
            <a:ext cx="0" cy="6153346"/>
          </a:xfrm>
          <a:prstGeom prst="line">
            <a:avLst/>
          </a:prstGeom>
          <a:ln w="19050">
            <a:solidFill>
              <a:srgbClr val="7030A0"/>
            </a:solidFill>
          </a:ln>
        </p:spPr>
        <p:style>
          <a:lnRef idx="1">
            <a:schemeClr val="accent6"/>
          </a:lnRef>
          <a:fillRef idx="0">
            <a:schemeClr val="accent6"/>
          </a:fillRef>
          <a:effectRef idx="0">
            <a:schemeClr val="accent6"/>
          </a:effectRef>
          <a:fontRef idx="minor">
            <a:schemeClr val="tx1"/>
          </a:fontRef>
        </p:style>
      </p:cxnSp>
      <p:cxnSp>
        <p:nvCxnSpPr>
          <p:cNvPr id="13" name="Düz Bağlayıcı 12"/>
          <p:cNvCxnSpPr>
            <a:cxnSpLocks/>
          </p:cNvCxnSpPr>
          <p:nvPr/>
        </p:nvCxnSpPr>
        <p:spPr>
          <a:xfrm>
            <a:off x="377072" y="6216564"/>
            <a:ext cx="11334664" cy="0"/>
          </a:xfrm>
          <a:prstGeom prst="line">
            <a:avLst/>
          </a:prstGeom>
          <a:ln w="19050">
            <a:solidFill>
              <a:srgbClr val="7030A0"/>
            </a:solidFill>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13762468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 name="Dikdörtgen 27"/>
          <p:cNvSpPr/>
          <p:nvPr/>
        </p:nvSpPr>
        <p:spPr>
          <a:xfrm>
            <a:off x="156473" y="1606492"/>
            <a:ext cx="11879053" cy="5501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Dikdörtgen 5"/>
          <p:cNvSpPr/>
          <p:nvPr/>
        </p:nvSpPr>
        <p:spPr>
          <a:xfrm>
            <a:off x="1001664" y="624397"/>
            <a:ext cx="1817277" cy="923330"/>
          </a:xfrm>
          <a:prstGeom prst="rect">
            <a:avLst/>
          </a:prstGeom>
        </p:spPr>
        <p:txBody>
          <a:bodyPr wrap="square">
            <a:spAutoFit/>
          </a:bodyPr>
          <a:lstStyle/>
          <a:p>
            <a:pPr lvl="0"/>
            <a:r>
              <a:rPr lang="tr-TR" sz="5400" b="1" dirty="0">
                <a:solidFill>
                  <a:srgbClr val="C00000"/>
                </a:solidFill>
                <a:effectLst>
                  <a:outerShdw blurRad="38100" dist="38100" dir="2700000" algn="tl">
                    <a:srgbClr val="000000">
                      <a:alpha val="43137"/>
                    </a:srgbClr>
                  </a:outerShdw>
                </a:effectLst>
              </a:rPr>
              <a:t>5510</a:t>
            </a:r>
          </a:p>
        </p:txBody>
      </p:sp>
      <p:sp>
        <p:nvSpPr>
          <p:cNvPr id="12" name="Dikdörtgen 11">
            <a:extLst>
              <a:ext uri="{FF2B5EF4-FFF2-40B4-BE49-F238E27FC236}">
                <a16:creationId xmlns:a16="http://schemas.microsoft.com/office/drawing/2014/main" id="{6EAB013D-5873-4390-96B9-7B787DB7EBE8}"/>
              </a:ext>
            </a:extLst>
          </p:cNvPr>
          <p:cNvSpPr/>
          <p:nvPr/>
        </p:nvSpPr>
        <p:spPr>
          <a:xfrm>
            <a:off x="74429" y="1932605"/>
            <a:ext cx="4114800" cy="4542782"/>
          </a:xfrm>
          <a:prstGeom prst="rect">
            <a:avLst/>
          </a:prstGeom>
          <a:solidFill>
            <a:schemeClr val="accent1">
              <a:lumMod val="40000"/>
              <a:lumOff val="60000"/>
            </a:schemeClr>
          </a:solidFill>
        </p:spPr>
        <p:txBody>
          <a:bodyPr wrap="square">
            <a:spAutoFit/>
          </a:bodyPr>
          <a:lstStyle/>
          <a:p>
            <a:pPr marL="342900" lvl="0" indent="-342900" defTabSz="800100">
              <a:lnSpc>
                <a:spcPct val="90000"/>
              </a:lnSpc>
              <a:spcBef>
                <a:spcPct val="0"/>
              </a:spcBef>
              <a:spcAft>
                <a:spcPct val="15000"/>
              </a:spcAft>
              <a:buFont typeface="Wingdings" panose="05000000000000000000" pitchFamily="2" charset="2"/>
              <a:buChar char="q"/>
            </a:pPr>
            <a:r>
              <a:rPr lang="tr-TR" altLang="tr-TR" b="1" dirty="0">
                <a:latin typeface="Calibri" panose="020F0502020204030204" pitchFamily="34" charset="0"/>
                <a:cs typeface="Calibri" panose="020F0502020204030204" pitchFamily="34" charset="0"/>
              </a:rPr>
              <a:t>Malullük, Yaşlılık ve Ölüm Sigortası İşveren Hissesinden 5 Puanlık İndirim</a:t>
            </a:r>
            <a:endParaRPr lang="tr-TR" b="1" dirty="0">
              <a:latin typeface="Calibri" panose="020F0502020204030204" pitchFamily="34" charset="0"/>
              <a:cs typeface="Calibri" panose="020F0502020204030204" pitchFamily="34" charset="0"/>
            </a:endParaRPr>
          </a:p>
          <a:p>
            <a:pPr marL="342900" lvl="0" indent="-342900" defTabSz="800100">
              <a:lnSpc>
                <a:spcPct val="90000"/>
              </a:lnSpc>
              <a:spcBef>
                <a:spcPct val="0"/>
              </a:spcBef>
              <a:spcAft>
                <a:spcPct val="15000"/>
              </a:spcAft>
              <a:buFont typeface="Wingdings" panose="05000000000000000000" pitchFamily="2" charset="2"/>
              <a:buChar char="q"/>
            </a:pPr>
            <a:r>
              <a:rPr lang="tr-TR" altLang="tr-TR" b="1" dirty="0">
                <a:latin typeface="Calibri" panose="020F0502020204030204" pitchFamily="34" charset="0"/>
                <a:cs typeface="Calibri" panose="020F0502020204030204" pitchFamily="34" charset="0"/>
              </a:rPr>
              <a:t>Yurtdışına Götürülen/Gönderilen Sigortalılar İçin Uygulanan 5 Puan İndirim</a:t>
            </a:r>
            <a:endParaRPr lang="tr-TR" b="1" dirty="0">
              <a:latin typeface="Calibri" panose="020F0502020204030204" pitchFamily="34" charset="0"/>
              <a:cs typeface="Calibri" panose="020F0502020204030204" pitchFamily="34" charset="0"/>
            </a:endParaRPr>
          </a:p>
          <a:p>
            <a:pPr marL="342900" lvl="0" indent="-342900" defTabSz="800100">
              <a:lnSpc>
                <a:spcPct val="90000"/>
              </a:lnSpc>
              <a:spcBef>
                <a:spcPct val="0"/>
              </a:spcBef>
              <a:spcAft>
                <a:spcPct val="15000"/>
              </a:spcAft>
              <a:buFont typeface="Wingdings" panose="05000000000000000000" pitchFamily="2" charset="2"/>
              <a:buChar char="q"/>
            </a:pPr>
            <a:r>
              <a:rPr lang="tr-TR" altLang="tr-TR" b="1" dirty="0">
                <a:latin typeface="Calibri" panose="020F0502020204030204" pitchFamily="34" charset="0"/>
                <a:cs typeface="Calibri" panose="020F0502020204030204" pitchFamily="34" charset="0"/>
              </a:rPr>
              <a:t>İlave 6 Puanlık İndirim</a:t>
            </a:r>
            <a:endParaRPr lang="tr-TR" b="1" dirty="0">
              <a:latin typeface="Calibri" panose="020F0502020204030204" pitchFamily="34" charset="0"/>
              <a:cs typeface="Calibri" panose="020F0502020204030204" pitchFamily="34" charset="0"/>
            </a:endParaRPr>
          </a:p>
          <a:p>
            <a:pPr marL="342900" lvl="0" indent="-342900" defTabSz="800100">
              <a:lnSpc>
                <a:spcPct val="90000"/>
              </a:lnSpc>
              <a:spcBef>
                <a:spcPct val="0"/>
              </a:spcBef>
              <a:spcAft>
                <a:spcPct val="15000"/>
              </a:spcAft>
              <a:buFont typeface="Wingdings" panose="05000000000000000000" pitchFamily="2" charset="2"/>
              <a:buChar char="q"/>
            </a:pPr>
            <a:r>
              <a:rPr lang="tr-TR" altLang="tr-TR" b="1" dirty="0">
                <a:latin typeface="Calibri" panose="020F0502020204030204" pitchFamily="34" charset="0"/>
                <a:cs typeface="Calibri" panose="020F0502020204030204" pitchFamily="34" charset="0"/>
              </a:rPr>
              <a:t>Yatırımlarda Devlet Yardımları Hakkında Kararlar Uyarınca Uygulanan Teşvik </a:t>
            </a:r>
          </a:p>
          <a:p>
            <a:pPr marL="342900" indent="-342900" defTabSz="800100">
              <a:lnSpc>
                <a:spcPct val="90000"/>
              </a:lnSpc>
              <a:spcBef>
                <a:spcPct val="0"/>
              </a:spcBef>
              <a:spcAft>
                <a:spcPct val="15000"/>
              </a:spcAft>
              <a:buFont typeface="Wingdings" panose="05000000000000000000" pitchFamily="2" charset="2"/>
              <a:buChar char="q"/>
            </a:pPr>
            <a:r>
              <a:rPr lang="tr-TR" b="1" dirty="0">
                <a:latin typeface="Calibri" panose="020F0502020204030204" pitchFamily="34" charset="0"/>
                <a:cs typeface="Calibri" panose="020F0502020204030204" pitchFamily="34" charset="0"/>
              </a:rPr>
              <a:t>Genç Girişimci Teşviki</a:t>
            </a:r>
          </a:p>
          <a:p>
            <a:pPr marL="342900" indent="-342900" defTabSz="800100">
              <a:lnSpc>
                <a:spcPct val="90000"/>
              </a:lnSpc>
              <a:spcBef>
                <a:spcPct val="0"/>
              </a:spcBef>
              <a:spcAft>
                <a:spcPct val="15000"/>
              </a:spcAft>
              <a:buFont typeface="Wingdings" panose="05000000000000000000" pitchFamily="2" charset="2"/>
              <a:buChar char="q"/>
            </a:pPr>
            <a:r>
              <a:rPr lang="tr-TR" b="1" dirty="0">
                <a:latin typeface="Calibri" panose="020F0502020204030204" pitchFamily="34" charset="0"/>
                <a:cs typeface="Calibri" panose="020F0502020204030204" pitchFamily="34" charset="0"/>
              </a:rPr>
              <a:t>4/b (</a:t>
            </a:r>
            <a:r>
              <a:rPr lang="tr-TR" b="1" dirty="0" err="1">
                <a:latin typeface="Calibri" panose="020F0502020204030204" pitchFamily="34" charset="0"/>
                <a:cs typeface="Calibri" panose="020F0502020204030204" pitchFamily="34" charset="0"/>
              </a:rPr>
              <a:t>Bağ-Kur</a:t>
            </a:r>
            <a:r>
              <a:rPr lang="tr-TR" b="1" dirty="0">
                <a:latin typeface="Calibri" panose="020F0502020204030204" pitchFamily="34" charset="0"/>
                <a:cs typeface="Calibri" panose="020F0502020204030204" pitchFamily="34" charset="0"/>
              </a:rPr>
              <a:t>) 5 Puan Teşviki</a:t>
            </a:r>
            <a:endParaRPr lang="tr-TR" altLang="tr-TR" b="1" dirty="0">
              <a:latin typeface="Calibri" panose="020F0502020204030204" pitchFamily="34" charset="0"/>
              <a:cs typeface="Calibri" panose="020F0502020204030204" pitchFamily="34" charset="0"/>
            </a:endParaRPr>
          </a:p>
          <a:p>
            <a:pPr marL="342900" indent="-342900" defTabSz="800100">
              <a:lnSpc>
                <a:spcPct val="90000"/>
              </a:lnSpc>
              <a:spcBef>
                <a:spcPct val="0"/>
              </a:spcBef>
              <a:spcAft>
                <a:spcPct val="15000"/>
              </a:spcAft>
              <a:buFont typeface="Wingdings" panose="05000000000000000000" pitchFamily="2" charset="2"/>
              <a:buChar char="q"/>
            </a:pPr>
            <a:r>
              <a:rPr lang="tr-TR" b="1" dirty="0">
                <a:latin typeface="Calibri" panose="020F0502020204030204" pitchFamily="34" charset="0"/>
                <a:cs typeface="Calibri" panose="020F0502020204030204" pitchFamily="34" charset="0"/>
              </a:rPr>
              <a:t>Asgari ücret desteği</a:t>
            </a:r>
          </a:p>
          <a:p>
            <a:pPr marL="342900" lvl="0" indent="-342900" defTabSz="800100">
              <a:lnSpc>
                <a:spcPct val="90000"/>
              </a:lnSpc>
              <a:spcBef>
                <a:spcPct val="0"/>
              </a:spcBef>
              <a:spcAft>
                <a:spcPct val="15000"/>
              </a:spcAft>
              <a:buFont typeface="Wingdings" panose="05000000000000000000" pitchFamily="2" charset="2"/>
              <a:buChar char="q"/>
            </a:pPr>
            <a:endParaRPr lang="tr-TR" b="1" dirty="0">
              <a:latin typeface="Calibri" panose="020F0502020204030204" pitchFamily="34" charset="0"/>
              <a:cs typeface="Calibri" panose="020F0502020204030204" pitchFamily="34" charset="0"/>
            </a:endParaRPr>
          </a:p>
          <a:p>
            <a:pPr lvl="0"/>
            <a:endParaRPr lang="tr-TR" sz="1900" dirty="0">
              <a:latin typeface="Calibri" panose="020F0502020204030204" pitchFamily="34" charset="0"/>
              <a:cs typeface="Calibri" panose="020F0502020204030204" pitchFamily="34" charset="0"/>
            </a:endParaRPr>
          </a:p>
          <a:p>
            <a:pPr lvl="0"/>
            <a:endParaRPr lang="tr-TR" sz="1900" dirty="0">
              <a:latin typeface="Calibri" panose="020F0502020204030204" pitchFamily="34" charset="0"/>
              <a:cs typeface="Calibri" panose="020F0502020204030204" pitchFamily="34" charset="0"/>
            </a:endParaRPr>
          </a:p>
          <a:p>
            <a:pPr lvl="0"/>
            <a:endParaRPr lang="tr-TR" sz="1900" dirty="0">
              <a:latin typeface="Calibri" panose="020F0502020204030204" pitchFamily="34" charset="0"/>
              <a:cs typeface="Calibri" panose="020F0502020204030204" pitchFamily="34" charset="0"/>
            </a:endParaRPr>
          </a:p>
        </p:txBody>
      </p:sp>
      <p:sp>
        <p:nvSpPr>
          <p:cNvPr id="38" name="Dikdörtgen 37">
            <a:extLst>
              <a:ext uri="{FF2B5EF4-FFF2-40B4-BE49-F238E27FC236}">
                <a16:creationId xmlns:a16="http://schemas.microsoft.com/office/drawing/2014/main" id="{1F3A770C-BB89-4AE5-96B4-15ECD11FE777}"/>
              </a:ext>
            </a:extLst>
          </p:cNvPr>
          <p:cNvSpPr/>
          <p:nvPr/>
        </p:nvSpPr>
        <p:spPr>
          <a:xfrm>
            <a:off x="4376999" y="1900217"/>
            <a:ext cx="7635528" cy="4407360"/>
          </a:xfrm>
          <a:prstGeom prst="rect">
            <a:avLst/>
          </a:prstGeom>
          <a:solidFill>
            <a:schemeClr val="accent5">
              <a:lumMod val="40000"/>
              <a:lumOff val="60000"/>
            </a:schemeClr>
          </a:solidFill>
        </p:spPr>
        <p:txBody>
          <a:bodyPr wrap="square">
            <a:spAutoFit/>
          </a:bodyPr>
          <a:lstStyle/>
          <a:p>
            <a:pPr marL="342900" lvl="0" indent="-342900" defTabSz="800100">
              <a:lnSpc>
                <a:spcPct val="90000"/>
              </a:lnSpc>
              <a:spcBef>
                <a:spcPct val="0"/>
              </a:spcBef>
              <a:spcAft>
                <a:spcPct val="15000"/>
              </a:spcAft>
              <a:buFont typeface="Wingdings" panose="05000000000000000000" pitchFamily="2" charset="2"/>
              <a:buChar char="q"/>
            </a:pPr>
            <a:r>
              <a:rPr lang="tr-TR" b="1" dirty="0">
                <a:latin typeface="Calibri" panose="020F0502020204030204" pitchFamily="34" charset="0"/>
                <a:cs typeface="Calibri" panose="020F0502020204030204" pitchFamily="34" charset="0"/>
              </a:rPr>
              <a:t>İşsizlik Ödeneği Alanların İstihdamı Halinde Uygulanan Prim Teşviki</a:t>
            </a:r>
            <a:endParaRPr lang="tr-TR" dirty="0">
              <a:latin typeface="Calibri" panose="020F0502020204030204" pitchFamily="34" charset="0"/>
              <a:cs typeface="Calibri" panose="020F0502020204030204" pitchFamily="34" charset="0"/>
            </a:endParaRPr>
          </a:p>
          <a:p>
            <a:pPr marL="342900" lvl="0" indent="-342900" defTabSz="800100">
              <a:lnSpc>
                <a:spcPct val="90000"/>
              </a:lnSpc>
              <a:spcBef>
                <a:spcPct val="0"/>
              </a:spcBef>
              <a:spcAft>
                <a:spcPct val="15000"/>
              </a:spcAft>
              <a:buFont typeface="Wingdings" panose="05000000000000000000" pitchFamily="2" charset="2"/>
              <a:buChar char="q"/>
            </a:pPr>
            <a:r>
              <a:rPr lang="tr-TR" b="1" dirty="0">
                <a:latin typeface="Calibri" panose="020F0502020204030204" pitchFamily="34" charset="0"/>
                <a:cs typeface="Calibri" panose="020F0502020204030204" pitchFamily="34" charset="0"/>
              </a:rPr>
              <a:t>Genç, Kadın ve Mesleki Belge Sahibi Olanların İstihdamına Yönelik Teşvik</a:t>
            </a:r>
            <a:endParaRPr lang="tr-TR" dirty="0">
              <a:latin typeface="Calibri" panose="020F0502020204030204" pitchFamily="34" charset="0"/>
              <a:cs typeface="Calibri" panose="020F0502020204030204" pitchFamily="34" charset="0"/>
            </a:endParaRPr>
          </a:p>
          <a:p>
            <a:pPr marL="342900" lvl="0" indent="-342900" defTabSz="800100">
              <a:lnSpc>
                <a:spcPct val="90000"/>
              </a:lnSpc>
              <a:spcBef>
                <a:spcPct val="0"/>
              </a:spcBef>
              <a:spcAft>
                <a:spcPct val="15000"/>
              </a:spcAft>
              <a:buFont typeface="Wingdings" panose="05000000000000000000" pitchFamily="2" charset="2"/>
              <a:buChar char="q"/>
            </a:pPr>
            <a:r>
              <a:rPr lang="tr-TR" altLang="tr-TR" b="1" dirty="0">
                <a:latin typeface="Calibri" panose="020F0502020204030204" pitchFamily="34" charset="0"/>
                <a:cs typeface="Calibri" panose="020F0502020204030204" pitchFamily="34" charset="0"/>
              </a:rPr>
              <a:t>İşbaşı Eğitim Programını Tamamlayanların İstihdamına Yönelik Teşvik</a:t>
            </a:r>
          </a:p>
          <a:p>
            <a:pPr marL="342900" indent="-342900" defTabSz="800100">
              <a:lnSpc>
                <a:spcPct val="90000"/>
              </a:lnSpc>
              <a:spcBef>
                <a:spcPct val="0"/>
              </a:spcBef>
              <a:spcAft>
                <a:spcPct val="15000"/>
              </a:spcAft>
              <a:buFont typeface="Wingdings" panose="05000000000000000000" pitchFamily="2" charset="2"/>
              <a:buChar char="q"/>
            </a:pPr>
            <a:r>
              <a:rPr lang="tr-TR" altLang="tr-TR" b="1" dirty="0">
                <a:latin typeface="Calibri" panose="020F0502020204030204" pitchFamily="34" charset="0"/>
                <a:cs typeface="Calibri" panose="020F0502020204030204" pitchFamily="34" charset="0"/>
              </a:rPr>
              <a:t>İlave İstihdam Teşviki (2018)</a:t>
            </a:r>
          </a:p>
          <a:p>
            <a:pPr marL="342900" indent="-342900" defTabSz="800100">
              <a:lnSpc>
                <a:spcPct val="90000"/>
              </a:lnSpc>
              <a:spcBef>
                <a:spcPct val="0"/>
              </a:spcBef>
              <a:spcAft>
                <a:spcPct val="15000"/>
              </a:spcAft>
              <a:buFont typeface="Wingdings" panose="05000000000000000000" pitchFamily="2" charset="2"/>
              <a:buChar char="q"/>
            </a:pPr>
            <a:r>
              <a:rPr lang="tr-TR" altLang="tr-TR" b="1" dirty="0">
                <a:latin typeface="Calibri" panose="020F0502020204030204" pitchFamily="34" charset="0"/>
                <a:cs typeface="Calibri" panose="020F0502020204030204" pitchFamily="34" charset="0"/>
              </a:rPr>
              <a:t>Normalleşme Desteği</a:t>
            </a:r>
          </a:p>
          <a:p>
            <a:pPr marL="342900" indent="-342900" defTabSz="800100">
              <a:lnSpc>
                <a:spcPct val="90000"/>
              </a:lnSpc>
              <a:spcBef>
                <a:spcPct val="0"/>
              </a:spcBef>
              <a:spcAft>
                <a:spcPct val="15000"/>
              </a:spcAft>
              <a:buFont typeface="Wingdings" panose="05000000000000000000" pitchFamily="2" charset="2"/>
              <a:buChar char="q"/>
            </a:pPr>
            <a:r>
              <a:rPr lang="tr-TR" altLang="tr-TR" b="1" dirty="0">
                <a:latin typeface="Calibri" panose="020F0502020204030204" pitchFamily="34" charset="0"/>
                <a:cs typeface="Calibri" panose="020F0502020204030204" pitchFamily="34" charset="0"/>
              </a:rPr>
              <a:t>İstihdama Dönüş Prim Desteği</a:t>
            </a:r>
          </a:p>
          <a:p>
            <a:pPr marL="342900" indent="-342900" defTabSz="800100">
              <a:lnSpc>
                <a:spcPct val="90000"/>
              </a:lnSpc>
              <a:spcBef>
                <a:spcPct val="0"/>
              </a:spcBef>
              <a:spcAft>
                <a:spcPct val="15000"/>
              </a:spcAft>
              <a:buFont typeface="Wingdings" panose="05000000000000000000" pitchFamily="2" charset="2"/>
              <a:buChar char="q"/>
            </a:pPr>
            <a:r>
              <a:rPr lang="tr-TR" altLang="tr-TR" b="1" dirty="0">
                <a:latin typeface="Calibri" panose="020F0502020204030204" pitchFamily="34" charset="0"/>
                <a:cs typeface="Calibri" panose="020F0502020204030204" pitchFamily="34" charset="0"/>
              </a:rPr>
              <a:t>Artı İstihdam Prim Desteği </a:t>
            </a:r>
          </a:p>
          <a:p>
            <a:pPr marL="342900" indent="-342900" defTabSz="800100">
              <a:lnSpc>
                <a:spcPct val="90000"/>
              </a:lnSpc>
              <a:spcBef>
                <a:spcPct val="0"/>
              </a:spcBef>
              <a:spcAft>
                <a:spcPct val="15000"/>
              </a:spcAft>
              <a:buFont typeface="Wingdings" panose="05000000000000000000" pitchFamily="2" charset="2"/>
              <a:buChar char="q"/>
            </a:pPr>
            <a:r>
              <a:rPr lang="tr-TR" b="1" dirty="0">
                <a:latin typeface="Calibri" panose="020F0502020204030204" pitchFamily="34" charset="0"/>
                <a:cs typeface="Calibri" panose="020F0502020204030204" pitchFamily="34" charset="0"/>
              </a:rPr>
              <a:t>Çok Tehlikeli Sınıfta Yer Alan İşyerleri İçin İşsizlik Sigortası Teşviki</a:t>
            </a:r>
          </a:p>
          <a:p>
            <a:pPr marL="342900" lvl="0" indent="-342900" defTabSz="800100">
              <a:lnSpc>
                <a:spcPct val="90000"/>
              </a:lnSpc>
              <a:spcBef>
                <a:spcPct val="0"/>
              </a:spcBef>
              <a:spcAft>
                <a:spcPct val="15000"/>
              </a:spcAft>
              <a:buFont typeface="Wingdings" panose="05000000000000000000" pitchFamily="2" charset="2"/>
              <a:buChar char="q"/>
            </a:pPr>
            <a:r>
              <a:rPr lang="tr-TR" b="1" dirty="0">
                <a:latin typeface="Calibri" panose="020F0502020204030204" pitchFamily="34" charset="0"/>
                <a:cs typeface="Calibri" panose="020F0502020204030204" pitchFamily="34" charset="0"/>
              </a:rPr>
              <a:t>Kültür Yatırımları ve Girişimleri Hakkında Uygulanan Sigorta Primi Teşviki</a:t>
            </a:r>
            <a:endParaRPr lang="tr-TR" altLang="tr-TR" b="1" dirty="0">
              <a:latin typeface="Calibri" panose="020F0502020204030204" pitchFamily="34" charset="0"/>
              <a:cs typeface="Calibri" panose="020F0502020204030204" pitchFamily="34" charset="0"/>
            </a:endParaRPr>
          </a:p>
          <a:p>
            <a:pPr marL="342900" lvl="0" indent="-342900" defTabSz="800100">
              <a:lnSpc>
                <a:spcPct val="90000"/>
              </a:lnSpc>
              <a:spcBef>
                <a:spcPct val="0"/>
              </a:spcBef>
              <a:spcAft>
                <a:spcPct val="15000"/>
              </a:spcAft>
              <a:buFont typeface="Wingdings" panose="05000000000000000000" pitchFamily="2" charset="2"/>
              <a:buChar char="q"/>
            </a:pPr>
            <a:r>
              <a:rPr lang="tr-TR" altLang="tr-TR" b="1" dirty="0">
                <a:latin typeface="Calibri" panose="020F0502020204030204" pitchFamily="34" charset="0"/>
                <a:cs typeface="Calibri" panose="020F0502020204030204" pitchFamily="34" charset="0"/>
              </a:rPr>
              <a:t>Engelli Sigortalıların İstihdamına Yönelik  Teşvik</a:t>
            </a:r>
            <a:endParaRPr lang="tr-TR" b="1" dirty="0">
              <a:latin typeface="Calibri" panose="020F0502020204030204" pitchFamily="34" charset="0"/>
              <a:cs typeface="Calibri" panose="020F0502020204030204" pitchFamily="34" charset="0"/>
            </a:endParaRPr>
          </a:p>
          <a:p>
            <a:pPr marL="342900" lvl="0" indent="-342900" defTabSz="800100">
              <a:lnSpc>
                <a:spcPct val="90000"/>
              </a:lnSpc>
              <a:spcBef>
                <a:spcPct val="0"/>
              </a:spcBef>
              <a:spcAft>
                <a:spcPct val="15000"/>
              </a:spcAft>
              <a:buFont typeface="Wingdings" panose="05000000000000000000" pitchFamily="2" charset="2"/>
              <a:buChar char="q"/>
            </a:pPr>
            <a:r>
              <a:rPr lang="tr-TR" altLang="tr-TR" b="1" dirty="0">
                <a:latin typeface="Calibri" panose="020F0502020204030204" pitchFamily="34" charset="0"/>
                <a:cs typeface="Calibri" panose="020F0502020204030204" pitchFamily="34" charset="0"/>
              </a:rPr>
              <a:t>Araştırma, Geliştirme ve Tasarım Faaliyetlerine İlişkin Teşvik</a:t>
            </a:r>
          </a:p>
          <a:p>
            <a:pPr marL="342900" lvl="0" indent="-342900" defTabSz="800100">
              <a:lnSpc>
                <a:spcPct val="90000"/>
              </a:lnSpc>
              <a:spcBef>
                <a:spcPct val="0"/>
              </a:spcBef>
              <a:spcAft>
                <a:spcPct val="15000"/>
              </a:spcAft>
              <a:buFont typeface="Wingdings" panose="05000000000000000000" pitchFamily="2" charset="2"/>
              <a:buChar char="q"/>
            </a:pPr>
            <a:r>
              <a:rPr lang="tr-TR" b="1" dirty="0">
                <a:latin typeface="Calibri" panose="020F0502020204030204" pitchFamily="34" charset="0"/>
                <a:cs typeface="Calibri" panose="020F0502020204030204" pitchFamily="34" charset="0"/>
              </a:rPr>
              <a:t>Sosyal Hizmetlerden Faydalanan Kişilerin İstihdamı Halinde Uygulanan Teşvik</a:t>
            </a:r>
            <a:endParaRPr lang="tr-TR" altLang="tr-TR" b="1" dirty="0">
              <a:latin typeface="Calibri" panose="020F0502020204030204" pitchFamily="34" charset="0"/>
              <a:cs typeface="Calibri" panose="020F0502020204030204" pitchFamily="34" charset="0"/>
            </a:endParaRPr>
          </a:p>
          <a:p>
            <a:pPr marL="342900" lvl="0" indent="-342900" defTabSz="800100">
              <a:lnSpc>
                <a:spcPct val="90000"/>
              </a:lnSpc>
              <a:spcBef>
                <a:spcPct val="0"/>
              </a:spcBef>
              <a:spcAft>
                <a:spcPts val="600"/>
              </a:spcAft>
              <a:buFont typeface="Wingdings" panose="05000000000000000000" pitchFamily="2" charset="2"/>
              <a:buChar char="q"/>
            </a:pPr>
            <a:r>
              <a:rPr lang="tr-TR" b="1" dirty="0">
                <a:latin typeface="Calibri" panose="020F0502020204030204" pitchFamily="34" charset="0"/>
                <a:cs typeface="Calibri" panose="020F0502020204030204" pitchFamily="34" charset="0"/>
              </a:rPr>
              <a:t>Sosyal Yardım Alanların İstihdamı Halinde Uygulanan Teşvik</a:t>
            </a:r>
          </a:p>
          <a:p>
            <a:pPr marL="342900" lvl="0" indent="-342900" defTabSz="800100">
              <a:lnSpc>
                <a:spcPct val="90000"/>
              </a:lnSpc>
              <a:spcBef>
                <a:spcPct val="0"/>
              </a:spcBef>
              <a:spcAft>
                <a:spcPts val="600"/>
              </a:spcAft>
              <a:buFont typeface="Wingdings" panose="05000000000000000000" pitchFamily="2" charset="2"/>
              <a:buChar char="q"/>
            </a:pPr>
            <a:r>
              <a:rPr lang="tr-TR" b="1" dirty="0">
                <a:latin typeface="Calibri" panose="020F0502020204030204" pitchFamily="34" charset="0"/>
                <a:cs typeface="Calibri" panose="020F0502020204030204" pitchFamily="34" charset="0"/>
              </a:rPr>
              <a:t>İş Sağlığı ve Güvenliği Hizmetlerinin Desteklenmesi Teşviki</a:t>
            </a:r>
            <a:endParaRPr lang="tr-TR" altLang="tr-TR" b="1" dirty="0">
              <a:solidFill>
                <a:srgbClr val="00B050"/>
              </a:solidFill>
              <a:latin typeface="Calibri" panose="020F0502020204030204" pitchFamily="34" charset="0"/>
              <a:cs typeface="Calibri" panose="020F0502020204030204" pitchFamily="34" charset="0"/>
            </a:endParaRPr>
          </a:p>
        </p:txBody>
      </p:sp>
      <p:sp>
        <p:nvSpPr>
          <p:cNvPr id="39" name="Metin kutusu 38">
            <a:extLst>
              <a:ext uri="{FF2B5EF4-FFF2-40B4-BE49-F238E27FC236}">
                <a16:creationId xmlns:a16="http://schemas.microsoft.com/office/drawing/2014/main" id="{C0AA8535-B7A0-4708-82BD-5077FE86D574}"/>
              </a:ext>
            </a:extLst>
          </p:cNvPr>
          <p:cNvSpPr txBox="1"/>
          <p:nvPr/>
        </p:nvSpPr>
        <p:spPr>
          <a:xfrm>
            <a:off x="4607609" y="578232"/>
            <a:ext cx="1742785" cy="1015663"/>
          </a:xfrm>
          <a:prstGeom prst="rect">
            <a:avLst/>
          </a:prstGeom>
          <a:noFill/>
        </p:spPr>
        <p:txBody>
          <a:bodyPr wrap="none" rtlCol="0">
            <a:spAutoFit/>
          </a:bodyPr>
          <a:lstStyle/>
          <a:p>
            <a:r>
              <a:rPr lang="tr-TR" sz="6000" b="1" dirty="0">
                <a:solidFill>
                  <a:srgbClr val="0070C0"/>
                </a:solidFill>
                <a:effectLst>
                  <a:outerShdw blurRad="38100" dist="38100" dir="2700000" algn="tl">
                    <a:srgbClr val="000000">
                      <a:alpha val="43137"/>
                    </a:srgbClr>
                  </a:outerShdw>
                </a:effectLst>
              </a:rPr>
              <a:t>4447</a:t>
            </a:r>
          </a:p>
        </p:txBody>
      </p:sp>
      <p:sp>
        <p:nvSpPr>
          <p:cNvPr id="40" name="Metin kutusu 39">
            <a:extLst>
              <a:ext uri="{FF2B5EF4-FFF2-40B4-BE49-F238E27FC236}">
                <a16:creationId xmlns:a16="http://schemas.microsoft.com/office/drawing/2014/main" id="{A7B40570-66F8-4B00-8C44-73EE99841166}"/>
              </a:ext>
            </a:extLst>
          </p:cNvPr>
          <p:cNvSpPr txBox="1"/>
          <p:nvPr/>
        </p:nvSpPr>
        <p:spPr>
          <a:xfrm>
            <a:off x="6499434" y="578231"/>
            <a:ext cx="1742785" cy="1015663"/>
          </a:xfrm>
          <a:prstGeom prst="rect">
            <a:avLst/>
          </a:prstGeom>
          <a:noFill/>
        </p:spPr>
        <p:txBody>
          <a:bodyPr wrap="none" rtlCol="0">
            <a:spAutoFit/>
          </a:bodyPr>
          <a:lstStyle/>
          <a:p>
            <a:r>
              <a:rPr lang="tr-TR" sz="6000" b="1" dirty="0">
                <a:solidFill>
                  <a:srgbClr val="0070C0"/>
                </a:solidFill>
                <a:effectLst>
                  <a:outerShdw blurRad="38100" dist="38100" dir="2700000" algn="tl">
                    <a:srgbClr val="000000">
                      <a:alpha val="43137"/>
                    </a:srgbClr>
                  </a:outerShdw>
                </a:effectLst>
              </a:rPr>
              <a:t>4857</a:t>
            </a:r>
          </a:p>
        </p:txBody>
      </p:sp>
      <p:sp>
        <p:nvSpPr>
          <p:cNvPr id="41" name="Metin kutusu 40">
            <a:extLst>
              <a:ext uri="{FF2B5EF4-FFF2-40B4-BE49-F238E27FC236}">
                <a16:creationId xmlns:a16="http://schemas.microsoft.com/office/drawing/2014/main" id="{8B04CD4B-CA79-4D1E-B409-9786F72BB80A}"/>
              </a:ext>
            </a:extLst>
          </p:cNvPr>
          <p:cNvSpPr txBox="1"/>
          <p:nvPr/>
        </p:nvSpPr>
        <p:spPr>
          <a:xfrm>
            <a:off x="8800704" y="499951"/>
            <a:ext cx="1742785" cy="1015663"/>
          </a:xfrm>
          <a:prstGeom prst="rect">
            <a:avLst/>
          </a:prstGeom>
          <a:noFill/>
        </p:spPr>
        <p:txBody>
          <a:bodyPr wrap="none" rtlCol="0">
            <a:spAutoFit/>
          </a:bodyPr>
          <a:lstStyle/>
          <a:p>
            <a:r>
              <a:rPr lang="tr-TR" sz="6000" b="1" dirty="0">
                <a:solidFill>
                  <a:srgbClr val="0070C0"/>
                </a:solidFill>
                <a:effectLst>
                  <a:outerShdw blurRad="38100" dist="38100" dir="2700000" algn="tl">
                    <a:srgbClr val="000000">
                      <a:alpha val="43137"/>
                    </a:srgbClr>
                  </a:outerShdw>
                </a:effectLst>
              </a:rPr>
              <a:t>5225</a:t>
            </a:r>
          </a:p>
        </p:txBody>
      </p:sp>
      <p:sp>
        <p:nvSpPr>
          <p:cNvPr id="5" name="Metin kutusu 4"/>
          <p:cNvSpPr txBox="1"/>
          <p:nvPr/>
        </p:nvSpPr>
        <p:spPr>
          <a:xfrm>
            <a:off x="10913438" y="715394"/>
            <a:ext cx="988256" cy="584775"/>
          </a:xfrm>
          <a:prstGeom prst="rect">
            <a:avLst/>
          </a:prstGeom>
          <a:noFill/>
        </p:spPr>
        <p:txBody>
          <a:bodyPr wrap="square" rtlCol="0">
            <a:spAutoFit/>
          </a:bodyPr>
          <a:lstStyle/>
          <a:p>
            <a:pPr algn="ctr"/>
            <a:r>
              <a:rPr lang="tr-TR" sz="1600" b="1" dirty="0">
                <a:solidFill>
                  <a:srgbClr val="0070C0"/>
                </a:solidFill>
                <a:effectLst>
                  <a:outerShdw blurRad="38100" dist="38100" dir="2700000" algn="tl">
                    <a:srgbClr val="000000">
                      <a:alpha val="43137"/>
                    </a:srgbClr>
                  </a:outerShdw>
                </a:effectLst>
              </a:rPr>
              <a:t>Diğer </a:t>
            </a:r>
          </a:p>
          <a:p>
            <a:pPr algn="ctr"/>
            <a:r>
              <a:rPr lang="tr-TR" sz="1600" b="1" dirty="0">
                <a:solidFill>
                  <a:srgbClr val="0070C0"/>
                </a:solidFill>
                <a:effectLst>
                  <a:outerShdw blurRad="38100" dist="38100" dir="2700000" algn="tl">
                    <a:srgbClr val="000000">
                      <a:alpha val="43137"/>
                    </a:srgbClr>
                  </a:outerShdw>
                </a:effectLst>
              </a:rPr>
              <a:t>Kanunlar</a:t>
            </a:r>
          </a:p>
        </p:txBody>
      </p:sp>
    </p:spTree>
    <p:extLst>
      <p:ext uri="{BB962C8B-B14F-4D97-AF65-F5344CB8AC3E}">
        <p14:creationId xmlns:p14="http://schemas.microsoft.com/office/powerpoint/2010/main" val="42832246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Dikdörtgen 13">
            <a:extLst>
              <a:ext uri="{FF2B5EF4-FFF2-40B4-BE49-F238E27FC236}">
                <a16:creationId xmlns:a16="http://schemas.microsoft.com/office/drawing/2014/main" id="{F66E9A65-9127-8649-9A3D-5AD85BFFBBCA}"/>
              </a:ext>
            </a:extLst>
          </p:cNvPr>
          <p:cNvSpPr/>
          <p:nvPr/>
        </p:nvSpPr>
        <p:spPr>
          <a:xfrm>
            <a:off x="772439" y="280620"/>
            <a:ext cx="133793" cy="350062"/>
          </a:xfrm>
          <a:prstGeom prst="rect">
            <a:avLst/>
          </a:prstGeom>
          <a:solidFill>
            <a:srgbClr val="0EB2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Calibri"/>
              <a:ea typeface="+mn-ea"/>
              <a:cs typeface="+mn-cs"/>
            </a:endParaRPr>
          </a:p>
        </p:txBody>
      </p:sp>
      <p:graphicFrame>
        <p:nvGraphicFramePr>
          <p:cNvPr id="15" name="Tablo 14">
            <a:extLst>
              <a:ext uri="{FF2B5EF4-FFF2-40B4-BE49-F238E27FC236}">
                <a16:creationId xmlns:a16="http://schemas.microsoft.com/office/drawing/2014/main" id="{B8C8B8DE-0AED-C84B-9E47-F2FF16583EC5}"/>
              </a:ext>
            </a:extLst>
          </p:cNvPr>
          <p:cNvGraphicFramePr>
            <a:graphicFrameLocks noGrp="1"/>
          </p:cNvGraphicFramePr>
          <p:nvPr>
            <p:extLst/>
          </p:nvPr>
        </p:nvGraphicFramePr>
        <p:xfrm>
          <a:off x="106958" y="834988"/>
          <a:ext cx="7084417" cy="608401"/>
        </p:xfrm>
        <a:graphic>
          <a:graphicData uri="http://schemas.openxmlformats.org/drawingml/2006/table">
            <a:tbl>
              <a:tblPr firstRow="1" firstCol="1" bandRow="1">
                <a:tableStyleId>{5C22544A-7EE6-4342-B048-85BDC9FD1C3A}</a:tableStyleId>
              </a:tblPr>
              <a:tblGrid>
                <a:gridCol w="1461783">
                  <a:extLst>
                    <a:ext uri="{9D8B030D-6E8A-4147-A177-3AD203B41FA5}">
                      <a16:colId xmlns:a16="http://schemas.microsoft.com/office/drawing/2014/main" val="1798935961"/>
                    </a:ext>
                  </a:extLst>
                </a:gridCol>
                <a:gridCol w="5622634">
                  <a:extLst>
                    <a:ext uri="{9D8B030D-6E8A-4147-A177-3AD203B41FA5}">
                      <a16:colId xmlns:a16="http://schemas.microsoft.com/office/drawing/2014/main" val="1330910578"/>
                    </a:ext>
                  </a:extLst>
                </a:gridCol>
              </a:tblGrid>
              <a:tr h="608401">
                <a:tc>
                  <a:txBody>
                    <a:bodyPr/>
                    <a:lstStyle/>
                    <a:p>
                      <a:pPr algn="just">
                        <a:lnSpc>
                          <a:spcPct val="107000"/>
                        </a:lnSpc>
                        <a:spcAft>
                          <a:spcPts val="0"/>
                        </a:spcAft>
                      </a:pPr>
                      <a:r>
                        <a:rPr lang="tr-TR" sz="1300" b="1" kern="1200" dirty="0">
                          <a:solidFill>
                            <a:srgbClr val="002060"/>
                          </a:solidFill>
                          <a:effectLst/>
                          <a:latin typeface="+mn-lt"/>
                          <a:ea typeface="+mn-ea"/>
                          <a:cs typeface="+mn-cs"/>
                        </a:rPr>
                        <a:t>YASAL </a:t>
                      </a:r>
                      <a:r>
                        <a:rPr lang="tr-TR" sz="1400" b="1" kern="1200" dirty="0">
                          <a:solidFill>
                            <a:srgbClr val="002060"/>
                          </a:solidFill>
                          <a:effectLst/>
                          <a:latin typeface="+mn-lt"/>
                          <a:ea typeface="+mn-ea"/>
                          <a:cs typeface="+mn-cs"/>
                        </a:rPr>
                        <a:t>DAYANAK</a:t>
                      </a:r>
                    </a:p>
                  </a:txBody>
                  <a:tcPr marL="57755" marR="57755" marT="0" marB="0" anchor="ctr">
                    <a:solidFill>
                      <a:schemeClr val="accent1">
                        <a:lumMod val="40000"/>
                        <a:lumOff val="60000"/>
                        <a:alpha val="60000"/>
                      </a:schemeClr>
                    </a:solidFill>
                  </a:tcPr>
                </a:tc>
                <a:tc>
                  <a:txBody>
                    <a:bodyPr/>
                    <a:lstStyle/>
                    <a:p>
                      <a:pPr algn="just">
                        <a:lnSpc>
                          <a:spcPct val="107000"/>
                        </a:lnSpc>
                        <a:spcAft>
                          <a:spcPts val="0"/>
                        </a:spcAft>
                      </a:pPr>
                      <a:r>
                        <a:rPr lang="it-IT" sz="1300" b="1" kern="1200" dirty="0">
                          <a:solidFill>
                            <a:srgbClr val="002060"/>
                          </a:solidFill>
                          <a:effectLst/>
                          <a:latin typeface="+mn-lt"/>
                          <a:ea typeface="+mn-ea"/>
                          <a:cs typeface="+mn-cs"/>
                        </a:rPr>
                        <a:t>5510 </a:t>
                      </a:r>
                      <a:r>
                        <a:rPr lang="tr-TR" sz="1300" b="1" kern="1200" dirty="0">
                          <a:solidFill>
                            <a:srgbClr val="002060"/>
                          </a:solidFill>
                          <a:effectLst/>
                          <a:latin typeface="+mn-lt"/>
                          <a:ea typeface="+mn-ea"/>
                          <a:cs typeface="+mn-cs"/>
                        </a:rPr>
                        <a:t>sayılı Kanunun </a:t>
                      </a:r>
                      <a:r>
                        <a:rPr lang="it-IT" sz="1300" b="1" kern="1200" dirty="0">
                          <a:solidFill>
                            <a:srgbClr val="002060"/>
                          </a:solidFill>
                          <a:effectLst/>
                          <a:latin typeface="+mn-lt"/>
                          <a:ea typeface="+mn-ea"/>
                          <a:cs typeface="+mn-cs"/>
                        </a:rPr>
                        <a:t>81. </a:t>
                      </a:r>
                      <a:r>
                        <a:rPr lang="tr-TR" sz="1300" b="1" kern="1200" dirty="0">
                          <a:solidFill>
                            <a:srgbClr val="002060"/>
                          </a:solidFill>
                          <a:effectLst/>
                          <a:latin typeface="+mn-lt"/>
                          <a:ea typeface="+mn-ea"/>
                          <a:cs typeface="+mn-cs"/>
                        </a:rPr>
                        <a:t>m</a:t>
                      </a:r>
                      <a:r>
                        <a:rPr lang="it-IT" sz="1300" b="1" kern="1200" dirty="0">
                          <a:solidFill>
                            <a:srgbClr val="002060"/>
                          </a:solidFill>
                          <a:effectLst/>
                          <a:latin typeface="+mn-lt"/>
                          <a:ea typeface="+mn-ea"/>
                          <a:cs typeface="+mn-cs"/>
                        </a:rPr>
                        <a:t>addesi</a:t>
                      </a:r>
                      <a:r>
                        <a:rPr lang="tr-TR" sz="1300" b="1" kern="1200" dirty="0" err="1">
                          <a:solidFill>
                            <a:srgbClr val="002060"/>
                          </a:solidFill>
                          <a:effectLst/>
                          <a:latin typeface="+mn-lt"/>
                          <a:ea typeface="+mn-ea"/>
                          <a:cs typeface="+mn-cs"/>
                        </a:rPr>
                        <a:t>nin</a:t>
                      </a:r>
                      <a:r>
                        <a:rPr lang="tr-TR" sz="1300" b="1" kern="1200" dirty="0">
                          <a:solidFill>
                            <a:srgbClr val="002060"/>
                          </a:solidFill>
                          <a:effectLst/>
                          <a:latin typeface="+mn-lt"/>
                          <a:ea typeface="+mn-ea"/>
                          <a:cs typeface="+mn-cs"/>
                        </a:rPr>
                        <a:t> </a:t>
                      </a:r>
                      <a:r>
                        <a:rPr lang="it-IT" sz="1300" b="1" kern="1200" dirty="0">
                          <a:solidFill>
                            <a:srgbClr val="002060"/>
                          </a:solidFill>
                          <a:effectLst/>
                          <a:latin typeface="+mn-lt"/>
                          <a:ea typeface="+mn-ea"/>
                          <a:cs typeface="+mn-cs"/>
                        </a:rPr>
                        <a:t>(k) bendi</a:t>
                      </a:r>
                      <a:r>
                        <a:rPr lang="tr-TR" sz="1300" b="1" kern="1200" dirty="0">
                          <a:solidFill>
                            <a:srgbClr val="002060"/>
                          </a:solidFill>
                          <a:effectLst/>
                          <a:latin typeface="+mn-lt"/>
                          <a:ea typeface="+mn-ea"/>
                          <a:cs typeface="+mn-cs"/>
                        </a:rPr>
                        <a:t>.</a:t>
                      </a:r>
                    </a:p>
                  </a:txBody>
                  <a:tcPr marL="68580" marR="68580" marT="0" marB="0" anchor="ctr">
                    <a:solidFill>
                      <a:schemeClr val="accent1">
                        <a:tint val="20000"/>
                        <a:alpha val="60000"/>
                      </a:schemeClr>
                    </a:solidFill>
                  </a:tcPr>
                </a:tc>
                <a:extLst>
                  <a:ext uri="{0D108BD9-81ED-4DB2-BD59-A6C34878D82A}">
                    <a16:rowId xmlns:a16="http://schemas.microsoft.com/office/drawing/2014/main" val="4115936388"/>
                  </a:ext>
                </a:extLst>
              </a:tr>
            </a:tbl>
          </a:graphicData>
        </a:graphic>
      </p:graphicFrame>
      <p:graphicFrame>
        <p:nvGraphicFramePr>
          <p:cNvPr id="16" name="Tablo 15">
            <a:extLst>
              <a:ext uri="{FF2B5EF4-FFF2-40B4-BE49-F238E27FC236}">
                <a16:creationId xmlns:a16="http://schemas.microsoft.com/office/drawing/2014/main" id="{9DAC258A-3847-0F42-AEC6-6B925864AA81}"/>
              </a:ext>
            </a:extLst>
          </p:cNvPr>
          <p:cNvGraphicFramePr>
            <a:graphicFrameLocks noGrp="1"/>
          </p:cNvGraphicFramePr>
          <p:nvPr>
            <p:extLst/>
          </p:nvPr>
        </p:nvGraphicFramePr>
        <p:xfrm>
          <a:off x="7219950" y="832503"/>
          <a:ext cx="1984075" cy="643607"/>
        </p:xfrm>
        <a:graphic>
          <a:graphicData uri="http://schemas.openxmlformats.org/drawingml/2006/table">
            <a:tbl>
              <a:tblPr firstRow="1" firstCol="1" bandRow="1">
                <a:tableStyleId>{5C22544A-7EE6-4342-B048-85BDC9FD1C3A}</a:tableStyleId>
              </a:tblPr>
              <a:tblGrid>
                <a:gridCol w="1095555">
                  <a:extLst>
                    <a:ext uri="{9D8B030D-6E8A-4147-A177-3AD203B41FA5}">
                      <a16:colId xmlns:a16="http://schemas.microsoft.com/office/drawing/2014/main" val="2643230235"/>
                    </a:ext>
                  </a:extLst>
                </a:gridCol>
                <a:gridCol w="888520">
                  <a:extLst>
                    <a:ext uri="{9D8B030D-6E8A-4147-A177-3AD203B41FA5}">
                      <a16:colId xmlns:a16="http://schemas.microsoft.com/office/drawing/2014/main" val="1809252406"/>
                    </a:ext>
                  </a:extLst>
                </a:gridCol>
              </a:tblGrid>
              <a:tr h="406174">
                <a:tc>
                  <a:txBody>
                    <a:bodyPr/>
                    <a:lstStyle/>
                    <a:p>
                      <a:pPr algn="ctr">
                        <a:lnSpc>
                          <a:spcPct val="107000"/>
                        </a:lnSpc>
                        <a:spcAft>
                          <a:spcPts val="0"/>
                        </a:spcAft>
                      </a:pPr>
                      <a:r>
                        <a:rPr lang="tr-TR" sz="1300" b="1" kern="1200" dirty="0">
                          <a:solidFill>
                            <a:srgbClr val="002060"/>
                          </a:solidFill>
                          <a:effectLst/>
                          <a:latin typeface="+mn-lt"/>
                          <a:ea typeface="+mn-ea"/>
                          <a:cs typeface="+mn-cs"/>
                        </a:rPr>
                        <a:t>BAŞLAMA TARİHİ</a:t>
                      </a:r>
                    </a:p>
                  </a:txBody>
                  <a:tcPr marL="57755" marR="57755" marT="0" marB="0">
                    <a:solidFill>
                      <a:srgbClr val="92D050">
                        <a:alpha val="60000"/>
                      </a:srgbClr>
                    </a:solidFill>
                  </a:tcPr>
                </a:tc>
                <a:tc>
                  <a:txBody>
                    <a:bodyPr/>
                    <a:lstStyle/>
                    <a:p>
                      <a:pPr algn="ctr">
                        <a:lnSpc>
                          <a:spcPct val="107000"/>
                        </a:lnSpc>
                        <a:spcAft>
                          <a:spcPts val="0"/>
                        </a:spcAft>
                      </a:pPr>
                      <a:r>
                        <a:rPr lang="tr-TR" sz="1300" b="1" kern="1200" dirty="0">
                          <a:solidFill>
                            <a:srgbClr val="002060"/>
                          </a:solidFill>
                          <a:effectLst/>
                          <a:latin typeface="+mn-lt"/>
                          <a:ea typeface="+mn-ea"/>
                          <a:cs typeface="+mn-cs"/>
                        </a:rPr>
                        <a:t>BİTİŞ TARİHİ</a:t>
                      </a:r>
                    </a:p>
                  </a:txBody>
                  <a:tcPr marL="57755" marR="57755" marT="0" marB="0">
                    <a:solidFill>
                      <a:srgbClr val="92D050">
                        <a:alpha val="60000"/>
                      </a:srgbClr>
                    </a:solidFill>
                  </a:tcPr>
                </a:tc>
                <a:extLst>
                  <a:ext uri="{0D108BD9-81ED-4DB2-BD59-A6C34878D82A}">
                    <a16:rowId xmlns:a16="http://schemas.microsoft.com/office/drawing/2014/main" val="1774129938"/>
                  </a:ext>
                </a:extLst>
              </a:tr>
              <a:tr h="219681">
                <a:tc>
                  <a:txBody>
                    <a:bodyPr/>
                    <a:lstStyle/>
                    <a:p>
                      <a:pPr algn="ctr">
                        <a:lnSpc>
                          <a:spcPct val="107000"/>
                        </a:lnSpc>
                        <a:spcAft>
                          <a:spcPts val="0"/>
                        </a:spcAft>
                      </a:pPr>
                      <a:r>
                        <a:rPr lang="tr-TR" sz="1300" b="1" kern="1200" dirty="0">
                          <a:solidFill>
                            <a:schemeClr val="bg1"/>
                          </a:solidFill>
                          <a:effectLst/>
                          <a:latin typeface="+mn-lt"/>
                          <a:ea typeface="+mn-ea"/>
                          <a:cs typeface="+mn-cs"/>
                        </a:rPr>
                        <a:t>01/06/2018</a:t>
                      </a:r>
                      <a:endParaRPr lang="tr-TR" sz="13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7755" marR="57755" marT="0" marB="0">
                    <a:solidFill>
                      <a:schemeClr val="tx2">
                        <a:lumMod val="40000"/>
                        <a:lumOff val="60000"/>
                        <a:alpha val="70000"/>
                      </a:schemeClr>
                    </a:solidFill>
                  </a:tcPr>
                </a:tc>
                <a:tc>
                  <a:txBody>
                    <a:bodyPr/>
                    <a:lstStyle/>
                    <a:p>
                      <a:pPr algn="ctr">
                        <a:lnSpc>
                          <a:spcPct val="107000"/>
                        </a:lnSpc>
                        <a:spcAft>
                          <a:spcPts val="0"/>
                        </a:spcAft>
                      </a:pPr>
                      <a:r>
                        <a:rPr lang="tr-TR" sz="1300" dirty="0">
                          <a:solidFill>
                            <a:schemeClr val="bg1"/>
                          </a:solidFill>
                          <a:effectLst/>
                          <a:latin typeface="+mn-lt"/>
                          <a:ea typeface="+mn-ea"/>
                          <a:cs typeface="+mn-cs"/>
                        </a:rPr>
                        <a:t>-</a:t>
                      </a:r>
                      <a:endParaRPr lang="tr-TR" sz="13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7755" marR="57755" marT="0" marB="0">
                    <a:solidFill>
                      <a:schemeClr val="tx2">
                        <a:lumMod val="40000"/>
                        <a:lumOff val="60000"/>
                        <a:alpha val="70000"/>
                      </a:schemeClr>
                    </a:solidFill>
                  </a:tcPr>
                </a:tc>
                <a:extLst>
                  <a:ext uri="{0D108BD9-81ED-4DB2-BD59-A6C34878D82A}">
                    <a16:rowId xmlns:a16="http://schemas.microsoft.com/office/drawing/2014/main" val="1721715383"/>
                  </a:ext>
                </a:extLst>
              </a:tr>
            </a:tbl>
          </a:graphicData>
        </a:graphic>
      </p:graphicFrame>
      <p:graphicFrame>
        <p:nvGraphicFramePr>
          <p:cNvPr id="17" name="Tablo 16">
            <a:extLst>
              <a:ext uri="{FF2B5EF4-FFF2-40B4-BE49-F238E27FC236}">
                <a16:creationId xmlns:a16="http://schemas.microsoft.com/office/drawing/2014/main" id="{4C5C8289-C5F7-6D46-B9B1-5A34A415EEA8}"/>
              </a:ext>
            </a:extLst>
          </p:cNvPr>
          <p:cNvGraphicFramePr>
            <a:graphicFrameLocks noGrp="1"/>
          </p:cNvGraphicFramePr>
          <p:nvPr>
            <p:extLst/>
          </p:nvPr>
        </p:nvGraphicFramePr>
        <p:xfrm>
          <a:off x="94073" y="1659299"/>
          <a:ext cx="12021542" cy="1068568"/>
        </p:xfrm>
        <a:graphic>
          <a:graphicData uri="http://schemas.openxmlformats.org/drawingml/2006/table">
            <a:tbl>
              <a:tblPr firstRow="1" firstCol="1" bandRow="1">
                <a:tableStyleId>{5C22544A-7EE6-4342-B048-85BDC9FD1C3A}</a:tableStyleId>
              </a:tblPr>
              <a:tblGrid>
                <a:gridCol w="1480543">
                  <a:extLst>
                    <a:ext uri="{9D8B030D-6E8A-4147-A177-3AD203B41FA5}">
                      <a16:colId xmlns:a16="http://schemas.microsoft.com/office/drawing/2014/main" val="1635233704"/>
                    </a:ext>
                  </a:extLst>
                </a:gridCol>
                <a:gridCol w="10540999">
                  <a:extLst>
                    <a:ext uri="{9D8B030D-6E8A-4147-A177-3AD203B41FA5}">
                      <a16:colId xmlns:a16="http://schemas.microsoft.com/office/drawing/2014/main" val="4095596175"/>
                    </a:ext>
                  </a:extLst>
                </a:gridCol>
              </a:tblGrid>
              <a:tr h="1068568">
                <a:tc>
                  <a:txBody>
                    <a:bodyPr/>
                    <a:lstStyle/>
                    <a:p>
                      <a:pPr algn="just">
                        <a:lnSpc>
                          <a:spcPct val="107000"/>
                        </a:lnSpc>
                        <a:spcAft>
                          <a:spcPts val="0"/>
                        </a:spcAft>
                      </a:pPr>
                      <a:r>
                        <a:rPr lang="tr-TR" sz="1400" dirty="0">
                          <a:solidFill>
                            <a:srgbClr val="002060"/>
                          </a:solidFill>
                          <a:effectLst/>
                        </a:rPr>
                        <a:t>AÇIKLAMA</a:t>
                      </a:r>
                      <a:endParaRPr lang="tr-TR" sz="1400"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7755" marR="57755" marT="0" marB="0" anchor="ctr">
                    <a:solidFill>
                      <a:schemeClr val="accent5">
                        <a:lumMod val="20000"/>
                        <a:lumOff val="80000"/>
                      </a:schemeClr>
                    </a:solidFill>
                  </a:tcPr>
                </a:tc>
                <a:tc>
                  <a:txBody>
                    <a:bodyPr/>
                    <a:lstStyle/>
                    <a:p>
                      <a:pPr algn="just">
                        <a:lnSpc>
                          <a:spcPct val="107000"/>
                        </a:lnSpc>
                        <a:spcAft>
                          <a:spcPts val="0"/>
                        </a:spcAft>
                      </a:pPr>
                      <a:r>
                        <a:rPr lang="tr-TR" sz="1300" b="1" kern="1200" dirty="0">
                          <a:solidFill>
                            <a:srgbClr val="002060"/>
                          </a:solidFill>
                          <a:effectLst/>
                          <a:latin typeface="+mn-lt"/>
                          <a:ea typeface="+mn-ea"/>
                          <a:cs typeface="+mn-cs"/>
                        </a:rPr>
                        <a:t>31/12/1960 tarihli ve 193 sayılı Gelir Vergisi Kanununun mükerrer 20 </a:t>
                      </a:r>
                      <a:r>
                        <a:rPr lang="tr-TR" sz="1300" b="1" kern="1200" dirty="0" err="1">
                          <a:solidFill>
                            <a:srgbClr val="002060"/>
                          </a:solidFill>
                          <a:effectLst/>
                          <a:latin typeface="+mn-lt"/>
                          <a:ea typeface="+mn-ea"/>
                          <a:cs typeface="+mn-cs"/>
                        </a:rPr>
                        <a:t>nci</a:t>
                      </a:r>
                      <a:r>
                        <a:rPr lang="tr-TR" sz="1300" b="1" kern="1200" dirty="0">
                          <a:solidFill>
                            <a:srgbClr val="002060"/>
                          </a:solidFill>
                          <a:effectLst/>
                          <a:latin typeface="+mn-lt"/>
                          <a:ea typeface="+mn-ea"/>
                          <a:cs typeface="+mn-cs"/>
                        </a:rPr>
                        <a:t> maddesi kapsamında genç girişimcilerde kazanç istisnasından faydalanan ve mükellefiyet başlangıç tarihi itibarıyla 18 yaşını doldurmuş ve 29 yaşını doldurmamış olanlardan, bu Kanunun 4 üncü maddesinin birinci fıkrasının (b) bendinin (1) numaralı alt bendi kapsamında 01/6/2018 tarihinden itibaren ilk defa sigortalı sayılan gerçek kişilerin primleri, 1 yıl süreyle 82 </a:t>
                      </a:r>
                      <a:r>
                        <a:rPr lang="tr-TR" sz="1300" b="1" kern="1200" dirty="0" err="1">
                          <a:solidFill>
                            <a:srgbClr val="002060"/>
                          </a:solidFill>
                          <a:effectLst/>
                          <a:latin typeface="+mn-lt"/>
                          <a:ea typeface="+mn-ea"/>
                          <a:cs typeface="+mn-cs"/>
                        </a:rPr>
                        <a:t>nci</a:t>
                      </a:r>
                      <a:r>
                        <a:rPr lang="tr-TR" sz="1300" b="1" kern="1200" dirty="0">
                          <a:solidFill>
                            <a:srgbClr val="002060"/>
                          </a:solidFill>
                          <a:effectLst/>
                          <a:latin typeface="+mn-lt"/>
                          <a:ea typeface="+mn-ea"/>
                          <a:cs typeface="+mn-cs"/>
                        </a:rPr>
                        <a:t> madde uyarınca belirlenen prime esas kazanç alt sınır üzerinden Hazine ve Maliye Bakanlığınca karşılanır. </a:t>
                      </a:r>
                    </a:p>
                  </a:txBody>
                  <a:tcPr marL="68580" marR="68580" marT="0" marB="0">
                    <a:solidFill>
                      <a:schemeClr val="accent1">
                        <a:tint val="20000"/>
                        <a:alpha val="60000"/>
                      </a:schemeClr>
                    </a:solidFill>
                  </a:tcPr>
                </a:tc>
                <a:extLst>
                  <a:ext uri="{0D108BD9-81ED-4DB2-BD59-A6C34878D82A}">
                    <a16:rowId xmlns:a16="http://schemas.microsoft.com/office/drawing/2014/main" val="2049017253"/>
                  </a:ext>
                </a:extLst>
              </a:tr>
            </a:tbl>
          </a:graphicData>
        </a:graphic>
      </p:graphicFrame>
      <p:graphicFrame>
        <p:nvGraphicFramePr>
          <p:cNvPr id="18" name="Tablo 17">
            <a:extLst>
              <a:ext uri="{FF2B5EF4-FFF2-40B4-BE49-F238E27FC236}">
                <a16:creationId xmlns:a16="http://schemas.microsoft.com/office/drawing/2014/main" id="{EE234296-CFEA-BF43-9CB2-2F269C0195E6}"/>
              </a:ext>
            </a:extLst>
          </p:cNvPr>
          <p:cNvGraphicFramePr>
            <a:graphicFrameLocks noGrp="1"/>
          </p:cNvGraphicFramePr>
          <p:nvPr>
            <p:extLst/>
          </p:nvPr>
        </p:nvGraphicFramePr>
        <p:xfrm>
          <a:off x="85227" y="5095033"/>
          <a:ext cx="11962352" cy="1022880"/>
        </p:xfrm>
        <a:graphic>
          <a:graphicData uri="http://schemas.openxmlformats.org/drawingml/2006/table">
            <a:tbl>
              <a:tblPr firstRow="1" firstCol="1" bandRow="1">
                <a:tableStyleId>{5C22544A-7EE6-4342-B048-85BDC9FD1C3A}</a:tableStyleId>
              </a:tblPr>
              <a:tblGrid>
                <a:gridCol w="5984822">
                  <a:extLst>
                    <a:ext uri="{9D8B030D-6E8A-4147-A177-3AD203B41FA5}">
                      <a16:colId xmlns:a16="http://schemas.microsoft.com/office/drawing/2014/main" val="2564627808"/>
                    </a:ext>
                  </a:extLst>
                </a:gridCol>
                <a:gridCol w="5977530">
                  <a:extLst>
                    <a:ext uri="{9D8B030D-6E8A-4147-A177-3AD203B41FA5}">
                      <a16:colId xmlns:a16="http://schemas.microsoft.com/office/drawing/2014/main" val="3708009783"/>
                    </a:ext>
                  </a:extLst>
                </a:gridCol>
              </a:tblGrid>
              <a:tr h="166705">
                <a:tc gridSpan="2">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tr-TR" sz="1400" dirty="0">
                          <a:effectLst/>
                        </a:rPr>
                        <a:t>RAKAMLARLA TEŞVİK ÖRNEKLERİ  (2021 RAKAMLARINA GÖRE) (SPEK TABANI X % 34,5)</a:t>
                      </a:r>
                      <a:endParaRPr lang="tr-T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8417" marR="58417" marT="0" marB="0">
                    <a:solidFill>
                      <a:srgbClr val="C00000"/>
                    </a:solidFill>
                  </a:tcPr>
                </a:tc>
                <a:tc hMerge="1">
                  <a:txBody>
                    <a:bodyPr/>
                    <a:lstStyle/>
                    <a:p>
                      <a:endParaRPr lang="tr-TR"/>
                    </a:p>
                  </a:txBody>
                  <a:tcPr/>
                </a:tc>
                <a:extLst>
                  <a:ext uri="{0D108BD9-81ED-4DB2-BD59-A6C34878D82A}">
                    <a16:rowId xmlns:a16="http://schemas.microsoft.com/office/drawing/2014/main" val="153994134"/>
                  </a:ext>
                </a:extLst>
              </a:tr>
              <a:tr h="138903">
                <a:tc>
                  <a:txBody>
                    <a:bodyPr/>
                    <a:lstStyle/>
                    <a:p>
                      <a:pPr algn="ctr">
                        <a:lnSpc>
                          <a:spcPct val="107000"/>
                        </a:lnSpc>
                        <a:spcAft>
                          <a:spcPts val="0"/>
                        </a:spcAft>
                      </a:pPr>
                      <a:r>
                        <a:rPr lang="tr-TR" sz="1400" dirty="0">
                          <a:solidFill>
                            <a:schemeClr val="tx1"/>
                          </a:solidFill>
                          <a:effectLst/>
                          <a:latin typeface="+mn-lt"/>
                          <a:ea typeface="+mn-ea"/>
                          <a:cs typeface="+mn-cs"/>
                        </a:rPr>
                        <a:t>Günlük</a:t>
                      </a:r>
                      <a:endParaRPr lang="tr-TR" sz="14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8417" marR="58417" marT="0" marB="0">
                    <a:solidFill>
                      <a:schemeClr val="accent6">
                        <a:alpha val="58000"/>
                      </a:schemeClr>
                    </a:solidFill>
                  </a:tcPr>
                </a:tc>
                <a:tc>
                  <a:txBody>
                    <a:bodyPr/>
                    <a:lstStyle/>
                    <a:p>
                      <a:pPr algn="ctr">
                        <a:lnSpc>
                          <a:spcPct val="107000"/>
                        </a:lnSpc>
                        <a:spcAft>
                          <a:spcPts val="0"/>
                        </a:spcAft>
                      </a:pPr>
                      <a:r>
                        <a:rPr lang="tr-TR" sz="1400" b="1" dirty="0">
                          <a:effectLst/>
                        </a:rPr>
                        <a:t>Aylık</a:t>
                      </a:r>
                      <a:endParaRPr lang="tr-TR"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8417" marR="58417" marT="0" marB="0">
                    <a:solidFill>
                      <a:schemeClr val="accent6">
                        <a:alpha val="58000"/>
                      </a:schemeClr>
                    </a:solidFill>
                  </a:tcPr>
                </a:tc>
                <a:extLst>
                  <a:ext uri="{0D108BD9-81ED-4DB2-BD59-A6C34878D82A}">
                    <a16:rowId xmlns:a16="http://schemas.microsoft.com/office/drawing/2014/main" val="3312391257"/>
                  </a:ext>
                </a:extLst>
              </a:tr>
              <a:tr h="566314">
                <a:tc>
                  <a:txBody>
                    <a:bodyPr/>
                    <a:lstStyle/>
                    <a:p>
                      <a:pPr algn="ctr">
                        <a:lnSpc>
                          <a:spcPct val="107000"/>
                        </a:lnSpc>
                        <a:spcAft>
                          <a:spcPts val="0"/>
                        </a:spcAft>
                      </a:pPr>
                      <a:r>
                        <a:rPr lang="tr-TR" sz="16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41,14</a:t>
                      </a:r>
                      <a:r>
                        <a:rPr lang="tr-TR" sz="1600" b="1" baseline="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 TL</a:t>
                      </a:r>
                      <a:endParaRPr lang="tr-TR" sz="16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accent1">
                        <a:alpha val="40000"/>
                      </a:schemeClr>
                    </a:solidFill>
                  </a:tcPr>
                </a:tc>
                <a:tc>
                  <a:txBody>
                    <a:bodyPr/>
                    <a:lstStyle/>
                    <a:p>
                      <a:pPr algn="ctr">
                        <a:lnSpc>
                          <a:spcPct val="107000"/>
                        </a:lnSpc>
                        <a:spcAft>
                          <a:spcPts val="0"/>
                        </a:spcAft>
                      </a:pPr>
                      <a:r>
                        <a:rPr lang="tr-TR" sz="16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1.234,24</a:t>
                      </a:r>
                      <a:r>
                        <a:rPr lang="tr-TR" sz="1600" b="1" baseline="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 TL</a:t>
                      </a:r>
                      <a:endParaRPr lang="tr-TR" sz="16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solidFill>
                      <a:srgbClr val="C00000">
                        <a:alpha val="40000"/>
                      </a:srgbClr>
                    </a:solidFill>
                  </a:tcPr>
                </a:tc>
                <a:extLst>
                  <a:ext uri="{0D108BD9-81ED-4DB2-BD59-A6C34878D82A}">
                    <a16:rowId xmlns:a16="http://schemas.microsoft.com/office/drawing/2014/main" val="340633354"/>
                  </a:ext>
                </a:extLst>
              </a:tr>
            </a:tbl>
          </a:graphicData>
        </a:graphic>
      </p:graphicFrame>
      <p:graphicFrame>
        <p:nvGraphicFramePr>
          <p:cNvPr id="19" name="Tablo 18">
            <a:extLst>
              <a:ext uri="{FF2B5EF4-FFF2-40B4-BE49-F238E27FC236}">
                <a16:creationId xmlns:a16="http://schemas.microsoft.com/office/drawing/2014/main" id="{0C25442B-3831-4346-9F0C-F27F6B09D74A}"/>
              </a:ext>
            </a:extLst>
          </p:cNvPr>
          <p:cNvGraphicFramePr>
            <a:graphicFrameLocks noGrp="1"/>
          </p:cNvGraphicFramePr>
          <p:nvPr>
            <p:extLst/>
          </p:nvPr>
        </p:nvGraphicFramePr>
        <p:xfrm>
          <a:off x="85227" y="2896428"/>
          <a:ext cx="12021543" cy="294546"/>
        </p:xfrm>
        <a:graphic>
          <a:graphicData uri="http://schemas.openxmlformats.org/drawingml/2006/table">
            <a:tbl>
              <a:tblPr firstRow="1" firstCol="1" bandRow="1">
                <a:tableStyleId>{5C22544A-7EE6-4342-B048-85BDC9FD1C3A}</a:tableStyleId>
              </a:tblPr>
              <a:tblGrid>
                <a:gridCol w="12021543">
                  <a:extLst>
                    <a:ext uri="{9D8B030D-6E8A-4147-A177-3AD203B41FA5}">
                      <a16:colId xmlns:a16="http://schemas.microsoft.com/office/drawing/2014/main" val="4060676655"/>
                    </a:ext>
                  </a:extLst>
                </a:gridCol>
              </a:tblGrid>
              <a:tr h="294546">
                <a:tc>
                  <a:txBody>
                    <a:bodyPr/>
                    <a:lstStyle/>
                    <a:p>
                      <a:pPr algn="l">
                        <a:lnSpc>
                          <a:spcPct val="107000"/>
                        </a:lnSpc>
                        <a:spcAft>
                          <a:spcPts val="0"/>
                        </a:spcAft>
                      </a:pPr>
                      <a:r>
                        <a:rPr lang="tr-TR" sz="1200" b="1" dirty="0">
                          <a:solidFill>
                            <a:srgbClr val="C00000"/>
                          </a:solidFill>
                          <a:effectLst/>
                        </a:rPr>
                        <a:t>TEŞVİKTEN YARARLANMA ŞARTLARI</a:t>
                      </a:r>
                      <a:endParaRPr lang="tr-TR" sz="1200" b="1"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8408" marR="58408" marT="0" marB="0">
                    <a:solidFill>
                      <a:srgbClr val="FFC000">
                        <a:alpha val="42000"/>
                      </a:srgbClr>
                    </a:solidFill>
                  </a:tcPr>
                </a:tc>
                <a:extLst>
                  <a:ext uri="{0D108BD9-81ED-4DB2-BD59-A6C34878D82A}">
                    <a16:rowId xmlns:a16="http://schemas.microsoft.com/office/drawing/2014/main" val="850616689"/>
                  </a:ext>
                </a:extLst>
              </a:tr>
            </a:tbl>
          </a:graphicData>
        </a:graphic>
      </p:graphicFrame>
      <p:graphicFrame>
        <p:nvGraphicFramePr>
          <p:cNvPr id="20" name="Diyagram 19">
            <a:extLst>
              <a:ext uri="{FF2B5EF4-FFF2-40B4-BE49-F238E27FC236}">
                <a16:creationId xmlns:a16="http://schemas.microsoft.com/office/drawing/2014/main" id="{AFFC7348-AFA9-884F-BD2F-FA6FA569FB35}"/>
              </a:ext>
            </a:extLst>
          </p:cNvPr>
          <p:cNvGraphicFramePr/>
          <p:nvPr>
            <p:extLst/>
          </p:nvPr>
        </p:nvGraphicFramePr>
        <p:xfrm>
          <a:off x="734340" y="275858"/>
          <a:ext cx="11313239" cy="3693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1" name="AutoShape 2">
            <a:extLst>
              <a:ext uri="{FF2B5EF4-FFF2-40B4-BE49-F238E27FC236}">
                <a16:creationId xmlns:a16="http://schemas.microsoft.com/office/drawing/2014/main" id="{E97917AB-3B36-AD46-A634-B53607CAEE01}"/>
              </a:ext>
            </a:extLst>
          </p:cNvPr>
          <p:cNvSpPr>
            <a:spLocks noChangeArrowheads="1"/>
          </p:cNvSpPr>
          <p:nvPr/>
        </p:nvSpPr>
        <p:spPr bwMode="auto">
          <a:xfrm>
            <a:off x="106958" y="66283"/>
            <a:ext cx="761175" cy="697584"/>
          </a:xfrm>
          <a:prstGeom prst="flowChartDelay">
            <a:avLst/>
          </a:prstGeom>
          <a:solidFill>
            <a:srgbClr val="0FB2EF"/>
          </a:solidFill>
          <a:ln w="9525" cmpd="sng">
            <a:solidFill>
              <a:srgbClr val="F2F2F2"/>
            </a:solidFill>
            <a:miter lim="800000"/>
            <a:headEnd/>
            <a:tailEnd/>
          </a:ln>
          <a:effectLst>
            <a:outerShdw dist="28398" dir="3806097" algn="ctr" rotWithShape="0">
              <a:srgbClr val="1F4D78">
                <a:alpha val="52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r>
              <a:rPr kumimoji="0" lang="tr-TR" altLang="tr-TR" sz="2800" b="1" i="0" u="none" strike="noStrike" kern="1200" cap="none" spc="0" normalizeH="0" baseline="0" noProof="0" dirty="0">
                <a:ln>
                  <a:noFill/>
                </a:ln>
                <a:solidFill>
                  <a:prstClr val="white"/>
                </a:solidFill>
                <a:effectLst/>
                <a:uLnTx/>
                <a:uFillTx/>
                <a:latin typeface="Arial" panose="020B0604020202020204" pitchFamily="34" charset="0"/>
                <a:ea typeface="+mn-ea"/>
                <a:cs typeface="+mn-cs"/>
              </a:rPr>
              <a:t>5</a:t>
            </a:r>
          </a:p>
        </p:txBody>
      </p:sp>
      <p:sp>
        <p:nvSpPr>
          <p:cNvPr id="22" name="Dikdörtgen 21">
            <a:extLst>
              <a:ext uri="{FF2B5EF4-FFF2-40B4-BE49-F238E27FC236}">
                <a16:creationId xmlns:a16="http://schemas.microsoft.com/office/drawing/2014/main" id="{F2FA9778-F6A4-E34F-8C45-E00CB93EF3E6}"/>
              </a:ext>
            </a:extLst>
          </p:cNvPr>
          <p:cNvSpPr/>
          <p:nvPr/>
        </p:nvSpPr>
        <p:spPr>
          <a:xfrm>
            <a:off x="772439" y="288784"/>
            <a:ext cx="133793" cy="350062"/>
          </a:xfrm>
          <a:prstGeom prst="rect">
            <a:avLst/>
          </a:prstGeom>
          <a:solidFill>
            <a:srgbClr val="0EB2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Calibri"/>
              <a:ea typeface="+mn-ea"/>
              <a:cs typeface="+mn-cs"/>
            </a:endParaRPr>
          </a:p>
        </p:txBody>
      </p:sp>
      <p:pic>
        <p:nvPicPr>
          <p:cNvPr id="23" name="Resim 22">
            <a:extLst>
              <a:ext uri="{FF2B5EF4-FFF2-40B4-BE49-F238E27FC236}">
                <a16:creationId xmlns:a16="http://schemas.microsoft.com/office/drawing/2014/main" id="{64585BB4-AC4F-464F-A3F4-112EEEE9F8C4}"/>
              </a:ext>
            </a:extLst>
          </p:cNvPr>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10972234" y="181243"/>
            <a:ext cx="1143381" cy="1262417"/>
          </a:xfrm>
          <a:prstGeom prst="round2DiagRect">
            <a:avLst>
              <a:gd name="adj1" fmla="val 16667"/>
              <a:gd name="adj2" fmla="val 0"/>
            </a:avLst>
          </a:prstGeom>
          <a:solidFill>
            <a:srgbClr val="0EB2F0"/>
          </a:solidFill>
          <a:ln w="9525" cap="sq">
            <a:solidFill>
              <a:schemeClr val="bg1">
                <a:lumMod val="95000"/>
              </a:schemeClr>
            </a:solidFill>
            <a:miter lim="800000"/>
          </a:ln>
          <a:effectLst>
            <a:outerShdw blurRad="254000" algn="tl" rotWithShape="0">
              <a:srgbClr val="000000">
                <a:alpha val="43000"/>
              </a:srgbClr>
            </a:outerShdw>
          </a:effectLst>
        </p:spPr>
      </p:pic>
      <p:graphicFrame>
        <p:nvGraphicFramePr>
          <p:cNvPr id="26" name="Tablo 25">
            <a:extLst>
              <a:ext uri="{FF2B5EF4-FFF2-40B4-BE49-F238E27FC236}">
                <a16:creationId xmlns:a16="http://schemas.microsoft.com/office/drawing/2014/main" id="{5CAF3FAA-3DA0-AE4C-8ADD-9397B6F1A766}"/>
              </a:ext>
            </a:extLst>
          </p:cNvPr>
          <p:cNvGraphicFramePr>
            <a:graphicFrameLocks noGrp="1"/>
          </p:cNvGraphicFramePr>
          <p:nvPr>
            <p:extLst/>
          </p:nvPr>
        </p:nvGraphicFramePr>
        <p:xfrm>
          <a:off x="9213550" y="818554"/>
          <a:ext cx="1625613" cy="646364"/>
        </p:xfrm>
        <a:graphic>
          <a:graphicData uri="http://schemas.openxmlformats.org/drawingml/2006/table">
            <a:tbl>
              <a:tblPr firstRow="1" firstCol="1" bandRow="1">
                <a:tableStyleId>{5C22544A-7EE6-4342-B048-85BDC9FD1C3A}</a:tableStyleId>
              </a:tblPr>
              <a:tblGrid>
                <a:gridCol w="1625613">
                  <a:extLst>
                    <a:ext uri="{9D8B030D-6E8A-4147-A177-3AD203B41FA5}">
                      <a16:colId xmlns:a16="http://schemas.microsoft.com/office/drawing/2014/main" val="3100724707"/>
                    </a:ext>
                  </a:extLst>
                </a:gridCol>
              </a:tblGrid>
              <a:tr h="424644">
                <a:tc>
                  <a:txBody>
                    <a:bodyPr/>
                    <a:lstStyle/>
                    <a:p>
                      <a:pPr algn="l">
                        <a:lnSpc>
                          <a:spcPct val="107000"/>
                        </a:lnSpc>
                        <a:spcAft>
                          <a:spcPts val="0"/>
                        </a:spcAft>
                      </a:pPr>
                      <a:r>
                        <a:rPr lang="tr-TR" sz="1300" b="1" kern="1200" dirty="0">
                          <a:solidFill>
                            <a:srgbClr val="002060"/>
                          </a:solidFill>
                          <a:effectLst/>
                          <a:latin typeface="+mn-lt"/>
                          <a:ea typeface="+mn-ea"/>
                          <a:cs typeface="+mn-cs"/>
                        </a:rPr>
                        <a:t>BELGE KANUN NO</a:t>
                      </a:r>
                    </a:p>
                  </a:txBody>
                  <a:tcPr marL="68580" marR="68580" marT="0" marB="0" anchor="ctr">
                    <a:solidFill>
                      <a:srgbClr val="FFC000">
                        <a:alpha val="40000"/>
                      </a:srgbClr>
                    </a:solidFill>
                  </a:tcPr>
                </a:tc>
                <a:extLst>
                  <a:ext uri="{0D108BD9-81ED-4DB2-BD59-A6C34878D82A}">
                    <a16:rowId xmlns:a16="http://schemas.microsoft.com/office/drawing/2014/main" val="527432958"/>
                  </a:ext>
                </a:extLst>
              </a:tr>
              <a:tr h="221720">
                <a:tc>
                  <a:txBody>
                    <a:bodyPr/>
                    <a:lstStyle/>
                    <a:p>
                      <a:pPr algn="just">
                        <a:lnSpc>
                          <a:spcPct val="107000"/>
                        </a:lnSpc>
                        <a:spcAft>
                          <a:spcPts val="0"/>
                        </a:spcAft>
                      </a:pPr>
                      <a:endParaRPr lang="tr-TR" sz="13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rgbClr val="FFC000">
                        <a:alpha val="40000"/>
                      </a:srgbClr>
                    </a:solidFill>
                  </a:tcPr>
                </a:tc>
                <a:extLst>
                  <a:ext uri="{0D108BD9-81ED-4DB2-BD59-A6C34878D82A}">
                    <a16:rowId xmlns:a16="http://schemas.microsoft.com/office/drawing/2014/main" val="1670417287"/>
                  </a:ext>
                </a:extLst>
              </a:tr>
            </a:tbl>
          </a:graphicData>
        </a:graphic>
      </p:graphicFrame>
      <p:graphicFrame>
        <p:nvGraphicFramePr>
          <p:cNvPr id="29" name="Tablo 28">
            <a:extLst>
              <a:ext uri="{FF2B5EF4-FFF2-40B4-BE49-F238E27FC236}">
                <a16:creationId xmlns:a16="http://schemas.microsoft.com/office/drawing/2014/main" id="{3D8D9581-F95D-344A-A4FC-5A9F33035320}"/>
              </a:ext>
            </a:extLst>
          </p:cNvPr>
          <p:cNvGraphicFramePr>
            <a:graphicFrameLocks noGrp="1"/>
          </p:cNvGraphicFramePr>
          <p:nvPr>
            <p:extLst/>
          </p:nvPr>
        </p:nvGraphicFramePr>
        <p:xfrm>
          <a:off x="94072" y="3347448"/>
          <a:ext cx="11953148" cy="1533259"/>
        </p:xfrm>
        <a:graphic>
          <a:graphicData uri="http://schemas.openxmlformats.org/drawingml/2006/table">
            <a:tbl>
              <a:tblPr firstRow="1" firstCol="1" bandRow="1">
                <a:tableStyleId>{5C22544A-7EE6-4342-B048-85BDC9FD1C3A}</a:tableStyleId>
              </a:tblPr>
              <a:tblGrid>
                <a:gridCol w="11953148">
                  <a:extLst>
                    <a:ext uri="{9D8B030D-6E8A-4147-A177-3AD203B41FA5}">
                      <a16:colId xmlns:a16="http://schemas.microsoft.com/office/drawing/2014/main" val="2057620468"/>
                    </a:ext>
                  </a:extLst>
                </a:gridCol>
              </a:tblGrid>
              <a:tr h="763376">
                <a:tc>
                  <a:txBody>
                    <a:bodyPr/>
                    <a:lstStyle/>
                    <a:p>
                      <a:pPr marL="285750" indent="-285750" algn="l">
                        <a:lnSpc>
                          <a:spcPct val="100000"/>
                        </a:lnSpc>
                        <a:spcAft>
                          <a:spcPts val="0"/>
                        </a:spcAft>
                        <a:buFont typeface="Wingdings" panose="05000000000000000000" pitchFamily="2" charset="2"/>
                        <a:buChar char="ü"/>
                      </a:pPr>
                      <a:r>
                        <a:rPr lang="tr-TR" sz="1300" b="1" kern="1200" baseline="0" dirty="0">
                          <a:solidFill>
                            <a:schemeClr val="accent5">
                              <a:lumMod val="50000"/>
                            </a:schemeClr>
                          </a:solidFill>
                          <a:effectLst/>
                          <a:latin typeface="+mn-lt"/>
                          <a:ea typeface="+mn-ea"/>
                          <a:cs typeface="+mn-cs"/>
                        </a:rPr>
                        <a:t>18-29 yaş aralığında olup ilk defa iş yeri açan gerçek kişilerden olması gerekmektedir.</a:t>
                      </a:r>
                    </a:p>
                  </a:txBody>
                  <a:tcPr marL="68580" marR="6858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1">
                        <a:lumMod val="20000"/>
                        <a:lumOff val="80000"/>
                        <a:alpha val="42000"/>
                      </a:schemeClr>
                    </a:solidFill>
                  </a:tcPr>
                </a:tc>
                <a:extLst>
                  <a:ext uri="{0D108BD9-81ED-4DB2-BD59-A6C34878D82A}">
                    <a16:rowId xmlns:a16="http://schemas.microsoft.com/office/drawing/2014/main" val="1438550973"/>
                  </a:ext>
                </a:extLst>
              </a:tr>
              <a:tr h="769883">
                <a:tc>
                  <a:txBody>
                    <a:bodyPr/>
                    <a:lstStyle/>
                    <a:p>
                      <a:pPr marL="285750" indent="-285750" algn="l">
                        <a:lnSpc>
                          <a:spcPct val="100000"/>
                        </a:lnSpc>
                        <a:spcAft>
                          <a:spcPts val="0"/>
                        </a:spcAft>
                        <a:buFont typeface="Wingdings" panose="05000000000000000000" pitchFamily="2" charset="2"/>
                        <a:buChar char="ü"/>
                      </a:pPr>
                      <a:r>
                        <a:rPr lang="tr-TR" sz="1300" b="1" kern="1200" baseline="0" dirty="0">
                          <a:solidFill>
                            <a:schemeClr val="accent5">
                              <a:lumMod val="50000"/>
                            </a:schemeClr>
                          </a:solidFill>
                          <a:effectLst/>
                          <a:latin typeface="+mn-lt"/>
                          <a:ea typeface="+mn-ea"/>
                          <a:cs typeface="+mn-cs"/>
                        </a:rPr>
                        <a:t> Adi ortaklıklar ve şahıs şirket ortaklıklarında sadece bir ortak bu teşvikten yararlanabilir.</a:t>
                      </a:r>
                    </a:p>
                  </a:txBody>
                  <a:tcPr marL="68580" marR="6858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1">
                        <a:lumMod val="20000"/>
                        <a:lumOff val="80000"/>
                        <a:alpha val="42000"/>
                      </a:schemeClr>
                    </a:solidFill>
                  </a:tcPr>
                </a:tc>
                <a:extLst>
                  <a:ext uri="{0D108BD9-81ED-4DB2-BD59-A6C34878D82A}">
                    <a16:rowId xmlns:a16="http://schemas.microsoft.com/office/drawing/2014/main" val="3971807892"/>
                  </a:ext>
                </a:extLst>
              </a:tr>
            </a:tbl>
          </a:graphicData>
        </a:graphic>
      </p:graphicFrame>
    </p:spTree>
    <p:extLst>
      <p:ext uri="{BB962C8B-B14F-4D97-AF65-F5344CB8AC3E}">
        <p14:creationId xmlns:p14="http://schemas.microsoft.com/office/powerpoint/2010/main" val="10394121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Dikdörtgen 7"/>
          <p:cNvSpPr/>
          <p:nvPr/>
        </p:nvSpPr>
        <p:spPr>
          <a:xfrm>
            <a:off x="772439" y="280620"/>
            <a:ext cx="133793" cy="350062"/>
          </a:xfrm>
          <a:prstGeom prst="rect">
            <a:avLst/>
          </a:prstGeom>
          <a:solidFill>
            <a:srgbClr val="0EB2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2" name="Tablo 1">
            <a:extLst>
              <a:ext uri="{FF2B5EF4-FFF2-40B4-BE49-F238E27FC236}">
                <a16:creationId xmlns:a16="http://schemas.microsoft.com/office/drawing/2014/main" id="{92E6BB84-9757-4D95-B6C5-181FED9A0B8B}"/>
              </a:ext>
            </a:extLst>
          </p:cNvPr>
          <p:cNvGraphicFramePr>
            <a:graphicFrameLocks noGrp="1"/>
          </p:cNvGraphicFramePr>
          <p:nvPr>
            <p:extLst>
              <p:ext uri="{D42A27DB-BD31-4B8C-83A1-F6EECF244321}">
                <p14:modId xmlns:p14="http://schemas.microsoft.com/office/powerpoint/2010/main" val="2573439886"/>
              </p:ext>
            </p:extLst>
          </p:nvPr>
        </p:nvGraphicFramePr>
        <p:xfrm>
          <a:off x="106958" y="834988"/>
          <a:ext cx="7242748" cy="608401"/>
        </p:xfrm>
        <a:graphic>
          <a:graphicData uri="http://schemas.openxmlformats.org/drawingml/2006/table">
            <a:tbl>
              <a:tblPr firstRow="1" firstCol="1" bandRow="1">
                <a:tableStyleId>{5C22544A-7EE6-4342-B048-85BDC9FD1C3A}</a:tableStyleId>
              </a:tblPr>
              <a:tblGrid>
                <a:gridCol w="1461783">
                  <a:extLst>
                    <a:ext uri="{9D8B030D-6E8A-4147-A177-3AD203B41FA5}">
                      <a16:colId xmlns:a16="http://schemas.microsoft.com/office/drawing/2014/main" val="1798935961"/>
                    </a:ext>
                  </a:extLst>
                </a:gridCol>
                <a:gridCol w="5780965">
                  <a:extLst>
                    <a:ext uri="{9D8B030D-6E8A-4147-A177-3AD203B41FA5}">
                      <a16:colId xmlns:a16="http://schemas.microsoft.com/office/drawing/2014/main" val="1330910578"/>
                    </a:ext>
                  </a:extLst>
                </a:gridCol>
              </a:tblGrid>
              <a:tr h="608401">
                <a:tc>
                  <a:txBody>
                    <a:bodyPr/>
                    <a:lstStyle/>
                    <a:p>
                      <a:pPr algn="just">
                        <a:lnSpc>
                          <a:spcPct val="107000"/>
                        </a:lnSpc>
                        <a:spcAft>
                          <a:spcPts val="0"/>
                        </a:spcAft>
                      </a:pPr>
                      <a:r>
                        <a:rPr lang="tr-TR" sz="1400" b="1" kern="1200" dirty="0">
                          <a:solidFill>
                            <a:srgbClr val="002060"/>
                          </a:solidFill>
                          <a:effectLst/>
                          <a:latin typeface="+mn-lt"/>
                          <a:ea typeface="+mn-ea"/>
                          <a:cs typeface="+mn-cs"/>
                        </a:rPr>
                        <a:t>YASAL</a:t>
                      </a:r>
                      <a:r>
                        <a:rPr lang="tr-TR" sz="1300" b="1" kern="1200" dirty="0">
                          <a:solidFill>
                            <a:srgbClr val="002060"/>
                          </a:solidFill>
                          <a:effectLst/>
                          <a:latin typeface="+mn-lt"/>
                          <a:ea typeface="+mn-ea"/>
                          <a:cs typeface="+mn-cs"/>
                        </a:rPr>
                        <a:t> </a:t>
                      </a:r>
                      <a:r>
                        <a:rPr lang="tr-TR" sz="1400" b="1" kern="1200" dirty="0">
                          <a:solidFill>
                            <a:srgbClr val="002060"/>
                          </a:solidFill>
                          <a:effectLst/>
                          <a:latin typeface="+mn-lt"/>
                          <a:ea typeface="+mn-ea"/>
                          <a:cs typeface="+mn-cs"/>
                        </a:rPr>
                        <a:t>DAYANAK</a:t>
                      </a:r>
                    </a:p>
                  </a:txBody>
                  <a:tcPr marL="57755" marR="57755" marT="0" marB="0" anchor="ctr">
                    <a:solidFill>
                      <a:schemeClr val="accent1">
                        <a:lumMod val="40000"/>
                        <a:lumOff val="60000"/>
                        <a:alpha val="60000"/>
                      </a:schemeClr>
                    </a:solidFill>
                  </a:tcPr>
                </a:tc>
                <a:tc>
                  <a:txBody>
                    <a:bodyPr/>
                    <a:lstStyle/>
                    <a:p>
                      <a:pPr algn="just">
                        <a:lnSpc>
                          <a:spcPct val="107000"/>
                        </a:lnSpc>
                        <a:spcAft>
                          <a:spcPts val="0"/>
                        </a:spcAft>
                      </a:pPr>
                      <a:r>
                        <a:rPr lang="tr-TR" sz="1300" b="1" kern="1200" dirty="0">
                          <a:solidFill>
                            <a:srgbClr val="002060"/>
                          </a:solidFill>
                          <a:effectLst/>
                          <a:latin typeface="+mn-lt"/>
                          <a:ea typeface="+mn-ea"/>
                          <a:cs typeface="+mn-cs"/>
                        </a:rPr>
                        <a:t>4447 sayılı İşsizlik Sigortası Kanununun geçici 19. maddesi, 2018/22 sayılı Genelge</a:t>
                      </a:r>
                    </a:p>
                  </a:txBody>
                  <a:tcPr marL="68580" marR="68580" marT="0" marB="0" anchor="ctr">
                    <a:solidFill>
                      <a:schemeClr val="accent1">
                        <a:tint val="20000"/>
                        <a:alpha val="60000"/>
                      </a:schemeClr>
                    </a:solidFill>
                  </a:tcPr>
                </a:tc>
                <a:extLst>
                  <a:ext uri="{0D108BD9-81ED-4DB2-BD59-A6C34878D82A}">
                    <a16:rowId xmlns:a16="http://schemas.microsoft.com/office/drawing/2014/main" val="4115936388"/>
                  </a:ext>
                </a:extLst>
              </a:tr>
            </a:tbl>
          </a:graphicData>
        </a:graphic>
      </p:graphicFrame>
      <p:graphicFrame>
        <p:nvGraphicFramePr>
          <p:cNvPr id="6" name="Tablo 5">
            <a:extLst>
              <a:ext uri="{FF2B5EF4-FFF2-40B4-BE49-F238E27FC236}">
                <a16:creationId xmlns:a16="http://schemas.microsoft.com/office/drawing/2014/main" id="{659BD7ED-7148-4994-B4CD-753B431D7661}"/>
              </a:ext>
            </a:extLst>
          </p:cNvPr>
          <p:cNvGraphicFramePr>
            <a:graphicFrameLocks noGrp="1"/>
          </p:cNvGraphicFramePr>
          <p:nvPr>
            <p:extLst>
              <p:ext uri="{D42A27DB-BD31-4B8C-83A1-F6EECF244321}">
                <p14:modId xmlns:p14="http://schemas.microsoft.com/office/powerpoint/2010/main" val="1150905792"/>
              </p:ext>
            </p:extLst>
          </p:nvPr>
        </p:nvGraphicFramePr>
        <p:xfrm>
          <a:off x="106958" y="1533579"/>
          <a:ext cx="11996928" cy="882450"/>
        </p:xfrm>
        <a:graphic>
          <a:graphicData uri="http://schemas.openxmlformats.org/drawingml/2006/table">
            <a:tbl>
              <a:tblPr firstRow="1" firstCol="1" bandRow="1">
                <a:tableStyleId>{5C22544A-7EE6-4342-B048-85BDC9FD1C3A}</a:tableStyleId>
              </a:tblPr>
              <a:tblGrid>
                <a:gridCol w="1477512">
                  <a:extLst>
                    <a:ext uri="{9D8B030D-6E8A-4147-A177-3AD203B41FA5}">
                      <a16:colId xmlns:a16="http://schemas.microsoft.com/office/drawing/2014/main" val="1635233704"/>
                    </a:ext>
                  </a:extLst>
                </a:gridCol>
                <a:gridCol w="10519416">
                  <a:extLst>
                    <a:ext uri="{9D8B030D-6E8A-4147-A177-3AD203B41FA5}">
                      <a16:colId xmlns:a16="http://schemas.microsoft.com/office/drawing/2014/main" val="4095596175"/>
                    </a:ext>
                  </a:extLst>
                </a:gridCol>
              </a:tblGrid>
              <a:tr h="882450">
                <a:tc>
                  <a:txBody>
                    <a:bodyPr/>
                    <a:lstStyle/>
                    <a:p>
                      <a:pPr algn="just">
                        <a:lnSpc>
                          <a:spcPct val="107000"/>
                        </a:lnSpc>
                        <a:spcAft>
                          <a:spcPts val="0"/>
                        </a:spcAft>
                      </a:pPr>
                      <a:r>
                        <a:rPr lang="tr-TR" sz="1400" b="1" kern="1200" dirty="0">
                          <a:solidFill>
                            <a:srgbClr val="002060"/>
                          </a:solidFill>
                          <a:effectLst/>
                          <a:latin typeface="+mn-lt"/>
                          <a:ea typeface="+mn-ea"/>
                          <a:cs typeface="+mn-cs"/>
                        </a:rPr>
                        <a:t>AÇIKLAMA</a:t>
                      </a:r>
                    </a:p>
                  </a:txBody>
                  <a:tcPr marL="57755" marR="57755" marT="0" marB="0" anchor="ctr">
                    <a:solidFill>
                      <a:schemeClr val="accent5">
                        <a:lumMod val="20000"/>
                        <a:lumOff val="80000"/>
                      </a:schemeClr>
                    </a:solidFill>
                  </a:tcPr>
                </a:tc>
                <a:tc>
                  <a:txBody>
                    <a:bodyPr/>
                    <a:lstStyle/>
                    <a:p>
                      <a:pPr algn="just">
                        <a:lnSpc>
                          <a:spcPct val="107000"/>
                        </a:lnSpc>
                        <a:spcAft>
                          <a:spcPts val="0"/>
                        </a:spcAft>
                      </a:pPr>
                      <a:r>
                        <a:rPr lang="tr-TR" sz="1300" b="1" kern="1200" dirty="0">
                          <a:solidFill>
                            <a:srgbClr val="002060"/>
                          </a:solidFill>
                          <a:effectLst/>
                          <a:latin typeface="+mn-lt"/>
                          <a:ea typeface="+mn-ea"/>
                          <a:cs typeface="+mn-cs"/>
                        </a:rPr>
                        <a:t>1/1/2018 ila 31/12/2022 tarihleri arasında işe alınan ve kapsama giren sigortalılar için; İmalat veya 2018/11969 sayılı Bakanlar Kurulu Kararı ile belirlenen bilişim sektöründe faaliyet gösteren işyerleri için; brüt asgari ücreti geçmemek üzere prime esas kazanç üzerinden hesaplanan sigortalı ve işveren hissesi primlerinin tamamı, diğer sektörlerde faaliyet gösteren işyerleri için; prime esas kazanç alt sınırı üzerinden hesaplanan sigortalı ve işveren hissesi primlerinin tamamı</a:t>
                      </a:r>
                      <a:r>
                        <a:rPr lang="tr-TR" sz="1300" b="1" kern="1200" baseline="0" dirty="0">
                          <a:solidFill>
                            <a:srgbClr val="002060"/>
                          </a:solidFill>
                          <a:effectLst/>
                          <a:latin typeface="+mn-lt"/>
                          <a:ea typeface="+mn-ea"/>
                          <a:cs typeface="+mn-cs"/>
                        </a:rPr>
                        <a:t> </a:t>
                      </a:r>
                      <a:r>
                        <a:rPr lang="tr-TR" sz="1300" b="1" kern="1200" dirty="0">
                          <a:solidFill>
                            <a:srgbClr val="002060"/>
                          </a:solidFill>
                          <a:effectLst/>
                          <a:latin typeface="+mn-lt"/>
                          <a:ea typeface="+mn-ea"/>
                          <a:cs typeface="+mn-cs"/>
                        </a:rPr>
                        <a:t>İşsizlik Sigortası Fonu tarafından karşılanacaktır.</a:t>
                      </a:r>
                    </a:p>
                  </a:txBody>
                  <a:tcPr marL="89535" marR="89535" marT="0" marB="0">
                    <a:solidFill>
                      <a:schemeClr val="accent1">
                        <a:tint val="20000"/>
                        <a:alpha val="60000"/>
                      </a:schemeClr>
                    </a:solidFill>
                  </a:tcPr>
                </a:tc>
                <a:extLst>
                  <a:ext uri="{0D108BD9-81ED-4DB2-BD59-A6C34878D82A}">
                    <a16:rowId xmlns:a16="http://schemas.microsoft.com/office/drawing/2014/main" val="2049017253"/>
                  </a:ext>
                </a:extLst>
              </a:tr>
            </a:tbl>
          </a:graphicData>
        </a:graphic>
      </p:graphicFrame>
      <p:graphicFrame>
        <p:nvGraphicFramePr>
          <p:cNvPr id="24" name="Tablo 23">
            <a:extLst>
              <a:ext uri="{FF2B5EF4-FFF2-40B4-BE49-F238E27FC236}">
                <a16:creationId xmlns:a16="http://schemas.microsoft.com/office/drawing/2014/main" id="{F8AF8746-C45A-4BF7-8898-34CF7BFDE17A}"/>
              </a:ext>
            </a:extLst>
          </p:cNvPr>
          <p:cNvGraphicFramePr>
            <a:graphicFrameLocks noGrp="1"/>
          </p:cNvGraphicFramePr>
          <p:nvPr>
            <p:extLst>
              <p:ext uri="{D42A27DB-BD31-4B8C-83A1-F6EECF244321}">
                <p14:modId xmlns:p14="http://schemas.microsoft.com/office/powerpoint/2010/main" val="4280186918"/>
              </p:ext>
            </p:extLst>
          </p:nvPr>
        </p:nvGraphicFramePr>
        <p:xfrm>
          <a:off x="81371" y="5174505"/>
          <a:ext cx="12046943" cy="1730312"/>
        </p:xfrm>
        <a:graphic>
          <a:graphicData uri="http://schemas.openxmlformats.org/drawingml/2006/table">
            <a:tbl>
              <a:tblPr firstRow="1" firstCol="1" bandRow="1">
                <a:tableStyleId>{5C22544A-7EE6-4342-B048-85BDC9FD1C3A}</a:tableStyleId>
              </a:tblPr>
              <a:tblGrid>
                <a:gridCol w="2204444">
                  <a:extLst>
                    <a:ext uri="{9D8B030D-6E8A-4147-A177-3AD203B41FA5}">
                      <a16:colId xmlns:a16="http://schemas.microsoft.com/office/drawing/2014/main" val="2564627808"/>
                    </a:ext>
                  </a:extLst>
                </a:gridCol>
                <a:gridCol w="1790700">
                  <a:extLst>
                    <a:ext uri="{9D8B030D-6E8A-4147-A177-3AD203B41FA5}">
                      <a16:colId xmlns:a16="http://schemas.microsoft.com/office/drawing/2014/main" val="3048014946"/>
                    </a:ext>
                  </a:extLst>
                </a:gridCol>
                <a:gridCol w="2032000">
                  <a:extLst>
                    <a:ext uri="{9D8B030D-6E8A-4147-A177-3AD203B41FA5}">
                      <a16:colId xmlns:a16="http://schemas.microsoft.com/office/drawing/2014/main" val="2577724729"/>
                    </a:ext>
                  </a:extLst>
                </a:gridCol>
                <a:gridCol w="1341934">
                  <a:extLst>
                    <a:ext uri="{9D8B030D-6E8A-4147-A177-3AD203B41FA5}">
                      <a16:colId xmlns:a16="http://schemas.microsoft.com/office/drawing/2014/main" val="3708009783"/>
                    </a:ext>
                  </a:extLst>
                </a:gridCol>
                <a:gridCol w="1876728">
                  <a:extLst>
                    <a:ext uri="{9D8B030D-6E8A-4147-A177-3AD203B41FA5}">
                      <a16:colId xmlns:a16="http://schemas.microsoft.com/office/drawing/2014/main" val="812310856"/>
                    </a:ext>
                  </a:extLst>
                </a:gridCol>
                <a:gridCol w="2801137">
                  <a:extLst>
                    <a:ext uri="{9D8B030D-6E8A-4147-A177-3AD203B41FA5}">
                      <a16:colId xmlns:a16="http://schemas.microsoft.com/office/drawing/2014/main" val="4207923234"/>
                    </a:ext>
                  </a:extLst>
                </a:gridCol>
              </a:tblGrid>
              <a:tr h="205563">
                <a:tc gridSpan="6">
                  <a:txBody>
                    <a:bodyPr/>
                    <a:lstStyle/>
                    <a:p>
                      <a:pPr algn="l">
                        <a:lnSpc>
                          <a:spcPct val="107000"/>
                        </a:lnSpc>
                        <a:spcAft>
                          <a:spcPts val="0"/>
                        </a:spcAft>
                      </a:pPr>
                      <a:r>
                        <a:rPr lang="tr-TR" sz="1200" dirty="0">
                          <a:effectLst/>
                        </a:rPr>
                        <a:t>RAKAMLARLA TEŞVİK ÖRNEKLERİ  (2021 RAKAMLARINA GÖRE)</a:t>
                      </a:r>
                      <a:endParaRPr lang="tr-TR"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8417" marR="58417" marT="0" marB="0">
                    <a:solidFill>
                      <a:srgbClr val="C00000"/>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53994134"/>
                  </a:ext>
                </a:extLst>
              </a:tr>
              <a:tr h="144337">
                <a:tc gridSpan="3">
                  <a:txBody>
                    <a:bodyPr/>
                    <a:lstStyle/>
                    <a:p>
                      <a:pPr algn="ctr">
                        <a:lnSpc>
                          <a:spcPct val="107000"/>
                        </a:lnSpc>
                        <a:spcAft>
                          <a:spcPts val="0"/>
                        </a:spcAft>
                      </a:pPr>
                      <a:r>
                        <a:rPr lang="tr-TR" sz="1000" b="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PEK ALT SINIRDAN </a:t>
                      </a:r>
                      <a:r>
                        <a:rPr lang="tr-TR" sz="1000" b="1"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rPr>
                        <a:t>( İMALAT VEYA BİLİŞİM )</a:t>
                      </a:r>
                      <a:endParaRPr lang="tr-TR" sz="1100"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chemeClr val="tx2">
                        <a:lumMod val="40000"/>
                        <a:lumOff val="60000"/>
                        <a:alpha val="58000"/>
                      </a:schemeClr>
                    </a:solidFill>
                  </a:tcPr>
                </a:tc>
                <a:tc hMerge="1">
                  <a:txBody>
                    <a:bodyPr/>
                    <a:lstStyle/>
                    <a:p>
                      <a:endParaRPr lang="tr-TR"/>
                    </a:p>
                  </a:txBody>
                  <a:tcPr/>
                </a:tc>
                <a:tc hMerge="1">
                  <a:txBody>
                    <a:bodyPr/>
                    <a:lstStyle/>
                    <a:p>
                      <a:endParaRPr lang="tr-TR"/>
                    </a:p>
                  </a:txBody>
                  <a:tcPr/>
                </a:tc>
                <a:tc gridSpan="3">
                  <a:txBody>
                    <a:bodyPr/>
                    <a:lstStyle/>
                    <a:p>
                      <a:pPr algn="ctr">
                        <a:lnSpc>
                          <a:spcPct val="107000"/>
                        </a:lnSpc>
                        <a:spcAft>
                          <a:spcPts val="0"/>
                        </a:spcAft>
                      </a:pPr>
                      <a:r>
                        <a:rPr lang="tr-TR" sz="1000" b="1" dirty="0">
                          <a:effectLst/>
                          <a:latin typeface="Calibri" panose="020F0502020204030204" pitchFamily="34" charset="0"/>
                          <a:ea typeface="Times New Roman" panose="02020603050405020304" pitchFamily="18" charset="0"/>
                          <a:cs typeface="Times New Roman" panose="02020603050405020304" pitchFamily="18" charset="0"/>
                        </a:rPr>
                        <a:t>PEK ÜST SINIRDAN </a:t>
                      </a:r>
                      <a:r>
                        <a:rPr lang="tr-TR" sz="10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(İMALAT VEYA BİLİŞİM)</a:t>
                      </a:r>
                      <a:endParaRPr lang="tr-TR"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chemeClr val="accent1">
                        <a:alpha val="58000"/>
                      </a:schemeClr>
                    </a:solidFill>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312391257"/>
                  </a:ext>
                </a:extLst>
              </a:tr>
              <a:tr h="375813">
                <a:tc>
                  <a:txBody>
                    <a:bodyPr/>
                    <a:lstStyle/>
                    <a:p>
                      <a:pPr algn="ctr">
                        <a:lnSpc>
                          <a:spcPct val="107000"/>
                        </a:lnSpc>
                        <a:spcAft>
                          <a:spcPts val="0"/>
                        </a:spcAft>
                      </a:pPr>
                      <a:r>
                        <a:rPr lang="tr-TR"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TEŞVİKSİZ TUTAR</a:t>
                      </a:r>
                      <a:endParaRPr lang="tr-TR"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07000"/>
                        </a:lnSpc>
                        <a:spcAft>
                          <a:spcPts val="0"/>
                        </a:spcAft>
                      </a:pPr>
                      <a:r>
                        <a:rPr lang="tr-TR" sz="1100" b="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(%37,5)</a:t>
                      </a:r>
                      <a:endParaRPr lang="tr-TR" sz="11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chemeClr val="tx2">
                        <a:lumMod val="40000"/>
                        <a:lumOff val="60000"/>
                        <a:alpha val="58000"/>
                      </a:schemeClr>
                    </a:solidFill>
                  </a:tcPr>
                </a:tc>
                <a:tc>
                  <a:txBody>
                    <a:bodyPr/>
                    <a:lstStyle/>
                    <a:p>
                      <a:pPr algn="ctr">
                        <a:lnSpc>
                          <a:spcPct val="107000"/>
                        </a:lnSpc>
                        <a:spcAft>
                          <a:spcPts val="0"/>
                        </a:spcAft>
                      </a:pPr>
                      <a:r>
                        <a:rPr lang="tr-TR"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TEŞVİK TUTARI</a:t>
                      </a:r>
                      <a:endParaRPr lang="tr-TR"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07000"/>
                        </a:lnSpc>
                        <a:spcAft>
                          <a:spcPts val="0"/>
                        </a:spcAft>
                      </a:pPr>
                      <a:r>
                        <a:rPr lang="tr-TR"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(%37,5)</a:t>
                      </a:r>
                      <a:endParaRPr lang="tr-TR"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chemeClr val="tx2">
                        <a:lumMod val="40000"/>
                        <a:lumOff val="60000"/>
                        <a:alpha val="58000"/>
                      </a:schemeClr>
                    </a:solidFill>
                  </a:tcPr>
                </a:tc>
                <a:tc>
                  <a:txBody>
                    <a:bodyPr/>
                    <a:lstStyle/>
                    <a:p>
                      <a:pPr algn="ctr">
                        <a:lnSpc>
                          <a:spcPct val="107000"/>
                        </a:lnSpc>
                        <a:spcAft>
                          <a:spcPts val="0"/>
                        </a:spcAft>
                      </a:pPr>
                      <a:r>
                        <a:rPr lang="tr-TR"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TEŞVİK SONRASI TUTAR</a:t>
                      </a:r>
                      <a:endParaRPr lang="tr-TR"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07000"/>
                        </a:lnSpc>
                        <a:spcAft>
                          <a:spcPts val="0"/>
                        </a:spcAft>
                      </a:pPr>
                      <a:r>
                        <a:rPr lang="tr-TR" sz="1100" b="1" dirty="0">
                          <a:effectLst/>
                          <a:latin typeface="Calibri" panose="020F0502020204030204" pitchFamily="34" charset="0"/>
                          <a:ea typeface="Times New Roman" panose="02020603050405020304" pitchFamily="18" charset="0"/>
                          <a:cs typeface="Times New Roman" panose="02020603050405020304" pitchFamily="18" charset="0"/>
                        </a:rPr>
                        <a:t>(%37,5) – (</a:t>
                      </a:r>
                      <a:r>
                        <a:rPr lang="tr-TR"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%37,5)</a:t>
                      </a:r>
                      <a:endParaRPr lang="tr-TR"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chemeClr val="tx2">
                        <a:lumMod val="40000"/>
                        <a:lumOff val="60000"/>
                        <a:alpha val="58000"/>
                      </a:schemeClr>
                    </a:solidFill>
                  </a:tcPr>
                </a:tc>
                <a:tc>
                  <a:txBody>
                    <a:bodyPr/>
                    <a:lstStyle/>
                    <a:p>
                      <a:pPr algn="ctr">
                        <a:lnSpc>
                          <a:spcPct val="107000"/>
                        </a:lnSpc>
                        <a:spcAft>
                          <a:spcPts val="0"/>
                        </a:spcAft>
                      </a:pPr>
                      <a:r>
                        <a:rPr lang="tr-TR"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TEŞVİKSİZ TUTAR</a:t>
                      </a:r>
                      <a:endParaRPr lang="tr-TR"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07000"/>
                        </a:lnSpc>
                        <a:spcAft>
                          <a:spcPts val="0"/>
                        </a:spcAft>
                      </a:pPr>
                      <a:r>
                        <a:rPr lang="tr-TR" sz="1100" b="1" dirty="0">
                          <a:effectLst/>
                          <a:latin typeface="Calibri" panose="020F0502020204030204" pitchFamily="34" charset="0"/>
                          <a:ea typeface="Times New Roman" panose="02020603050405020304" pitchFamily="18" charset="0"/>
                          <a:cs typeface="Times New Roman" panose="02020603050405020304" pitchFamily="18" charset="0"/>
                        </a:rPr>
                        <a:t>(%37,5)</a:t>
                      </a:r>
                      <a:endParaRPr lang="tr-TR"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chemeClr val="accent1">
                        <a:alpha val="58000"/>
                      </a:schemeClr>
                    </a:solidFill>
                  </a:tcPr>
                </a:tc>
                <a:tc>
                  <a:txBody>
                    <a:bodyPr/>
                    <a:lstStyle/>
                    <a:p>
                      <a:pPr algn="ctr">
                        <a:lnSpc>
                          <a:spcPct val="107000"/>
                        </a:lnSpc>
                        <a:spcAft>
                          <a:spcPts val="0"/>
                        </a:spcAft>
                      </a:pPr>
                      <a:r>
                        <a:rPr lang="tr-TR"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TEŞVİK TUTARI</a:t>
                      </a:r>
                      <a:endParaRPr lang="tr-TR"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07000"/>
                        </a:lnSpc>
                        <a:spcAft>
                          <a:spcPts val="0"/>
                        </a:spcAft>
                      </a:pPr>
                      <a:r>
                        <a:rPr lang="tr-TR"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(BRÜT A.Ü.)</a:t>
                      </a:r>
                      <a:endParaRPr lang="tr-TR"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chemeClr val="accent1">
                        <a:alpha val="58000"/>
                      </a:schemeClr>
                    </a:solidFill>
                  </a:tcPr>
                </a:tc>
                <a:tc>
                  <a:txBody>
                    <a:bodyPr/>
                    <a:lstStyle/>
                    <a:p>
                      <a:pPr algn="ctr">
                        <a:lnSpc>
                          <a:spcPct val="107000"/>
                        </a:lnSpc>
                        <a:spcAft>
                          <a:spcPts val="0"/>
                        </a:spcAft>
                      </a:pPr>
                      <a:r>
                        <a:rPr lang="tr-TR"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TEŞVİK SONRASI TUTAR</a:t>
                      </a:r>
                      <a:endParaRPr lang="tr-TR"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07000"/>
                        </a:lnSpc>
                        <a:spcAft>
                          <a:spcPts val="0"/>
                        </a:spcAft>
                      </a:pPr>
                      <a:r>
                        <a:rPr lang="tr-TR" sz="1100" b="1" dirty="0">
                          <a:effectLst/>
                          <a:latin typeface="Calibri" panose="020F0502020204030204" pitchFamily="34" charset="0"/>
                          <a:ea typeface="Times New Roman" panose="02020603050405020304" pitchFamily="18" charset="0"/>
                          <a:cs typeface="Times New Roman" panose="02020603050405020304" pitchFamily="18" charset="0"/>
                        </a:rPr>
                        <a:t>(%37,5) – (</a:t>
                      </a:r>
                      <a:r>
                        <a:rPr lang="tr-TR"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BRÜT A.Ü.)</a:t>
                      </a:r>
                      <a:endParaRPr lang="tr-TR"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chemeClr val="accent1">
                        <a:alpha val="58000"/>
                      </a:schemeClr>
                    </a:solidFill>
                  </a:tcPr>
                </a:tc>
                <a:extLst>
                  <a:ext uri="{0D108BD9-81ED-4DB2-BD59-A6C34878D82A}">
                    <a16:rowId xmlns:a16="http://schemas.microsoft.com/office/drawing/2014/main" val="340633354"/>
                  </a:ext>
                </a:extLst>
              </a:tr>
              <a:tr h="202036">
                <a:tc>
                  <a:txBody>
                    <a:bodyPr/>
                    <a:lstStyle/>
                    <a:p>
                      <a:pPr algn="ctr">
                        <a:lnSpc>
                          <a:spcPct val="107000"/>
                        </a:lnSpc>
                        <a:spcAft>
                          <a:spcPts val="0"/>
                        </a:spcAft>
                      </a:pPr>
                      <a:r>
                        <a:rPr lang="tr-TR" sz="14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1.341,56 TL</a:t>
                      </a:r>
                      <a:endParaRPr lang="tr-TR" sz="14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rgbClr val="00B050">
                        <a:alpha val="40000"/>
                      </a:srgbClr>
                    </a:solidFill>
                  </a:tcPr>
                </a:tc>
                <a:tc>
                  <a:txBody>
                    <a:bodyPr/>
                    <a:lstStyle/>
                    <a:p>
                      <a:pPr algn="ctr">
                        <a:lnSpc>
                          <a:spcPct val="107000"/>
                        </a:lnSpc>
                        <a:spcAft>
                          <a:spcPts val="0"/>
                        </a:spcAft>
                      </a:pPr>
                      <a:r>
                        <a:rPr lang="tr-TR" sz="14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1.341,56 TL</a:t>
                      </a:r>
                      <a:endParaRPr lang="tr-TR" sz="14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rgbClr val="00B050">
                        <a:alpha val="40000"/>
                      </a:srgbClr>
                    </a:solidFill>
                  </a:tcPr>
                </a:tc>
                <a:tc>
                  <a:txBody>
                    <a:bodyPr/>
                    <a:lstStyle/>
                    <a:p>
                      <a:pPr algn="ctr">
                        <a:lnSpc>
                          <a:spcPct val="107000"/>
                        </a:lnSpc>
                        <a:spcAft>
                          <a:spcPts val="0"/>
                        </a:spcAft>
                      </a:pPr>
                      <a:r>
                        <a:rPr lang="tr-TR" sz="14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0</a:t>
                      </a:r>
                      <a:endParaRPr lang="tr-TR" sz="14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rgbClr val="00B050">
                        <a:alpha val="40000"/>
                      </a:srgbClr>
                    </a:solidFill>
                  </a:tcPr>
                </a:tc>
                <a:tc>
                  <a:txBody>
                    <a:bodyPr/>
                    <a:lstStyle/>
                    <a:p>
                      <a:pPr algn="ctr">
                        <a:lnSpc>
                          <a:spcPct val="107000"/>
                        </a:lnSpc>
                        <a:spcAft>
                          <a:spcPts val="0"/>
                        </a:spcAft>
                      </a:pPr>
                      <a:r>
                        <a:rPr lang="tr-TR" sz="1400" b="1" dirty="0">
                          <a:solidFill>
                            <a:schemeClr val="bg1"/>
                          </a:solidFill>
                          <a:effectLst/>
                        </a:rPr>
                        <a:t>10.061,78</a:t>
                      </a:r>
                      <a:r>
                        <a:rPr lang="tr-TR" sz="14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 TL</a:t>
                      </a:r>
                      <a:endParaRPr lang="tr-TR" sz="14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rgbClr val="C00000">
                        <a:alpha val="40000"/>
                      </a:srgbClr>
                    </a:solidFill>
                  </a:tcPr>
                </a:tc>
                <a:tc>
                  <a:txBody>
                    <a:bodyPr/>
                    <a:lstStyle/>
                    <a:p>
                      <a:pPr algn="ctr">
                        <a:lnSpc>
                          <a:spcPct val="107000"/>
                        </a:lnSpc>
                        <a:spcAft>
                          <a:spcPts val="0"/>
                        </a:spcAft>
                      </a:pPr>
                      <a:r>
                        <a:rPr lang="tr-TR" sz="14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3.577,50 TL</a:t>
                      </a:r>
                      <a:endParaRPr lang="tr-TR" sz="14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rgbClr val="C00000">
                        <a:alpha val="40000"/>
                      </a:srgbClr>
                    </a:solidFill>
                  </a:tcPr>
                </a:tc>
                <a:tc>
                  <a:txBody>
                    <a:bodyPr/>
                    <a:lstStyle/>
                    <a:p>
                      <a:pPr algn="ctr">
                        <a:lnSpc>
                          <a:spcPct val="107000"/>
                        </a:lnSpc>
                        <a:spcAft>
                          <a:spcPts val="0"/>
                        </a:spcAft>
                      </a:pPr>
                      <a:r>
                        <a:rPr lang="tr-TR" sz="14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6.484,28 TL</a:t>
                      </a:r>
                      <a:endParaRPr lang="tr-TR" sz="14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rgbClr val="C00000">
                        <a:alpha val="40000"/>
                      </a:srgbClr>
                    </a:solidFill>
                  </a:tcPr>
                </a:tc>
                <a:extLst>
                  <a:ext uri="{0D108BD9-81ED-4DB2-BD59-A6C34878D82A}">
                    <a16:rowId xmlns:a16="http://schemas.microsoft.com/office/drawing/2014/main" val="2087065980"/>
                  </a:ext>
                </a:extLst>
              </a:tr>
              <a:tr h="144337">
                <a:tc gridSpan="3">
                  <a:txBody>
                    <a:bodyPr/>
                    <a:lstStyle/>
                    <a:p>
                      <a:pPr algn="ctr">
                        <a:lnSpc>
                          <a:spcPct val="107000"/>
                        </a:lnSpc>
                        <a:spcAft>
                          <a:spcPts val="0"/>
                        </a:spcAft>
                      </a:pPr>
                      <a:r>
                        <a:rPr lang="tr-TR" sz="1000" b="1" dirty="0">
                          <a:effectLst/>
                          <a:latin typeface="Calibri" panose="020F0502020204030204" pitchFamily="34" charset="0"/>
                          <a:ea typeface="Times New Roman" panose="02020603050405020304" pitchFamily="18" charset="0"/>
                          <a:cs typeface="Times New Roman" panose="02020603050405020304" pitchFamily="18" charset="0"/>
                        </a:rPr>
                        <a:t>PEK ALT SINIRDAN</a:t>
                      </a:r>
                      <a:r>
                        <a:rPr lang="tr-TR" sz="10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tr-TR" sz="1000" b="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DİĞER SEKTÖRLER )</a:t>
                      </a:r>
                      <a:endParaRPr lang="tr-TR" sz="11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rgbClr val="00B050">
                        <a:alpha val="40000"/>
                      </a:srgbClr>
                    </a:solidFill>
                  </a:tcPr>
                </a:tc>
                <a:tc hMerge="1">
                  <a:txBody>
                    <a:bodyPr/>
                    <a:lstStyle/>
                    <a:p>
                      <a:endParaRPr lang="tr-TR"/>
                    </a:p>
                  </a:txBody>
                  <a:tcPr>
                    <a:solidFill>
                      <a:srgbClr val="00B050">
                        <a:alpha val="40000"/>
                      </a:srgbClr>
                    </a:solidFill>
                  </a:tcPr>
                </a:tc>
                <a:tc hMerge="1">
                  <a:txBody>
                    <a:bodyPr/>
                    <a:lstStyle/>
                    <a:p>
                      <a:endParaRPr lang="tr-TR"/>
                    </a:p>
                  </a:txBody>
                  <a:tcPr>
                    <a:solidFill>
                      <a:srgbClr val="00B050">
                        <a:alpha val="40000"/>
                      </a:srgbClr>
                    </a:solidFill>
                  </a:tcPr>
                </a:tc>
                <a:tc gridSpan="3">
                  <a:txBody>
                    <a:bodyPr/>
                    <a:lstStyle/>
                    <a:p>
                      <a:pPr algn="ctr">
                        <a:lnSpc>
                          <a:spcPct val="107000"/>
                        </a:lnSpc>
                        <a:spcAft>
                          <a:spcPts val="0"/>
                        </a:spcAft>
                      </a:pPr>
                      <a:r>
                        <a:rPr lang="tr-TR" sz="10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PEK ÜST SINIRDAN </a:t>
                      </a:r>
                      <a:r>
                        <a:rPr lang="tr-TR" sz="1000" b="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(DİĞER SEKTÖRLER)</a:t>
                      </a:r>
                      <a:endParaRPr lang="tr-TR" sz="11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rgbClr val="C00000">
                        <a:alpha val="40000"/>
                      </a:srgbClr>
                    </a:solidFill>
                  </a:tcPr>
                </a:tc>
                <a:tc hMerge="1">
                  <a:txBody>
                    <a:bodyPr/>
                    <a:lstStyle/>
                    <a:p>
                      <a:endParaRPr lang="tr-TR"/>
                    </a:p>
                  </a:txBody>
                  <a:tcPr>
                    <a:solidFill>
                      <a:srgbClr val="C00000">
                        <a:alpha val="40000"/>
                      </a:srgbClr>
                    </a:solidFill>
                  </a:tcPr>
                </a:tc>
                <a:tc hMerge="1">
                  <a:txBody>
                    <a:bodyPr/>
                    <a:lstStyle/>
                    <a:p>
                      <a:endParaRPr lang="tr-TR"/>
                    </a:p>
                  </a:txBody>
                  <a:tcPr/>
                </a:tc>
                <a:extLst>
                  <a:ext uri="{0D108BD9-81ED-4DB2-BD59-A6C34878D82A}">
                    <a16:rowId xmlns:a16="http://schemas.microsoft.com/office/drawing/2014/main" val="3748919080"/>
                  </a:ext>
                </a:extLst>
              </a:tr>
              <a:tr h="366234">
                <a:tc>
                  <a:txBody>
                    <a:bodyPr/>
                    <a:lstStyle/>
                    <a:p>
                      <a:pPr algn="ctr">
                        <a:lnSpc>
                          <a:spcPct val="107000"/>
                        </a:lnSpc>
                        <a:spcAft>
                          <a:spcPts val="0"/>
                        </a:spcAft>
                      </a:pPr>
                      <a:r>
                        <a:rPr lang="tr-TR" sz="1100" b="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TEŞVİKSİZ TUTAR</a:t>
                      </a:r>
                      <a:endParaRPr lang="tr-TR" sz="11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algn="l">
                        <a:lnSpc>
                          <a:spcPct val="107000"/>
                        </a:lnSpc>
                        <a:spcAft>
                          <a:spcPts val="0"/>
                        </a:spcAft>
                      </a:pPr>
                      <a:r>
                        <a:rPr lang="tr-TR" sz="1100" b="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(%37,5)</a:t>
                      </a:r>
                      <a:endParaRPr lang="tr-TR" sz="11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rgbClr val="00B050">
                        <a:alpha val="40000"/>
                      </a:srgbClr>
                    </a:solidFill>
                  </a:tcPr>
                </a:tc>
                <a:tc>
                  <a:txBody>
                    <a:bodyPr/>
                    <a:lstStyle/>
                    <a:p>
                      <a:pPr algn="ctr">
                        <a:lnSpc>
                          <a:spcPct val="107000"/>
                        </a:lnSpc>
                        <a:spcAft>
                          <a:spcPts val="0"/>
                        </a:spcAft>
                      </a:pPr>
                      <a:r>
                        <a:rPr lang="tr-TR" sz="1100" b="1" dirty="0">
                          <a:effectLst/>
                          <a:latin typeface="Calibri" panose="020F0502020204030204" pitchFamily="34" charset="0"/>
                          <a:ea typeface="Times New Roman" panose="02020603050405020304" pitchFamily="18" charset="0"/>
                          <a:cs typeface="Times New Roman" panose="02020603050405020304" pitchFamily="18" charset="0"/>
                        </a:rPr>
                        <a:t>TEŞVİK  TUTARI</a:t>
                      </a:r>
                      <a:endParaRPr lang="tr-TR"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07000"/>
                        </a:lnSpc>
                        <a:spcAft>
                          <a:spcPts val="0"/>
                        </a:spcAft>
                      </a:pPr>
                      <a:r>
                        <a:rPr lang="tr-TR" sz="1100" b="1" dirty="0">
                          <a:effectLst/>
                          <a:latin typeface="Calibri" panose="020F0502020204030204" pitchFamily="34" charset="0"/>
                          <a:ea typeface="Times New Roman" panose="02020603050405020304" pitchFamily="18" charset="0"/>
                          <a:cs typeface="Times New Roman" panose="02020603050405020304" pitchFamily="18" charset="0"/>
                        </a:rPr>
                        <a:t>(%37,5)</a:t>
                      </a:r>
                      <a:endParaRPr lang="tr-TR"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rgbClr val="00B050">
                        <a:alpha val="40000"/>
                      </a:srgbClr>
                    </a:solidFill>
                  </a:tcPr>
                </a:tc>
                <a:tc>
                  <a:txBody>
                    <a:bodyPr/>
                    <a:lstStyle/>
                    <a:p>
                      <a:pPr algn="ctr">
                        <a:lnSpc>
                          <a:spcPct val="107000"/>
                        </a:lnSpc>
                        <a:spcAft>
                          <a:spcPts val="0"/>
                        </a:spcAft>
                      </a:pPr>
                      <a:r>
                        <a:rPr lang="tr-TR" sz="1100" b="1" dirty="0">
                          <a:effectLst/>
                          <a:latin typeface="Calibri" panose="020F0502020204030204" pitchFamily="34" charset="0"/>
                          <a:ea typeface="Times New Roman" panose="02020603050405020304" pitchFamily="18" charset="0"/>
                          <a:cs typeface="Times New Roman" panose="02020603050405020304" pitchFamily="18" charset="0"/>
                        </a:rPr>
                        <a:t>TEŞVİK SONRASI TUTAR</a:t>
                      </a:r>
                      <a:endParaRPr lang="tr-TR"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07000"/>
                        </a:lnSpc>
                        <a:spcAft>
                          <a:spcPts val="0"/>
                        </a:spcAft>
                      </a:pPr>
                      <a:r>
                        <a:rPr lang="tr-TR" sz="1100" b="1" dirty="0">
                          <a:effectLst/>
                          <a:latin typeface="Calibri" panose="020F0502020204030204" pitchFamily="34" charset="0"/>
                          <a:ea typeface="Times New Roman" panose="02020603050405020304" pitchFamily="18" charset="0"/>
                          <a:cs typeface="Times New Roman" panose="02020603050405020304" pitchFamily="18" charset="0"/>
                        </a:rPr>
                        <a:t>(%37,5) – (%37,5)</a:t>
                      </a:r>
                      <a:endParaRPr lang="tr-TR"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rgbClr val="00B050">
                        <a:alpha val="40000"/>
                      </a:srgbClr>
                    </a:solidFill>
                  </a:tcPr>
                </a:tc>
                <a:tc>
                  <a:txBody>
                    <a:bodyPr/>
                    <a:lstStyle/>
                    <a:p>
                      <a:pPr algn="ctr">
                        <a:lnSpc>
                          <a:spcPct val="107000"/>
                        </a:lnSpc>
                        <a:spcAft>
                          <a:spcPts val="0"/>
                        </a:spcAft>
                      </a:pPr>
                      <a:r>
                        <a:rPr lang="tr-TR" sz="1100" b="1" dirty="0">
                          <a:effectLst/>
                          <a:latin typeface="Calibri" panose="020F0502020204030204" pitchFamily="34" charset="0"/>
                          <a:ea typeface="Times New Roman" panose="02020603050405020304" pitchFamily="18" charset="0"/>
                          <a:cs typeface="Times New Roman" panose="02020603050405020304" pitchFamily="18" charset="0"/>
                        </a:rPr>
                        <a:t>TEŞVİKSİZ TUTAR</a:t>
                      </a:r>
                      <a:endParaRPr lang="tr-TR"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07000"/>
                        </a:lnSpc>
                        <a:spcAft>
                          <a:spcPts val="0"/>
                        </a:spcAft>
                      </a:pPr>
                      <a:r>
                        <a:rPr lang="tr-TR" sz="1100" b="1" dirty="0">
                          <a:effectLst/>
                          <a:latin typeface="Calibri" panose="020F0502020204030204" pitchFamily="34" charset="0"/>
                          <a:ea typeface="Times New Roman" panose="02020603050405020304" pitchFamily="18" charset="0"/>
                          <a:cs typeface="Times New Roman" panose="02020603050405020304" pitchFamily="18" charset="0"/>
                        </a:rPr>
                        <a:t>(%37,5)</a:t>
                      </a:r>
                      <a:endParaRPr lang="tr-TR"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rgbClr val="C00000">
                        <a:alpha val="40000"/>
                      </a:srgbClr>
                    </a:solidFill>
                  </a:tcPr>
                </a:tc>
                <a:tc>
                  <a:txBody>
                    <a:bodyPr/>
                    <a:lstStyle/>
                    <a:p>
                      <a:pPr algn="ctr">
                        <a:lnSpc>
                          <a:spcPct val="107000"/>
                        </a:lnSpc>
                        <a:spcAft>
                          <a:spcPts val="0"/>
                        </a:spcAft>
                      </a:pPr>
                      <a:r>
                        <a:rPr lang="tr-TR" sz="1100" b="1" dirty="0">
                          <a:effectLst/>
                          <a:latin typeface="Calibri" panose="020F0502020204030204" pitchFamily="34" charset="0"/>
                          <a:ea typeface="Times New Roman" panose="02020603050405020304" pitchFamily="18" charset="0"/>
                          <a:cs typeface="Times New Roman" panose="02020603050405020304" pitchFamily="18" charset="0"/>
                        </a:rPr>
                        <a:t>TEŞVİK TUTARI</a:t>
                      </a:r>
                      <a:endParaRPr lang="tr-TR"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07000"/>
                        </a:lnSpc>
                        <a:spcAft>
                          <a:spcPts val="0"/>
                        </a:spcAft>
                      </a:pPr>
                      <a:r>
                        <a:rPr lang="tr-TR" sz="1100" b="1" dirty="0">
                          <a:effectLst/>
                          <a:latin typeface="Calibri" panose="020F0502020204030204" pitchFamily="34" charset="0"/>
                          <a:ea typeface="Times New Roman" panose="02020603050405020304" pitchFamily="18" charset="0"/>
                          <a:cs typeface="Times New Roman" panose="02020603050405020304" pitchFamily="18" charset="0"/>
                        </a:rPr>
                        <a:t>(A.Ü. X %37,5)</a:t>
                      </a:r>
                      <a:endParaRPr lang="tr-TR"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rgbClr val="C00000">
                        <a:alpha val="40000"/>
                      </a:srgbClr>
                    </a:solidFill>
                  </a:tcPr>
                </a:tc>
                <a:tc>
                  <a:txBody>
                    <a:bodyPr/>
                    <a:lstStyle/>
                    <a:p>
                      <a:pPr algn="ctr">
                        <a:lnSpc>
                          <a:spcPct val="107000"/>
                        </a:lnSpc>
                        <a:spcAft>
                          <a:spcPts val="0"/>
                        </a:spcAft>
                      </a:pPr>
                      <a:r>
                        <a:rPr lang="tr-TR" sz="1100" b="1" dirty="0">
                          <a:effectLst/>
                          <a:latin typeface="Calibri" panose="020F0502020204030204" pitchFamily="34" charset="0"/>
                          <a:ea typeface="Times New Roman" panose="02020603050405020304" pitchFamily="18" charset="0"/>
                          <a:cs typeface="Times New Roman" panose="02020603050405020304" pitchFamily="18" charset="0"/>
                        </a:rPr>
                        <a:t>TEŞVİK SONRASI TUTAR</a:t>
                      </a:r>
                      <a:endParaRPr lang="tr-TR"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07000"/>
                        </a:lnSpc>
                        <a:spcAft>
                          <a:spcPts val="0"/>
                        </a:spcAft>
                      </a:pPr>
                      <a:r>
                        <a:rPr lang="tr-TR" sz="1100" b="1" dirty="0">
                          <a:effectLst/>
                          <a:latin typeface="Calibri" panose="020F0502020204030204" pitchFamily="34" charset="0"/>
                          <a:ea typeface="Times New Roman" panose="02020603050405020304" pitchFamily="18" charset="0"/>
                          <a:cs typeface="Times New Roman" panose="02020603050405020304" pitchFamily="18" charset="0"/>
                        </a:rPr>
                        <a:t>(%37,5) – (A.Ü. X %37,5)</a:t>
                      </a:r>
                      <a:endParaRPr lang="tr-TR"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rgbClr val="C00000">
                        <a:alpha val="40000"/>
                      </a:srgbClr>
                    </a:solidFill>
                  </a:tcPr>
                </a:tc>
                <a:extLst>
                  <a:ext uri="{0D108BD9-81ED-4DB2-BD59-A6C34878D82A}">
                    <a16:rowId xmlns:a16="http://schemas.microsoft.com/office/drawing/2014/main" val="3744212668"/>
                  </a:ext>
                </a:extLst>
              </a:tr>
              <a:tr h="219560">
                <a:tc>
                  <a:txBody>
                    <a:bodyPr/>
                    <a:lstStyle/>
                    <a:p>
                      <a:pPr algn="ctr">
                        <a:lnSpc>
                          <a:spcPct val="107000"/>
                        </a:lnSpc>
                        <a:spcAft>
                          <a:spcPts val="0"/>
                        </a:spcAft>
                      </a:pPr>
                      <a:r>
                        <a:rPr lang="tr-TR" sz="14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1.341,56 TL</a:t>
                      </a:r>
                      <a:endParaRPr lang="tr-TR" sz="14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rgbClr val="00B050">
                        <a:alpha val="40000"/>
                      </a:srgbClr>
                    </a:solidFill>
                  </a:tcPr>
                </a:tc>
                <a:tc>
                  <a:txBody>
                    <a:bodyPr/>
                    <a:lstStyle/>
                    <a:p>
                      <a:pPr algn="ctr">
                        <a:lnSpc>
                          <a:spcPct val="107000"/>
                        </a:lnSpc>
                        <a:spcAft>
                          <a:spcPts val="0"/>
                        </a:spcAft>
                      </a:pPr>
                      <a:r>
                        <a:rPr lang="tr-TR" sz="14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1.341,56 TL</a:t>
                      </a:r>
                      <a:endParaRPr lang="tr-TR" sz="14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rgbClr val="00B050">
                        <a:alpha val="40000"/>
                      </a:srgbClr>
                    </a:solidFill>
                  </a:tcPr>
                </a:tc>
                <a:tc>
                  <a:txBody>
                    <a:bodyPr/>
                    <a:lstStyle/>
                    <a:p>
                      <a:pPr algn="ctr">
                        <a:lnSpc>
                          <a:spcPct val="107000"/>
                        </a:lnSpc>
                        <a:spcAft>
                          <a:spcPts val="0"/>
                        </a:spcAft>
                      </a:pPr>
                      <a:r>
                        <a:rPr lang="tr-TR" sz="1400" b="1">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0</a:t>
                      </a:r>
                      <a:endParaRPr lang="tr-TR" sz="140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rgbClr val="00B050">
                        <a:alpha val="40000"/>
                      </a:srgbClr>
                    </a:solidFill>
                  </a:tcPr>
                </a:tc>
                <a:tc>
                  <a:txBody>
                    <a:bodyPr/>
                    <a:lstStyle/>
                    <a:p>
                      <a:pPr algn="ctr">
                        <a:lnSpc>
                          <a:spcPct val="107000"/>
                        </a:lnSpc>
                        <a:spcAft>
                          <a:spcPts val="0"/>
                        </a:spcAft>
                      </a:pPr>
                      <a:r>
                        <a:rPr lang="tr-TR" sz="1400" b="1" dirty="0">
                          <a:solidFill>
                            <a:schemeClr val="bg1"/>
                          </a:solidFill>
                          <a:effectLst/>
                        </a:rPr>
                        <a:t>10.061,78</a:t>
                      </a:r>
                      <a:r>
                        <a:rPr lang="tr-TR" sz="14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 TL</a:t>
                      </a:r>
                      <a:endParaRPr lang="tr-TR" sz="14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rgbClr val="C00000">
                        <a:alpha val="40000"/>
                      </a:srgbClr>
                    </a:solidFill>
                  </a:tcPr>
                </a:tc>
                <a:tc>
                  <a:txBody>
                    <a:bodyPr/>
                    <a:lstStyle/>
                    <a:p>
                      <a:pPr algn="ctr">
                        <a:lnSpc>
                          <a:spcPct val="107000"/>
                        </a:lnSpc>
                        <a:spcAft>
                          <a:spcPts val="0"/>
                        </a:spcAft>
                      </a:pPr>
                      <a:r>
                        <a:rPr lang="tr-TR" sz="14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1.341,56 TL</a:t>
                      </a:r>
                      <a:endParaRPr lang="tr-TR" sz="14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rgbClr val="C00000">
                        <a:alpha val="40000"/>
                      </a:srgbClr>
                    </a:solidFill>
                  </a:tcPr>
                </a:tc>
                <a:tc>
                  <a:txBody>
                    <a:bodyPr/>
                    <a:lstStyle/>
                    <a:p>
                      <a:pPr algn="ctr">
                        <a:lnSpc>
                          <a:spcPct val="107000"/>
                        </a:lnSpc>
                        <a:spcAft>
                          <a:spcPts val="0"/>
                        </a:spcAft>
                      </a:pPr>
                      <a:r>
                        <a:rPr lang="tr-TR" sz="14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8.720,22 TL</a:t>
                      </a:r>
                      <a:endParaRPr lang="tr-TR" sz="14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rgbClr val="C00000">
                        <a:alpha val="40000"/>
                      </a:srgbClr>
                    </a:solidFill>
                  </a:tcPr>
                </a:tc>
                <a:extLst>
                  <a:ext uri="{0D108BD9-81ED-4DB2-BD59-A6C34878D82A}">
                    <a16:rowId xmlns:a16="http://schemas.microsoft.com/office/drawing/2014/main" val="3315166694"/>
                  </a:ext>
                </a:extLst>
              </a:tr>
            </a:tbl>
          </a:graphicData>
        </a:graphic>
      </p:graphicFrame>
      <p:graphicFrame>
        <p:nvGraphicFramePr>
          <p:cNvPr id="25" name="Tablo 24">
            <a:extLst>
              <a:ext uri="{FF2B5EF4-FFF2-40B4-BE49-F238E27FC236}">
                <a16:creationId xmlns:a16="http://schemas.microsoft.com/office/drawing/2014/main" id="{791E2A19-B08B-4176-8823-E659BB3FDD97}"/>
              </a:ext>
            </a:extLst>
          </p:cNvPr>
          <p:cNvGraphicFramePr>
            <a:graphicFrameLocks noGrp="1"/>
          </p:cNvGraphicFramePr>
          <p:nvPr>
            <p:extLst>
              <p:ext uri="{D42A27DB-BD31-4B8C-83A1-F6EECF244321}">
                <p14:modId xmlns:p14="http://schemas.microsoft.com/office/powerpoint/2010/main" val="1612884662"/>
              </p:ext>
            </p:extLst>
          </p:nvPr>
        </p:nvGraphicFramePr>
        <p:xfrm>
          <a:off x="94072" y="2416029"/>
          <a:ext cx="12021543" cy="243010"/>
        </p:xfrm>
        <a:graphic>
          <a:graphicData uri="http://schemas.openxmlformats.org/drawingml/2006/table">
            <a:tbl>
              <a:tblPr firstRow="1" firstCol="1" bandRow="1">
                <a:tableStyleId>{5C22544A-7EE6-4342-B048-85BDC9FD1C3A}</a:tableStyleId>
              </a:tblPr>
              <a:tblGrid>
                <a:gridCol w="12021543">
                  <a:extLst>
                    <a:ext uri="{9D8B030D-6E8A-4147-A177-3AD203B41FA5}">
                      <a16:colId xmlns:a16="http://schemas.microsoft.com/office/drawing/2014/main" val="4060676655"/>
                    </a:ext>
                  </a:extLst>
                </a:gridCol>
              </a:tblGrid>
              <a:tr h="243010">
                <a:tc>
                  <a:txBody>
                    <a:bodyPr/>
                    <a:lstStyle/>
                    <a:p>
                      <a:pPr algn="l">
                        <a:lnSpc>
                          <a:spcPct val="107000"/>
                        </a:lnSpc>
                        <a:spcAft>
                          <a:spcPts val="0"/>
                        </a:spcAft>
                      </a:pPr>
                      <a:r>
                        <a:rPr lang="tr-TR" sz="1200" b="1" dirty="0">
                          <a:solidFill>
                            <a:srgbClr val="C00000"/>
                          </a:solidFill>
                          <a:effectLst/>
                        </a:rPr>
                        <a:t>TEŞVİKTEN YARARLANMA ŞARTLARI</a:t>
                      </a:r>
                      <a:endParaRPr lang="tr-TR" sz="1200" b="1"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8408" marR="58408" marT="0" marB="0">
                    <a:solidFill>
                      <a:srgbClr val="FFC000">
                        <a:alpha val="42000"/>
                      </a:srgbClr>
                    </a:solidFill>
                  </a:tcPr>
                </a:tc>
                <a:extLst>
                  <a:ext uri="{0D108BD9-81ED-4DB2-BD59-A6C34878D82A}">
                    <a16:rowId xmlns:a16="http://schemas.microsoft.com/office/drawing/2014/main" val="850616689"/>
                  </a:ext>
                </a:extLst>
              </a:tr>
            </a:tbl>
          </a:graphicData>
        </a:graphic>
      </p:graphicFrame>
      <p:graphicFrame>
        <p:nvGraphicFramePr>
          <p:cNvPr id="41" name="Diyagram 40"/>
          <p:cNvGraphicFramePr/>
          <p:nvPr>
            <p:extLst>
              <p:ext uri="{D42A27DB-BD31-4B8C-83A1-F6EECF244321}">
                <p14:modId xmlns:p14="http://schemas.microsoft.com/office/powerpoint/2010/main" val="1963890723"/>
              </p:ext>
            </p:extLst>
          </p:nvPr>
        </p:nvGraphicFramePr>
        <p:xfrm>
          <a:off x="734340" y="275858"/>
          <a:ext cx="11313239" cy="3693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2" name="AutoShape 2"/>
          <p:cNvSpPr>
            <a:spLocks noChangeArrowheads="1"/>
          </p:cNvSpPr>
          <p:nvPr/>
        </p:nvSpPr>
        <p:spPr bwMode="auto">
          <a:xfrm>
            <a:off x="106958" y="66283"/>
            <a:ext cx="761175" cy="697584"/>
          </a:xfrm>
          <a:prstGeom prst="flowChartDelay">
            <a:avLst/>
          </a:prstGeom>
          <a:solidFill>
            <a:srgbClr val="0FB2EF"/>
          </a:solidFill>
          <a:ln w="9525" cmpd="sng">
            <a:solidFill>
              <a:srgbClr val="F2F2F2"/>
            </a:solidFill>
            <a:miter lim="800000"/>
            <a:headEnd/>
            <a:tailEnd/>
          </a:ln>
          <a:effectLst>
            <a:outerShdw dist="28398" dir="3806097" algn="ctr" rotWithShape="0">
              <a:srgbClr val="1F4D78">
                <a:alpha val="52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tr-TR" altLang="tr-TR" sz="2800" b="1" i="0" u="none" strike="noStrike" kern="1200" cap="none" spc="0" normalizeH="0" baseline="0" noProof="0" dirty="0">
              <a:ln>
                <a:noFill/>
              </a:ln>
              <a:solidFill>
                <a:prstClr val="white"/>
              </a:solidFill>
              <a:effectLst/>
              <a:uLnTx/>
              <a:uFillTx/>
              <a:latin typeface="Arial" panose="020B0604020202020204" pitchFamily="34" charset="0"/>
              <a:ea typeface="+mn-ea"/>
              <a:cs typeface="+mn-cs"/>
            </a:endParaRPr>
          </a:p>
        </p:txBody>
      </p:sp>
      <p:sp>
        <p:nvSpPr>
          <p:cNvPr id="43" name="Dikdörtgen 42"/>
          <p:cNvSpPr/>
          <p:nvPr/>
        </p:nvSpPr>
        <p:spPr>
          <a:xfrm>
            <a:off x="772439" y="288784"/>
            <a:ext cx="133793" cy="350062"/>
          </a:xfrm>
          <a:prstGeom prst="rect">
            <a:avLst/>
          </a:prstGeom>
          <a:solidFill>
            <a:srgbClr val="0EB2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 name="Resim 2">
            <a:extLst>
              <a:ext uri="{FF2B5EF4-FFF2-40B4-BE49-F238E27FC236}">
                <a16:creationId xmlns:a16="http://schemas.microsoft.com/office/drawing/2014/main" id="{00CF37C5-E855-4449-8504-44670FF6C896}"/>
              </a:ext>
            </a:extLst>
          </p:cNvPr>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10972234" y="181243"/>
            <a:ext cx="1143381" cy="1262417"/>
          </a:xfrm>
          <a:prstGeom prst="round2DiagRect">
            <a:avLst>
              <a:gd name="adj1" fmla="val 16667"/>
              <a:gd name="adj2" fmla="val 0"/>
            </a:avLst>
          </a:prstGeom>
          <a:solidFill>
            <a:srgbClr val="0EB2F0"/>
          </a:solidFill>
          <a:ln w="9525" cap="sq">
            <a:solidFill>
              <a:schemeClr val="bg1">
                <a:lumMod val="95000"/>
              </a:schemeClr>
            </a:solidFill>
            <a:miter lim="800000"/>
          </a:ln>
          <a:effectLst>
            <a:outerShdw blurRad="254000" algn="tl" rotWithShape="0">
              <a:srgbClr val="000000">
                <a:alpha val="43000"/>
              </a:srgbClr>
            </a:outerShdw>
          </a:effectLst>
        </p:spPr>
      </p:pic>
      <p:graphicFrame>
        <p:nvGraphicFramePr>
          <p:cNvPr id="45" name="Tablo 44"/>
          <p:cNvGraphicFramePr>
            <a:graphicFrameLocks noGrp="1"/>
          </p:cNvGraphicFramePr>
          <p:nvPr>
            <p:extLst>
              <p:ext uri="{D42A27DB-BD31-4B8C-83A1-F6EECF244321}">
                <p14:modId xmlns:p14="http://schemas.microsoft.com/office/powerpoint/2010/main" val="2745261197"/>
              </p:ext>
            </p:extLst>
          </p:nvPr>
        </p:nvGraphicFramePr>
        <p:xfrm>
          <a:off x="9470529" y="818554"/>
          <a:ext cx="1417320" cy="646364"/>
        </p:xfrm>
        <a:graphic>
          <a:graphicData uri="http://schemas.openxmlformats.org/drawingml/2006/table">
            <a:tbl>
              <a:tblPr firstRow="1" firstCol="1" bandRow="1">
                <a:tableStyleId>{5C22544A-7EE6-4342-B048-85BDC9FD1C3A}</a:tableStyleId>
              </a:tblPr>
              <a:tblGrid>
                <a:gridCol w="1417320">
                  <a:extLst>
                    <a:ext uri="{9D8B030D-6E8A-4147-A177-3AD203B41FA5}">
                      <a16:colId xmlns:a16="http://schemas.microsoft.com/office/drawing/2014/main" val="3100724707"/>
                    </a:ext>
                  </a:extLst>
                </a:gridCol>
              </a:tblGrid>
              <a:tr h="424644">
                <a:tc>
                  <a:txBody>
                    <a:bodyPr/>
                    <a:lstStyle/>
                    <a:p>
                      <a:pPr algn="l">
                        <a:lnSpc>
                          <a:spcPct val="107000"/>
                        </a:lnSpc>
                        <a:spcAft>
                          <a:spcPts val="0"/>
                        </a:spcAft>
                      </a:pPr>
                      <a:r>
                        <a:rPr lang="tr-TR" sz="1200" dirty="0">
                          <a:solidFill>
                            <a:schemeClr val="tx1"/>
                          </a:solidFill>
                          <a:effectLst/>
                        </a:rPr>
                        <a:t>BELGE KANUN NO</a:t>
                      </a:r>
                      <a:endParaRPr lang="tr-TR" sz="1100" dirty="0">
                        <a:solidFill>
                          <a:schemeClr val="tx1"/>
                        </a:solidFill>
                        <a:effectLst/>
                      </a:endParaRPr>
                    </a:p>
                  </a:txBody>
                  <a:tcPr marL="68580" marR="68580" marT="0" marB="0" anchor="ctr">
                    <a:solidFill>
                      <a:srgbClr val="FFC000">
                        <a:alpha val="40000"/>
                      </a:srgbClr>
                    </a:solidFill>
                  </a:tcPr>
                </a:tc>
                <a:extLst>
                  <a:ext uri="{0D108BD9-81ED-4DB2-BD59-A6C34878D82A}">
                    <a16:rowId xmlns:a16="http://schemas.microsoft.com/office/drawing/2014/main" val="527432958"/>
                  </a:ext>
                </a:extLst>
              </a:tr>
              <a:tr h="221720">
                <a:tc>
                  <a:txBody>
                    <a:bodyPr/>
                    <a:lstStyle/>
                    <a:p>
                      <a:pPr algn="ctr">
                        <a:lnSpc>
                          <a:spcPct val="107000"/>
                        </a:lnSpc>
                        <a:spcAft>
                          <a:spcPts val="0"/>
                        </a:spcAft>
                      </a:pPr>
                      <a:r>
                        <a:rPr lang="tr-TR" sz="1300" b="1" kern="1200" dirty="0">
                          <a:solidFill>
                            <a:schemeClr val="lt1"/>
                          </a:solidFill>
                          <a:effectLst/>
                          <a:latin typeface="+mn-lt"/>
                          <a:ea typeface="+mn-ea"/>
                          <a:cs typeface="+mn-cs"/>
                        </a:rPr>
                        <a:t>17103 - 27103</a:t>
                      </a:r>
                      <a:endParaRPr lang="tr-TR" sz="13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rgbClr val="FFC000">
                        <a:alpha val="40000"/>
                      </a:srgbClr>
                    </a:solidFill>
                  </a:tcPr>
                </a:tc>
                <a:extLst>
                  <a:ext uri="{0D108BD9-81ED-4DB2-BD59-A6C34878D82A}">
                    <a16:rowId xmlns:a16="http://schemas.microsoft.com/office/drawing/2014/main" val="1670417287"/>
                  </a:ext>
                </a:extLst>
              </a:tr>
            </a:tbl>
          </a:graphicData>
        </a:graphic>
      </p:graphicFrame>
      <p:graphicFrame>
        <p:nvGraphicFramePr>
          <p:cNvPr id="16" name="Tablo 15">
            <a:extLst>
              <a:ext uri="{FF2B5EF4-FFF2-40B4-BE49-F238E27FC236}">
                <a16:creationId xmlns:a16="http://schemas.microsoft.com/office/drawing/2014/main" id="{FA9B8B4E-13D3-4A57-A50B-32ACCBDD5682}"/>
              </a:ext>
            </a:extLst>
          </p:cNvPr>
          <p:cNvGraphicFramePr>
            <a:graphicFrameLocks noGrp="1"/>
          </p:cNvGraphicFramePr>
          <p:nvPr>
            <p:extLst>
              <p:ext uri="{D42A27DB-BD31-4B8C-83A1-F6EECF244321}">
                <p14:modId xmlns:p14="http://schemas.microsoft.com/office/powerpoint/2010/main" val="3921111660"/>
              </p:ext>
            </p:extLst>
          </p:nvPr>
        </p:nvGraphicFramePr>
        <p:xfrm>
          <a:off x="7349707" y="830709"/>
          <a:ext cx="2120822" cy="643607"/>
        </p:xfrm>
        <a:graphic>
          <a:graphicData uri="http://schemas.openxmlformats.org/drawingml/2006/table">
            <a:tbl>
              <a:tblPr firstRow="1" firstCol="1" bandRow="1">
                <a:tableStyleId>{5C22544A-7EE6-4342-B048-85BDC9FD1C3A}</a:tableStyleId>
              </a:tblPr>
              <a:tblGrid>
                <a:gridCol w="1171063">
                  <a:extLst>
                    <a:ext uri="{9D8B030D-6E8A-4147-A177-3AD203B41FA5}">
                      <a16:colId xmlns:a16="http://schemas.microsoft.com/office/drawing/2014/main" val="2643230235"/>
                    </a:ext>
                  </a:extLst>
                </a:gridCol>
                <a:gridCol w="949759">
                  <a:extLst>
                    <a:ext uri="{9D8B030D-6E8A-4147-A177-3AD203B41FA5}">
                      <a16:colId xmlns:a16="http://schemas.microsoft.com/office/drawing/2014/main" val="1809252406"/>
                    </a:ext>
                  </a:extLst>
                </a:gridCol>
              </a:tblGrid>
              <a:tr h="406174">
                <a:tc>
                  <a:txBody>
                    <a:bodyPr/>
                    <a:lstStyle/>
                    <a:p>
                      <a:pPr algn="ctr">
                        <a:lnSpc>
                          <a:spcPct val="107000"/>
                        </a:lnSpc>
                        <a:spcAft>
                          <a:spcPts val="0"/>
                        </a:spcAft>
                      </a:pPr>
                      <a:r>
                        <a:rPr lang="tr-TR" sz="1300" dirty="0">
                          <a:solidFill>
                            <a:schemeClr val="tx1"/>
                          </a:solidFill>
                          <a:effectLst/>
                        </a:rPr>
                        <a:t>BAŞLAMA TARİHİ</a:t>
                      </a:r>
                      <a:endParaRPr lang="tr-TR" sz="13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7755" marR="57755" marT="0" marB="0">
                    <a:solidFill>
                      <a:srgbClr val="92D050">
                        <a:alpha val="60000"/>
                      </a:srgbClr>
                    </a:solidFill>
                  </a:tcPr>
                </a:tc>
                <a:tc>
                  <a:txBody>
                    <a:bodyPr/>
                    <a:lstStyle/>
                    <a:p>
                      <a:pPr algn="ctr">
                        <a:lnSpc>
                          <a:spcPct val="107000"/>
                        </a:lnSpc>
                        <a:spcAft>
                          <a:spcPts val="0"/>
                        </a:spcAft>
                      </a:pPr>
                      <a:r>
                        <a:rPr lang="tr-TR" sz="1300" dirty="0">
                          <a:solidFill>
                            <a:schemeClr val="tx1"/>
                          </a:solidFill>
                          <a:effectLst/>
                        </a:rPr>
                        <a:t>BİTİŞ TARİHİ</a:t>
                      </a:r>
                      <a:endParaRPr lang="tr-TR" sz="13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7755" marR="57755" marT="0" marB="0">
                    <a:solidFill>
                      <a:srgbClr val="92D050">
                        <a:alpha val="60000"/>
                      </a:srgbClr>
                    </a:solidFill>
                  </a:tcPr>
                </a:tc>
                <a:extLst>
                  <a:ext uri="{0D108BD9-81ED-4DB2-BD59-A6C34878D82A}">
                    <a16:rowId xmlns:a16="http://schemas.microsoft.com/office/drawing/2014/main" val="1774129938"/>
                  </a:ext>
                </a:extLst>
              </a:tr>
              <a:tr h="219681">
                <a:tc>
                  <a:txBody>
                    <a:bodyPr/>
                    <a:lstStyle/>
                    <a:p>
                      <a:pPr algn="ctr">
                        <a:lnSpc>
                          <a:spcPct val="107000"/>
                        </a:lnSpc>
                        <a:spcAft>
                          <a:spcPts val="0"/>
                        </a:spcAft>
                      </a:pPr>
                      <a:r>
                        <a:rPr lang="tr-TR" sz="1300" b="1" dirty="0">
                          <a:effectLst/>
                          <a:latin typeface="Calibri" panose="020F0502020204030204" pitchFamily="34" charset="0"/>
                          <a:ea typeface="Times New Roman" panose="02020603050405020304" pitchFamily="18" charset="0"/>
                          <a:cs typeface="Times New Roman" panose="02020603050405020304" pitchFamily="18" charset="0"/>
                        </a:rPr>
                        <a:t>01.01.2018</a:t>
                      </a:r>
                    </a:p>
                  </a:txBody>
                  <a:tcPr marL="57755" marR="57755" marT="0" marB="0">
                    <a:solidFill>
                      <a:schemeClr val="tx2">
                        <a:lumMod val="40000"/>
                        <a:lumOff val="60000"/>
                        <a:alpha val="70000"/>
                      </a:schemeClr>
                    </a:solidFill>
                  </a:tcPr>
                </a:tc>
                <a:tc>
                  <a:txBody>
                    <a:bodyPr/>
                    <a:lstStyle/>
                    <a:p>
                      <a:pPr algn="ctr">
                        <a:lnSpc>
                          <a:spcPct val="107000"/>
                        </a:lnSpc>
                        <a:spcAft>
                          <a:spcPts val="0"/>
                        </a:spcAft>
                      </a:pPr>
                      <a:r>
                        <a:rPr lang="tr-TR" sz="13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31.12.2022 </a:t>
                      </a:r>
                    </a:p>
                  </a:txBody>
                  <a:tcPr marL="57755" marR="57755" marT="0" marB="0">
                    <a:solidFill>
                      <a:schemeClr val="tx2">
                        <a:lumMod val="40000"/>
                        <a:lumOff val="60000"/>
                        <a:alpha val="70000"/>
                      </a:schemeClr>
                    </a:solidFill>
                  </a:tcPr>
                </a:tc>
                <a:extLst>
                  <a:ext uri="{0D108BD9-81ED-4DB2-BD59-A6C34878D82A}">
                    <a16:rowId xmlns:a16="http://schemas.microsoft.com/office/drawing/2014/main" val="1721715383"/>
                  </a:ext>
                </a:extLst>
              </a:tr>
            </a:tbl>
          </a:graphicData>
        </a:graphic>
      </p:graphicFrame>
      <p:graphicFrame>
        <p:nvGraphicFramePr>
          <p:cNvPr id="4" name="Tablo 3"/>
          <p:cNvGraphicFramePr>
            <a:graphicFrameLocks noGrp="1"/>
          </p:cNvGraphicFramePr>
          <p:nvPr>
            <p:extLst>
              <p:ext uri="{D42A27DB-BD31-4B8C-83A1-F6EECF244321}">
                <p14:modId xmlns:p14="http://schemas.microsoft.com/office/powerpoint/2010/main" val="3829403064"/>
              </p:ext>
            </p:extLst>
          </p:nvPr>
        </p:nvGraphicFramePr>
        <p:xfrm>
          <a:off x="94072" y="2579078"/>
          <a:ext cx="12021543" cy="2659423"/>
        </p:xfrm>
        <a:graphic>
          <a:graphicData uri="http://schemas.openxmlformats.org/drawingml/2006/table">
            <a:tbl>
              <a:tblPr firstRow="1" firstCol="1" bandRow="1">
                <a:tableStyleId>{5C22544A-7EE6-4342-B048-85BDC9FD1C3A}</a:tableStyleId>
              </a:tblPr>
              <a:tblGrid>
                <a:gridCol w="488430">
                  <a:extLst>
                    <a:ext uri="{9D8B030D-6E8A-4147-A177-3AD203B41FA5}">
                      <a16:colId xmlns:a16="http://schemas.microsoft.com/office/drawing/2014/main" val="2138770337"/>
                    </a:ext>
                  </a:extLst>
                </a:gridCol>
                <a:gridCol w="5621832">
                  <a:extLst>
                    <a:ext uri="{9D8B030D-6E8A-4147-A177-3AD203B41FA5}">
                      <a16:colId xmlns:a16="http://schemas.microsoft.com/office/drawing/2014/main" val="87262795"/>
                    </a:ext>
                  </a:extLst>
                </a:gridCol>
                <a:gridCol w="273515">
                  <a:extLst>
                    <a:ext uri="{9D8B030D-6E8A-4147-A177-3AD203B41FA5}">
                      <a16:colId xmlns:a16="http://schemas.microsoft.com/office/drawing/2014/main" val="2052438717"/>
                    </a:ext>
                  </a:extLst>
                </a:gridCol>
                <a:gridCol w="5637766">
                  <a:extLst>
                    <a:ext uri="{9D8B030D-6E8A-4147-A177-3AD203B41FA5}">
                      <a16:colId xmlns:a16="http://schemas.microsoft.com/office/drawing/2014/main" val="1273830064"/>
                    </a:ext>
                  </a:extLst>
                </a:gridCol>
              </a:tblGrid>
              <a:tr h="176724">
                <a:tc gridSpan="2">
                  <a:txBody>
                    <a:bodyPr/>
                    <a:lstStyle/>
                    <a:p>
                      <a:pPr algn="just">
                        <a:lnSpc>
                          <a:spcPct val="107000"/>
                        </a:lnSpc>
                        <a:spcAft>
                          <a:spcPts val="0"/>
                        </a:spcAft>
                      </a:pPr>
                      <a:r>
                        <a:rPr lang="tr-TR" sz="1050" b="1" kern="1200" dirty="0">
                          <a:solidFill>
                            <a:srgbClr val="C00000"/>
                          </a:solidFill>
                          <a:effectLst/>
                          <a:latin typeface="+mn-lt"/>
                          <a:ea typeface="+mn-ea"/>
                          <a:cs typeface="+mn-cs"/>
                        </a:rPr>
                        <a:t>İşyeri Yönünden; </a:t>
                      </a:r>
                    </a:p>
                  </a:txBody>
                  <a:tcPr marL="68580" marR="6858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4">
                        <a:alpha val="42000"/>
                      </a:schemeClr>
                    </a:solidFill>
                  </a:tcPr>
                </a:tc>
                <a:tc hMerge="1">
                  <a:txBody>
                    <a:bodyPr/>
                    <a:lstStyle/>
                    <a:p>
                      <a:pPr algn="just">
                        <a:lnSpc>
                          <a:spcPct val="107000"/>
                        </a:lnSpc>
                        <a:spcAft>
                          <a:spcPts val="0"/>
                        </a:spcAft>
                      </a:pPr>
                      <a:endParaRPr lang="tr-TR"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gridSpan="2">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tr-TR" sz="1100" b="1" kern="1200" dirty="0">
                          <a:solidFill>
                            <a:srgbClr val="C00000"/>
                          </a:solidFill>
                          <a:effectLst/>
                          <a:latin typeface="+mn-lt"/>
                          <a:ea typeface="+mn-ea"/>
                          <a:cs typeface="+mn-cs"/>
                        </a:rPr>
                        <a:t>Sigortalı Yönünden;</a:t>
                      </a:r>
                    </a:p>
                  </a:txBody>
                  <a:tcPr marL="68580" marR="6858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4">
                        <a:alpha val="42000"/>
                      </a:schemeClr>
                    </a:solidFill>
                  </a:tcPr>
                </a:tc>
                <a:tc hMerge="1">
                  <a:txBody>
                    <a:bodyPr/>
                    <a:lstStyle/>
                    <a:p>
                      <a:endParaRPr lang="tr-TR"/>
                    </a:p>
                  </a:txBody>
                  <a:tcPr/>
                </a:tc>
                <a:extLst>
                  <a:ext uri="{0D108BD9-81ED-4DB2-BD59-A6C34878D82A}">
                    <a16:rowId xmlns:a16="http://schemas.microsoft.com/office/drawing/2014/main" val="2305305499"/>
                  </a:ext>
                </a:extLst>
              </a:tr>
              <a:tr h="325882">
                <a:tc>
                  <a:txBody>
                    <a:bodyPr/>
                    <a:lstStyle/>
                    <a:p>
                      <a:pPr marL="285750" indent="-285750" algn="just">
                        <a:lnSpc>
                          <a:spcPct val="107000"/>
                        </a:lnSpc>
                        <a:spcAft>
                          <a:spcPts val="0"/>
                        </a:spcAft>
                        <a:buFont typeface="Wingdings" panose="05000000000000000000" pitchFamily="2" charset="2"/>
                        <a:buChar char="ü"/>
                      </a:pPr>
                      <a:r>
                        <a:rPr lang="tr-TR" sz="1100" b="1" kern="1200" dirty="0">
                          <a:solidFill>
                            <a:schemeClr val="accent5">
                              <a:lumMod val="50000"/>
                            </a:schemeClr>
                          </a:solidFill>
                          <a:effectLst/>
                          <a:latin typeface="+mn-lt"/>
                          <a:ea typeface="+mn-ea"/>
                          <a:cs typeface="+mn-cs"/>
                        </a:rPr>
                        <a:t> </a:t>
                      </a:r>
                    </a:p>
                  </a:txBody>
                  <a:tcPr marL="68580" marR="6858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1">
                        <a:lumMod val="20000"/>
                        <a:lumOff val="80000"/>
                        <a:alpha val="42000"/>
                      </a:schemeClr>
                    </a:solidFill>
                  </a:tcPr>
                </a:tc>
                <a:tc>
                  <a:txBody>
                    <a:bodyPr/>
                    <a:lstStyle/>
                    <a:p>
                      <a:pPr marL="0" lvl="0" indent="0" algn="just" rtl="0">
                        <a:lnSpc>
                          <a:spcPct val="107000"/>
                        </a:lnSpc>
                        <a:spcAft>
                          <a:spcPts val="0"/>
                        </a:spcAft>
                        <a:buSzPts val="1000"/>
                        <a:buFont typeface="Symbol" panose="05050102010706020507" pitchFamily="18" charset="2"/>
                        <a:buNone/>
                        <a:tabLst>
                          <a:tab pos="284480" algn="l"/>
                        </a:tabLst>
                      </a:pPr>
                      <a:r>
                        <a:rPr lang="tr-TR" sz="1100" b="1" kern="1200" dirty="0">
                          <a:solidFill>
                            <a:schemeClr val="accent5">
                              <a:lumMod val="50000"/>
                            </a:schemeClr>
                          </a:solidFill>
                          <a:effectLst/>
                          <a:latin typeface="+mn-lt"/>
                          <a:ea typeface="+mn-ea"/>
                          <a:cs typeface="+mn-cs"/>
                        </a:rPr>
                        <a:t>Aylık prim ve hizmet belgesinin / muhtasar ve prim hizmet beyannamesinin Kuruma yasal süresinde verilmiş olması,  </a:t>
                      </a:r>
                    </a:p>
                  </a:txBody>
                  <a:tcPr marL="68580" marR="6858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1">
                        <a:lumMod val="20000"/>
                        <a:lumOff val="80000"/>
                        <a:alpha val="42000"/>
                      </a:schemeClr>
                    </a:solidFill>
                  </a:tcPr>
                </a:tc>
                <a:tc>
                  <a:txBody>
                    <a:bodyPr/>
                    <a:lstStyle/>
                    <a:p>
                      <a:pPr marL="285750" indent="-285750">
                        <a:buFont typeface="Wingdings" panose="05000000000000000000" pitchFamily="2" charset="2"/>
                        <a:buChar char="ü"/>
                      </a:pPr>
                      <a:r>
                        <a:rPr lang="tr-TR" sz="1100" b="1" kern="1200" dirty="0">
                          <a:solidFill>
                            <a:schemeClr val="accent5">
                              <a:lumMod val="50000"/>
                            </a:schemeClr>
                          </a:solidFill>
                          <a:effectLst/>
                          <a:latin typeface="+mn-lt"/>
                          <a:ea typeface="+mn-ea"/>
                          <a:cs typeface="+mn-cs"/>
                        </a:rPr>
                        <a:t> </a:t>
                      </a:r>
                    </a:p>
                  </a:txBody>
                  <a:tcPr marL="68580" marR="6858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1">
                        <a:lumMod val="20000"/>
                        <a:lumOff val="80000"/>
                        <a:alpha val="42000"/>
                      </a:schemeClr>
                    </a:solidFill>
                  </a:tcPr>
                </a:tc>
                <a:tc>
                  <a:txBody>
                    <a:bodyPr/>
                    <a:lstStyle/>
                    <a:p>
                      <a:pPr algn="just">
                        <a:lnSpc>
                          <a:spcPct val="107000"/>
                        </a:lnSpc>
                        <a:spcAft>
                          <a:spcPts val="0"/>
                        </a:spcAft>
                      </a:pPr>
                      <a:r>
                        <a:rPr lang="tr-TR" sz="1100" b="1" kern="1200" dirty="0">
                          <a:solidFill>
                            <a:schemeClr val="accent5">
                              <a:lumMod val="50000"/>
                            </a:schemeClr>
                          </a:solidFill>
                          <a:effectLst/>
                          <a:latin typeface="+mn-lt"/>
                          <a:ea typeface="+mn-ea"/>
                          <a:cs typeface="+mn-cs"/>
                        </a:rPr>
                        <a:t>1/1/2018 ila 31/12/2022 tarihleri arasında işe alınmış olması,</a:t>
                      </a:r>
                    </a:p>
                  </a:txBody>
                  <a:tcPr marL="68580" marR="6858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1">
                        <a:lumMod val="20000"/>
                        <a:lumOff val="80000"/>
                        <a:alpha val="42000"/>
                      </a:schemeClr>
                    </a:solidFill>
                  </a:tcPr>
                </a:tc>
                <a:extLst>
                  <a:ext uri="{0D108BD9-81ED-4DB2-BD59-A6C34878D82A}">
                    <a16:rowId xmlns:a16="http://schemas.microsoft.com/office/drawing/2014/main" val="3660022723"/>
                  </a:ext>
                </a:extLst>
              </a:tr>
              <a:tr h="159254">
                <a:tc>
                  <a:txBody>
                    <a:bodyPr/>
                    <a:lstStyle/>
                    <a:p>
                      <a:pPr marL="285750" indent="-285750" algn="l">
                        <a:lnSpc>
                          <a:spcPct val="107000"/>
                        </a:lnSpc>
                        <a:spcAft>
                          <a:spcPts val="0"/>
                        </a:spcAft>
                        <a:buFont typeface="Wingdings" panose="05000000000000000000" pitchFamily="2" charset="2"/>
                        <a:buChar char="ü"/>
                      </a:pPr>
                      <a:r>
                        <a:rPr lang="tr-TR" sz="1100" b="1" kern="1200" dirty="0">
                          <a:solidFill>
                            <a:schemeClr val="accent5">
                              <a:lumMod val="50000"/>
                            </a:schemeClr>
                          </a:solidFill>
                          <a:effectLst/>
                          <a:latin typeface="+mn-lt"/>
                          <a:ea typeface="+mn-ea"/>
                          <a:cs typeface="+mn-cs"/>
                        </a:rPr>
                        <a:t> </a:t>
                      </a: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lumMod val="20000"/>
                        <a:lumOff val="80000"/>
                        <a:alpha val="42000"/>
                      </a:schemeClr>
                    </a:solidFill>
                  </a:tcPr>
                </a:tc>
                <a:tc>
                  <a:txBody>
                    <a:bodyPr/>
                    <a:lstStyle/>
                    <a:p>
                      <a:pPr marL="0" lvl="0" indent="0" algn="just" rtl="0">
                        <a:lnSpc>
                          <a:spcPct val="107000"/>
                        </a:lnSpc>
                        <a:spcAft>
                          <a:spcPts val="0"/>
                        </a:spcAft>
                        <a:buSzPts val="1000"/>
                        <a:buFont typeface="Symbol" panose="05050102010706020507" pitchFamily="18" charset="2"/>
                        <a:buNone/>
                        <a:tabLst>
                          <a:tab pos="284480" algn="l"/>
                        </a:tabLst>
                      </a:pPr>
                      <a:r>
                        <a:rPr lang="tr-TR" sz="1100" b="1" kern="1200" dirty="0">
                          <a:solidFill>
                            <a:schemeClr val="accent5">
                              <a:lumMod val="50000"/>
                            </a:schemeClr>
                          </a:solidFill>
                          <a:effectLst/>
                          <a:latin typeface="+mn-lt"/>
                          <a:ea typeface="+mn-ea"/>
                          <a:cs typeface="+mn-cs"/>
                        </a:rPr>
                        <a:t>Prim, idari para cezası ve bunlara ilişkin gecikme zammı ve cezası borcu bulunmaması,</a:t>
                      </a: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lumMod val="20000"/>
                        <a:lumOff val="80000"/>
                        <a:alpha val="42000"/>
                      </a:schemeClr>
                    </a:solidFill>
                  </a:tcPr>
                </a:tc>
                <a:tc>
                  <a:txBody>
                    <a:bodyPr/>
                    <a:lstStyle/>
                    <a:p>
                      <a:pPr marL="285750" indent="-285750">
                        <a:buFont typeface="Wingdings" panose="05000000000000000000" pitchFamily="2" charset="2"/>
                        <a:buChar char="ü"/>
                      </a:pPr>
                      <a:r>
                        <a:rPr lang="tr-TR" sz="1100" b="1" kern="1200" dirty="0">
                          <a:solidFill>
                            <a:schemeClr val="accent5">
                              <a:lumMod val="50000"/>
                            </a:schemeClr>
                          </a:solidFill>
                          <a:effectLst/>
                          <a:latin typeface="+mn-lt"/>
                          <a:ea typeface="+mn-ea"/>
                          <a:cs typeface="+mn-cs"/>
                        </a:rPr>
                        <a:t> </a:t>
                      </a: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lumMod val="20000"/>
                        <a:lumOff val="80000"/>
                        <a:alpha val="42000"/>
                      </a:schemeClr>
                    </a:solidFill>
                  </a:tcPr>
                </a:tc>
                <a:tc>
                  <a:txBody>
                    <a:bodyPr/>
                    <a:lstStyle/>
                    <a:p>
                      <a:pPr algn="just">
                        <a:lnSpc>
                          <a:spcPct val="107000"/>
                        </a:lnSpc>
                        <a:spcAft>
                          <a:spcPts val="0"/>
                        </a:spcAft>
                      </a:pPr>
                      <a:r>
                        <a:rPr lang="tr-TR" sz="1100" b="1" kern="1200" dirty="0">
                          <a:solidFill>
                            <a:schemeClr val="accent5">
                              <a:lumMod val="50000"/>
                            </a:schemeClr>
                          </a:solidFill>
                          <a:effectLst/>
                          <a:latin typeface="+mn-lt"/>
                          <a:ea typeface="+mn-ea"/>
                          <a:cs typeface="+mn-cs"/>
                        </a:rPr>
                        <a:t>Türkiye İş Kurumuna kayıtlı işsiz olması,</a:t>
                      </a: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lumMod val="20000"/>
                        <a:lumOff val="80000"/>
                        <a:alpha val="42000"/>
                      </a:schemeClr>
                    </a:solidFill>
                  </a:tcPr>
                </a:tc>
                <a:extLst>
                  <a:ext uri="{0D108BD9-81ED-4DB2-BD59-A6C34878D82A}">
                    <a16:rowId xmlns:a16="http://schemas.microsoft.com/office/drawing/2014/main" val="1705501844"/>
                  </a:ext>
                </a:extLst>
              </a:tr>
              <a:tr h="492509">
                <a:tc>
                  <a:txBody>
                    <a:bodyPr/>
                    <a:lstStyle/>
                    <a:p>
                      <a:pPr marL="285750" indent="-285750" algn="l">
                        <a:lnSpc>
                          <a:spcPct val="107000"/>
                        </a:lnSpc>
                        <a:spcAft>
                          <a:spcPts val="0"/>
                        </a:spcAft>
                        <a:buFont typeface="Wingdings" panose="05000000000000000000" pitchFamily="2" charset="2"/>
                        <a:buChar char="ü"/>
                      </a:pPr>
                      <a:r>
                        <a:rPr lang="tr-TR" sz="1100" b="1" kern="1200" dirty="0">
                          <a:solidFill>
                            <a:schemeClr val="accent5">
                              <a:lumMod val="50000"/>
                            </a:schemeClr>
                          </a:solidFill>
                          <a:effectLst/>
                          <a:latin typeface="+mn-lt"/>
                          <a:ea typeface="+mn-ea"/>
                          <a:cs typeface="+mn-cs"/>
                        </a:rPr>
                        <a:t> </a:t>
                      </a: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lumMod val="20000"/>
                        <a:lumOff val="80000"/>
                        <a:alpha val="42000"/>
                      </a:schemeClr>
                    </a:solidFill>
                  </a:tcPr>
                </a:tc>
                <a:tc>
                  <a:txBody>
                    <a:bodyPr/>
                    <a:lstStyle/>
                    <a:p>
                      <a:pPr marL="0" lvl="0" indent="0" algn="just" rtl="0">
                        <a:lnSpc>
                          <a:spcPct val="107000"/>
                        </a:lnSpc>
                        <a:spcAft>
                          <a:spcPts val="0"/>
                        </a:spcAft>
                        <a:buSzPts val="1000"/>
                        <a:buFont typeface="Symbol" panose="05050102010706020507" pitchFamily="18" charset="2"/>
                        <a:buNone/>
                        <a:tabLst>
                          <a:tab pos="284480" algn="l"/>
                        </a:tabLst>
                      </a:pPr>
                      <a:r>
                        <a:rPr lang="tr-TR" sz="1100" b="1" kern="1200" dirty="0">
                          <a:solidFill>
                            <a:schemeClr val="accent5">
                              <a:lumMod val="50000"/>
                            </a:schemeClr>
                          </a:solidFill>
                          <a:effectLst/>
                          <a:latin typeface="+mn-lt"/>
                          <a:ea typeface="+mn-ea"/>
                          <a:cs typeface="+mn-cs"/>
                        </a:rPr>
                        <a:t>Yapılandırılmış/taksitlendirilmiş borçların zamanında ve düzenli bir şekilde ödenmesine devam edilmesi,</a:t>
                      </a: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lumMod val="20000"/>
                        <a:lumOff val="80000"/>
                        <a:alpha val="42000"/>
                      </a:schemeClr>
                    </a:solidFill>
                  </a:tcPr>
                </a:tc>
                <a:tc>
                  <a:txBody>
                    <a:bodyPr/>
                    <a:lstStyle/>
                    <a:p>
                      <a:pPr marL="285750" indent="-285750">
                        <a:buFont typeface="Wingdings" panose="05000000000000000000" pitchFamily="2" charset="2"/>
                        <a:buChar char="ü"/>
                      </a:pPr>
                      <a:r>
                        <a:rPr lang="tr-TR" sz="1100" b="1" kern="1200" dirty="0">
                          <a:solidFill>
                            <a:schemeClr val="accent5">
                              <a:lumMod val="50000"/>
                            </a:schemeClr>
                          </a:solidFill>
                          <a:effectLst/>
                          <a:latin typeface="+mn-lt"/>
                          <a:ea typeface="+mn-ea"/>
                          <a:cs typeface="+mn-cs"/>
                        </a:rPr>
                        <a:t> </a:t>
                      </a: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lumMod val="20000"/>
                        <a:lumOff val="80000"/>
                        <a:alpha val="42000"/>
                      </a:schemeClr>
                    </a:solidFill>
                  </a:tcPr>
                </a:tc>
                <a:tc>
                  <a:txBody>
                    <a:bodyPr/>
                    <a:lstStyle/>
                    <a:p>
                      <a:pPr algn="just">
                        <a:lnSpc>
                          <a:spcPct val="107000"/>
                        </a:lnSpc>
                        <a:spcAft>
                          <a:spcPts val="0"/>
                        </a:spcAft>
                      </a:pPr>
                      <a:r>
                        <a:rPr lang="tr-TR" sz="1100" b="1" kern="1200" dirty="0">
                          <a:solidFill>
                            <a:schemeClr val="accent5">
                              <a:lumMod val="50000"/>
                            </a:schemeClr>
                          </a:solidFill>
                          <a:effectLst/>
                          <a:latin typeface="+mn-lt"/>
                          <a:ea typeface="+mn-ea"/>
                          <a:cs typeface="+mn-cs"/>
                        </a:rPr>
                        <a:t>İşe alındıkları tarihten önceki üç aya ilişkin Kurumumuza verilen aylık prim ve hizmet belgelerinde 10 günden fazla 5510 sayılı Kanunun 4/1- a, b ve c bentleri kapsamında kayıtlı olmaması,</a:t>
                      </a: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lumMod val="20000"/>
                        <a:lumOff val="80000"/>
                        <a:alpha val="42000"/>
                      </a:schemeClr>
                    </a:solidFill>
                  </a:tcPr>
                </a:tc>
                <a:extLst>
                  <a:ext uri="{0D108BD9-81ED-4DB2-BD59-A6C34878D82A}">
                    <a16:rowId xmlns:a16="http://schemas.microsoft.com/office/drawing/2014/main" val="556898663"/>
                  </a:ext>
                </a:extLst>
              </a:tr>
              <a:tr h="325882">
                <a:tc>
                  <a:txBody>
                    <a:bodyPr/>
                    <a:lstStyle/>
                    <a:p>
                      <a:pPr marL="285750" indent="-285750" algn="just">
                        <a:lnSpc>
                          <a:spcPct val="107000"/>
                        </a:lnSpc>
                        <a:spcAft>
                          <a:spcPts val="0"/>
                        </a:spcAft>
                        <a:buFont typeface="Wingdings" panose="05000000000000000000" pitchFamily="2" charset="2"/>
                        <a:buChar char="ü"/>
                      </a:pPr>
                      <a:r>
                        <a:rPr lang="tr-TR" sz="1100" b="1" kern="1200" dirty="0">
                          <a:solidFill>
                            <a:schemeClr val="accent5">
                              <a:lumMod val="50000"/>
                            </a:schemeClr>
                          </a:solidFill>
                          <a:effectLst/>
                          <a:latin typeface="+mn-lt"/>
                          <a:ea typeface="+mn-ea"/>
                          <a:cs typeface="+mn-cs"/>
                        </a:rPr>
                        <a:t> </a:t>
                      </a: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lumMod val="20000"/>
                        <a:lumOff val="80000"/>
                        <a:alpha val="42000"/>
                      </a:schemeClr>
                    </a:solidFill>
                  </a:tcPr>
                </a:tc>
                <a:tc>
                  <a:txBody>
                    <a:bodyPr/>
                    <a:lstStyle/>
                    <a:p>
                      <a:pPr algn="just">
                        <a:lnSpc>
                          <a:spcPct val="107000"/>
                        </a:lnSpc>
                        <a:spcAft>
                          <a:spcPts val="0"/>
                        </a:spcAft>
                      </a:pPr>
                      <a:r>
                        <a:rPr lang="tr-TR" sz="1100" b="1" kern="1200" dirty="0">
                          <a:solidFill>
                            <a:schemeClr val="accent5">
                              <a:lumMod val="50000"/>
                            </a:schemeClr>
                          </a:solidFill>
                          <a:effectLst/>
                          <a:latin typeface="+mn-lt"/>
                          <a:ea typeface="+mn-ea"/>
                          <a:cs typeface="+mn-cs"/>
                        </a:rPr>
                        <a:t>Sahte sigortalı bildiriminde bulunulmaması, kayıt dışı sigortalı çalıştırılmaması,</a:t>
                      </a: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lumMod val="20000"/>
                        <a:lumOff val="80000"/>
                        <a:alpha val="42000"/>
                      </a:schemeClr>
                    </a:solidFill>
                  </a:tcPr>
                </a:tc>
                <a:tc>
                  <a:txBody>
                    <a:bodyPr/>
                    <a:lstStyle/>
                    <a:p>
                      <a:pPr marL="285750" indent="-285750">
                        <a:buFont typeface="Wingdings" panose="05000000000000000000" pitchFamily="2" charset="2"/>
                        <a:buChar char="ü"/>
                      </a:pPr>
                      <a:r>
                        <a:rPr lang="tr-TR" sz="1100" b="1" kern="1200" dirty="0">
                          <a:solidFill>
                            <a:schemeClr val="accent5">
                              <a:lumMod val="50000"/>
                            </a:schemeClr>
                          </a:solidFill>
                          <a:effectLst/>
                          <a:latin typeface="+mn-lt"/>
                          <a:ea typeface="+mn-ea"/>
                          <a:cs typeface="+mn-cs"/>
                        </a:rPr>
                        <a:t> </a:t>
                      </a: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lumMod val="20000"/>
                        <a:lumOff val="80000"/>
                        <a:alpha val="42000"/>
                      </a:schemeClr>
                    </a:solidFill>
                  </a:tcPr>
                </a:tc>
                <a:tc>
                  <a:txBody>
                    <a:bodyPr/>
                    <a:lstStyle/>
                    <a:p>
                      <a:pPr algn="just">
                        <a:lnSpc>
                          <a:spcPct val="107000"/>
                        </a:lnSpc>
                        <a:spcAft>
                          <a:spcPts val="0"/>
                        </a:spcAft>
                      </a:pPr>
                      <a:r>
                        <a:rPr lang="tr-TR" sz="1100" b="1" kern="1200" dirty="0">
                          <a:solidFill>
                            <a:schemeClr val="accent5">
                              <a:lumMod val="50000"/>
                            </a:schemeClr>
                          </a:solidFill>
                          <a:effectLst/>
                          <a:latin typeface="+mn-lt"/>
                          <a:ea typeface="+mn-ea"/>
                          <a:cs typeface="+mn-cs"/>
                        </a:rPr>
                        <a:t>Sigortalının işe alındığı yıldan bir önceki takvim yılında Kuruma bildirilen sigortalı sayısının ortalamasına ilave olarak çalıştırılması,</a:t>
                      </a: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lumMod val="20000"/>
                        <a:lumOff val="80000"/>
                        <a:alpha val="42000"/>
                      </a:schemeClr>
                    </a:solidFill>
                  </a:tcPr>
                </a:tc>
                <a:extLst>
                  <a:ext uri="{0D108BD9-81ED-4DB2-BD59-A6C34878D82A}">
                    <a16:rowId xmlns:a16="http://schemas.microsoft.com/office/drawing/2014/main" val="2717906638"/>
                  </a:ext>
                </a:extLst>
              </a:tr>
              <a:tr h="151940">
                <a:tc gridSpan="4">
                  <a:txBody>
                    <a:bodyPr/>
                    <a:lstStyle/>
                    <a:p>
                      <a:pPr algn="just">
                        <a:lnSpc>
                          <a:spcPct val="107000"/>
                        </a:lnSpc>
                        <a:spcAft>
                          <a:spcPts val="0"/>
                        </a:spcAft>
                      </a:pPr>
                      <a:r>
                        <a:rPr lang="tr-TR" sz="1050" b="1" kern="1200" dirty="0">
                          <a:solidFill>
                            <a:srgbClr val="C00000"/>
                          </a:solidFill>
                          <a:effectLst/>
                          <a:latin typeface="+mn-lt"/>
                          <a:ea typeface="+mn-ea"/>
                          <a:cs typeface="+mn-cs"/>
                        </a:rPr>
                        <a:t>NOTLAR</a:t>
                      </a: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FC000">
                        <a:alpha val="42000"/>
                      </a:srgbClr>
                    </a:solidFill>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903081685"/>
                  </a:ext>
                </a:extLst>
              </a:tr>
              <a:tr h="469977">
                <a:tc>
                  <a:txBody>
                    <a:bodyPr/>
                    <a:lstStyle/>
                    <a:p>
                      <a:pPr marL="171450" indent="-171450" algn="l">
                        <a:lnSpc>
                          <a:spcPct val="107000"/>
                        </a:lnSpc>
                        <a:spcAft>
                          <a:spcPts val="0"/>
                        </a:spcAft>
                        <a:buFont typeface="Wingdings" panose="05000000000000000000" pitchFamily="2" charset="2"/>
                        <a:buChar char="ü"/>
                      </a:pPr>
                      <a:r>
                        <a:rPr lang="tr-TR" sz="1100" b="1" kern="1200" dirty="0">
                          <a:solidFill>
                            <a:schemeClr val="accent5">
                              <a:lumMod val="50000"/>
                            </a:schemeClr>
                          </a:solidFill>
                          <a:effectLst/>
                          <a:latin typeface="+mn-lt"/>
                          <a:ea typeface="+mn-ea"/>
                          <a:cs typeface="+mn-cs"/>
                        </a:rPr>
                        <a:t> </a:t>
                      </a: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lumMod val="20000"/>
                        <a:lumOff val="80000"/>
                        <a:alpha val="42000"/>
                      </a:schemeClr>
                    </a:solidFill>
                  </a:tcPr>
                </a:tc>
                <a:tc gridSpan="3">
                  <a:txBody>
                    <a:bodyPr/>
                    <a:lstStyle/>
                    <a:p>
                      <a:pPr algn="just">
                        <a:lnSpc>
                          <a:spcPct val="107000"/>
                        </a:lnSpc>
                        <a:spcAft>
                          <a:spcPts val="0"/>
                        </a:spcAft>
                      </a:pPr>
                      <a:r>
                        <a:rPr lang="tr-TR" sz="1050" b="1" kern="1200" dirty="0">
                          <a:solidFill>
                            <a:schemeClr val="accent5">
                              <a:lumMod val="50000"/>
                            </a:schemeClr>
                          </a:solidFill>
                          <a:effectLst/>
                          <a:latin typeface="+mn-lt"/>
                          <a:ea typeface="+mn-ea"/>
                          <a:cs typeface="+mn-cs"/>
                        </a:rPr>
                        <a:t>Destekten yararlanma süresi 12 Ay’dır; Bu süre, işe giriş tarihi itibariyle 18 yaşından büyük kadın, 18 yaşından büyük 25 yaşından küçük erkek sigortalılar ile Türkiye İş Kurumuna engelli olarak kayıtlı sigortalılar için sigortalının işe giriş tarihinden itibaren 18 Ay’dır. Bu sigortalılar dışında kalanlar 25 yaşından büyük erkekler için 12 ay uygulanmaktadır. Ancak teşvik süresi hiçbir şekilde 2022/Aralık ayını/dönemini geçemez. *1/12/2020 tarihli, 3248 sayılı Cumhurbaşkanı Kararı ile yararlanma süresi 31/12/2022’ye uzatılmıştır.</a:t>
                      </a: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lumMod val="20000"/>
                        <a:lumOff val="80000"/>
                        <a:alpha val="42000"/>
                      </a:schemeClr>
                    </a:solidFill>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03416016"/>
                  </a:ext>
                </a:extLst>
              </a:tr>
              <a:tr h="360150">
                <a:tc>
                  <a:txBody>
                    <a:bodyPr/>
                    <a:lstStyle/>
                    <a:p>
                      <a:pPr marL="285750" indent="-285750" algn="just" defTabSz="914400" rtl="0" eaLnBrk="1" latinLnBrk="0" hangingPunct="1">
                        <a:lnSpc>
                          <a:spcPct val="107000"/>
                        </a:lnSpc>
                        <a:spcAft>
                          <a:spcPts val="0"/>
                        </a:spcAft>
                        <a:buFont typeface="Wingdings" panose="05000000000000000000" pitchFamily="2" charset="2"/>
                        <a:buChar char="ü"/>
                      </a:pPr>
                      <a:r>
                        <a:rPr lang="tr-TR" sz="1100" b="1" kern="1200" dirty="0">
                          <a:solidFill>
                            <a:schemeClr val="accent5">
                              <a:lumMod val="50000"/>
                            </a:schemeClr>
                          </a:solidFill>
                          <a:effectLst/>
                          <a:latin typeface="+mn-lt"/>
                          <a:ea typeface="+mn-ea"/>
                          <a:cs typeface="+mn-cs"/>
                        </a:rPr>
                        <a:t> </a:t>
                      </a: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lumMod val="20000"/>
                        <a:lumOff val="80000"/>
                        <a:alpha val="42000"/>
                      </a:schemeClr>
                    </a:solidFill>
                  </a:tcPr>
                </a:tc>
                <a:tc gridSpan="3">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tr-TR" sz="1100" b="1" kern="1200" dirty="0">
                          <a:solidFill>
                            <a:schemeClr val="accent5">
                              <a:lumMod val="50000"/>
                            </a:schemeClr>
                          </a:solidFill>
                          <a:effectLst/>
                          <a:latin typeface="+mn-lt"/>
                          <a:ea typeface="+mn-ea"/>
                          <a:cs typeface="+mn-cs"/>
                        </a:rPr>
                        <a:t>5335/30 uncu maddesinin 2. fıkrası kapsamına giren işyerleri ile 4734 ve 2886 sayılı Kanunlar kapsamında yapılan ihaleli işleri üstlenen işverenler bu teşvikten yararlanamaz.</a:t>
                      </a: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lumMod val="20000"/>
                        <a:lumOff val="80000"/>
                        <a:alpha val="42000"/>
                      </a:schemeClr>
                    </a:solidFill>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327258634"/>
                  </a:ext>
                </a:extLst>
              </a:tr>
            </a:tbl>
          </a:graphicData>
        </a:graphic>
      </p:graphicFrame>
    </p:spTree>
    <p:extLst>
      <p:ext uri="{BB962C8B-B14F-4D97-AF65-F5344CB8AC3E}">
        <p14:creationId xmlns:p14="http://schemas.microsoft.com/office/powerpoint/2010/main" val="28905491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52E95DB5-7413-7542-942A-1E61F716198C}"/>
              </a:ext>
            </a:extLst>
          </p:cNvPr>
          <p:cNvSpPr/>
          <p:nvPr/>
        </p:nvSpPr>
        <p:spPr>
          <a:xfrm>
            <a:off x="772439" y="280620"/>
            <a:ext cx="133793" cy="350062"/>
          </a:xfrm>
          <a:prstGeom prst="rect">
            <a:avLst/>
          </a:prstGeom>
          <a:solidFill>
            <a:srgbClr val="0EB2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graphicFrame>
        <p:nvGraphicFramePr>
          <p:cNvPr id="3" name="Tablo 2">
            <a:extLst>
              <a:ext uri="{FF2B5EF4-FFF2-40B4-BE49-F238E27FC236}">
                <a16:creationId xmlns:a16="http://schemas.microsoft.com/office/drawing/2014/main" id="{80C51014-9CAF-5142-908F-096C24E78A91}"/>
              </a:ext>
            </a:extLst>
          </p:cNvPr>
          <p:cNvGraphicFramePr>
            <a:graphicFrameLocks noGrp="1"/>
          </p:cNvGraphicFramePr>
          <p:nvPr>
            <p:extLst>
              <p:ext uri="{D42A27DB-BD31-4B8C-83A1-F6EECF244321}">
                <p14:modId xmlns:p14="http://schemas.microsoft.com/office/powerpoint/2010/main" val="1021589513"/>
              </p:ext>
            </p:extLst>
          </p:nvPr>
        </p:nvGraphicFramePr>
        <p:xfrm>
          <a:off x="106958" y="834988"/>
          <a:ext cx="7081443" cy="635889"/>
        </p:xfrm>
        <a:graphic>
          <a:graphicData uri="http://schemas.openxmlformats.org/drawingml/2006/table">
            <a:tbl>
              <a:tblPr firstRow="1" firstCol="1" bandRow="1">
                <a:tableStyleId>{5C22544A-7EE6-4342-B048-85BDC9FD1C3A}</a:tableStyleId>
              </a:tblPr>
              <a:tblGrid>
                <a:gridCol w="1438900">
                  <a:extLst>
                    <a:ext uri="{9D8B030D-6E8A-4147-A177-3AD203B41FA5}">
                      <a16:colId xmlns:a16="http://schemas.microsoft.com/office/drawing/2014/main" val="1798935961"/>
                    </a:ext>
                  </a:extLst>
                </a:gridCol>
                <a:gridCol w="5642543">
                  <a:extLst>
                    <a:ext uri="{9D8B030D-6E8A-4147-A177-3AD203B41FA5}">
                      <a16:colId xmlns:a16="http://schemas.microsoft.com/office/drawing/2014/main" val="1330910578"/>
                    </a:ext>
                  </a:extLst>
                </a:gridCol>
              </a:tblGrid>
              <a:tr h="608401">
                <a:tc>
                  <a:txBody>
                    <a:bodyPr/>
                    <a:lstStyle/>
                    <a:p>
                      <a:pPr algn="just">
                        <a:lnSpc>
                          <a:spcPct val="107000"/>
                        </a:lnSpc>
                        <a:spcAft>
                          <a:spcPts val="0"/>
                        </a:spcAft>
                      </a:pPr>
                      <a:r>
                        <a:rPr lang="tr-TR" sz="1300" b="1" kern="1200" dirty="0">
                          <a:solidFill>
                            <a:srgbClr val="002060"/>
                          </a:solidFill>
                          <a:effectLst/>
                          <a:latin typeface="+mn-lt"/>
                          <a:ea typeface="+mn-ea"/>
                          <a:cs typeface="+mn-cs"/>
                        </a:rPr>
                        <a:t>YASAL </a:t>
                      </a:r>
                      <a:r>
                        <a:rPr lang="tr-TR" sz="1400" b="1" kern="1200" dirty="0">
                          <a:solidFill>
                            <a:srgbClr val="002060"/>
                          </a:solidFill>
                          <a:effectLst/>
                          <a:latin typeface="+mn-lt"/>
                          <a:ea typeface="+mn-ea"/>
                          <a:cs typeface="+mn-cs"/>
                        </a:rPr>
                        <a:t>DAYANAK</a:t>
                      </a:r>
                    </a:p>
                  </a:txBody>
                  <a:tcPr marL="57755" marR="57755" marT="0" marB="0" anchor="ctr">
                    <a:solidFill>
                      <a:schemeClr val="accent1">
                        <a:lumMod val="40000"/>
                        <a:lumOff val="60000"/>
                        <a:alpha val="60000"/>
                      </a:schemeClr>
                    </a:solidFill>
                  </a:tcPr>
                </a:tc>
                <a:tc>
                  <a:txBody>
                    <a:bodyPr/>
                    <a:lstStyle/>
                    <a:p>
                      <a:pPr algn="just">
                        <a:lnSpc>
                          <a:spcPct val="107000"/>
                        </a:lnSpc>
                        <a:spcAft>
                          <a:spcPts val="0"/>
                        </a:spcAft>
                      </a:pPr>
                      <a:r>
                        <a:rPr lang="tr-TR" sz="1300" b="1" kern="1200" dirty="0">
                          <a:solidFill>
                            <a:srgbClr val="002060"/>
                          </a:solidFill>
                          <a:effectLst/>
                          <a:latin typeface="+mn-lt"/>
                          <a:ea typeface="+mn-ea"/>
                          <a:cs typeface="+mn-cs"/>
                        </a:rPr>
                        <a:t>6331 sayılı İş Sağlığı ve Güvenliği Kanununun 7 </a:t>
                      </a:r>
                      <a:r>
                        <a:rPr lang="tr-TR" sz="1300" b="1" kern="1200" dirty="0" err="1">
                          <a:solidFill>
                            <a:srgbClr val="002060"/>
                          </a:solidFill>
                          <a:effectLst/>
                          <a:latin typeface="+mn-lt"/>
                          <a:ea typeface="+mn-ea"/>
                          <a:cs typeface="+mn-cs"/>
                        </a:rPr>
                        <a:t>nci</a:t>
                      </a:r>
                      <a:r>
                        <a:rPr lang="tr-TR" sz="1300" b="1" kern="1200" dirty="0">
                          <a:solidFill>
                            <a:srgbClr val="002060"/>
                          </a:solidFill>
                          <a:effectLst/>
                          <a:latin typeface="+mn-lt"/>
                          <a:ea typeface="+mn-ea"/>
                          <a:cs typeface="+mn-cs"/>
                        </a:rPr>
                        <a:t> maddesi ile 24/12/2013 tarihli ve 28861 sayılı Resmi </a:t>
                      </a:r>
                      <a:r>
                        <a:rPr lang="tr-TR" sz="1300" b="1" kern="1200" dirty="0" err="1">
                          <a:solidFill>
                            <a:srgbClr val="002060"/>
                          </a:solidFill>
                          <a:effectLst/>
                          <a:latin typeface="+mn-lt"/>
                          <a:ea typeface="+mn-ea"/>
                          <a:cs typeface="+mn-cs"/>
                        </a:rPr>
                        <a:t>Gazete’de</a:t>
                      </a:r>
                      <a:r>
                        <a:rPr lang="tr-TR" sz="1300" b="1" kern="1200" dirty="0">
                          <a:solidFill>
                            <a:srgbClr val="002060"/>
                          </a:solidFill>
                          <a:effectLst/>
                          <a:latin typeface="+mn-lt"/>
                          <a:ea typeface="+mn-ea"/>
                          <a:cs typeface="+mn-cs"/>
                        </a:rPr>
                        <a:t> yayımlanan İş Sağlığı ve Güvenliği Hizmetlerinin Desteklenmesi Hakkında Yönetmeliğin 6 </a:t>
                      </a:r>
                      <a:r>
                        <a:rPr lang="tr-TR" sz="1300" b="1" kern="1200" dirty="0" err="1">
                          <a:solidFill>
                            <a:srgbClr val="002060"/>
                          </a:solidFill>
                          <a:effectLst/>
                          <a:latin typeface="+mn-lt"/>
                          <a:ea typeface="+mn-ea"/>
                          <a:cs typeface="+mn-cs"/>
                        </a:rPr>
                        <a:t>ncı</a:t>
                      </a:r>
                      <a:r>
                        <a:rPr lang="tr-TR" sz="1300" b="1" kern="1200" dirty="0">
                          <a:solidFill>
                            <a:srgbClr val="002060"/>
                          </a:solidFill>
                          <a:effectLst/>
                          <a:latin typeface="+mn-lt"/>
                          <a:ea typeface="+mn-ea"/>
                          <a:cs typeface="+mn-cs"/>
                        </a:rPr>
                        <a:t> maddesi.</a:t>
                      </a:r>
                    </a:p>
                  </a:txBody>
                  <a:tcPr marL="68580" marR="68580" marT="0" marB="0" anchor="ctr">
                    <a:solidFill>
                      <a:schemeClr val="accent1">
                        <a:tint val="20000"/>
                        <a:alpha val="60000"/>
                      </a:schemeClr>
                    </a:solidFill>
                  </a:tcPr>
                </a:tc>
                <a:extLst>
                  <a:ext uri="{0D108BD9-81ED-4DB2-BD59-A6C34878D82A}">
                    <a16:rowId xmlns:a16="http://schemas.microsoft.com/office/drawing/2014/main" val="4115936388"/>
                  </a:ext>
                </a:extLst>
              </a:tr>
            </a:tbl>
          </a:graphicData>
        </a:graphic>
      </p:graphicFrame>
      <p:graphicFrame>
        <p:nvGraphicFramePr>
          <p:cNvPr id="4" name="Tablo 3">
            <a:extLst>
              <a:ext uri="{FF2B5EF4-FFF2-40B4-BE49-F238E27FC236}">
                <a16:creationId xmlns:a16="http://schemas.microsoft.com/office/drawing/2014/main" id="{0A1E405A-AB21-0C40-990A-420A6AA130AB}"/>
              </a:ext>
            </a:extLst>
          </p:cNvPr>
          <p:cNvGraphicFramePr>
            <a:graphicFrameLocks noGrp="1"/>
          </p:cNvGraphicFramePr>
          <p:nvPr>
            <p:extLst>
              <p:ext uri="{D42A27DB-BD31-4B8C-83A1-F6EECF244321}">
                <p14:modId xmlns:p14="http://schemas.microsoft.com/office/powerpoint/2010/main" val="2359688385"/>
              </p:ext>
            </p:extLst>
          </p:nvPr>
        </p:nvGraphicFramePr>
        <p:xfrm>
          <a:off x="106957" y="1494261"/>
          <a:ext cx="12021542" cy="635889"/>
        </p:xfrm>
        <a:graphic>
          <a:graphicData uri="http://schemas.openxmlformats.org/drawingml/2006/table">
            <a:tbl>
              <a:tblPr firstRow="1" firstCol="1" bandRow="1">
                <a:tableStyleId>{5C22544A-7EE6-4342-B048-85BDC9FD1C3A}</a:tableStyleId>
              </a:tblPr>
              <a:tblGrid>
                <a:gridCol w="1436617">
                  <a:extLst>
                    <a:ext uri="{9D8B030D-6E8A-4147-A177-3AD203B41FA5}">
                      <a16:colId xmlns:a16="http://schemas.microsoft.com/office/drawing/2014/main" val="1635233704"/>
                    </a:ext>
                  </a:extLst>
                </a:gridCol>
                <a:gridCol w="10584925">
                  <a:extLst>
                    <a:ext uri="{9D8B030D-6E8A-4147-A177-3AD203B41FA5}">
                      <a16:colId xmlns:a16="http://schemas.microsoft.com/office/drawing/2014/main" val="4095596175"/>
                    </a:ext>
                  </a:extLst>
                </a:gridCol>
              </a:tblGrid>
              <a:tr h="605971">
                <a:tc>
                  <a:txBody>
                    <a:bodyPr/>
                    <a:lstStyle/>
                    <a:p>
                      <a:pPr algn="just">
                        <a:lnSpc>
                          <a:spcPct val="107000"/>
                        </a:lnSpc>
                        <a:spcAft>
                          <a:spcPts val="0"/>
                        </a:spcAft>
                      </a:pPr>
                      <a:r>
                        <a:rPr lang="tr-TR" sz="1400" b="1" kern="1200" dirty="0">
                          <a:solidFill>
                            <a:srgbClr val="002060"/>
                          </a:solidFill>
                          <a:effectLst/>
                          <a:latin typeface="+mn-lt"/>
                          <a:ea typeface="+mn-ea"/>
                          <a:cs typeface="+mn-cs"/>
                        </a:rPr>
                        <a:t>AÇIKLAMA</a:t>
                      </a:r>
                    </a:p>
                  </a:txBody>
                  <a:tcPr marL="57755" marR="57755" marT="0" marB="0" anchor="ctr">
                    <a:solidFill>
                      <a:schemeClr val="accent5">
                        <a:lumMod val="20000"/>
                        <a:lumOff val="80000"/>
                      </a:schemeClr>
                    </a:solidFill>
                  </a:tcPr>
                </a:tc>
                <a:tc>
                  <a:txBody>
                    <a:bodyPr/>
                    <a:lstStyle/>
                    <a:p>
                      <a:pPr algn="just">
                        <a:lnSpc>
                          <a:spcPct val="107000"/>
                        </a:lnSpc>
                        <a:spcAft>
                          <a:spcPts val="0"/>
                        </a:spcAft>
                      </a:pPr>
                      <a:r>
                        <a:rPr lang="tr-TR" sz="1300" b="1" kern="1200" dirty="0">
                          <a:solidFill>
                            <a:srgbClr val="002060"/>
                          </a:solidFill>
                          <a:effectLst/>
                          <a:latin typeface="+mn-lt"/>
                          <a:ea typeface="+mn-ea"/>
                          <a:cs typeface="+mn-cs"/>
                        </a:rPr>
                        <a:t>10’dan az çalışanı bulunan tehlikeli ve çok tehlikeli sınıfta yer alan işyerlerinde iş sağlığı ve güvenliği hizmetlerinin desteklenmesi amacıyla 1/1/2014 tarihinden itibaren sigortalı başına günlük brüt asgari ücretin tehlikeli sınıfta yer alan işyerlerinde %1,4’i, çok tehlikeli sınıfta yer alan işyerlerinde  %1,6’sı işverene ödenmektedir. Finansmanı SGK (Kısa vadeli sigorta kollarından) tarafından karşılanmaktadır. </a:t>
                      </a:r>
                    </a:p>
                  </a:txBody>
                  <a:tcPr marL="68580" marR="68580" marT="0" marB="0">
                    <a:solidFill>
                      <a:schemeClr val="accent1">
                        <a:tint val="20000"/>
                        <a:alpha val="60000"/>
                      </a:schemeClr>
                    </a:solidFill>
                  </a:tcPr>
                </a:tc>
                <a:extLst>
                  <a:ext uri="{0D108BD9-81ED-4DB2-BD59-A6C34878D82A}">
                    <a16:rowId xmlns:a16="http://schemas.microsoft.com/office/drawing/2014/main" val="2049017253"/>
                  </a:ext>
                </a:extLst>
              </a:tr>
            </a:tbl>
          </a:graphicData>
        </a:graphic>
      </p:graphicFrame>
      <p:graphicFrame>
        <p:nvGraphicFramePr>
          <p:cNvPr id="5" name="Tablo 4">
            <a:extLst>
              <a:ext uri="{FF2B5EF4-FFF2-40B4-BE49-F238E27FC236}">
                <a16:creationId xmlns:a16="http://schemas.microsoft.com/office/drawing/2014/main" id="{1547AA67-7479-1843-80E8-A9BEFDE35F6B}"/>
              </a:ext>
            </a:extLst>
          </p:cNvPr>
          <p:cNvGraphicFramePr>
            <a:graphicFrameLocks noGrp="1"/>
          </p:cNvGraphicFramePr>
          <p:nvPr>
            <p:extLst>
              <p:ext uri="{D42A27DB-BD31-4B8C-83A1-F6EECF244321}">
                <p14:modId xmlns:p14="http://schemas.microsoft.com/office/powerpoint/2010/main" val="607897487"/>
              </p:ext>
            </p:extLst>
          </p:nvPr>
        </p:nvGraphicFramePr>
        <p:xfrm>
          <a:off x="94072" y="2171353"/>
          <a:ext cx="12021543" cy="195707"/>
        </p:xfrm>
        <a:graphic>
          <a:graphicData uri="http://schemas.openxmlformats.org/drawingml/2006/table">
            <a:tbl>
              <a:tblPr firstRow="1" firstCol="1" bandRow="1">
                <a:tableStyleId>{5C22544A-7EE6-4342-B048-85BDC9FD1C3A}</a:tableStyleId>
              </a:tblPr>
              <a:tblGrid>
                <a:gridCol w="12021543">
                  <a:extLst>
                    <a:ext uri="{9D8B030D-6E8A-4147-A177-3AD203B41FA5}">
                      <a16:colId xmlns:a16="http://schemas.microsoft.com/office/drawing/2014/main" val="4060676655"/>
                    </a:ext>
                  </a:extLst>
                </a:gridCol>
              </a:tblGrid>
              <a:tr h="103704">
                <a:tc>
                  <a:txBody>
                    <a:bodyPr/>
                    <a:lstStyle/>
                    <a:p>
                      <a:pPr algn="l">
                        <a:lnSpc>
                          <a:spcPct val="107000"/>
                        </a:lnSpc>
                        <a:spcAft>
                          <a:spcPts val="0"/>
                        </a:spcAft>
                      </a:pPr>
                      <a:r>
                        <a:rPr lang="tr-TR" sz="1200" b="1" dirty="0">
                          <a:solidFill>
                            <a:srgbClr val="C00000"/>
                          </a:solidFill>
                          <a:effectLst/>
                        </a:rPr>
                        <a:t>TEŞVİKTEN YARARLANMA ŞARTLARI</a:t>
                      </a:r>
                      <a:endParaRPr lang="tr-TR" sz="1200" b="1"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8408" marR="58408" marT="0" marB="0">
                    <a:solidFill>
                      <a:srgbClr val="FFC000">
                        <a:alpha val="42000"/>
                      </a:srgbClr>
                    </a:solidFill>
                  </a:tcPr>
                </a:tc>
                <a:extLst>
                  <a:ext uri="{0D108BD9-81ED-4DB2-BD59-A6C34878D82A}">
                    <a16:rowId xmlns:a16="http://schemas.microsoft.com/office/drawing/2014/main" val="850616689"/>
                  </a:ext>
                </a:extLst>
              </a:tr>
            </a:tbl>
          </a:graphicData>
        </a:graphic>
      </p:graphicFrame>
      <p:graphicFrame>
        <p:nvGraphicFramePr>
          <p:cNvPr id="6" name="Diyagram 5">
            <a:extLst>
              <a:ext uri="{FF2B5EF4-FFF2-40B4-BE49-F238E27FC236}">
                <a16:creationId xmlns:a16="http://schemas.microsoft.com/office/drawing/2014/main" id="{81171E4B-0355-B54B-97F4-E249A0071C87}"/>
              </a:ext>
            </a:extLst>
          </p:cNvPr>
          <p:cNvGraphicFramePr/>
          <p:nvPr>
            <p:extLst>
              <p:ext uri="{D42A27DB-BD31-4B8C-83A1-F6EECF244321}">
                <p14:modId xmlns:p14="http://schemas.microsoft.com/office/powerpoint/2010/main" val="2726220582"/>
              </p:ext>
            </p:extLst>
          </p:nvPr>
        </p:nvGraphicFramePr>
        <p:xfrm>
          <a:off x="734340" y="275858"/>
          <a:ext cx="11313239" cy="3693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AutoShape 2">
            <a:extLst>
              <a:ext uri="{FF2B5EF4-FFF2-40B4-BE49-F238E27FC236}">
                <a16:creationId xmlns:a16="http://schemas.microsoft.com/office/drawing/2014/main" id="{ADC3DBA0-95F6-7B44-899D-0CE842DADC9A}"/>
              </a:ext>
            </a:extLst>
          </p:cNvPr>
          <p:cNvSpPr>
            <a:spLocks noChangeArrowheads="1"/>
          </p:cNvSpPr>
          <p:nvPr/>
        </p:nvSpPr>
        <p:spPr bwMode="auto">
          <a:xfrm>
            <a:off x="106958" y="66283"/>
            <a:ext cx="761175" cy="697584"/>
          </a:xfrm>
          <a:prstGeom prst="flowChartDelay">
            <a:avLst/>
          </a:prstGeom>
          <a:solidFill>
            <a:srgbClr val="0FB2EF"/>
          </a:solidFill>
          <a:ln w="9525" cmpd="sng">
            <a:solidFill>
              <a:srgbClr val="F2F2F2"/>
            </a:solidFill>
            <a:miter lim="800000"/>
            <a:headEnd/>
            <a:tailEnd/>
          </a:ln>
          <a:effectLst>
            <a:outerShdw dist="28398" dir="3806097" algn="ctr" rotWithShape="0">
              <a:srgbClr val="1F4D78">
                <a:alpha val="52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endParaRPr kumimoji="0" lang="tr-TR" altLang="tr-TR" sz="2800" b="1" i="0" u="none" strike="noStrike" cap="none" normalizeH="0" baseline="0" dirty="0">
              <a:ln>
                <a:noFill/>
              </a:ln>
              <a:solidFill>
                <a:schemeClr val="bg1"/>
              </a:solidFill>
              <a:effectLst/>
              <a:latin typeface="Arial" panose="020B0604020202020204" pitchFamily="34" charset="0"/>
            </a:endParaRPr>
          </a:p>
        </p:txBody>
      </p:sp>
      <p:sp>
        <p:nvSpPr>
          <p:cNvPr id="8" name="Dikdörtgen 7">
            <a:extLst>
              <a:ext uri="{FF2B5EF4-FFF2-40B4-BE49-F238E27FC236}">
                <a16:creationId xmlns:a16="http://schemas.microsoft.com/office/drawing/2014/main" id="{3189EDE7-8FF4-2545-94DB-21F081C594F2}"/>
              </a:ext>
            </a:extLst>
          </p:cNvPr>
          <p:cNvSpPr/>
          <p:nvPr/>
        </p:nvSpPr>
        <p:spPr>
          <a:xfrm>
            <a:off x="772439" y="288784"/>
            <a:ext cx="133793" cy="350062"/>
          </a:xfrm>
          <a:prstGeom prst="rect">
            <a:avLst/>
          </a:prstGeom>
          <a:solidFill>
            <a:srgbClr val="0EB2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9" name="Resim 8">
            <a:extLst>
              <a:ext uri="{FF2B5EF4-FFF2-40B4-BE49-F238E27FC236}">
                <a16:creationId xmlns:a16="http://schemas.microsoft.com/office/drawing/2014/main" id="{6D6BA8AE-B777-FD40-8B89-307618F64A96}"/>
              </a:ext>
            </a:extLst>
          </p:cNvPr>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10972234" y="181243"/>
            <a:ext cx="1143381" cy="1262417"/>
          </a:xfrm>
          <a:prstGeom prst="round2DiagRect">
            <a:avLst>
              <a:gd name="adj1" fmla="val 16667"/>
              <a:gd name="adj2" fmla="val 0"/>
            </a:avLst>
          </a:prstGeom>
          <a:solidFill>
            <a:srgbClr val="0EB2F0"/>
          </a:solidFill>
          <a:ln w="9525" cap="sq">
            <a:solidFill>
              <a:schemeClr val="bg1">
                <a:lumMod val="95000"/>
              </a:schemeClr>
            </a:solidFill>
            <a:miter lim="800000"/>
          </a:ln>
          <a:effectLst>
            <a:outerShdw blurRad="254000" algn="tl" rotWithShape="0">
              <a:srgbClr val="000000">
                <a:alpha val="43000"/>
              </a:srgbClr>
            </a:outerShdw>
          </a:effectLst>
        </p:spPr>
      </p:pic>
      <p:graphicFrame>
        <p:nvGraphicFramePr>
          <p:cNvPr id="10" name="Tablo 9">
            <a:extLst>
              <a:ext uri="{FF2B5EF4-FFF2-40B4-BE49-F238E27FC236}">
                <a16:creationId xmlns:a16="http://schemas.microsoft.com/office/drawing/2014/main" id="{8866AEB1-A4BB-D247-97F2-9A406EDA795B}"/>
              </a:ext>
            </a:extLst>
          </p:cNvPr>
          <p:cNvGraphicFramePr>
            <a:graphicFrameLocks noGrp="1"/>
          </p:cNvGraphicFramePr>
          <p:nvPr>
            <p:extLst>
              <p:ext uri="{D42A27DB-BD31-4B8C-83A1-F6EECF244321}">
                <p14:modId xmlns:p14="http://schemas.microsoft.com/office/powerpoint/2010/main" val="3917049456"/>
              </p:ext>
            </p:extLst>
          </p:nvPr>
        </p:nvGraphicFramePr>
        <p:xfrm>
          <a:off x="7219039" y="852015"/>
          <a:ext cx="2451423" cy="625855"/>
        </p:xfrm>
        <a:graphic>
          <a:graphicData uri="http://schemas.openxmlformats.org/drawingml/2006/table">
            <a:tbl>
              <a:tblPr firstRow="1" firstCol="1" bandRow="1">
                <a:tableStyleId>{5C22544A-7EE6-4342-B048-85BDC9FD1C3A}</a:tableStyleId>
              </a:tblPr>
              <a:tblGrid>
                <a:gridCol w="1500033">
                  <a:extLst>
                    <a:ext uri="{9D8B030D-6E8A-4147-A177-3AD203B41FA5}">
                      <a16:colId xmlns:a16="http://schemas.microsoft.com/office/drawing/2014/main" val="2643230235"/>
                    </a:ext>
                  </a:extLst>
                </a:gridCol>
                <a:gridCol w="951390">
                  <a:extLst>
                    <a:ext uri="{9D8B030D-6E8A-4147-A177-3AD203B41FA5}">
                      <a16:colId xmlns:a16="http://schemas.microsoft.com/office/drawing/2014/main" val="1809252406"/>
                    </a:ext>
                  </a:extLst>
                </a:gridCol>
              </a:tblGrid>
              <a:tr h="406174">
                <a:tc>
                  <a:txBody>
                    <a:bodyPr/>
                    <a:lstStyle/>
                    <a:p>
                      <a:pPr algn="ctr">
                        <a:lnSpc>
                          <a:spcPct val="107000"/>
                        </a:lnSpc>
                        <a:spcAft>
                          <a:spcPts val="0"/>
                        </a:spcAft>
                      </a:pPr>
                      <a:r>
                        <a:rPr lang="tr-TR" sz="1300" dirty="0">
                          <a:solidFill>
                            <a:schemeClr val="tx1"/>
                          </a:solidFill>
                          <a:effectLst/>
                        </a:rPr>
                        <a:t>BAŞLAMA TARİHİ</a:t>
                      </a:r>
                      <a:endParaRPr lang="tr-TR" sz="13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7755" marR="57755" marT="0" marB="0">
                    <a:solidFill>
                      <a:srgbClr val="92D050">
                        <a:alpha val="60000"/>
                      </a:srgbClr>
                    </a:solidFill>
                  </a:tcPr>
                </a:tc>
                <a:tc>
                  <a:txBody>
                    <a:bodyPr/>
                    <a:lstStyle/>
                    <a:p>
                      <a:pPr algn="ctr">
                        <a:lnSpc>
                          <a:spcPct val="107000"/>
                        </a:lnSpc>
                        <a:spcAft>
                          <a:spcPts val="0"/>
                        </a:spcAft>
                      </a:pPr>
                      <a:r>
                        <a:rPr lang="tr-TR" sz="1300" dirty="0">
                          <a:solidFill>
                            <a:schemeClr val="tx1"/>
                          </a:solidFill>
                          <a:effectLst/>
                        </a:rPr>
                        <a:t>BİTİŞ TARİHİ</a:t>
                      </a:r>
                      <a:endParaRPr lang="tr-TR" sz="13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7755" marR="57755" marT="0" marB="0">
                    <a:solidFill>
                      <a:srgbClr val="92D050">
                        <a:alpha val="60000"/>
                      </a:srgbClr>
                    </a:solidFill>
                  </a:tcPr>
                </a:tc>
                <a:extLst>
                  <a:ext uri="{0D108BD9-81ED-4DB2-BD59-A6C34878D82A}">
                    <a16:rowId xmlns:a16="http://schemas.microsoft.com/office/drawing/2014/main" val="1774129938"/>
                  </a:ext>
                </a:extLst>
              </a:tr>
              <a:tr h="219681">
                <a:tc>
                  <a:txBody>
                    <a:bodyPr/>
                    <a:lstStyle/>
                    <a:p>
                      <a:pPr algn="ctr">
                        <a:lnSpc>
                          <a:spcPct val="107000"/>
                        </a:lnSpc>
                        <a:spcAft>
                          <a:spcPts val="0"/>
                        </a:spcAft>
                      </a:pPr>
                      <a:r>
                        <a:rPr lang="tr-TR" sz="1300" b="1" dirty="0">
                          <a:effectLst/>
                          <a:latin typeface="Calibri" panose="020F0502020204030204" pitchFamily="34" charset="0"/>
                          <a:ea typeface="Times New Roman" panose="02020603050405020304" pitchFamily="18" charset="0"/>
                          <a:cs typeface="Times New Roman" panose="02020603050405020304" pitchFamily="18" charset="0"/>
                        </a:rPr>
                        <a:t>1/1/2014</a:t>
                      </a:r>
                    </a:p>
                  </a:txBody>
                  <a:tcPr marL="57755" marR="57755" marT="0" marB="0">
                    <a:solidFill>
                      <a:schemeClr val="tx2">
                        <a:lumMod val="40000"/>
                        <a:lumOff val="60000"/>
                        <a:alpha val="70000"/>
                      </a:schemeClr>
                    </a:solidFill>
                  </a:tcPr>
                </a:tc>
                <a:tc>
                  <a:txBody>
                    <a:bodyPr/>
                    <a:lstStyle/>
                    <a:p>
                      <a:pPr algn="ctr">
                        <a:lnSpc>
                          <a:spcPct val="107000"/>
                        </a:lnSpc>
                        <a:spcAft>
                          <a:spcPts val="0"/>
                        </a:spcAft>
                      </a:pPr>
                      <a:r>
                        <a:rPr lang="tr-TR" sz="1300" dirty="0">
                          <a:effectLst/>
                          <a:latin typeface="Calibri" panose="020F0502020204030204" pitchFamily="34" charset="0"/>
                          <a:ea typeface="Times New Roman" panose="02020603050405020304" pitchFamily="18" charset="0"/>
                          <a:cs typeface="Times New Roman" panose="02020603050405020304" pitchFamily="18" charset="0"/>
                        </a:rPr>
                        <a:t>-</a:t>
                      </a:r>
                    </a:p>
                  </a:txBody>
                  <a:tcPr marL="57755" marR="57755" marT="0" marB="0">
                    <a:solidFill>
                      <a:schemeClr val="tx2">
                        <a:lumMod val="40000"/>
                        <a:lumOff val="60000"/>
                        <a:alpha val="70000"/>
                      </a:schemeClr>
                    </a:solidFill>
                  </a:tcPr>
                </a:tc>
                <a:extLst>
                  <a:ext uri="{0D108BD9-81ED-4DB2-BD59-A6C34878D82A}">
                    <a16:rowId xmlns:a16="http://schemas.microsoft.com/office/drawing/2014/main" val="1721715383"/>
                  </a:ext>
                </a:extLst>
              </a:tr>
            </a:tbl>
          </a:graphicData>
        </a:graphic>
      </p:graphicFrame>
      <p:graphicFrame>
        <p:nvGraphicFramePr>
          <p:cNvPr id="11" name="Tablo 10">
            <a:extLst>
              <a:ext uri="{FF2B5EF4-FFF2-40B4-BE49-F238E27FC236}">
                <a16:creationId xmlns:a16="http://schemas.microsoft.com/office/drawing/2014/main" id="{A0EECBD2-A516-394E-95FA-F31BE8AE9DB0}"/>
              </a:ext>
            </a:extLst>
          </p:cNvPr>
          <p:cNvGraphicFramePr>
            <a:graphicFrameLocks noGrp="1"/>
          </p:cNvGraphicFramePr>
          <p:nvPr>
            <p:extLst>
              <p:ext uri="{D42A27DB-BD31-4B8C-83A1-F6EECF244321}">
                <p14:modId xmlns:p14="http://schemas.microsoft.com/office/powerpoint/2010/main" val="3481927107"/>
              </p:ext>
            </p:extLst>
          </p:nvPr>
        </p:nvGraphicFramePr>
        <p:xfrm>
          <a:off x="87629" y="2459256"/>
          <a:ext cx="12047311" cy="1174242"/>
        </p:xfrm>
        <a:graphic>
          <a:graphicData uri="http://schemas.openxmlformats.org/drawingml/2006/table">
            <a:tbl>
              <a:tblPr>
                <a:tableStyleId>{5C22544A-7EE6-4342-B048-85BDC9FD1C3A}</a:tableStyleId>
              </a:tblPr>
              <a:tblGrid>
                <a:gridCol w="12047311">
                  <a:extLst>
                    <a:ext uri="{9D8B030D-6E8A-4147-A177-3AD203B41FA5}">
                      <a16:colId xmlns:a16="http://schemas.microsoft.com/office/drawing/2014/main" val="3341802642"/>
                    </a:ext>
                  </a:extLst>
                </a:gridCol>
              </a:tblGrid>
              <a:tr h="821432">
                <a:tc>
                  <a:txBody>
                    <a:bodyPr/>
                    <a:lstStyle/>
                    <a:p>
                      <a:pPr marL="342900" lvl="0" indent="-342900" algn="just">
                        <a:lnSpc>
                          <a:spcPct val="107000"/>
                        </a:lnSpc>
                        <a:spcAft>
                          <a:spcPts val="0"/>
                        </a:spcAft>
                        <a:buFont typeface="Wingdings" panose="05000000000000000000" pitchFamily="2" charset="2"/>
                        <a:buChar char=""/>
                      </a:pPr>
                      <a:r>
                        <a:rPr lang="tr-TR" sz="1200" b="1" dirty="0">
                          <a:solidFill>
                            <a:schemeClr val="accent5">
                              <a:lumMod val="50000"/>
                            </a:schemeClr>
                          </a:solidFill>
                          <a:effectLst/>
                        </a:rPr>
                        <a:t>Türkiye genelinde, tehlikeli ve çok tehlikeli sınıfta yer alan işyerlerinde ondan az çalışanın bulunması,</a:t>
                      </a:r>
                    </a:p>
                    <a:p>
                      <a:pPr marL="342900" lvl="0" indent="-342900" algn="just">
                        <a:lnSpc>
                          <a:spcPct val="107000"/>
                        </a:lnSpc>
                        <a:spcAft>
                          <a:spcPts val="0"/>
                        </a:spcAft>
                        <a:buFont typeface="Wingdings" panose="05000000000000000000" pitchFamily="2" charset="2"/>
                        <a:buChar char=""/>
                      </a:pPr>
                      <a:r>
                        <a:rPr lang="tr-TR" sz="1200" b="1" dirty="0">
                          <a:solidFill>
                            <a:schemeClr val="accent5">
                              <a:lumMod val="50000"/>
                            </a:schemeClr>
                          </a:solidFill>
                          <a:effectLst/>
                        </a:rPr>
                        <a:t>Aylık prim ve hizmet belgesinin </a:t>
                      </a:r>
                      <a:r>
                        <a:rPr lang="tr-TR" sz="1200" b="1" kern="1200" dirty="0">
                          <a:solidFill>
                            <a:schemeClr val="accent5">
                              <a:lumMod val="50000"/>
                            </a:schemeClr>
                          </a:solidFill>
                          <a:effectLst/>
                          <a:latin typeface="+mn-lt"/>
                          <a:ea typeface="+mn-ea"/>
                          <a:cs typeface="+mn-cs"/>
                        </a:rPr>
                        <a:t>/ muhtasar ve prim hizmet beyannamesinin </a:t>
                      </a:r>
                      <a:r>
                        <a:rPr lang="tr-TR" sz="1200" b="1" dirty="0">
                          <a:solidFill>
                            <a:schemeClr val="accent5">
                              <a:lumMod val="50000"/>
                            </a:schemeClr>
                          </a:solidFill>
                          <a:effectLst/>
                        </a:rPr>
                        <a:t>yasal süresi içinde Kuruma verilmesi,</a:t>
                      </a:r>
                    </a:p>
                    <a:p>
                      <a:pPr marL="342900" lvl="0" indent="-342900" algn="just">
                        <a:lnSpc>
                          <a:spcPct val="107000"/>
                        </a:lnSpc>
                        <a:spcAft>
                          <a:spcPts val="0"/>
                        </a:spcAft>
                        <a:buFont typeface="Wingdings" panose="05000000000000000000" pitchFamily="2" charset="2"/>
                        <a:buChar char=""/>
                      </a:pPr>
                      <a:r>
                        <a:rPr lang="tr-TR" sz="1200" b="1" dirty="0">
                          <a:solidFill>
                            <a:schemeClr val="accent5">
                              <a:lumMod val="50000"/>
                            </a:schemeClr>
                          </a:solidFill>
                          <a:effectLst/>
                        </a:rPr>
                        <a:t>Kuruma yasal süresi içerisinde ödenmemiş prim ve prime ilişkin borcun bulunmaması,</a:t>
                      </a:r>
                    </a:p>
                    <a:p>
                      <a:pPr marL="342900" lvl="0" indent="-342900" algn="just">
                        <a:lnSpc>
                          <a:spcPct val="107000"/>
                        </a:lnSpc>
                        <a:spcAft>
                          <a:spcPts val="0"/>
                        </a:spcAft>
                        <a:buFont typeface="Wingdings" panose="05000000000000000000" pitchFamily="2" charset="2"/>
                        <a:buChar char=""/>
                      </a:pPr>
                      <a:r>
                        <a:rPr lang="tr-TR" sz="1200" b="1" dirty="0">
                          <a:solidFill>
                            <a:schemeClr val="accent5">
                              <a:lumMod val="50000"/>
                            </a:schemeClr>
                          </a:solidFill>
                          <a:effectLst/>
                        </a:rPr>
                        <a:t>Kayıt dışı sigortalı çalıştırılmaması, </a:t>
                      </a:r>
                    </a:p>
                    <a:p>
                      <a:pPr marL="342900" lvl="0" indent="-342900" algn="just">
                        <a:lnSpc>
                          <a:spcPct val="107000"/>
                        </a:lnSpc>
                        <a:spcAft>
                          <a:spcPts val="0"/>
                        </a:spcAft>
                        <a:buFont typeface="Wingdings" panose="05000000000000000000" pitchFamily="2" charset="2"/>
                        <a:buChar char=""/>
                      </a:pPr>
                      <a:r>
                        <a:rPr lang="tr-TR" sz="1200" b="1" dirty="0">
                          <a:solidFill>
                            <a:schemeClr val="accent5">
                              <a:lumMod val="50000"/>
                            </a:schemeClr>
                          </a:solidFill>
                          <a:effectLst/>
                        </a:rPr>
                        <a:t>Kurum adına tehlikeli ve çok tehlikeli işyerleri için yansıtma faturası düzenlenmesi ve üniteye verilmesi,</a:t>
                      </a:r>
                    </a:p>
                    <a:p>
                      <a:pPr marL="342900" lvl="0" indent="-342900" algn="just">
                        <a:lnSpc>
                          <a:spcPct val="107000"/>
                        </a:lnSpc>
                        <a:spcAft>
                          <a:spcPts val="0"/>
                        </a:spcAft>
                        <a:buFont typeface="Wingdings" panose="05000000000000000000" pitchFamily="2" charset="2"/>
                        <a:buChar char=""/>
                      </a:pPr>
                      <a:r>
                        <a:rPr lang="tr-TR" sz="1200" b="1" dirty="0">
                          <a:solidFill>
                            <a:schemeClr val="accent5">
                              <a:lumMod val="50000"/>
                            </a:schemeClr>
                          </a:solidFill>
                          <a:effectLst/>
                        </a:rPr>
                        <a:t>İşyerinin, İSG-</a:t>
                      </a:r>
                      <a:r>
                        <a:rPr lang="tr-TR" sz="1200" b="1" dirty="0" err="1">
                          <a:solidFill>
                            <a:schemeClr val="accent5">
                              <a:lumMod val="50000"/>
                            </a:schemeClr>
                          </a:solidFill>
                          <a:effectLst/>
                        </a:rPr>
                        <a:t>KATİP’e</a:t>
                      </a:r>
                      <a:r>
                        <a:rPr lang="tr-TR" sz="1200" b="1" dirty="0">
                          <a:solidFill>
                            <a:schemeClr val="accent5">
                              <a:lumMod val="50000"/>
                            </a:schemeClr>
                          </a:solidFill>
                          <a:effectLst/>
                        </a:rPr>
                        <a:t> kayıtlı onaylanmış ve devam eden iş sağlığı ve güvenliği hizmetlerinin verilmesine ilişkin hizmet sunucusu ile yapılmış bir sözleşmesinin olması gerekmektedir</a:t>
                      </a:r>
                      <a:r>
                        <a:rPr lang="tr-TR" sz="1200" dirty="0">
                          <a:solidFill>
                            <a:schemeClr val="accent5">
                              <a:lumMod val="50000"/>
                            </a:schemeClr>
                          </a:solidFill>
                          <a:effectLst/>
                        </a:rPr>
                        <a:t>.</a:t>
                      </a:r>
                      <a:endParaRPr lang="tr-TR" sz="1200" dirty="0">
                        <a:solidFill>
                          <a:schemeClr val="accent5">
                            <a:lumMod val="50000"/>
                          </a:schemeClr>
                        </a:solidFill>
                        <a:effectLst/>
                        <a:latin typeface="Times New Roman" panose="02020603050405020304" pitchFamily="18" charset="0"/>
                        <a:ea typeface="Times New Roman" panose="02020603050405020304" pitchFamily="18" charset="0"/>
                      </a:endParaRPr>
                    </a:p>
                  </a:txBody>
                  <a:tcPr marL="89535" marR="89535" marT="0" marB="0">
                    <a:solidFill>
                      <a:schemeClr val="accent1">
                        <a:lumMod val="20000"/>
                        <a:lumOff val="80000"/>
                        <a:alpha val="42000"/>
                      </a:schemeClr>
                    </a:solidFill>
                  </a:tcPr>
                </a:tc>
                <a:extLst>
                  <a:ext uri="{0D108BD9-81ED-4DB2-BD59-A6C34878D82A}">
                    <a16:rowId xmlns:a16="http://schemas.microsoft.com/office/drawing/2014/main" val="3288567608"/>
                  </a:ext>
                </a:extLst>
              </a:tr>
            </a:tbl>
          </a:graphicData>
        </a:graphic>
      </p:graphicFrame>
      <p:graphicFrame>
        <p:nvGraphicFramePr>
          <p:cNvPr id="12" name="Tablo 11">
            <a:extLst>
              <a:ext uri="{FF2B5EF4-FFF2-40B4-BE49-F238E27FC236}">
                <a16:creationId xmlns:a16="http://schemas.microsoft.com/office/drawing/2014/main" id="{F411AE64-37C7-614B-919D-F1B94C36E7F9}"/>
              </a:ext>
            </a:extLst>
          </p:cNvPr>
          <p:cNvGraphicFramePr>
            <a:graphicFrameLocks noGrp="1"/>
          </p:cNvGraphicFramePr>
          <p:nvPr>
            <p:extLst>
              <p:ext uri="{D42A27DB-BD31-4B8C-83A1-F6EECF244321}">
                <p14:modId xmlns:p14="http://schemas.microsoft.com/office/powerpoint/2010/main" val="486353034"/>
              </p:ext>
            </p:extLst>
          </p:nvPr>
        </p:nvGraphicFramePr>
        <p:xfrm>
          <a:off x="87629" y="3764900"/>
          <a:ext cx="12034428" cy="1957070"/>
        </p:xfrm>
        <a:graphic>
          <a:graphicData uri="http://schemas.openxmlformats.org/drawingml/2006/table">
            <a:tbl>
              <a:tblPr>
                <a:tableStyleId>{5C22544A-7EE6-4342-B048-85BDC9FD1C3A}</a:tableStyleId>
              </a:tblPr>
              <a:tblGrid>
                <a:gridCol w="12034428">
                  <a:extLst>
                    <a:ext uri="{9D8B030D-6E8A-4147-A177-3AD203B41FA5}">
                      <a16:colId xmlns:a16="http://schemas.microsoft.com/office/drawing/2014/main" val="3640921159"/>
                    </a:ext>
                  </a:extLst>
                </a:gridCol>
              </a:tblGrid>
              <a:tr h="1827332">
                <a:tc>
                  <a:txBody>
                    <a:bodyPr/>
                    <a:lstStyle/>
                    <a:p>
                      <a:pPr indent="228600" algn="l">
                        <a:lnSpc>
                          <a:spcPct val="107000"/>
                        </a:lnSpc>
                        <a:spcAft>
                          <a:spcPts val="0"/>
                        </a:spcAft>
                      </a:pPr>
                      <a:r>
                        <a:rPr lang="tr-TR" sz="1200" b="1" dirty="0">
                          <a:solidFill>
                            <a:srgbClr val="C00000"/>
                          </a:solidFill>
                          <a:effectLst/>
                        </a:rPr>
                        <a:t>Destek ödemelerine ilişkin başvurular;</a:t>
                      </a:r>
                    </a:p>
                    <a:p>
                      <a:pPr marL="342900" lvl="0" indent="-342900" algn="l">
                        <a:lnSpc>
                          <a:spcPct val="107000"/>
                        </a:lnSpc>
                        <a:spcAft>
                          <a:spcPts val="0"/>
                        </a:spcAft>
                        <a:buFont typeface="Wingdings" panose="05000000000000000000" pitchFamily="2" charset="2"/>
                        <a:buChar char=""/>
                      </a:pPr>
                      <a:r>
                        <a:rPr lang="tr-TR" sz="1200" b="1" dirty="0">
                          <a:solidFill>
                            <a:schemeClr val="accent5">
                              <a:lumMod val="50000"/>
                            </a:schemeClr>
                          </a:solidFill>
                          <a:effectLst/>
                        </a:rPr>
                        <a:t>Ocak, Şubat ve Mart ayları için Nisan ayının,</a:t>
                      </a:r>
                    </a:p>
                    <a:p>
                      <a:pPr marL="342900" lvl="0" indent="-342900" algn="l">
                        <a:lnSpc>
                          <a:spcPct val="107000"/>
                        </a:lnSpc>
                        <a:spcAft>
                          <a:spcPts val="0"/>
                        </a:spcAft>
                        <a:buFont typeface="Wingdings" panose="05000000000000000000" pitchFamily="2" charset="2"/>
                        <a:buChar char=""/>
                      </a:pPr>
                      <a:r>
                        <a:rPr lang="tr-TR" sz="1200" b="1" dirty="0">
                          <a:solidFill>
                            <a:schemeClr val="accent5">
                              <a:lumMod val="50000"/>
                            </a:schemeClr>
                          </a:solidFill>
                          <a:effectLst/>
                        </a:rPr>
                        <a:t>Nisan, Mayıs ve Haziran ayları için Temmuz ayının,</a:t>
                      </a:r>
                    </a:p>
                    <a:p>
                      <a:pPr marL="342900" lvl="0" indent="-342900" algn="l">
                        <a:lnSpc>
                          <a:spcPct val="107000"/>
                        </a:lnSpc>
                        <a:spcAft>
                          <a:spcPts val="0"/>
                        </a:spcAft>
                        <a:buFont typeface="Wingdings" panose="05000000000000000000" pitchFamily="2" charset="2"/>
                        <a:buChar char=""/>
                      </a:pPr>
                      <a:r>
                        <a:rPr lang="tr-TR" sz="1200" b="1" dirty="0">
                          <a:solidFill>
                            <a:schemeClr val="accent5">
                              <a:lumMod val="50000"/>
                            </a:schemeClr>
                          </a:solidFill>
                          <a:effectLst/>
                        </a:rPr>
                        <a:t>Temmuz, Ağustos ve Eylül ayları için Ekim ayının,</a:t>
                      </a:r>
                    </a:p>
                    <a:p>
                      <a:pPr marL="342900" lvl="0" indent="-342900" algn="l">
                        <a:lnSpc>
                          <a:spcPct val="107000"/>
                        </a:lnSpc>
                        <a:spcAft>
                          <a:spcPts val="0"/>
                        </a:spcAft>
                        <a:buFont typeface="Wingdings" panose="05000000000000000000" pitchFamily="2" charset="2"/>
                        <a:buChar char=""/>
                      </a:pPr>
                      <a:r>
                        <a:rPr lang="tr-TR" sz="1200" b="1" dirty="0">
                          <a:solidFill>
                            <a:schemeClr val="accent5">
                              <a:lumMod val="50000"/>
                            </a:schemeClr>
                          </a:solidFill>
                          <a:effectLst/>
                        </a:rPr>
                        <a:t>Ekim, Kasım ve Aralık ayları için izleyen yılın Ocak ayının sonuna kadar yapılır.</a:t>
                      </a:r>
                    </a:p>
                    <a:p>
                      <a:pPr marL="228600" algn="l">
                        <a:lnSpc>
                          <a:spcPct val="107000"/>
                        </a:lnSpc>
                        <a:spcAft>
                          <a:spcPts val="0"/>
                        </a:spcAft>
                      </a:pPr>
                      <a:r>
                        <a:rPr lang="tr-TR" sz="1200" b="1" dirty="0">
                          <a:solidFill>
                            <a:srgbClr val="C00000"/>
                          </a:solidFill>
                          <a:effectLst/>
                        </a:rPr>
                        <a:t>Ödemeler:</a:t>
                      </a:r>
                    </a:p>
                    <a:p>
                      <a:pPr marL="342900" lvl="0" indent="-342900" algn="l">
                        <a:lnSpc>
                          <a:spcPct val="107000"/>
                        </a:lnSpc>
                        <a:spcAft>
                          <a:spcPts val="0"/>
                        </a:spcAft>
                        <a:buFont typeface="Wingdings" panose="05000000000000000000" pitchFamily="2" charset="2"/>
                        <a:buChar char=""/>
                      </a:pPr>
                      <a:r>
                        <a:rPr lang="tr-TR" sz="1200" b="1" dirty="0">
                          <a:solidFill>
                            <a:schemeClr val="accent5">
                              <a:lumMod val="50000"/>
                            </a:schemeClr>
                          </a:solidFill>
                          <a:effectLst/>
                        </a:rPr>
                        <a:t>Birinci dönem destek ödemeleri Ocak, Şubat ve Mart ayları için Mayıs ayının sonunda,</a:t>
                      </a:r>
                    </a:p>
                    <a:p>
                      <a:pPr marL="342900" lvl="0" indent="-342900" algn="l">
                        <a:lnSpc>
                          <a:spcPct val="107000"/>
                        </a:lnSpc>
                        <a:spcAft>
                          <a:spcPts val="0"/>
                        </a:spcAft>
                        <a:buFont typeface="Wingdings" panose="05000000000000000000" pitchFamily="2" charset="2"/>
                        <a:buChar char=""/>
                      </a:pPr>
                      <a:r>
                        <a:rPr lang="tr-TR" sz="1200" b="1" dirty="0">
                          <a:solidFill>
                            <a:schemeClr val="accent5">
                              <a:lumMod val="50000"/>
                            </a:schemeClr>
                          </a:solidFill>
                          <a:effectLst/>
                        </a:rPr>
                        <a:t>İkinci dönem destek ödemeleri Nisan, Mayıs ve Haziran ayları için Ağustos ayının sonunda,</a:t>
                      </a:r>
                    </a:p>
                    <a:p>
                      <a:pPr marL="342900" lvl="0" indent="-342900" algn="l">
                        <a:lnSpc>
                          <a:spcPct val="107000"/>
                        </a:lnSpc>
                        <a:spcAft>
                          <a:spcPts val="0"/>
                        </a:spcAft>
                        <a:buFont typeface="Wingdings" panose="05000000000000000000" pitchFamily="2" charset="2"/>
                        <a:buChar char=""/>
                      </a:pPr>
                      <a:r>
                        <a:rPr lang="tr-TR" sz="1200" b="1" dirty="0">
                          <a:solidFill>
                            <a:schemeClr val="accent5">
                              <a:lumMod val="50000"/>
                            </a:schemeClr>
                          </a:solidFill>
                          <a:effectLst/>
                        </a:rPr>
                        <a:t>Üçüncü dönem destek ödemeleri Temmuz, Ağustos ve Eylül ayları için Kasım ayının sonunda,</a:t>
                      </a:r>
                    </a:p>
                    <a:p>
                      <a:pPr marL="342900" lvl="0" indent="-342900" algn="l">
                        <a:lnSpc>
                          <a:spcPct val="107000"/>
                        </a:lnSpc>
                        <a:spcAft>
                          <a:spcPts val="0"/>
                        </a:spcAft>
                        <a:buFont typeface="Wingdings" panose="05000000000000000000" pitchFamily="2" charset="2"/>
                        <a:buChar char=""/>
                      </a:pPr>
                      <a:r>
                        <a:rPr lang="tr-TR" sz="1200" b="1" dirty="0">
                          <a:solidFill>
                            <a:schemeClr val="accent5">
                              <a:lumMod val="50000"/>
                            </a:schemeClr>
                          </a:solidFill>
                          <a:effectLst/>
                        </a:rPr>
                        <a:t>Dördüncü dönem destek ödemeleri Ekim, Kasım ve Aralık ayları için izleyen yılın Şubat ayının sonunda gerçekleştirilir.</a:t>
                      </a:r>
                      <a:endParaRPr lang="tr-TR" sz="1200" b="1" dirty="0">
                        <a:solidFill>
                          <a:schemeClr val="accent5">
                            <a:lumMod val="50000"/>
                          </a:schemeClr>
                        </a:solidFill>
                        <a:effectLst/>
                        <a:latin typeface="Times New Roman" panose="02020603050405020304" pitchFamily="18" charset="0"/>
                        <a:ea typeface="Times New Roman" panose="02020603050405020304" pitchFamily="18" charset="0"/>
                      </a:endParaRPr>
                    </a:p>
                  </a:txBody>
                  <a:tcPr marL="89535" marR="89535" marT="0" marB="0">
                    <a:solidFill>
                      <a:schemeClr val="accent1">
                        <a:lumMod val="20000"/>
                        <a:lumOff val="80000"/>
                        <a:alpha val="42000"/>
                      </a:schemeClr>
                    </a:solidFill>
                  </a:tcPr>
                </a:tc>
                <a:extLst>
                  <a:ext uri="{0D108BD9-81ED-4DB2-BD59-A6C34878D82A}">
                    <a16:rowId xmlns:a16="http://schemas.microsoft.com/office/drawing/2014/main" val="3692060178"/>
                  </a:ext>
                </a:extLst>
              </a:tr>
            </a:tbl>
          </a:graphicData>
        </a:graphic>
      </p:graphicFrame>
      <p:graphicFrame>
        <p:nvGraphicFramePr>
          <p:cNvPr id="13" name="Tablo 12">
            <a:extLst>
              <a:ext uri="{FF2B5EF4-FFF2-40B4-BE49-F238E27FC236}">
                <a16:creationId xmlns:a16="http://schemas.microsoft.com/office/drawing/2014/main" id="{288148F4-BA42-6A41-BD03-5A27FC8665FA}"/>
              </a:ext>
            </a:extLst>
          </p:cNvPr>
          <p:cNvGraphicFramePr>
            <a:graphicFrameLocks noGrp="1"/>
          </p:cNvGraphicFramePr>
          <p:nvPr>
            <p:extLst>
              <p:ext uri="{D42A27DB-BD31-4B8C-83A1-F6EECF244321}">
                <p14:modId xmlns:p14="http://schemas.microsoft.com/office/powerpoint/2010/main" val="3298583500"/>
              </p:ext>
            </p:extLst>
          </p:nvPr>
        </p:nvGraphicFramePr>
        <p:xfrm>
          <a:off x="106957" y="5834397"/>
          <a:ext cx="12021542" cy="836060"/>
        </p:xfrm>
        <a:graphic>
          <a:graphicData uri="http://schemas.openxmlformats.org/drawingml/2006/table">
            <a:tbl>
              <a:tblPr firstRow="1" firstCol="1" bandRow="1">
                <a:tableStyleId>{5C22544A-7EE6-4342-B048-85BDC9FD1C3A}</a:tableStyleId>
              </a:tblPr>
              <a:tblGrid>
                <a:gridCol w="5575137">
                  <a:extLst>
                    <a:ext uri="{9D8B030D-6E8A-4147-A177-3AD203B41FA5}">
                      <a16:colId xmlns:a16="http://schemas.microsoft.com/office/drawing/2014/main" val="568512312"/>
                    </a:ext>
                  </a:extLst>
                </a:gridCol>
                <a:gridCol w="6446405">
                  <a:extLst>
                    <a:ext uri="{9D8B030D-6E8A-4147-A177-3AD203B41FA5}">
                      <a16:colId xmlns:a16="http://schemas.microsoft.com/office/drawing/2014/main" val="772339943"/>
                    </a:ext>
                  </a:extLst>
                </a:gridCol>
              </a:tblGrid>
              <a:tr h="262865">
                <a:tc gridSpan="2">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tr-TR" sz="1300" kern="1200" dirty="0">
                          <a:effectLst/>
                        </a:rPr>
                        <a:t>BİR SİGORTALI İÇİN 30 GÜNLÜK DESTEK TUTARI  (2021 RAKAMLARINA GÖRE)</a:t>
                      </a:r>
                      <a:endParaRPr lang="tr-TR" sz="1300" b="1" kern="1200" dirty="0">
                        <a:solidFill>
                          <a:schemeClr val="lt1"/>
                        </a:solidFill>
                        <a:effectLst/>
                        <a:latin typeface="+mn-lt"/>
                        <a:ea typeface="+mn-ea"/>
                        <a:cs typeface="+mn-cs"/>
                      </a:endParaRPr>
                    </a:p>
                  </a:txBody>
                  <a:tcPr marL="66325" marR="66325" marT="0" marB="0">
                    <a:solidFill>
                      <a:srgbClr val="C00000"/>
                    </a:solidFill>
                  </a:tcPr>
                </a:tc>
                <a:tc hMerge="1">
                  <a:txBody>
                    <a:bodyPr/>
                    <a:lstStyle/>
                    <a:p>
                      <a:endParaRPr lang="tr-TR"/>
                    </a:p>
                  </a:txBody>
                  <a:tcPr/>
                </a:tc>
                <a:extLst>
                  <a:ext uri="{0D108BD9-81ED-4DB2-BD59-A6C34878D82A}">
                    <a16:rowId xmlns:a16="http://schemas.microsoft.com/office/drawing/2014/main" val="172108182"/>
                  </a:ext>
                </a:extLst>
              </a:tr>
              <a:tr h="299085">
                <a:tc>
                  <a:txBody>
                    <a:bodyPr/>
                    <a:lstStyle/>
                    <a:p>
                      <a:pPr algn="ctr">
                        <a:lnSpc>
                          <a:spcPct val="107000"/>
                        </a:lnSpc>
                        <a:spcAft>
                          <a:spcPts val="0"/>
                        </a:spcAft>
                      </a:pPr>
                      <a:r>
                        <a:rPr lang="tr-TR" sz="1400" b="1" dirty="0">
                          <a:solidFill>
                            <a:schemeClr val="accent5">
                              <a:lumMod val="50000"/>
                            </a:schemeClr>
                          </a:solidFill>
                          <a:effectLst/>
                        </a:rPr>
                        <a:t>SPEK Alt Sınır (Tehlikeli İşyeri)</a:t>
                      </a:r>
                      <a:endParaRPr lang="tr-TR" sz="1400" b="1" dirty="0">
                        <a:solidFill>
                          <a:schemeClr val="accent5">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6325" marR="66325" marT="0" marB="0">
                    <a:solidFill>
                      <a:schemeClr val="tx2">
                        <a:lumMod val="40000"/>
                        <a:lumOff val="60000"/>
                        <a:alpha val="58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tr-TR" sz="1400" b="1" u="none" strike="noStrike" kern="1200" cap="none" spc="0" normalizeH="0" baseline="0" noProof="0" dirty="0">
                          <a:ln>
                            <a:noFill/>
                          </a:ln>
                          <a:solidFill>
                            <a:schemeClr val="accent5">
                              <a:lumMod val="50000"/>
                            </a:schemeClr>
                          </a:solidFill>
                          <a:effectLst/>
                          <a:uLnTx/>
                          <a:uFillTx/>
                        </a:rPr>
                        <a:t>SPEK Alt Sınır (Çok Tehlikeli İşyeri)</a:t>
                      </a:r>
                      <a:endParaRPr kumimoji="0" lang="tr-TR" sz="1400" b="1" i="0" u="none" strike="noStrike" kern="1200" cap="none" spc="0" normalizeH="0" baseline="0" noProof="0" dirty="0">
                        <a:ln>
                          <a:noFill/>
                        </a:ln>
                        <a:solidFill>
                          <a:schemeClr val="accent5">
                            <a:lumMod val="50000"/>
                          </a:schemeClr>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a:txBody>
                  <a:tcPr marL="66325" marR="66325" marT="0" marB="0">
                    <a:solidFill>
                      <a:schemeClr val="accent1">
                        <a:alpha val="58000"/>
                      </a:schemeClr>
                    </a:solidFill>
                  </a:tcPr>
                </a:tc>
                <a:extLst>
                  <a:ext uri="{0D108BD9-81ED-4DB2-BD59-A6C34878D82A}">
                    <a16:rowId xmlns:a16="http://schemas.microsoft.com/office/drawing/2014/main" val="2465669530"/>
                  </a:ext>
                </a:extLst>
              </a:tr>
              <a:tr h="274110">
                <a:tc>
                  <a:txBody>
                    <a:bodyPr/>
                    <a:lstStyle/>
                    <a:p>
                      <a:pPr algn="ctr">
                        <a:lnSpc>
                          <a:spcPct val="107000"/>
                        </a:lnSpc>
                        <a:spcAft>
                          <a:spcPts val="800"/>
                        </a:spcAft>
                      </a:pPr>
                      <a:r>
                        <a:rPr lang="tr-TR" sz="1600" b="1" dirty="0">
                          <a:effectLst/>
                        </a:rPr>
                        <a:t>50,09 TL</a:t>
                      </a:r>
                      <a:endParaRPr lang="tr-TR" sz="16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6325" marR="66325" marT="0" marB="0">
                    <a:solidFill>
                      <a:srgbClr val="00B050">
                        <a:alpha val="40000"/>
                      </a:srgbClr>
                    </a:solidFill>
                  </a:tcPr>
                </a:tc>
                <a:tc>
                  <a:txBody>
                    <a:bodyPr/>
                    <a:lstStyle/>
                    <a:p>
                      <a:pPr algn="ctr">
                        <a:lnSpc>
                          <a:spcPct val="107000"/>
                        </a:lnSpc>
                        <a:spcAft>
                          <a:spcPts val="800"/>
                        </a:spcAft>
                      </a:pPr>
                      <a:r>
                        <a:rPr lang="tr-TR" sz="1600" b="1" dirty="0">
                          <a:solidFill>
                            <a:schemeClr val="bg1"/>
                          </a:solidFill>
                          <a:effectLst/>
                        </a:rPr>
                        <a:t>57,24</a:t>
                      </a:r>
                      <a:r>
                        <a:rPr lang="tr-TR" sz="1600" b="1" baseline="0" dirty="0">
                          <a:solidFill>
                            <a:schemeClr val="bg1"/>
                          </a:solidFill>
                          <a:effectLst/>
                        </a:rPr>
                        <a:t> </a:t>
                      </a:r>
                      <a:r>
                        <a:rPr lang="tr-TR" sz="1600" b="1" dirty="0">
                          <a:solidFill>
                            <a:schemeClr val="bg1"/>
                          </a:solidFill>
                          <a:effectLst/>
                        </a:rPr>
                        <a:t>TL</a:t>
                      </a:r>
                      <a:endParaRPr lang="tr-TR" sz="16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6325" marR="66325" marT="0" marB="0">
                    <a:solidFill>
                      <a:srgbClr val="C00000">
                        <a:alpha val="40000"/>
                      </a:srgbClr>
                    </a:solidFill>
                  </a:tcPr>
                </a:tc>
                <a:extLst>
                  <a:ext uri="{0D108BD9-81ED-4DB2-BD59-A6C34878D82A}">
                    <a16:rowId xmlns:a16="http://schemas.microsoft.com/office/drawing/2014/main" val="1316879781"/>
                  </a:ext>
                </a:extLst>
              </a:tr>
            </a:tbl>
          </a:graphicData>
        </a:graphic>
      </p:graphicFrame>
      <p:graphicFrame>
        <p:nvGraphicFramePr>
          <p:cNvPr id="14" name="Tablo 13">
            <a:extLst>
              <a:ext uri="{FF2B5EF4-FFF2-40B4-BE49-F238E27FC236}">
                <a16:creationId xmlns:a16="http://schemas.microsoft.com/office/drawing/2014/main" id="{B065A2F8-426B-2E46-AA3A-307E72EDF62D}"/>
              </a:ext>
            </a:extLst>
          </p:cNvPr>
          <p:cNvGraphicFramePr>
            <a:graphicFrameLocks noGrp="1"/>
          </p:cNvGraphicFramePr>
          <p:nvPr>
            <p:extLst>
              <p:ext uri="{D42A27DB-BD31-4B8C-83A1-F6EECF244321}">
                <p14:modId xmlns:p14="http://schemas.microsoft.com/office/powerpoint/2010/main" val="628210070"/>
              </p:ext>
            </p:extLst>
          </p:nvPr>
        </p:nvGraphicFramePr>
        <p:xfrm>
          <a:off x="9670461" y="818554"/>
          <a:ext cx="1149651" cy="646364"/>
        </p:xfrm>
        <a:graphic>
          <a:graphicData uri="http://schemas.openxmlformats.org/drawingml/2006/table">
            <a:tbl>
              <a:tblPr firstRow="1" firstCol="1" bandRow="1">
                <a:tableStyleId>{5C22544A-7EE6-4342-B048-85BDC9FD1C3A}</a:tableStyleId>
              </a:tblPr>
              <a:tblGrid>
                <a:gridCol w="1149651">
                  <a:extLst>
                    <a:ext uri="{9D8B030D-6E8A-4147-A177-3AD203B41FA5}">
                      <a16:colId xmlns:a16="http://schemas.microsoft.com/office/drawing/2014/main" val="3100724707"/>
                    </a:ext>
                  </a:extLst>
                </a:gridCol>
              </a:tblGrid>
              <a:tr h="424644">
                <a:tc>
                  <a:txBody>
                    <a:bodyPr/>
                    <a:lstStyle/>
                    <a:p>
                      <a:pPr algn="ctr">
                        <a:lnSpc>
                          <a:spcPct val="107000"/>
                        </a:lnSpc>
                        <a:spcAft>
                          <a:spcPts val="0"/>
                        </a:spcAft>
                      </a:pPr>
                      <a:r>
                        <a:rPr lang="tr-TR" sz="1300" dirty="0">
                          <a:solidFill>
                            <a:schemeClr val="tx1"/>
                          </a:solidFill>
                          <a:effectLst/>
                        </a:rPr>
                        <a:t>BELGE KANUN NO</a:t>
                      </a:r>
                    </a:p>
                  </a:txBody>
                  <a:tcPr marL="68580" marR="68580" marT="0" marB="0" anchor="ctr">
                    <a:solidFill>
                      <a:srgbClr val="FFC000">
                        <a:alpha val="40000"/>
                      </a:srgbClr>
                    </a:solidFill>
                  </a:tcPr>
                </a:tc>
                <a:extLst>
                  <a:ext uri="{0D108BD9-81ED-4DB2-BD59-A6C34878D82A}">
                    <a16:rowId xmlns:a16="http://schemas.microsoft.com/office/drawing/2014/main" val="527432958"/>
                  </a:ext>
                </a:extLst>
              </a:tr>
              <a:tr h="221720">
                <a:tc>
                  <a:txBody>
                    <a:bodyPr/>
                    <a:lstStyle/>
                    <a:p>
                      <a:pPr algn="ctr">
                        <a:lnSpc>
                          <a:spcPct val="107000"/>
                        </a:lnSpc>
                        <a:spcAft>
                          <a:spcPts val="0"/>
                        </a:spcAft>
                      </a:pPr>
                      <a:endParaRPr lang="tr-TR" sz="13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rgbClr val="FFC000">
                        <a:alpha val="40000"/>
                      </a:srgbClr>
                    </a:solidFill>
                  </a:tcPr>
                </a:tc>
                <a:extLst>
                  <a:ext uri="{0D108BD9-81ED-4DB2-BD59-A6C34878D82A}">
                    <a16:rowId xmlns:a16="http://schemas.microsoft.com/office/drawing/2014/main" val="1670417287"/>
                  </a:ext>
                </a:extLst>
              </a:tr>
            </a:tbl>
          </a:graphicData>
        </a:graphic>
      </p:graphicFrame>
    </p:spTree>
    <p:extLst>
      <p:ext uri="{BB962C8B-B14F-4D97-AF65-F5344CB8AC3E}">
        <p14:creationId xmlns:p14="http://schemas.microsoft.com/office/powerpoint/2010/main" val="31541163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9229</TotalTime>
  <Words>2586</Words>
  <Application>Microsoft Office PowerPoint</Application>
  <PresentationFormat>Geniş ekran</PresentationFormat>
  <Paragraphs>349</Paragraphs>
  <Slides>24</Slides>
  <Notes>1</Notes>
  <HiddenSlides>0</HiddenSlides>
  <MMClips>0</MMClips>
  <ScaleCrop>false</ScaleCrop>
  <HeadingPairs>
    <vt:vector size="6" baseType="variant">
      <vt:variant>
        <vt:lpstr>Kullanılan Yazı Tipleri</vt:lpstr>
      </vt:variant>
      <vt:variant>
        <vt:i4>8</vt:i4>
      </vt:variant>
      <vt:variant>
        <vt:lpstr>Tema</vt:lpstr>
      </vt:variant>
      <vt:variant>
        <vt:i4>2</vt:i4>
      </vt:variant>
      <vt:variant>
        <vt:lpstr>Slayt Başlıkları</vt:lpstr>
      </vt:variant>
      <vt:variant>
        <vt:i4>24</vt:i4>
      </vt:variant>
    </vt:vector>
  </HeadingPairs>
  <TitlesOfParts>
    <vt:vector size="34" baseType="lpstr">
      <vt:lpstr>Arial</vt:lpstr>
      <vt:lpstr>Bookman Old Style</vt:lpstr>
      <vt:lpstr>Brush Script MT</vt:lpstr>
      <vt:lpstr>Calibri</vt:lpstr>
      <vt:lpstr>Calibri Light</vt:lpstr>
      <vt:lpstr>Symbol</vt:lpstr>
      <vt:lpstr>Times New Roman</vt:lpstr>
      <vt:lpstr>Wingdings</vt:lpstr>
      <vt:lpstr>Office Teması</vt:lpstr>
      <vt:lpstr>1_Office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SGK</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AHMET METIN</dc:creator>
  <cp:lastModifiedBy>Senem Şakır</cp:lastModifiedBy>
  <cp:revision>1215</cp:revision>
  <cp:lastPrinted>2019-06-10T11:12:47Z</cp:lastPrinted>
  <dcterms:created xsi:type="dcterms:W3CDTF">2018-09-19T08:21:40Z</dcterms:created>
  <dcterms:modified xsi:type="dcterms:W3CDTF">2021-12-16T12:57:51Z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aydeden">
    <vt:lpwstr>AHMET METİN</vt:lpwstr>
  </property>
  <property fmtid="{D5CDD505-2E9C-101B-9397-08002B2CF9AE}" pid="3" name="İşyeri">
    <vt:lpwstr>SİGORTA PRİMLERİ GENEL MÜDÜRLĞÜ</vt:lpwstr>
  </property>
  <property fmtid="{D5CDD505-2E9C-101B-9397-08002B2CF9AE}" pid="4" name="Sahip">
    <vt:lpwstr>AHMET METİN</vt:lpwstr>
  </property>
</Properties>
</file>