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8" r:id="rId2"/>
    <p:sldId id="267" r:id="rId3"/>
    <p:sldId id="403" r:id="rId4"/>
    <p:sldId id="395" r:id="rId5"/>
    <p:sldId id="398" r:id="rId6"/>
    <p:sldId id="406" r:id="rId7"/>
    <p:sldId id="445" r:id="rId8"/>
    <p:sldId id="447" r:id="rId9"/>
    <p:sldId id="280" r:id="rId10"/>
    <p:sldId id="284" r:id="rId11"/>
    <p:sldId id="283" r:id="rId12"/>
    <p:sldId id="292" r:id="rId13"/>
    <p:sldId id="291" r:id="rId14"/>
    <p:sldId id="290" r:id="rId15"/>
    <p:sldId id="289" r:id="rId16"/>
    <p:sldId id="288" r:id="rId17"/>
    <p:sldId id="287" r:id="rId18"/>
    <p:sldId id="286" r:id="rId19"/>
    <p:sldId id="285" r:id="rId20"/>
    <p:sldId id="303" r:id="rId21"/>
    <p:sldId id="302" r:id="rId22"/>
    <p:sldId id="301" r:id="rId23"/>
    <p:sldId id="300" r:id="rId24"/>
    <p:sldId id="299" r:id="rId25"/>
    <p:sldId id="297" r:id="rId26"/>
    <p:sldId id="296" r:id="rId27"/>
    <p:sldId id="293" r:id="rId28"/>
    <p:sldId id="407" r:id="rId29"/>
    <p:sldId id="311" r:id="rId30"/>
    <p:sldId id="310" r:id="rId31"/>
    <p:sldId id="309" r:id="rId32"/>
    <p:sldId id="408" r:id="rId33"/>
    <p:sldId id="308" r:id="rId34"/>
    <p:sldId id="307" r:id="rId35"/>
    <p:sldId id="319" r:id="rId36"/>
    <p:sldId id="317" r:id="rId37"/>
    <p:sldId id="312" r:id="rId38"/>
    <p:sldId id="320" r:id="rId39"/>
    <p:sldId id="322" r:id="rId40"/>
    <p:sldId id="448" r:id="rId41"/>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BE0E3"/>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86402" autoAdjust="0"/>
  </p:normalViewPr>
  <p:slideViewPr>
    <p:cSldViewPr>
      <p:cViewPr varScale="1">
        <p:scale>
          <a:sx n="74" d="100"/>
          <a:sy n="74" d="100"/>
        </p:scale>
        <p:origin x="1949" y="283"/>
      </p:cViewPr>
      <p:guideLst>
        <p:guide orient="horz" pos="2160"/>
        <p:guide pos="2880"/>
      </p:guideLst>
    </p:cSldViewPr>
  </p:slideViewPr>
  <p:outlineViewPr>
    <p:cViewPr>
      <p:scale>
        <a:sx n="33" d="100"/>
        <a:sy n="33" d="100"/>
      </p:scale>
      <p:origin x="0" y="18930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22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83A9C71F-F455-9C62-1B4B-BF4D621767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4EFF9AD9-3BF7-8198-3EAF-ADA6BF63A8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9DCB8C-46FD-4658-A584-421B4F8EA432}" type="datetimeFigureOut">
              <a:rPr lang="tr-TR" smtClean="0"/>
              <a:t>18.09.2025</a:t>
            </a:fld>
            <a:endParaRPr lang="tr-TR"/>
          </a:p>
        </p:txBody>
      </p:sp>
      <p:sp>
        <p:nvSpPr>
          <p:cNvPr id="4" name="Alt Bilgi Yer Tutucusu 3">
            <a:extLst>
              <a:ext uri="{FF2B5EF4-FFF2-40B4-BE49-F238E27FC236}">
                <a16:creationId xmlns:a16="http://schemas.microsoft.com/office/drawing/2014/main" id="{7905C9D4-DF23-062B-BE33-E801CAC1F7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8022C03A-EDC4-BC22-B9ED-87A47C058C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8F746D-C923-4317-A0C6-27B07C86C127}" type="slidenum">
              <a:rPr lang="tr-TR" smtClean="0"/>
              <a:t>‹#›</a:t>
            </a:fld>
            <a:endParaRPr lang="tr-TR"/>
          </a:p>
        </p:txBody>
      </p:sp>
    </p:spTree>
    <p:extLst>
      <p:ext uri="{BB962C8B-B14F-4D97-AF65-F5344CB8AC3E}">
        <p14:creationId xmlns:p14="http://schemas.microsoft.com/office/powerpoint/2010/main" val="9952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B72830D-A28C-890F-F013-B88A56E26B5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18435" name="Rectangle 3">
            <a:extLst>
              <a:ext uri="{FF2B5EF4-FFF2-40B4-BE49-F238E27FC236}">
                <a16:creationId xmlns:a16="http://schemas.microsoft.com/office/drawing/2014/main" id="{D2BBCAD0-5755-5CB7-3F80-0ED585296FE6}"/>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2052" name="Rectangle 4">
            <a:extLst>
              <a:ext uri="{FF2B5EF4-FFF2-40B4-BE49-F238E27FC236}">
                <a16:creationId xmlns:a16="http://schemas.microsoft.com/office/drawing/2014/main" id="{532489C5-1A54-BA3A-D37D-234E21E14CD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7FF1D74C-A755-EE47-F2B3-646B1F712DD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18438" name="Rectangle 6">
            <a:extLst>
              <a:ext uri="{FF2B5EF4-FFF2-40B4-BE49-F238E27FC236}">
                <a16:creationId xmlns:a16="http://schemas.microsoft.com/office/drawing/2014/main" id="{0D63BA1A-0AD0-07B7-6F2C-6DE3A2EFDB2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18439" name="Rectangle 7">
            <a:extLst>
              <a:ext uri="{FF2B5EF4-FFF2-40B4-BE49-F238E27FC236}">
                <a16:creationId xmlns:a16="http://schemas.microsoft.com/office/drawing/2014/main" id="{D7D74B51-9CFF-30B6-B46D-6832F23BB93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1D8B37-2D33-4998-BFA9-6F18E4CC2360}"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B135409C-A186-387B-5E11-2E6254D31B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0B37B1-B550-402B-A244-56789705B72C}" type="slidenum">
              <a:rPr lang="tr-TR" altLang="tr-TR" smtClean="0"/>
              <a:pPr/>
              <a:t>1</a:t>
            </a:fld>
            <a:endParaRPr lang="tr-TR" altLang="tr-TR" dirty="0"/>
          </a:p>
        </p:txBody>
      </p:sp>
      <p:sp>
        <p:nvSpPr>
          <p:cNvPr id="4099" name="Rectangle 2">
            <a:extLst>
              <a:ext uri="{FF2B5EF4-FFF2-40B4-BE49-F238E27FC236}">
                <a16:creationId xmlns:a16="http://schemas.microsoft.com/office/drawing/2014/main" id="{D908D5C9-EC28-BB25-07AD-4F2E96B2E71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A7ADAE8D-BB39-390F-CDA8-E38D05977C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ltLang="tr-TR"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Görüntüsü Yer Tutucusu 1">
            <a:extLst>
              <a:ext uri="{FF2B5EF4-FFF2-40B4-BE49-F238E27FC236}">
                <a16:creationId xmlns:a16="http://schemas.microsoft.com/office/drawing/2014/main" id="{E0F77FFD-0074-FC1D-94E6-5590A96ACD6A}"/>
              </a:ext>
            </a:extLst>
          </p:cNvPr>
          <p:cNvSpPr>
            <a:spLocks noGrp="1" noRot="1" noChangeAspect="1" noChangeArrowheads="1" noTextEdit="1"/>
          </p:cNvSpPr>
          <p:nvPr>
            <p:ph type="sldImg"/>
          </p:nvPr>
        </p:nvSpPr>
        <p:spPr>
          <a:ln/>
        </p:spPr>
      </p:sp>
      <p:sp>
        <p:nvSpPr>
          <p:cNvPr id="46083" name="Not Yer Tutucusu 2">
            <a:extLst>
              <a:ext uri="{FF2B5EF4-FFF2-40B4-BE49-F238E27FC236}">
                <a16:creationId xmlns:a16="http://schemas.microsoft.com/office/drawing/2014/main" id="{D2693A8C-DE9A-F592-0D3D-BEB06BAD93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ltLang="tr-TR">
              <a:latin typeface="Arial" panose="020B0604020202020204" pitchFamily="34" charset="0"/>
            </a:endParaRPr>
          </a:p>
        </p:txBody>
      </p:sp>
      <p:sp>
        <p:nvSpPr>
          <p:cNvPr id="46084" name="Slayt Numarası Yer Tutucusu 3">
            <a:extLst>
              <a:ext uri="{FF2B5EF4-FFF2-40B4-BE49-F238E27FC236}">
                <a16:creationId xmlns:a16="http://schemas.microsoft.com/office/drawing/2014/main" id="{33E30C23-2BE3-9205-86C2-D71397B1E06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771C2D-05DB-423F-8C0D-CD5E6A51DD58}" type="slidenum">
              <a:rPr lang="tr-TR" altLang="tr-TR" smtClean="0"/>
              <a:pPr/>
              <a:t>36</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43031779-5CBF-3E0E-F1D7-16EE448EB24A}"/>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B33CD26F-205C-6312-CD5E-8844ACFDCCB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F7C9D836-628B-0C90-53D4-F6876049D589}"/>
              </a:ext>
            </a:extLst>
          </p:cNvPr>
          <p:cNvSpPr>
            <a:spLocks noGrp="1" noChangeArrowheads="1"/>
          </p:cNvSpPr>
          <p:nvPr>
            <p:ph type="sldNum" sz="quarter" idx="12"/>
          </p:nvPr>
        </p:nvSpPr>
        <p:spPr>
          <a:ln/>
        </p:spPr>
        <p:txBody>
          <a:bodyPr/>
          <a:lstStyle>
            <a:lvl1pPr>
              <a:defRPr/>
            </a:lvl1pPr>
          </a:lstStyle>
          <a:p>
            <a:pPr>
              <a:defRPr/>
            </a:pPr>
            <a:fld id="{BAFB42A1-8448-4F68-A913-777FF589156F}" type="slidenum">
              <a:rPr lang="tr-TR" altLang="tr-TR"/>
              <a:pPr>
                <a:defRPr/>
              </a:pPr>
              <a:t>‹#›</a:t>
            </a:fld>
            <a:endParaRPr lang="tr-TR" altLang="tr-TR"/>
          </a:p>
        </p:txBody>
      </p:sp>
    </p:spTree>
    <p:extLst>
      <p:ext uri="{BB962C8B-B14F-4D97-AF65-F5344CB8AC3E}">
        <p14:creationId xmlns:p14="http://schemas.microsoft.com/office/powerpoint/2010/main" val="233183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58D487-C5D5-0D88-F4CA-A92D42E47582}"/>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ABE56BF0-524A-47E3-00A5-A829260833F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ABC3576-CAE2-DF52-850A-4F67522BB040}"/>
              </a:ext>
            </a:extLst>
          </p:cNvPr>
          <p:cNvSpPr>
            <a:spLocks noGrp="1" noChangeArrowheads="1"/>
          </p:cNvSpPr>
          <p:nvPr>
            <p:ph type="sldNum" sz="quarter" idx="12"/>
          </p:nvPr>
        </p:nvSpPr>
        <p:spPr>
          <a:ln/>
        </p:spPr>
        <p:txBody>
          <a:bodyPr/>
          <a:lstStyle>
            <a:lvl1pPr>
              <a:defRPr/>
            </a:lvl1pPr>
          </a:lstStyle>
          <a:p>
            <a:pPr>
              <a:defRPr/>
            </a:pPr>
            <a:fld id="{A89AD416-0F0E-43CD-AB99-455ACFEB04D2}" type="slidenum">
              <a:rPr lang="tr-TR" altLang="tr-TR"/>
              <a:pPr>
                <a:defRPr/>
              </a:pPr>
              <a:t>‹#›</a:t>
            </a:fld>
            <a:endParaRPr lang="tr-TR" altLang="tr-TR"/>
          </a:p>
        </p:txBody>
      </p:sp>
    </p:spTree>
    <p:extLst>
      <p:ext uri="{BB962C8B-B14F-4D97-AF65-F5344CB8AC3E}">
        <p14:creationId xmlns:p14="http://schemas.microsoft.com/office/powerpoint/2010/main" val="275668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FF78AE2-915E-FC88-0550-774EC6822D3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ED72FAD7-73E0-2A7E-541D-1FCA63CB8AA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F9458FC7-EC87-6AE2-88DF-3DACC0DF6A48}"/>
              </a:ext>
            </a:extLst>
          </p:cNvPr>
          <p:cNvSpPr>
            <a:spLocks noGrp="1" noChangeArrowheads="1"/>
          </p:cNvSpPr>
          <p:nvPr>
            <p:ph type="sldNum" sz="quarter" idx="12"/>
          </p:nvPr>
        </p:nvSpPr>
        <p:spPr>
          <a:ln/>
        </p:spPr>
        <p:txBody>
          <a:bodyPr/>
          <a:lstStyle>
            <a:lvl1pPr>
              <a:defRPr/>
            </a:lvl1pPr>
          </a:lstStyle>
          <a:p>
            <a:pPr>
              <a:defRPr/>
            </a:pPr>
            <a:fld id="{67E0D969-421E-4862-9921-3AC63075F80C}" type="slidenum">
              <a:rPr lang="tr-TR" altLang="tr-TR"/>
              <a:pPr>
                <a:defRPr/>
              </a:pPr>
              <a:t>‹#›</a:t>
            </a:fld>
            <a:endParaRPr lang="tr-TR" altLang="tr-TR"/>
          </a:p>
        </p:txBody>
      </p:sp>
    </p:spTree>
    <p:extLst>
      <p:ext uri="{BB962C8B-B14F-4D97-AF65-F5344CB8AC3E}">
        <p14:creationId xmlns:p14="http://schemas.microsoft.com/office/powerpoint/2010/main" val="12177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4BE1AB1-7FA8-8B68-8458-191781DBCB37}"/>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5A4F8A40-08FC-6D7B-500D-5273C243B63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FFAA588-9311-D656-0272-1F3AF011B81A}"/>
              </a:ext>
            </a:extLst>
          </p:cNvPr>
          <p:cNvSpPr>
            <a:spLocks noGrp="1" noChangeArrowheads="1"/>
          </p:cNvSpPr>
          <p:nvPr>
            <p:ph type="sldNum" sz="quarter" idx="12"/>
          </p:nvPr>
        </p:nvSpPr>
        <p:spPr>
          <a:ln/>
        </p:spPr>
        <p:txBody>
          <a:bodyPr/>
          <a:lstStyle>
            <a:lvl1pPr>
              <a:defRPr/>
            </a:lvl1pPr>
          </a:lstStyle>
          <a:p>
            <a:pPr>
              <a:defRPr/>
            </a:pPr>
            <a:fld id="{FFCED320-D61A-4F04-8CBF-F5E7B79E4023}" type="slidenum">
              <a:rPr lang="tr-TR" altLang="tr-TR"/>
              <a:pPr>
                <a:defRPr/>
              </a:pPr>
              <a:t>‹#›</a:t>
            </a:fld>
            <a:endParaRPr lang="tr-TR" altLang="tr-TR"/>
          </a:p>
        </p:txBody>
      </p:sp>
    </p:spTree>
    <p:extLst>
      <p:ext uri="{BB962C8B-B14F-4D97-AF65-F5344CB8AC3E}">
        <p14:creationId xmlns:p14="http://schemas.microsoft.com/office/powerpoint/2010/main" val="320057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4717317F-A36F-8948-DEE3-75B03B56053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68E22414-0219-F2CC-A347-ED34CB04899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7DBED7AB-F1FC-1F8C-2B68-A05006FE35C9}"/>
              </a:ext>
            </a:extLst>
          </p:cNvPr>
          <p:cNvSpPr>
            <a:spLocks noGrp="1" noChangeArrowheads="1"/>
          </p:cNvSpPr>
          <p:nvPr>
            <p:ph type="sldNum" sz="quarter" idx="12"/>
          </p:nvPr>
        </p:nvSpPr>
        <p:spPr>
          <a:ln/>
        </p:spPr>
        <p:txBody>
          <a:bodyPr/>
          <a:lstStyle>
            <a:lvl1pPr>
              <a:defRPr/>
            </a:lvl1pPr>
          </a:lstStyle>
          <a:p>
            <a:pPr>
              <a:defRPr/>
            </a:pPr>
            <a:fld id="{693CEC10-5BDC-4807-AE30-1CCEB6AF210C}" type="slidenum">
              <a:rPr lang="tr-TR" altLang="tr-TR"/>
              <a:pPr>
                <a:defRPr/>
              </a:pPr>
              <a:t>‹#›</a:t>
            </a:fld>
            <a:endParaRPr lang="tr-TR" altLang="tr-TR"/>
          </a:p>
        </p:txBody>
      </p:sp>
    </p:spTree>
    <p:extLst>
      <p:ext uri="{BB962C8B-B14F-4D97-AF65-F5344CB8AC3E}">
        <p14:creationId xmlns:p14="http://schemas.microsoft.com/office/powerpoint/2010/main" val="126670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3948767C-DAA0-7E53-C963-817355E7E40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70FDCADE-CAC5-DA61-939F-BFDCE5B67EA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257ACB44-8447-73B4-2392-2BF559F517C2}"/>
              </a:ext>
            </a:extLst>
          </p:cNvPr>
          <p:cNvSpPr>
            <a:spLocks noGrp="1" noChangeArrowheads="1"/>
          </p:cNvSpPr>
          <p:nvPr>
            <p:ph type="sldNum" sz="quarter" idx="12"/>
          </p:nvPr>
        </p:nvSpPr>
        <p:spPr>
          <a:ln/>
        </p:spPr>
        <p:txBody>
          <a:bodyPr/>
          <a:lstStyle>
            <a:lvl1pPr>
              <a:defRPr/>
            </a:lvl1pPr>
          </a:lstStyle>
          <a:p>
            <a:pPr>
              <a:defRPr/>
            </a:pPr>
            <a:fld id="{2FB37EF0-2E96-433E-BEB6-0342D111619A}" type="slidenum">
              <a:rPr lang="tr-TR" altLang="tr-TR"/>
              <a:pPr>
                <a:defRPr/>
              </a:pPr>
              <a:t>‹#›</a:t>
            </a:fld>
            <a:endParaRPr lang="tr-TR" altLang="tr-TR"/>
          </a:p>
        </p:txBody>
      </p:sp>
    </p:spTree>
    <p:extLst>
      <p:ext uri="{BB962C8B-B14F-4D97-AF65-F5344CB8AC3E}">
        <p14:creationId xmlns:p14="http://schemas.microsoft.com/office/powerpoint/2010/main" val="266053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58E8BD6C-46D8-6D1A-6B05-3AC168BA8272}"/>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2B9B69FB-62A6-F191-E86D-FA926827054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8D92380C-BF25-C125-29C9-4296D2201CBD}"/>
              </a:ext>
            </a:extLst>
          </p:cNvPr>
          <p:cNvSpPr>
            <a:spLocks noGrp="1" noChangeArrowheads="1"/>
          </p:cNvSpPr>
          <p:nvPr>
            <p:ph type="sldNum" sz="quarter" idx="12"/>
          </p:nvPr>
        </p:nvSpPr>
        <p:spPr>
          <a:ln/>
        </p:spPr>
        <p:txBody>
          <a:bodyPr/>
          <a:lstStyle>
            <a:lvl1pPr>
              <a:defRPr/>
            </a:lvl1pPr>
          </a:lstStyle>
          <a:p>
            <a:pPr>
              <a:defRPr/>
            </a:pPr>
            <a:fld id="{28CFEC86-7698-463C-B8A6-8C5207558316}" type="slidenum">
              <a:rPr lang="tr-TR" altLang="tr-TR"/>
              <a:pPr>
                <a:defRPr/>
              </a:pPr>
              <a:t>‹#›</a:t>
            </a:fld>
            <a:endParaRPr lang="tr-TR" altLang="tr-TR"/>
          </a:p>
        </p:txBody>
      </p:sp>
    </p:spTree>
    <p:extLst>
      <p:ext uri="{BB962C8B-B14F-4D97-AF65-F5344CB8AC3E}">
        <p14:creationId xmlns:p14="http://schemas.microsoft.com/office/powerpoint/2010/main" val="1226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F59FA5D7-FC73-7635-8269-19978F99A1E4}"/>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6A62EA11-7401-1E59-39DB-8CC5C31B186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3148997E-CD00-77E9-A0ED-0385117A415E}"/>
              </a:ext>
            </a:extLst>
          </p:cNvPr>
          <p:cNvSpPr>
            <a:spLocks noGrp="1" noChangeArrowheads="1"/>
          </p:cNvSpPr>
          <p:nvPr>
            <p:ph type="sldNum" sz="quarter" idx="12"/>
          </p:nvPr>
        </p:nvSpPr>
        <p:spPr>
          <a:ln/>
        </p:spPr>
        <p:txBody>
          <a:bodyPr/>
          <a:lstStyle>
            <a:lvl1pPr>
              <a:defRPr/>
            </a:lvl1pPr>
          </a:lstStyle>
          <a:p>
            <a:pPr>
              <a:defRPr/>
            </a:pPr>
            <a:fld id="{4EB532E8-68D2-4A7A-814A-DB0446632844}" type="slidenum">
              <a:rPr lang="tr-TR" altLang="tr-TR"/>
              <a:pPr>
                <a:defRPr/>
              </a:pPr>
              <a:t>‹#›</a:t>
            </a:fld>
            <a:endParaRPr lang="tr-TR" altLang="tr-TR"/>
          </a:p>
        </p:txBody>
      </p:sp>
    </p:spTree>
    <p:extLst>
      <p:ext uri="{BB962C8B-B14F-4D97-AF65-F5344CB8AC3E}">
        <p14:creationId xmlns:p14="http://schemas.microsoft.com/office/powerpoint/2010/main" val="109571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D3C20B-9F95-AF7F-16B3-85F9BC944E68}"/>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id="{D9111BBB-E6FD-2CDE-08F6-42A5FA00396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C8FDB450-7927-FEE3-0284-B95B830D8CE3}"/>
              </a:ext>
            </a:extLst>
          </p:cNvPr>
          <p:cNvSpPr>
            <a:spLocks noGrp="1" noChangeArrowheads="1"/>
          </p:cNvSpPr>
          <p:nvPr>
            <p:ph type="sldNum" sz="quarter" idx="12"/>
          </p:nvPr>
        </p:nvSpPr>
        <p:spPr>
          <a:ln/>
        </p:spPr>
        <p:txBody>
          <a:bodyPr/>
          <a:lstStyle>
            <a:lvl1pPr>
              <a:defRPr/>
            </a:lvl1pPr>
          </a:lstStyle>
          <a:p>
            <a:pPr>
              <a:defRPr/>
            </a:pPr>
            <a:fld id="{DF109223-ACD3-4865-919D-497808E058A2}" type="slidenum">
              <a:rPr lang="tr-TR" altLang="tr-TR"/>
              <a:pPr>
                <a:defRPr/>
              </a:pPr>
              <a:t>‹#›</a:t>
            </a:fld>
            <a:endParaRPr lang="tr-TR" altLang="tr-TR"/>
          </a:p>
        </p:txBody>
      </p:sp>
    </p:spTree>
    <p:extLst>
      <p:ext uri="{BB962C8B-B14F-4D97-AF65-F5344CB8AC3E}">
        <p14:creationId xmlns:p14="http://schemas.microsoft.com/office/powerpoint/2010/main" val="424461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56109403-78AD-B6F3-8B0B-BAEBD4BC750E}"/>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A0DDA101-64C4-DA7B-096C-C6FFE7DFDD0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73EB40F0-1604-1FCD-77F2-A87018B6491B}"/>
              </a:ext>
            </a:extLst>
          </p:cNvPr>
          <p:cNvSpPr>
            <a:spLocks noGrp="1" noChangeArrowheads="1"/>
          </p:cNvSpPr>
          <p:nvPr>
            <p:ph type="sldNum" sz="quarter" idx="12"/>
          </p:nvPr>
        </p:nvSpPr>
        <p:spPr>
          <a:ln/>
        </p:spPr>
        <p:txBody>
          <a:bodyPr/>
          <a:lstStyle>
            <a:lvl1pPr>
              <a:defRPr/>
            </a:lvl1pPr>
          </a:lstStyle>
          <a:p>
            <a:pPr>
              <a:defRPr/>
            </a:pPr>
            <a:fld id="{051B9FD2-79CE-443F-B565-EBBCAFC391C2}" type="slidenum">
              <a:rPr lang="tr-TR" altLang="tr-TR"/>
              <a:pPr>
                <a:defRPr/>
              </a:pPr>
              <a:t>‹#›</a:t>
            </a:fld>
            <a:endParaRPr lang="tr-TR" altLang="tr-TR"/>
          </a:p>
        </p:txBody>
      </p:sp>
    </p:spTree>
    <p:extLst>
      <p:ext uri="{BB962C8B-B14F-4D97-AF65-F5344CB8AC3E}">
        <p14:creationId xmlns:p14="http://schemas.microsoft.com/office/powerpoint/2010/main" val="45882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03740A74-6DF0-C672-5768-194B3E4D6A11}"/>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2975D5B3-5C3D-61DD-BB29-C3EF415EA92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B7F3AC12-288D-011A-8E8F-0C31B6CA2371}"/>
              </a:ext>
            </a:extLst>
          </p:cNvPr>
          <p:cNvSpPr>
            <a:spLocks noGrp="1" noChangeArrowheads="1"/>
          </p:cNvSpPr>
          <p:nvPr>
            <p:ph type="sldNum" sz="quarter" idx="12"/>
          </p:nvPr>
        </p:nvSpPr>
        <p:spPr>
          <a:ln/>
        </p:spPr>
        <p:txBody>
          <a:bodyPr/>
          <a:lstStyle>
            <a:lvl1pPr>
              <a:defRPr/>
            </a:lvl1pPr>
          </a:lstStyle>
          <a:p>
            <a:pPr>
              <a:defRPr/>
            </a:pPr>
            <a:fld id="{15F68277-FB71-42D9-A20A-0C19A9018F94}" type="slidenum">
              <a:rPr lang="tr-TR" altLang="tr-TR"/>
              <a:pPr>
                <a:defRPr/>
              </a:pPr>
              <a:t>‹#›</a:t>
            </a:fld>
            <a:endParaRPr lang="tr-TR" altLang="tr-TR"/>
          </a:p>
        </p:txBody>
      </p:sp>
    </p:spTree>
    <p:extLst>
      <p:ext uri="{BB962C8B-B14F-4D97-AF65-F5344CB8AC3E}">
        <p14:creationId xmlns:p14="http://schemas.microsoft.com/office/powerpoint/2010/main" val="111295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F39072-563F-75F6-27A0-46E43367346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027" name="Rectangle 3">
            <a:extLst>
              <a:ext uri="{FF2B5EF4-FFF2-40B4-BE49-F238E27FC236}">
                <a16:creationId xmlns:a16="http://schemas.microsoft.com/office/drawing/2014/main" id="{71071478-7FEA-CFA3-8C83-13D3C6741B7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a:extLst>
              <a:ext uri="{FF2B5EF4-FFF2-40B4-BE49-F238E27FC236}">
                <a16:creationId xmlns:a16="http://schemas.microsoft.com/office/drawing/2014/main" id="{09459747-6D48-6F06-D9CD-7E8BD84FF51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tr-TR"/>
          </a:p>
        </p:txBody>
      </p:sp>
      <p:sp>
        <p:nvSpPr>
          <p:cNvPr id="1029" name="Rectangle 5">
            <a:extLst>
              <a:ext uri="{FF2B5EF4-FFF2-40B4-BE49-F238E27FC236}">
                <a16:creationId xmlns:a16="http://schemas.microsoft.com/office/drawing/2014/main" id="{BDE6A242-1FB7-E4D6-FD7C-615071B8790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tr-TR"/>
          </a:p>
        </p:txBody>
      </p:sp>
      <p:sp>
        <p:nvSpPr>
          <p:cNvPr id="1030" name="Rectangle 6">
            <a:extLst>
              <a:ext uri="{FF2B5EF4-FFF2-40B4-BE49-F238E27FC236}">
                <a16:creationId xmlns:a16="http://schemas.microsoft.com/office/drawing/2014/main" id="{56C53670-69B5-F615-9374-C63609C4FC6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E269C56-FA37-4983-A53E-056C515A5772}"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3">
            <a:extLst>
              <a:ext uri="{FF2B5EF4-FFF2-40B4-BE49-F238E27FC236}">
                <a16:creationId xmlns:a16="http://schemas.microsoft.com/office/drawing/2014/main" id="{FA798014-2DEB-4764-18AA-29FEA3504D00}"/>
              </a:ext>
            </a:extLst>
          </p:cNvPr>
          <p:cNvSpPr txBox="1">
            <a:spLocks noChangeArrowheads="1"/>
          </p:cNvSpPr>
          <p:nvPr/>
        </p:nvSpPr>
        <p:spPr bwMode="auto">
          <a:xfrm>
            <a:off x="5364163" y="3789363"/>
            <a:ext cx="2790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dirty="0">
                <a:solidFill>
                  <a:srgbClr val="FF6600"/>
                </a:solidFill>
                <a:latin typeface="Adobe Garamond Pro Bold" pitchFamily="18" charset="-94"/>
              </a:rPr>
              <a:t>HANDE YAŞA</a:t>
            </a:r>
          </a:p>
        </p:txBody>
      </p:sp>
      <p:sp>
        <p:nvSpPr>
          <p:cNvPr id="3076" name="İçerik Yer Tutucusu 2">
            <a:extLst>
              <a:ext uri="{FF2B5EF4-FFF2-40B4-BE49-F238E27FC236}">
                <a16:creationId xmlns:a16="http://schemas.microsoft.com/office/drawing/2014/main" id="{695D96F7-1725-429B-877D-885BF1363787}"/>
              </a:ext>
            </a:extLst>
          </p:cNvPr>
          <p:cNvSpPr>
            <a:spLocks noGrp="1"/>
          </p:cNvSpPr>
          <p:nvPr>
            <p:ph sz="half" idx="2"/>
          </p:nvPr>
        </p:nvSpPr>
        <p:spPr>
          <a:xfrm>
            <a:off x="4787900" y="1331913"/>
            <a:ext cx="3887788" cy="2919412"/>
          </a:xfrm>
        </p:spPr>
        <p:txBody>
          <a:bodyPr/>
          <a:lstStyle/>
          <a:p>
            <a:pPr marL="0" indent="0" algn="ctr" eaLnBrk="1" hangingPunct="1">
              <a:buFontTx/>
              <a:buNone/>
              <a:defRPr/>
            </a:pPr>
            <a:r>
              <a:rPr lang="tr-TR" altLang="tr-TR" b="1" dirty="0">
                <a:effectLst>
                  <a:outerShdw blurRad="38100" dist="38100" dir="2700000" algn="tl">
                    <a:srgbClr val="000000">
                      <a:alpha val="43137"/>
                    </a:srgbClr>
                  </a:outerShdw>
                </a:effectLst>
                <a:latin typeface="Adobe Garamond Pro Bold" panose="02020702060506020403" pitchFamily="18" charset="-94"/>
              </a:rPr>
              <a:t>TEKNOKENTLERDE VERGİ VE MUHASEBE UYGULAMALARI</a:t>
            </a:r>
          </a:p>
          <a:p>
            <a:pPr marL="0" indent="0" algn="ctr" eaLnBrk="1" hangingPunct="1">
              <a:buFontTx/>
              <a:buNone/>
              <a:defRPr/>
            </a:pPr>
            <a:endParaRPr lang="tr-TR" altLang="tr-TR" dirty="0">
              <a:effectLst>
                <a:outerShdw blurRad="38100" dist="38100" dir="2700000" algn="tl">
                  <a:srgbClr val="000000">
                    <a:alpha val="43137"/>
                  </a:srgbClr>
                </a:outerShdw>
              </a:effectLst>
              <a:latin typeface="Adobe Garamond Pro Bold" panose="02020702060506020403" pitchFamily="18" charset="-94"/>
            </a:endParaRPr>
          </a:p>
        </p:txBody>
      </p:sp>
      <p:pic>
        <p:nvPicPr>
          <p:cNvPr id="2" name="İçerik Yer Tutucusu 6" descr="3B grafik grafiği">
            <a:extLst>
              <a:ext uri="{FF2B5EF4-FFF2-40B4-BE49-F238E27FC236}">
                <a16:creationId xmlns:a16="http://schemas.microsoft.com/office/drawing/2014/main" id="{7964872E-74BB-D911-A187-9F8F8C779A2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328738"/>
            <a:ext cx="4038600" cy="2820987"/>
          </a:xfrm>
        </p:spPr>
      </p:pic>
      <p:sp>
        <p:nvSpPr>
          <p:cNvPr id="3" name="Slayt Numarası Yer Tutucusu 2">
            <a:extLst>
              <a:ext uri="{FF2B5EF4-FFF2-40B4-BE49-F238E27FC236}">
                <a16:creationId xmlns:a16="http://schemas.microsoft.com/office/drawing/2014/main" id="{CBC9646A-9482-ABCD-C7A7-61215AAFFBAB}"/>
              </a:ext>
            </a:extLst>
          </p:cNvPr>
          <p:cNvSpPr>
            <a:spLocks noGrp="1"/>
          </p:cNvSpPr>
          <p:nvPr>
            <p:ph type="sldNum" sz="quarter" idx="12"/>
          </p:nvPr>
        </p:nvSpPr>
        <p:spPr/>
        <p:txBody>
          <a:bodyPr/>
          <a:lstStyle/>
          <a:p>
            <a:pPr>
              <a:defRPr/>
            </a:pPr>
            <a:fld id="{2FB37EF0-2E96-433E-BEB6-0342D111619A}" type="slidenum">
              <a:rPr lang="tr-TR" altLang="tr-TR" smtClean="0"/>
              <a:pPr>
                <a:defRPr/>
              </a:pPr>
              <a:t>1</a:t>
            </a:fld>
            <a:endParaRPr lang="tr-TR" altLang="tr-TR"/>
          </a:p>
        </p:txBody>
      </p:sp>
    </p:spTree>
  </p:cSld>
  <p:clrMapOvr>
    <a:masterClrMapping/>
  </p:clrMapOvr>
  <mc:AlternateContent xmlns:mc="http://schemas.openxmlformats.org/markup-compatibility/2006" xmlns:p14="http://schemas.microsoft.com/office/powerpoint/2010/main">
    <mc:Choice Requires="p14">
      <p:transition spd="slow" p14:dur="2000" advTm="9350"/>
    </mc:Choice>
    <mc:Fallback xmlns="">
      <p:transition spd="slow" advTm="93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BA51C660-0923-143F-1B00-A9FDF9E681A3}"/>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lgn="just" eaLnBrk="1" hangingPunct="1">
              <a:buFontTx/>
              <a:buNone/>
              <a:defRPr/>
            </a:pPr>
            <a:endParaRPr lang="tr-TR" sz="2000" dirty="0"/>
          </a:p>
          <a:p>
            <a:pPr marL="0" indent="0" algn="just" eaLnBrk="1" hangingPunct="1">
              <a:buFontTx/>
              <a:buNone/>
              <a:defRPr/>
            </a:pPr>
            <a:r>
              <a:rPr lang="tr-TR" sz="2000" dirty="0">
                <a:latin typeface="Adobe Garamond Pro Bold" panose="02020702060506020403" pitchFamily="18" charset="-94"/>
              </a:rPr>
              <a:t>Teknoparklardaki tüm faaliyetler yönetici şirketin onayladığı Ar-Ge projesi çerçevesinde gerçekleştirildiğinden, bu bölgelerdeki</a:t>
            </a:r>
            <a:r>
              <a:rPr lang="tr-TR" sz="2000" b="1" i="1" dirty="0">
                <a:latin typeface="Adobe Garamond Pro Bold" panose="02020702060506020403" pitchFamily="18" charset="-94"/>
              </a:rPr>
              <a:t> Ar-Ge, yazılım ve tasarım faaliyetlerine yönelik harcamalar </a:t>
            </a:r>
            <a:r>
              <a:rPr lang="tr-TR" sz="2000" b="1" i="1" u="sng" dirty="0">
                <a:latin typeface="Adobe Garamond Pro Bold" panose="02020702060506020403" pitchFamily="18" charset="-94"/>
              </a:rPr>
              <a:t>doğrudan gider yazılmazlar</a:t>
            </a:r>
            <a:r>
              <a:rPr lang="tr-TR" sz="2000" b="1" i="1" dirty="0">
                <a:latin typeface="Adobe Garamond Pro Bold" panose="02020702060506020403" pitchFamily="18" charset="-94"/>
              </a:rPr>
              <a:t>.</a:t>
            </a:r>
            <a:r>
              <a:rPr lang="tr-TR" sz="2000" dirty="0">
                <a:latin typeface="Adobe Garamond Pro Bold" panose="02020702060506020403" pitchFamily="18" charset="-94"/>
              </a:rPr>
              <a:t> Bu harcamaların aktifleştirilmesi ve ortaya çıkan gayrimaddi hakkın maliyet bedelinin amortisman yoluyla itfa edilmesi gerekir. Ar-Ge faaliyetinin başarısız olması durumunda ise, yapılan harcamalar muhasebe açısından tek seferde gider yazılır.</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b="1" i="1" dirty="0">
                <a:latin typeface="Adobe Garamond Pro Bold" panose="02020702060506020403" pitchFamily="18" charset="-94"/>
              </a:rPr>
              <a:t>1 sıra no.lu Muhasebe Sistemi Uygulama Genel Tebliğine göre</a:t>
            </a:r>
            <a:r>
              <a:rPr lang="tr-TR" sz="2000" dirty="0">
                <a:latin typeface="Adobe Garamond Pro Bold" panose="02020702060506020403" pitchFamily="18" charset="-94"/>
              </a:rPr>
              <a:t>, işletmede yeni ürün ve teknolojiler oluşturulması, mevcutların geliştirilmesi ve benzeri amaçlarla yapılan her türlü harcamalardan aktifleştirilmesi gerekenler, “263. Araştırma ve Geliştirme Giderleri” hesabının borcuna maliyet bedeli ile kaydedilir. Teknoparklarda yapılan Ar-Ge ve yazılım harcamaları da aktifleştirileceğinden, bu kapsamda yapılan </a:t>
            </a:r>
            <a:r>
              <a:rPr lang="tr-TR" sz="2000" b="1" i="1" dirty="0">
                <a:latin typeface="Adobe Garamond Pro Bold" panose="02020702060506020403" pitchFamily="18" charset="-94"/>
              </a:rPr>
              <a:t>tüm harcamalar</a:t>
            </a:r>
            <a:r>
              <a:rPr lang="tr-TR" sz="2000" dirty="0">
                <a:latin typeface="Adobe Garamond Pro Bold" panose="02020702060506020403" pitchFamily="18" charset="-94"/>
              </a:rPr>
              <a:t> “263. Araştırma ve Geliştirme Giderleri” hesabına getirilecektir. Bunun tek istisnası “sipariş üzerine yapılan Ar-Ge </a:t>
            </a:r>
            <a:r>
              <a:rPr lang="tr-TR" sz="2000" dirty="0" err="1">
                <a:latin typeface="Adobe Garamond Pro Bold" panose="02020702060506020403" pitchFamily="18" charset="-94"/>
              </a:rPr>
              <a:t>projeleri”dir</a:t>
            </a:r>
            <a:r>
              <a:rPr lang="tr-TR" sz="2000" dirty="0">
                <a:latin typeface="Adobe Garamond Pro Bold" panose="02020702060506020403" pitchFamily="18" charset="-94"/>
              </a:rPr>
              <a:t>.</a:t>
            </a:r>
          </a:p>
          <a:p>
            <a:pPr marL="0" indent="0" algn="just">
              <a:buFontTx/>
              <a:buNone/>
              <a:defRPr/>
            </a:pPr>
            <a:endParaRPr lang="tr-TR" dirty="0"/>
          </a:p>
        </p:txBody>
      </p:sp>
      <p:sp>
        <p:nvSpPr>
          <p:cNvPr id="12291" name="Oval 6">
            <a:extLst>
              <a:ext uri="{FF2B5EF4-FFF2-40B4-BE49-F238E27FC236}">
                <a16:creationId xmlns:a16="http://schemas.microsoft.com/office/drawing/2014/main" id="{9355DD36-BF4E-617E-3AAF-9EBDDBED0472}"/>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2292" name="Text Box 9">
            <a:extLst>
              <a:ext uri="{FF2B5EF4-FFF2-40B4-BE49-F238E27FC236}">
                <a16:creationId xmlns:a16="http://schemas.microsoft.com/office/drawing/2014/main" id="{663C42ED-965C-0D9C-8CCF-7E771520680F}"/>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2293" name="WordArt 14">
            <a:extLst>
              <a:ext uri="{FF2B5EF4-FFF2-40B4-BE49-F238E27FC236}">
                <a16:creationId xmlns:a16="http://schemas.microsoft.com/office/drawing/2014/main" id="{732A252E-60E3-E9D7-E058-BA33007B0D16}"/>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0D944E31-B120-2576-66AF-6A00A7C8260E}"/>
              </a:ext>
            </a:extLst>
          </p:cNvPr>
          <p:cNvSpPr>
            <a:spLocks noGrp="1"/>
          </p:cNvSpPr>
          <p:nvPr>
            <p:ph type="sldNum" sz="quarter" idx="12"/>
          </p:nvPr>
        </p:nvSpPr>
        <p:spPr/>
        <p:txBody>
          <a:bodyPr/>
          <a:lstStyle/>
          <a:p>
            <a:pPr>
              <a:defRPr/>
            </a:pPr>
            <a:fld id="{FFCED320-D61A-4F04-8CBF-F5E7B79E4023}" type="slidenum">
              <a:rPr lang="tr-TR" altLang="tr-TR" smtClean="0"/>
              <a:pPr>
                <a:defRPr/>
              </a:pPr>
              <a:t>10</a:t>
            </a:fld>
            <a:endParaRPr lang="tr-TR" alt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EFCDF999-A3E4-A5C7-C8B0-A309329E8587}"/>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buFontTx/>
              <a:buNone/>
              <a:defRPr/>
            </a:pPr>
            <a:endParaRPr lang="tr-TR" dirty="0"/>
          </a:p>
          <a:p>
            <a:pPr marL="0" indent="0" algn="just">
              <a:buFontTx/>
              <a:buNone/>
              <a:defRPr/>
            </a:pPr>
            <a:r>
              <a:rPr lang="tr-TR" sz="2000" dirty="0">
                <a:latin typeface="Adobe Garamond Pro Bold" panose="02020702060506020403" pitchFamily="18" charset="-94"/>
              </a:rPr>
              <a:t>İşletmelerin esas faaliyet konusu yazılım üretimi ve satışı olsa dahi, teknoparklarda projeye dayalı olarak yapılan harcamalar başarılı olmayabilir, ortaya çıkarılan yazılımlar satılmayıp kiralanabilir veya belli bir süre işletmede kullanılabilir. Bu nedenlerle, söz konusu yazılımlarla ilgili “152. Mamuller” ve benzeri diğer hesapların çalıştırılması uygun olmayacaktır.  </a:t>
            </a:r>
          </a:p>
          <a:p>
            <a:pPr marL="0" indent="0" algn="just">
              <a:buFontTx/>
              <a:buNone/>
              <a:defRPr/>
            </a:pPr>
            <a:r>
              <a:rPr lang="tr-TR" sz="2000" dirty="0">
                <a:latin typeface="Adobe Garamond Pro Bold" panose="02020702060506020403" pitchFamily="18" charset="-94"/>
              </a:rPr>
              <a:t>	</a:t>
            </a:r>
          </a:p>
          <a:p>
            <a:pPr marL="0" indent="0" algn="just">
              <a:buFontTx/>
              <a:buNone/>
              <a:defRPr/>
            </a:pPr>
            <a:r>
              <a:rPr lang="tr-TR" sz="2000" dirty="0">
                <a:latin typeface="Adobe Garamond Pro Bold" panose="02020702060506020403" pitchFamily="18" charset="-94"/>
              </a:rPr>
              <a:t>Bu çerçevede, teknoparklardaki Ar-Ge ve yazılım faaliyetlerine ilişkin harcamalar için “263. Araştırma ve Geliştirme Giderleri” hesabı çalıştırılmalıdır. Her bir Ar-Ge projesinin de, muhasebe hesaplarının alt </a:t>
            </a:r>
            <a:r>
              <a:rPr lang="tr-TR" sz="2000" dirty="0" err="1">
                <a:latin typeface="Adobe Garamond Pro Bold" panose="02020702060506020403" pitchFamily="18" charset="-94"/>
              </a:rPr>
              <a:t>kırılımlarında</a:t>
            </a:r>
            <a:r>
              <a:rPr lang="tr-TR" sz="2000" dirty="0">
                <a:latin typeface="Adobe Garamond Pro Bold" panose="02020702060506020403" pitchFamily="18" charset="-94"/>
              </a:rPr>
              <a:t> ayrı ayrı takip edilmesi önem arz etmektedir.</a:t>
            </a:r>
            <a:endParaRPr lang="tr-TR" dirty="0">
              <a:latin typeface="Adobe Garamond Pro Bold" panose="02020702060506020403" pitchFamily="18" charset="-94"/>
            </a:endParaRPr>
          </a:p>
        </p:txBody>
      </p:sp>
      <p:sp>
        <p:nvSpPr>
          <p:cNvPr id="13315" name="Oval 6">
            <a:extLst>
              <a:ext uri="{FF2B5EF4-FFF2-40B4-BE49-F238E27FC236}">
                <a16:creationId xmlns:a16="http://schemas.microsoft.com/office/drawing/2014/main" id="{A2E86810-D2C2-F911-096A-600250C198A2}"/>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3316" name="Text Box 9">
            <a:extLst>
              <a:ext uri="{FF2B5EF4-FFF2-40B4-BE49-F238E27FC236}">
                <a16:creationId xmlns:a16="http://schemas.microsoft.com/office/drawing/2014/main" id="{EC4452F4-EFDF-31B7-37AB-95DA09A6B763}"/>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3317" name="WordArt 14">
            <a:extLst>
              <a:ext uri="{FF2B5EF4-FFF2-40B4-BE49-F238E27FC236}">
                <a16:creationId xmlns:a16="http://schemas.microsoft.com/office/drawing/2014/main" id="{7C6E19BD-D14B-95BC-F49E-FF306987F7DE}"/>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10857122-33AF-F4BC-C41F-4DE4077CD886}"/>
              </a:ext>
            </a:extLst>
          </p:cNvPr>
          <p:cNvSpPr>
            <a:spLocks noGrp="1"/>
          </p:cNvSpPr>
          <p:nvPr>
            <p:ph type="sldNum" sz="quarter" idx="12"/>
          </p:nvPr>
        </p:nvSpPr>
        <p:spPr/>
        <p:txBody>
          <a:bodyPr/>
          <a:lstStyle/>
          <a:p>
            <a:pPr>
              <a:defRPr/>
            </a:pPr>
            <a:fld id="{FFCED320-D61A-4F04-8CBF-F5E7B79E4023}" type="slidenum">
              <a:rPr lang="tr-TR" altLang="tr-TR" smtClean="0"/>
              <a:pPr>
                <a:defRPr/>
              </a:pPr>
              <a:t>11</a:t>
            </a:fld>
            <a:endParaRPr lang="tr-TR" alt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1193B134-ED2C-C882-F2BA-74BE27079767}"/>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b="1" dirty="0">
                <a:solidFill>
                  <a:srgbClr val="FF0000"/>
                </a:solidFill>
                <a:effectLst>
                  <a:outerShdw blurRad="38100" dist="38100" dir="2700000" algn="tl">
                    <a:srgbClr val="000000">
                      <a:alpha val="43137"/>
                    </a:srgbClr>
                  </a:outerShdw>
                </a:effectLst>
                <a:latin typeface="Adobe Garamond Pro Bold" panose="02020702060506020403" pitchFamily="18" charset="-94"/>
              </a:rPr>
              <a:t>C. Teknoparktaki İşlemler Nasıl Muhasebeleştirilir?</a:t>
            </a:r>
            <a:endParaRPr lang="tr-TR" sz="2000" b="1" dirty="0"/>
          </a:p>
          <a:p>
            <a:pPr marL="0" indent="0" algn="ctr" eaLnBrk="1" hangingPunct="1">
              <a:buFontTx/>
              <a:buNone/>
              <a:defRPr/>
            </a:pPr>
            <a:endParaRPr lang="tr-TR" sz="2000" i="1" dirty="0"/>
          </a:p>
          <a:p>
            <a:pPr marL="0" indent="0">
              <a:buFontTx/>
              <a:buNone/>
              <a:defRPr/>
            </a:pPr>
            <a:r>
              <a:rPr lang="tr-TR" sz="2000" b="1" dirty="0">
                <a:solidFill>
                  <a:srgbClr val="7030A0"/>
                </a:solidFill>
                <a:latin typeface="Adobe Garamond Pro Bold" panose="02020702060506020403" pitchFamily="18" charset="-94"/>
              </a:rPr>
              <a:t>1) İlk Madde ve Malzeme Giderleri</a:t>
            </a:r>
          </a:p>
          <a:p>
            <a:pPr marL="0" indent="0" algn="just">
              <a:buFontTx/>
              <a:buNone/>
              <a:defRPr/>
            </a:pPr>
            <a:endParaRPr lang="tr-TR" sz="2000" b="1" dirty="0">
              <a:latin typeface="Adobe Garamond Pro Bold" panose="02020702060506020403" pitchFamily="18" charset="-94"/>
            </a:endParaRPr>
          </a:p>
          <a:p>
            <a:pPr marL="0" indent="0" algn="just">
              <a:buFontTx/>
              <a:buNone/>
              <a:defRPr/>
            </a:pPr>
            <a:r>
              <a:rPr lang="tr-TR" sz="2000" b="1" dirty="0">
                <a:latin typeface="Adobe Garamond Pro Bold" panose="02020702060506020403" pitchFamily="18" charset="-94"/>
              </a:rPr>
              <a:t>Örneğin;</a:t>
            </a:r>
            <a:r>
              <a:rPr lang="tr-TR" sz="2000" dirty="0">
                <a:latin typeface="Adobe Garamond Pro Bold" panose="02020702060506020403" pitchFamily="18" charset="-94"/>
              </a:rPr>
              <a:t> </a:t>
            </a:r>
            <a:r>
              <a:rPr lang="tr-TR" sz="2000" dirty="0" err="1">
                <a:latin typeface="Adobe Garamond Pro Bold" panose="02020702060506020403" pitchFamily="18" charset="-94"/>
              </a:rPr>
              <a:t>İnnova</a:t>
            </a:r>
            <a:r>
              <a:rPr lang="tr-TR" sz="2000" dirty="0">
                <a:latin typeface="Adobe Garamond Pro Bold" panose="02020702060506020403" pitchFamily="18" charset="-94"/>
              </a:rPr>
              <a:t> Limited Şirketi, 2025 yılında İzmir </a:t>
            </a:r>
            <a:r>
              <a:rPr lang="tr-TR" sz="2000" dirty="0" err="1">
                <a:latin typeface="Adobe Garamond Pro Bold" panose="02020702060506020403" pitchFamily="18" charset="-94"/>
              </a:rPr>
              <a:t>Bilimparkta</a:t>
            </a:r>
            <a:r>
              <a:rPr lang="tr-TR" sz="2000" dirty="0">
                <a:latin typeface="Adobe Garamond Pro Bold" panose="02020702060506020403" pitchFamily="18" charset="-94"/>
              </a:rPr>
              <a:t> faaliyete geçmiş, yeni bir tıbbi cihaz yazılımıyla ilgili projesi yönetici şirket tarafından onaylanmış ve şirket, harcamalarını aşağıdaki şekilde yapmaya başlamıştır. </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b="1" dirty="0">
                <a:latin typeface="Adobe Garamond Pro Bold" panose="02020702060506020403" pitchFamily="18" charset="-94"/>
              </a:rPr>
              <a:t>a)</a:t>
            </a:r>
            <a:r>
              <a:rPr lang="tr-TR" sz="2000" dirty="0">
                <a:latin typeface="Adobe Garamond Pro Bold" panose="02020702060506020403" pitchFamily="18" charset="-94"/>
              </a:rPr>
              <a:t> Şirket, 1.000.000 TL tutarında sarf malzemesi almış ve 200.000TL KDV ödemiştir.</a:t>
            </a:r>
          </a:p>
          <a:p>
            <a:pPr marL="0" indent="0" algn="just">
              <a:buFontTx/>
              <a:buNone/>
              <a:defRPr/>
            </a:pPr>
            <a:endParaRPr lang="tr-TR" sz="2000" dirty="0"/>
          </a:p>
          <a:p>
            <a:pPr marL="0" indent="0" algn="just">
              <a:buFontTx/>
              <a:buNone/>
              <a:defRPr/>
            </a:pPr>
            <a:r>
              <a:rPr lang="tr-TR" sz="2000" dirty="0"/>
              <a:t>150 ilk madde </a:t>
            </a:r>
            <a:r>
              <a:rPr lang="tr-TR" sz="2000" dirty="0" err="1"/>
              <a:t>malz</a:t>
            </a:r>
            <a:r>
              <a:rPr lang="tr-TR" sz="2000" dirty="0"/>
              <a:t>.	1.000.000,-TL</a:t>
            </a:r>
          </a:p>
          <a:p>
            <a:pPr marL="0" indent="0" algn="just">
              <a:buFontTx/>
              <a:buNone/>
              <a:defRPr/>
            </a:pPr>
            <a:r>
              <a:rPr lang="tr-TR" sz="2000" dirty="0"/>
              <a:t>191.ind.KDV		   200.000,-TL</a:t>
            </a:r>
          </a:p>
          <a:p>
            <a:pPr marL="0" indent="0" algn="just">
              <a:buFontTx/>
              <a:buNone/>
              <a:defRPr/>
            </a:pPr>
            <a:r>
              <a:rPr lang="tr-TR" sz="2000" dirty="0"/>
              <a:t>			</a:t>
            </a:r>
          </a:p>
          <a:p>
            <a:pPr marL="0" indent="0" algn="just">
              <a:buFontTx/>
              <a:buNone/>
              <a:defRPr/>
            </a:pPr>
            <a:r>
              <a:rPr lang="tr-TR" sz="2000" dirty="0"/>
              <a:t>			102. BANKALAR 		1200.000.-TL</a:t>
            </a:r>
          </a:p>
        </p:txBody>
      </p:sp>
      <p:sp>
        <p:nvSpPr>
          <p:cNvPr id="14339" name="Text Box 5">
            <a:extLst>
              <a:ext uri="{FF2B5EF4-FFF2-40B4-BE49-F238E27FC236}">
                <a16:creationId xmlns:a16="http://schemas.microsoft.com/office/drawing/2014/main" id="{B729873E-6B41-A697-86F2-7FDDD66943BD}"/>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14340" name="Oval 6">
            <a:extLst>
              <a:ext uri="{FF2B5EF4-FFF2-40B4-BE49-F238E27FC236}">
                <a16:creationId xmlns:a16="http://schemas.microsoft.com/office/drawing/2014/main" id="{0E6F24A5-1C9E-6ADF-3907-2ABE82FA0C65}"/>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4341" name="Text Box 9">
            <a:extLst>
              <a:ext uri="{FF2B5EF4-FFF2-40B4-BE49-F238E27FC236}">
                <a16:creationId xmlns:a16="http://schemas.microsoft.com/office/drawing/2014/main" id="{F1BD121B-B65B-2AA6-89D6-573F7548BD26}"/>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4342" name="WordArt 14">
            <a:extLst>
              <a:ext uri="{FF2B5EF4-FFF2-40B4-BE49-F238E27FC236}">
                <a16:creationId xmlns:a16="http://schemas.microsoft.com/office/drawing/2014/main" id="{E3BDB24D-EE53-8402-B2E5-394075C96204}"/>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BDE364C1-063A-954B-1501-45608E40EC93}"/>
              </a:ext>
            </a:extLst>
          </p:cNvPr>
          <p:cNvSpPr>
            <a:spLocks noGrp="1"/>
          </p:cNvSpPr>
          <p:nvPr>
            <p:ph type="sldNum" sz="quarter" idx="12"/>
          </p:nvPr>
        </p:nvSpPr>
        <p:spPr/>
        <p:txBody>
          <a:bodyPr/>
          <a:lstStyle/>
          <a:p>
            <a:pPr>
              <a:defRPr/>
            </a:pPr>
            <a:fld id="{FFCED320-D61A-4F04-8CBF-F5E7B79E4023}" type="slidenum">
              <a:rPr lang="tr-TR" altLang="tr-TR" smtClean="0"/>
              <a:pPr>
                <a:defRPr/>
              </a:pPr>
              <a:t>12</a:t>
            </a:fld>
            <a:endParaRPr lang="tr-TR" alt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63A44FA4-4D54-DBD2-781C-F10A9D1D967C}"/>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C0C0C0"/>
                  </a:outerShdw>
                </a:effectLst>
                <a:latin typeface="+mj-lt"/>
              </a:rPr>
              <a:t> </a:t>
            </a:r>
            <a:r>
              <a:rPr lang="tr-TR" sz="2800" dirty="0">
                <a:effectLst>
                  <a:outerShdw blurRad="38100" dist="38100" dir="2700000" algn="tl">
                    <a:srgbClr val="C0C0C0"/>
                  </a:outerShdw>
                </a:effectLst>
              </a:rPr>
              <a:t>   </a:t>
            </a:r>
          </a:p>
          <a:p>
            <a:pPr marL="0" indent="0">
              <a:buFontTx/>
              <a:buNone/>
              <a:defRPr/>
            </a:pPr>
            <a:endParaRPr lang="tr-TR" sz="2000" b="1" dirty="0"/>
          </a:p>
          <a:p>
            <a:pPr marL="0" indent="0">
              <a:buFontTx/>
              <a:buNone/>
              <a:defRPr/>
            </a:pPr>
            <a:r>
              <a:rPr lang="tr-TR" sz="2000" b="1" dirty="0">
                <a:latin typeface="Adobe Garamond Pro Bold" panose="02020702060506020403" pitchFamily="18" charset="-94"/>
              </a:rPr>
              <a:t>b)</a:t>
            </a:r>
            <a:r>
              <a:rPr lang="tr-TR" sz="2000" dirty="0">
                <a:latin typeface="Adobe Garamond Pro Bold" panose="02020702060506020403" pitchFamily="18" charset="-94"/>
              </a:rPr>
              <a:t> Sarf malzemeleri projede kullanılmıştır.</a:t>
            </a:r>
          </a:p>
          <a:p>
            <a:pPr marL="0" indent="0">
              <a:buFontTx/>
              <a:buNone/>
              <a:defRPr/>
            </a:pPr>
            <a:endParaRPr lang="tr-TR" sz="1800" dirty="0">
              <a:latin typeface="Adobe Garamond Pro Bold" panose="02020702060506020403" pitchFamily="18" charset="-94"/>
            </a:endParaRPr>
          </a:p>
          <a:p>
            <a:pPr marL="0" indent="0" algn="just">
              <a:lnSpc>
                <a:spcPct val="115000"/>
              </a:lnSpc>
              <a:spcAft>
                <a:spcPts val="1000"/>
              </a:spcAft>
              <a:buFontTx/>
              <a:buNone/>
              <a:defRPr/>
            </a:pPr>
            <a:r>
              <a:rPr lang="tr-TR" sz="1600" dirty="0">
                <a:latin typeface="Adobe Garamond Pro Bold" panose="02020702060506020403" pitchFamily="18" charset="-94"/>
                <a:ea typeface="Batang" pitchFamily="18" charset="-127"/>
                <a:cs typeface="Times New Roman" pitchFamily="18" charset="0"/>
              </a:rPr>
              <a:t>---------------------------------------…/…/2025-------------------------------------------------</a:t>
            </a:r>
          </a:p>
          <a:p>
            <a:pPr marL="0" indent="0" algn="just">
              <a:lnSpc>
                <a:spcPct val="115000"/>
              </a:lnSpc>
              <a:spcAft>
                <a:spcPts val="1000"/>
              </a:spcAft>
              <a:buFontTx/>
              <a:buNone/>
              <a:defRPr/>
            </a:pPr>
            <a:r>
              <a:rPr lang="tr-TR" sz="1600" b="1" dirty="0">
                <a:latin typeface="Adobe Garamond Pro Bold" panose="02020702060506020403" pitchFamily="18" charset="-94"/>
                <a:ea typeface="Batang" pitchFamily="18" charset="-127"/>
                <a:cs typeface="Times New Roman" pitchFamily="18" charset="0"/>
              </a:rPr>
              <a:t>263. ARAŞTIRMA VE GELİŞTİRME GİD.              500.000 </a:t>
            </a:r>
            <a:endParaRPr lang="tr-TR" sz="1600" b="1" dirty="0">
              <a:latin typeface="Adobe Garamond Pro Bold" panose="02020702060506020403" pitchFamily="18" charset="-94"/>
              <a:cs typeface="Times New Roman" pitchFamily="18" charset="0"/>
            </a:endParaRPr>
          </a:p>
          <a:p>
            <a:pPr marL="0" indent="0" algn="just">
              <a:lnSpc>
                <a:spcPct val="115000"/>
              </a:lnSpc>
              <a:spcAft>
                <a:spcPts val="1000"/>
              </a:spcAft>
              <a:buFontTx/>
              <a:buNone/>
              <a:defRPr/>
            </a:pPr>
            <a:r>
              <a:rPr lang="tr-TR" sz="1600" b="1" dirty="0">
                <a:latin typeface="Adobe Garamond Pro Bold" panose="02020702060506020403" pitchFamily="18" charset="-94"/>
                <a:ea typeface="Batang" pitchFamily="18" charset="-127"/>
              </a:rPr>
              <a:t>	                     </a:t>
            </a:r>
            <a:r>
              <a:rPr lang="tr-TR" sz="1600" b="1" dirty="0">
                <a:latin typeface="Adobe Garamond Pro Bold" panose="02020702060506020403" pitchFamily="18" charset="-94"/>
                <a:cs typeface="Times New Roman" pitchFamily="18" charset="0"/>
              </a:rPr>
              <a:t>150. İLK MADDE VE MALZEME                  500.000</a:t>
            </a:r>
          </a:p>
          <a:p>
            <a:pPr marL="0" indent="0">
              <a:buFontTx/>
              <a:buNone/>
              <a:defRPr/>
            </a:pPr>
            <a:r>
              <a:rPr lang="tr-TR" sz="1600" dirty="0">
                <a:latin typeface="Adobe Garamond Pro Bold" panose="02020702060506020403" pitchFamily="18" charset="-94"/>
                <a:ea typeface="Batang" pitchFamily="18" charset="-127"/>
              </a:rPr>
              <a:t>-------------------------------------------------------------------------------------------------------</a:t>
            </a:r>
            <a:endParaRPr lang="tr-TR" sz="1600" dirty="0">
              <a:latin typeface="Adobe Garamond Pro Bold" panose="02020702060506020403" pitchFamily="18" charset="-94"/>
            </a:endParaRPr>
          </a:p>
          <a:p>
            <a:pPr marL="0" indent="0">
              <a:buFontTx/>
              <a:buNone/>
              <a:defRPr/>
            </a:pPr>
            <a:endParaRPr lang="tr-TR" sz="1400" dirty="0">
              <a:latin typeface="Adobe Garamond Pro Bold" panose="02020702060506020403" pitchFamily="18" charset="-94"/>
            </a:endParaRPr>
          </a:p>
          <a:p>
            <a:pPr marL="0" indent="0">
              <a:buFontTx/>
              <a:buNone/>
              <a:defRPr/>
            </a:pPr>
            <a:r>
              <a:rPr lang="tr-TR" sz="2000" dirty="0">
                <a:latin typeface="Adobe Garamond Pro Bold" panose="02020702060506020403" pitchFamily="18" charset="-94"/>
              </a:rPr>
              <a:t>Buradan da görüleceği üzere, yapılan yazılım harcamaları aktifleştirilmiş ve henüz gider yazılmaya başlamamıştır.	</a:t>
            </a:r>
          </a:p>
        </p:txBody>
      </p:sp>
      <p:sp>
        <p:nvSpPr>
          <p:cNvPr id="15363" name="Text Box 5">
            <a:extLst>
              <a:ext uri="{FF2B5EF4-FFF2-40B4-BE49-F238E27FC236}">
                <a16:creationId xmlns:a16="http://schemas.microsoft.com/office/drawing/2014/main" id="{B90F6F39-A47C-8618-E8B7-1BAA2DE669EB}"/>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15364" name="Oval 6">
            <a:extLst>
              <a:ext uri="{FF2B5EF4-FFF2-40B4-BE49-F238E27FC236}">
                <a16:creationId xmlns:a16="http://schemas.microsoft.com/office/drawing/2014/main" id="{F558FA97-FF21-D7FF-ACB3-1004275903C7}"/>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5365" name="Text Box 9">
            <a:extLst>
              <a:ext uri="{FF2B5EF4-FFF2-40B4-BE49-F238E27FC236}">
                <a16:creationId xmlns:a16="http://schemas.microsoft.com/office/drawing/2014/main" id="{4BA00371-0E27-F1CB-CCB6-B3F8B913727A}"/>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5366" name="WordArt 14">
            <a:extLst>
              <a:ext uri="{FF2B5EF4-FFF2-40B4-BE49-F238E27FC236}">
                <a16:creationId xmlns:a16="http://schemas.microsoft.com/office/drawing/2014/main" id="{E04DC800-58B2-5D5E-93ED-3C6C4108B05E}"/>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A6B1EC62-95AC-7F14-77D7-9BDFE5DA4C2E}"/>
              </a:ext>
            </a:extLst>
          </p:cNvPr>
          <p:cNvSpPr>
            <a:spLocks noGrp="1"/>
          </p:cNvSpPr>
          <p:nvPr>
            <p:ph type="sldNum" sz="quarter" idx="12"/>
          </p:nvPr>
        </p:nvSpPr>
        <p:spPr/>
        <p:txBody>
          <a:bodyPr/>
          <a:lstStyle/>
          <a:p>
            <a:pPr>
              <a:defRPr/>
            </a:pPr>
            <a:fld id="{FFCED320-D61A-4F04-8CBF-F5E7B79E4023}" type="slidenum">
              <a:rPr lang="tr-TR" altLang="tr-TR" smtClean="0"/>
              <a:pPr>
                <a:defRPr/>
              </a:pPr>
              <a:t>13</a:t>
            </a:fld>
            <a:endParaRPr lang="tr-TR" alt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720CBE8B-9D18-9AF9-6B94-AEA72FE549E8}"/>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buFontTx/>
              <a:buNone/>
              <a:defRPr/>
            </a:pPr>
            <a:endParaRPr lang="tr-TR" dirty="0"/>
          </a:p>
          <a:p>
            <a:pPr marL="0" indent="0" algn="just">
              <a:buFontTx/>
              <a:buNone/>
              <a:defRPr/>
            </a:pPr>
            <a:r>
              <a:rPr lang="tr-TR" sz="2000" dirty="0">
                <a:latin typeface="Adobe Garamond Pro Bold" panose="02020702060506020403" pitchFamily="18" charset="-94"/>
              </a:rPr>
              <a:t>1 sıra no.lu Muhasebe Sistemi Uygulama Genel Tebliğine göre, </a:t>
            </a:r>
            <a:r>
              <a:rPr lang="tr-TR" sz="2000" b="1" i="1" u="sng" dirty="0">
                <a:latin typeface="Adobe Garamond Pro Bold" panose="02020702060506020403" pitchFamily="18" charset="-94"/>
              </a:rPr>
              <a:t>aktifleştirilmeyen araştırma ve geliştirme giderleri</a:t>
            </a:r>
            <a:r>
              <a:rPr lang="tr-TR" sz="2000" dirty="0">
                <a:latin typeface="Adobe Garamond Pro Bold" panose="02020702060506020403" pitchFamily="18" charset="-94"/>
              </a:rPr>
              <a:t> “750. Araştırma ve Geliştirme Giderleri” hesabının borcuna kaydedilir. Bu ifadeye göre, aktifleştirilmesi gereken Ar-Ge harcamaları doğrudan “263. Araştırma ve Geliştirme Giderleri” hesabına atılacaktır. Teknoparklarda yapılan harcamaların tamamı da aktifleştirildiği için, “750. Araştırma ve Geliştirme Giderleri” hesabının kullanılmasına gerek yoktur. </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dirty="0">
                <a:latin typeface="Adobe Garamond Pro Bold" panose="02020702060506020403" pitchFamily="18" charset="-94"/>
              </a:rPr>
              <a:t>Öte yandan, “750. Araştırma ve Geliştirme Giderleri” hesabının kullanılması ve bu hesaplarda toplanan tutarların yansıtma hesabı vasıtasıyla yıl sonunda “263. Araştırma ve Geliştirme Giderleri” hesabına aktarılmasında da sakınca yoktur. </a:t>
            </a:r>
          </a:p>
          <a:p>
            <a:pPr marL="0" indent="0" algn="just">
              <a:buFontTx/>
              <a:buNone/>
              <a:defRPr/>
            </a:pPr>
            <a:endParaRPr lang="tr-TR" dirty="0"/>
          </a:p>
        </p:txBody>
      </p:sp>
      <p:sp>
        <p:nvSpPr>
          <p:cNvPr id="16387" name="Text Box 5">
            <a:extLst>
              <a:ext uri="{FF2B5EF4-FFF2-40B4-BE49-F238E27FC236}">
                <a16:creationId xmlns:a16="http://schemas.microsoft.com/office/drawing/2014/main" id="{B2CF252F-EE5E-F91C-311F-C44F75924813}"/>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16388" name="Oval 6">
            <a:extLst>
              <a:ext uri="{FF2B5EF4-FFF2-40B4-BE49-F238E27FC236}">
                <a16:creationId xmlns:a16="http://schemas.microsoft.com/office/drawing/2014/main" id="{E7E7C3F4-17A1-D100-5D9C-F083C16BAF85}"/>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6389" name="Text Box 9">
            <a:extLst>
              <a:ext uri="{FF2B5EF4-FFF2-40B4-BE49-F238E27FC236}">
                <a16:creationId xmlns:a16="http://schemas.microsoft.com/office/drawing/2014/main" id="{28981401-693D-D89F-D0D1-57C869AEC4F7}"/>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6390" name="WordArt 14">
            <a:extLst>
              <a:ext uri="{FF2B5EF4-FFF2-40B4-BE49-F238E27FC236}">
                <a16:creationId xmlns:a16="http://schemas.microsoft.com/office/drawing/2014/main" id="{5E526C61-8727-07F4-5521-A7556834DA4B}"/>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907EB837-8A2E-D785-314D-C7361B76E7E4}"/>
              </a:ext>
            </a:extLst>
          </p:cNvPr>
          <p:cNvSpPr>
            <a:spLocks noGrp="1"/>
          </p:cNvSpPr>
          <p:nvPr>
            <p:ph type="sldNum" sz="quarter" idx="12"/>
          </p:nvPr>
        </p:nvSpPr>
        <p:spPr/>
        <p:txBody>
          <a:bodyPr/>
          <a:lstStyle/>
          <a:p>
            <a:pPr>
              <a:defRPr/>
            </a:pPr>
            <a:fld id="{FFCED320-D61A-4F04-8CBF-F5E7B79E4023}" type="slidenum">
              <a:rPr lang="tr-TR" altLang="tr-TR" smtClean="0"/>
              <a:pPr>
                <a:defRPr/>
              </a:pPr>
              <a:t>14</a:t>
            </a:fld>
            <a:endParaRPr lang="tr-TR" alt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8ED3CD24-4628-3EB1-AFDC-D3EC5CA04186}"/>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buFontTx/>
              <a:buNone/>
              <a:defRPr/>
            </a:pPr>
            <a:endParaRPr lang="tr-TR" dirty="0">
              <a:latin typeface="+mj-lt"/>
            </a:endParaRPr>
          </a:p>
          <a:p>
            <a:pPr marL="0" indent="0" algn="just">
              <a:buFontTx/>
              <a:buNone/>
              <a:defRPr/>
            </a:pPr>
            <a:r>
              <a:rPr lang="tr-TR" sz="2000" dirty="0">
                <a:latin typeface="Adobe Garamond Pro Bold" panose="02020702060506020403" pitchFamily="18" charset="-94"/>
              </a:rPr>
              <a:t>Yukarıdaki muhasebe hesabının maliyet hesapları kullanılarak aşağıdaki şekilde oluşturulması da mümkündür.</a:t>
            </a:r>
          </a:p>
          <a:p>
            <a:pPr marL="0" indent="0">
              <a:buFontTx/>
              <a:buNone/>
              <a:defRPr/>
            </a:pPr>
            <a:r>
              <a:rPr lang="tr-TR" sz="1600" dirty="0"/>
              <a:t> </a:t>
            </a:r>
          </a:p>
          <a:p>
            <a:pPr marL="0" indent="0">
              <a:buFontTx/>
              <a:buNone/>
              <a:defRPr/>
            </a:pPr>
            <a:r>
              <a:rPr lang="tr-TR" sz="1600" dirty="0">
                <a:latin typeface="Adobe Garamond Pro Bold" panose="02020702060506020403" pitchFamily="18" charset="-94"/>
              </a:rPr>
              <a:t>------------------------------------------…/…/2025---------------------------------------------------</a:t>
            </a:r>
          </a:p>
          <a:p>
            <a:pPr marL="0" indent="0">
              <a:buFontTx/>
              <a:buNone/>
              <a:defRPr/>
            </a:pPr>
            <a:r>
              <a:rPr lang="tr-TR" sz="1600" dirty="0">
                <a:latin typeface="Adobe Garamond Pro Bold" panose="02020702060506020403" pitchFamily="18" charset="-94"/>
              </a:rPr>
              <a:t>  </a:t>
            </a:r>
            <a:r>
              <a:rPr lang="tr-TR" sz="1600" b="1" dirty="0">
                <a:latin typeface="Adobe Garamond Pro Bold" panose="02020702060506020403" pitchFamily="18" charset="-94"/>
              </a:rPr>
              <a:t>750. ARAŞTIRMA VE GELİŞTİRME GİD.       500.000</a:t>
            </a:r>
          </a:p>
          <a:p>
            <a:pPr marL="0" indent="0">
              <a:buFontTx/>
              <a:buNone/>
              <a:defRPr/>
            </a:pPr>
            <a:r>
              <a:rPr lang="tr-TR" sz="1600" b="1" dirty="0">
                <a:latin typeface="Adobe Garamond Pro Bold" panose="02020702060506020403" pitchFamily="18" charset="-94"/>
              </a:rPr>
              <a:t>	              150. İLK MADDE VE MALZEME                          500.000</a:t>
            </a: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b="1" dirty="0">
                <a:latin typeface="Adobe Garamond Pro Bold" panose="02020702060506020403" pitchFamily="18" charset="-94"/>
              </a:rPr>
              <a:t> 263. ARAŞTIRMA VE GELİŞTİRME GİD.       500.000</a:t>
            </a:r>
          </a:p>
          <a:p>
            <a:pPr marL="0" indent="0">
              <a:buFontTx/>
              <a:buNone/>
              <a:defRPr/>
            </a:pPr>
            <a:r>
              <a:rPr lang="tr-TR" sz="1600" b="1" dirty="0">
                <a:latin typeface="Adobe Garamond Pro Bold" panose="02020702060506020403" pitchFamily="18" charset="-94"/>
              </a:rPr>
              <a:t>	              751. ARA. VE GEL. GİD. YANSITMA HES.          500.000</a:t>
            </a: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b="1" dirty="0">
                <a:latin typeface="Adobe Garamond Pro Bold" panose="02020702060506020403" pitchFamily="18" charset="-94"/>
              </a:rPr>
              <a:t>751. ARA. VE GEL. GİD. YANSITMA HES.       500.000</a:t>
            </a:r>
          </a:p>
          <a:p>
            <a:pPr marL="0" indent="0">
              <a:buFontTx/>
              <a:buNone/>
              <a:defRPr/>
            </a:pPr>
            <a:r>
              <a:rPr lang="tr-TR" sz="1600" b="1" dirty="0">
                <a:latin typeface="Adobe Garamond Pro Bold" panose="02020702060506020403" pitchFamily="18" charset="-94"/>
              </a:rPr>
              <a:t>	                    750. ARAŞTIRMA VE GELİŞTİRME GİD.       500.000	</a:t>
            </a:r>
          </a:p>
          <a:p>
            <a:pPr marL="0" indent="0">
              <a:buFontTx/>
              <a:buNone/>
              <a:defRPr/>
            </a:pPr>
            <a:r>
              <a:rPr lang="tr-TR" sz="1600" dirty="0">
                <a:latin typeface="Adobe Garamond Pro Bold" panose="02020702060506020403" pitchFamily="18" charset="-94"/>
              </a:rPr>
              <a:t>-----------------------------------------------------------------------------------------------------------</a:t>
            </a:r>
          </a:p>
        </p:txBody>
      </p:sp>
      <p:sp>
        <p:nvSpPr>
          <p:cNvPr id="17411" name="Text Box 5">
            <a:extLst>
              <a:ext uri="{FF2B5EF4-FFF2-40B4-BE49-F238E27FC236}">
                <a16:creationId xmlns:a16="http://schemas.microsoft.com/office/drawing/2014/main" id="{8D11957E-4281-3B6C-796D-6F32BE2748B2}"/>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17412" name="Oval 6">
            <a:extLst>
              <a:ext uri="{FF2B5EF4-FFF2-40B4-BE49-F238E27FC236}">
                <a16:creationId xmlns:a16="http://schemas.microsoft.com/office/drawing/2014/main" id="{93DB6DC7-C074-180A-CC97-5AE5A0BAED15}"/>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7413" name="Text Box 9">
            <a:extLst>
              <a:ext uri="{FF2B5EF4-FFF2-40B4-BE49-F238E27FC236}">
                <a16:creationId xmlns:a16="http://schemas.microsoft.com/office/drawing/2014/main" id="{1D3D7BE6-4D0A-F079-6BB7-E4B6BB3F4F45}"/>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7414" name="WordArt 14">
            <a:extLst>
              <a:ext uri="{FF2B5EF4-FFF2-40B4-BE49-F238E27FC236}">
                <a16:creationId xmlns:a16="http://schemas.microsoft.com/office/drawing/2014/main" id="{8903C737-6359-A498-8D0E-D98B52391DD9}"/>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375E0672-CBCD-6D4F-A6D4-EE19FC204C02}"/>
              </a:ext>
            </a:extLst>
          </p:cNvPr>
          <p:cNvSpPr>
            <a:spLocks noGrp="1"/>
          </p:cNvSpPr>
          <p:nvPr>
            <p:ph type="sldNum" sz="quarter" idx="12"/>
          </p:nvPr>
        </p:nvSpPr>
        <p:spPr/>
        <p:txBody>
          <a:bodyPr/>
          <a:lstStyle/>
          <a:p>
            <a:pPr>
              <a:defRPr/>
            </a:pPr>
            <a:fld id="{FFCED320-D61A-4F04-8CBF-F5E7B79E4023}" type="slidenum">
              <a:rPr lang="tr-TR" altLang="tr-TR" smtClean="0"/>
              <a:pPr>
                <a:defRPr/>
              </a:pPr>
              <a:t>15</a:t>
            </a:fld>
            <a:endParaRPr lang="tr-TR" alt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1369B61B-B4D9-C0E4-FA11-199154F73C2A}"/>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lgn="just">
              <a:buFontTx/>
              <a:buNone/>
              <a:defRPr/>
            </a:pPr>
            <a:endParaRPr lang="tr-TR" sz="2000" b="1" dirty="0">
              <a:latin typeface="Adobe Garamond Pro Bold" panose="02020702060506020403" pitchFamily="18" charset="-94"/>
            </a:endParaRPr>
          </a:p>
          <a:p>
            <a:pPr marL="0" indent="0" algn="just">
              <a:buFontTx/>
              <a:buNone/>
              <a:defRPr/>
            </a:pPr>
            <a:r>
              <a:rPr lang="tr-TR" sz="2000" b="1" dirty="0">
                <a:solidFill>
                  <a:srgbClr val="7030A0"/>
                </a:solidFill>
                <a:latin typeface="Adobe Garamond Pro Bold" panose="02020702060506020403" pitchFamily="18" charset="-94"/>
              </a:rPr>
              <a:t>2) Amortismanlar </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b="1" dirty="0">
                <a:latin typeface="Adobe Garamond Pro Bold" panose="02020702060506020403" pitchFamily="18" charset="-94"/>
              </a:rPr>
              <a:t>Örneğin;</a:t>
            </a:r>
            <a:r>
              <a:rPr lang="tr-TR" sz="2000" dirty="0">
                <a:latin typeface="Adobe Garamond Pro Bold" panose="02020702060506020403" pitchFamily="18" charset="-94"/>
              </a:rPr>
              <a:t> (X) A.Ş. Ocak/2025’te, yazılım projesinde kullanmak üzere 1.000.000 TL’ye projeksiyon cihazı ile elektronik test cihazı satın almıştır.</a:t>
            </a:r>
          </a:p>
          <a:p>
            <a:pPr marL="0" indent="0">
              <a:buFontTx/>
              <a:buNone/>
              <a:defRPr/>
            </a:pPr>
            <a:endParaRPr lang="tr-TR" sz="1600" dirty="0">
              <a:latin typeface="Adobe Garamond Pro Bold" panose="02020702060506020403" pitchFamily="18" charset="-94"/>
            </a:endParaRPr>
          </a:p>
          <a:p>
            <a:pPr marL="0" indent="0">
              <a:buFontTx/>
              <a:buNone/>
              <a:defRPr/>
            </a:pPr>
            <a:r>
              <a:rPr lang="tr-TR" sz="1800" dirty="0">
                <a:latin typeface="Adobe Garamond Pro Bold" panose="02020702060506020403" pitchFamily="18" charset="-94"/>
              </a:rPr>
              <a:t>------------------------------------------…/01/2025-----------------------------------------------</a:t>
            </a:r>
          </a:p>
          <a:p>
            <a:pPr marL="0" indent="0">
              <a:buFontTx/>
              <a:buNone/>
              <a:defRPr/>
            </a:pPr>
            <a:r>
              <a:rPr lang="tr-TR" sz="1800" dirty="0">
                <a:latin typeface="Adobe Garamond Pro Bold" panose="02020702060506020403" pitchFamily="18" charset="-94"/>
              </a:rPr>
              <a:t>253. TESİS, MAKİNE VE CİHAZLAR                 1.000.000 </a:t>
            </a:r>
          </a:p>
          <a:p>
            <a:pPr marL="0" indent="0">
              <a:buFontTx/>
              <a:buNone/>
              <a:defRPr/>
            </a:pPr>
            <a:r>
              <a:rPr lang="tr-TR" sz="1800" dirty="0">
                <a:latin typeface="Adobe Garamond Pro Bold" panose="02020702060506020403" pitchFamily="18" charset="-94"/>
              </a:rPr>
              <a:t>191. İNDİRİLECEK KDV                                        200.000	</a:t>
            </a:r>
          </a:p>
          <a:p>
            <a:pPr marL="0" indent="0">
              <a:buFontTx/>
              <a:buNone/>
              <a:defRPr/>
            </a:pPr>
            <a:r>
              <a:rPr lang="tr-TR" sz="1800" dirty="0">
                <a:latin typeface="Adobe Garamond Pro Bold" panose="02020702060506020403" pitchFamily="18" charset="-94"/>
              </a:rPr>
              <a:t>       (100.000 x %20)</a:t>
            </a:r>
          </a:p>
          <a:p>
            <a:pPr marL="0" indent="0">
              <a:buFontTx/>
              <a:buNone/>
              <a:defRPr/>
            </a:pPr>
            <a:endParaRPr lang="tr-TR" sz="1800" dirty="0">
              <a:latin typeface="Adobe Garamond Pro Bold" panose="02020702060506020403" pitchFamily="18" charset="-94"/>
            </a:endParaRPr>
          </a:p>
          <a:p>
            <a:pPr marL="0" indent="0">
              <a:buFontTx/>
              <a:buNone/>
              <a:defRPr/>
            </a:pPr>
            <a:r>
              <a:rPr lang="tr-TR" sz="1800" dirty="0">
                <a:latin typeface="Adobe Garamond Pro Bold" panose="02020702060506020403" pitchFamily="18" charset="-94"/>
              </a:rPr>
              <a:t>                   	  102. BANKALAR                                           1.200.000</a:t>
            </a:r>
          </a:p>
          <a:p>
            <a:pPr marL="0" indent="0">
              <a:buFontTx/>
              <a:buNone/>
              <a:defRPr/>
            </a:pPr>
            <a:r>
              <a:rPr lang="tr-TR" sz="1800" dirty="0">
                <a:latin typeface="Adobe Garamond Pro Bold" panose="02020702060506020403" pitchFamily="18" charset="-94"/>
              </a:rPr>
              <a:t>-------------------------------------------------------------------------------------------------------</a:t>
            </a:r>
          </a:p>
          <a:p>
            <a:pPr marL="0" indent="0">
              <a:buFontTx/>
              <a:buNone/>
              <a:defRPr/>
            </a:pPr>
            <a:endParaRPr lang="tr-TR" sz="1400" dirty="0"/>
          </a:p>
          <a:p>
            <a:pPr marL="0" indent="0">
              <a:buFontTx/>
              <a:buNone/>
              <a:defRPr/>
            </a:pPr>
            <a:endParaRPr lang="tr-TR" sz="1400" dirty="0"/>
          </a:p>
        </p:txBody>
      </p:sp>
      <p:sp>
        <p:nvSpPr>
          <p:cNvPr id="18435" name="Oval 6">
            <a:extLst>
              <a:ext uri="{FF2B5EF4-FFF2-40B4-BE49-F238E27FC236}">
                <a16:creationId xmlns:a16="http://schemas.microsoft.com/office/drawing/2014/main" id="{A529A116-04F0-A1A2-90D4-618581311336}"/>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8436" name="Text Box 9">
            <a:extLst>
              <a:ext uri="{FF2B5EF4-FFF2-40B4-BE49-F238E27FC236}">
                <a16:creationId xmlns:a16="http://schemas.microsoft.com/office/drawing/2014/main" id="{EF760CFA-894C-3A8B-AE80-ACB483BBB850}"/>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8437" name="WordArt 14">
            <a:extLst>
              <a:ext uri="{FF2B5EF4-FFF2-40B4-BE49-F238E27FC236}">
                <a16:creationId xmlns:a16="http://schemas.microsoft.com/office/drawing/2014/main" id="{4222E19A-F0FB-12B5-36BE-912B7F1F7F21}"/>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A8E6A34D-746A-9D6F-AB96-1318721B7E9E}"/>
              </a:ext>
            </a:extLst>
          </p:cNvPr>
          <p:cNvSpPr>
            <a:spLocks noGrp="1"/>
          </p:cNvSpPr>
          <p:nvPr>
            <p:ph type="sldNum" sz="quarter" idx="12"/>
          </p:nvPr>
        </p:nvSpPr>
        <p:spPr/>
        <p:txBody>
          <a:bodyPr/>
          <a:lstStyle/>
          <a:p>
            <a:pPr>
              <a:defRPr/>
            </a:pPr>
            <a:fld id="{FFCED320-D61A-4F04-8CBF-F5E7B79E4023}" type="slidenum">
              <a:rPr lang="tr-TR" altLang="tr-TR" smtClean="0"/>
              <a:pPr>
                <a:defRPr/>
              </a:pPr>
              <a:t>16</a:t>
            </a:fld>
            <a:endParaRPr lang="tr-TR" alt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08041CB7-3CE9-AE79-54E3-61A81EBA1E5B}"/>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buFontTx/>
              <a:buNone/>
              <a:defRPr/>
            </a:pPr>
            <a:endParaRPr lang="tr-TR" sz="2000" dirty="0">
              <a:latin typeface="Adobe Garamond Pro Bold" panose="02020702060506020403" pitchFamily="18" charset="-94"/>
            </a:endParaRPr>
          </a:p>
          <a:p>
            <a:pPr marL="0" indent="0" algn="just">
              <a:buFontTx/>
              <a:buNone/>
              <a:defRPr/>
            </a:pPr>
            <a:r>
              <a:rPr lang="tr-TR" sz="2000" dirty="0">
                <a:latin typeface="Adobe Garamond Pro Bold" panose="02020702060506020403" pitchFamily="18" charset="-94"/>
              </a:rPr>
              <a:t>Yıl sonunda bu makineler için ayrılacak olan amortisman tutarı, “263. Araştırma ve Geliştirme Giderleri” hesabına atılacaktır. </a:t>
            </a:r>
          </a:p>
          <a:p>
            <a:pPr marL="0" indent="0" algn="just">
              <a:buFontTx/>
              <a:buNone/>
              <a:defRPr/>
            </a:pPr>
            <a:endParaRPr lang="tr-TR" sz="16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  263. ARAŞTIRMA VE GELİŞTİRME GİD.                 200.000 </a:t>
            </a:r>
          </a:p>
          <a:p>
            <a:pPr marL="0" indent="0">
              <a:buFontTx/>
              <a:buNone/>
              <a:defRPr/>
            </a:pPr>
            <a:endParaRPr lang="tr-TR" sz="16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	                    257. BİRİKMİŞ AMORTİSMALAR                    200.000</a:t>
            </a:r>
          </a:p>
          <a:p>
            <a:pPr marL="0" indent="0">
              <a:buFontTx/>
              <a:buNone/>
              <a:defRPr/>
            </a:pPr>
            <a:r>
              <a:rPr lang="tr-TR" sz="1600" dirty="0">
                <a:latin typeface="Adobe Garamond Pro Bold" panose="02020702060506020403" pitchFamily="18" charset="-94"/>
              </a:rPr>
              <a:t>		         (100.000 x %20)</a:t>
            </a:r>
          </a:p>
          <a:p>
            <a:pPr marL="0" indent="0">
              <a:buFontTx/>
              <a:buNone/>
              <a:defRPr/>
            </a:pPr>
            <a:r>
              <a:rPr lang="tr-TR" sz="1600" dirty="0">
                <a:latin typeface="Adobe Garamond Pro Bold" panose="02020702060506020403" pitchFamily="18" charset="-94"/>
              </a:rPr>
              <a:t>--------------------------------------------------------------------------------------------------------</a:t>
            </a:r>
          </a:p>
          <a:p>
            <a:pPr marL="0" indent="0">
              <a:buFontTx/>
              <a:buNone/>
              <a:defRPr/>
            </a:pPr>
            <a:endParaRPr lang="tr-TR" sz="1600" i="1" dirty="0">
              <a:latin typeface="Adobe Garamond Pro Bold" panose="02020702060506020403" pitchFamily="18" charset="-94"/>
            </a:endParaRPr>
          </a:p>
          <a:p>
            <a:pPr marL="0" indent="0" algn="just">
              <a:buFontTx/>
              <a:buNone/>
              <a:defRPr/>
            </a:pPr>
            <a:r>
              <a:rPr lang="tr-TR" sz="2000" dirty="0">
                <a:latin typeface="Adobe Garamond Pro Bold" panose="02020702060506020403" pitchFamily="18" charset="-94"/>
              </a:rPr>
              <a:t>Ar-Ge ve yazılım faaliyeti dışında başka faaliyetlerde de kullanılan makine ve teçhizata ilişkin amortismanlar, bunların Ar-Ge ve yazılım faaliyetlerinde </a:t>
            </a:r>
            <a:r>
              <a:rPr lang="tr-TR" sz="2000" b="1" dirty="0">
                <a:latin typeface="Adobe Garamond Pro Bold" panose="02020702060506020403" pitchFamily="18" charset="-94"/>
              </a:rPr>
              <a:t>kullanıldığı gün sayısına</a:t>
            </a:r>
            <a:r>
              <a:rPr lang="tr-TR" sz="2000" dirty="0">
                <a:latin typeface="Adobe Garamond Pro Bold" panose="02020702060506020403" pitchFamily="18" charset="-94"/>
              </a:rPr>
              <a:t> göre hesaplanır.</a:t>
            </a:r>
          </a:p>
        </p:txBody>
      </p:sp>
      <p:sp>
        <p:nvSpPr>
          <p:cNvPr id="19459" name="Text Box 5">
            <a:extLst>
              <a:ext uri="{FF2B5EF4-FFF2-40B4-BE49-F238E27FC236}">
                <a16:creationId xmlns:a16="http://schemas.microsoft.com/office/drawing/2014/main" id="{F03EDCE0-F0E8-4D47-C74D-626B20789666}"/>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19460" name="Oval 6">
            <a:extLst>
              <a:ext uri="{FF2B5EF4-FFF2-40B4-BE49-F238E27FC236}">
                <a16:creationId xmlns:a16="http://schemas.microsoft.com/office/drawing/2014/main" id="{8519F594-2361-273E-E309-75B60E410EEE}"/>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19461" name="Text Box 9">
            <a:extLst>
              <a:ext uri="{FF2B5EF4-FFF2-40B4-BE49-F238E27FC236}">
                <a16:creationId xmlns:a16="http://schemas.microsoft.com/office/drawing/2014/main" id="{754450A4-4227-06CD-9CBE-5111C8D91B9D}"/>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19462" name="WordArt 14">
            <a:extLst>
              <a:ext uri="{FF2B5EF4-FFF2-40B4-BE49-F238E27FC236}">
                <a16:creationId xmlns:a16="http://schemas.microsoft.com/office/drawing/2014/main" id="{C7A6B441-39DB-4A64-66C2-113D0A740917}"/>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E68FF2C8-5B3A-B366-AF37-414430D9DF7B}"/>
              </a:ext>
            </a:extLst>
          </p:cNvPr>
          <p:cNvSpPr>
            <a:spLocks noGrp="1"/>
          </p:cNvSpPr>
          <p:nvPr>
            <p:ph type="sldNum" sz="quarter" idx="12"/>
          </p:nvPr>
        </p:nvSpPr>
        <p:spPr/>
        <p:txBody>
          <a:bodyPr/>
          <a:lstStyle/>
          <a:p>
            <a:pPr>
              <a:defRPr/>
            </a:pPr>
            <a:fld id="{FFCED320-D61A-4F04-8CBF-F5E7B79E4023}" type="slidenum">
              <a:rPr lang="tr-TR" altLang="tr-TR" smtClean="0"/>
              <a:pPr>
                <a:defRPr/>
              </a:pPr>
              <a:t>17</a:t>
            </a:fld>
            <a:endParaRPr lang="tr-TR" alt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C53F2599-7D1F-922C-4EC6-6FA60496007F}"/>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endParaRPr lang="tr-TR" dirty="0">
              <a:latin typeface="+mj-lt"/>
            </a:endParaRPr>
          </a:p>
          <a:p>
            <a:pPr marL="0" indent="0" algn="just">
              <a:buFontTx/>
              <a:buNone/>
              <a:defRPr/>
            </a:pPr>
            <a:endParaRPr lang="tr-TR" sz="1800" i="1" dirty="0">
              <a:latin typeface="Adobe Garamond Pro Bold" panose="02020702060506020403" pitchFamily="18" charset="-94"/>
            </a:endParaRPr>
          </a:p>
          <a:p>
            <a:pPr algn="just">
              <a:buFont typeface="Wingdings" panose="05000000000000000000" pitchFamily="2" charset="2"/>
              <a:buChar char="ü"/>
              <a:defRPr/>
            </a:pPr>
            <a:r>
              <a:rPr lang="tr-TR" sz="1800" i="1" dirty="0">
                <a:solidFill>
                  <a:schemeClr val="accent2"/>
                </a:solidFill>
                <a:latin typeface="Adobe Garamond Pro Bold" panose="02020702060506020403" pitchFamily="18" charset="-94"/>
              </a:rPr>
              <a:t>Teknoparklarda kiralanan gayrimenkuller için yapılan harcamalardan (özel maliyet bedellerinden) Ar-Ge hesabına pay verilir mi?</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Teknokentlerdeki Ar-Ge faaliyetlerinin başladığı tarihten itibaren yapılan ve </a:t>
            </a:r>
            <a:r>
              <a:rPr lang="tr-TR" sz="1800" dirty="0" err="1">
                <a:latin typeface="Adobe Garamond Pro Bold" panose="02020702060506020403" pitchFamily="18" charset="-94"/>
              </a:rPr>
              <a:t>teknokentte</a:t>
            </a:r>
            <a:r>
              <a:rPr lang="tr-TR" sz="1800" dirty="0">
                <a:latin typeface="Adobe Garamond Pro Bold" panose="02020702060506020403" pitchFamily="18" charset="-94"/>
              </a:rPr>
              <a:t> bulunan gayrimenkuller için sarf edilen özel maliyet bedeli niteliğindeki tutarlar “263. Araştırma ve Geliştirme Giderleri” hesabına atılacaktır.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Örneğin; </a:t>
            </a:r>
            <a:r>
              <a:rPr lang="tr-TR" sz="1800" dirty="0">
                <a:latin typeface="Adobe Garamond Pro Bold" panose="02020702060506020403" pitchFamily="18" charset="-94"/>
              </a:rPr>
              <a:t>KOZAN Limited Şirketi, Teknokentte Ocak/2025’te 3 yıllığına bir işyeri kiralamıştır. Ocak/2025’te Ar-Ge faaliyetine başlayan şirket, kiraladığı binanın tesisat ve yalıtımını Mart/2025’te yenilemiş, bunlar karşılığında da 300.000 TL + 60.000 TL KDV ödemiştir.</a:t>
            </a:r>
          </a:p>
          <a:p>
            <a:pPr marL="0" indent="0">
              <a:buFontTx/>
              <a:buNone/>
              <a:defRPr/>
            </a:pPr>
            <a:endParaRPr lang="tr-TR" sz="1400" dirty="0"/>
          </a:p>
          <a:p>
            <a:pPr marL="0" indent="0">
              <a:buFontTx/>
              <a:buNone/>
              <a:defRPr/>
            </a:pPr>
            <a:r>
              <a:rPr lang="tr-TR" sz="1600" dirty="0">
                <a:latin typeface="Adobe Garamond Pro Bold" panose="02020702060506020403" pitchFamily="18" charset="-94"/>
              </a:rPr>
              <a:t>---------------------------------------…/03/2025--------------------------------------------------</a:t>
            </a:r>
          </a:p>
          <a:p>
            <a:pPr marL="0" indent="0">
              <a:buFontTx/>
              <a:buNone/>
              <a:defRPr/>
            </a:pPr>
            <a:r>
              <a:rPr lang="tr-TR" sz="1600" dirty="0">
                <a:latin typeface="Adobe Garamond Pro Bold" panose="02020702060506020403" pitchFamily="18" charset="-94"/>
              </a:rPr>
              <a:t> 264. ÖZEL MALİYETLER                     300.000 </a:t>
            </a:r>
          </a:p>
          <a:p>
            <a:pPr marL="0" indent="0">
              <a:buFontTx/>
              <a:buNone/>
              <a:defRPr/>
            </a:pPr>
            <a:r>
              <a:rPr lang="tr-TR" sz="1600" dirty="0">
                <a:latin typeface="Adobe Garamond Pro Bold" panose="02020702060506020403" pitchFamily="18" charset="-94"/>
              </a:rPr>
              <a:t> 191. İNDİRİLECEK KDV                        60.000</a:t>
            </a:r>
          </a:p>
          <a:p>
            <a:pPr marL="0" indent="0">
              <a:buFontTx/>
              <a:buNone/>
              <a:defRPr/>
            </a:pPr>
            <a:r>
              <a:rPr lang="tr-TR" sz="1600" dirty="0">
                <a:latin typeface="Adobe Garamond Pro Bold" panose="02020702060506020403" pitchFamily="18" charset="-94"/>
              </a:rPr>
              <a:t>	                     102. BANKALAR                                 360.000</a:t>
            </a:r>
          </a:p>
          <a:p>
            <a:pPr marL="0" indent="0">
              <a:buFontTx/>
              <a:buNone/>
              <a:defRPr/>
            </a:pPr>
            <a:r>
              <a:rPr lang="tr-TR" sz="1600" dirty="0">
                <a:latin typeface="Adobe Garamond Pro Bold" panose="02020702060506020403" pitchFamily="18" charset="-94"/>
              </a:rPr>
              <a:t>--------------------------------------------------------------------------------------------------------</a:t>
            </a:r>
          </a:p>
        </p:txBody>
      </p:sp>
      <p:sp>
        <p:nvSpPr>
          <p:cNvPr id="20483" name="Text Box 5">
            <a:extLst>
              <a:ext uri="{FF2B5EF4-FFF2-40B4-BE49-F238E27FC236}">
                <a16:creationId xmlns:a16="http://schemas.microsoft.com/office/drawing/2014/main" id="{8F6F498C-F754-4B3F-9F25-B0DB09DDD15C}"/>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20484" name="Oval 6">
            <a:extLst>
              <a:ext uri="{FF2B5EF4-FFF2-40B4-BE49-F238E27FC236}">
                <a16:creationId xmlns:a16="http://schemas.microsoft.com/office/drawing/2014/main" id="{6DA64C21-82C8-9E5E-38AE-6E8E56D73A77}"/>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0485" name="Text Box 9">
            <a:extLst>
              <a:ext uri="{FF2B5EF4-FFF2-40B4-BE49-F238E27FC236}">
                <a16:creationId xmlns:a16="http://schemas.microsoft.com/office/drawing/2014/main" id="{04EE49AF-95F9-58BB-0DFC-96E383A640A9}"/>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0486" name="WordArt 14">
            <a:extLst>
              <a:ext uri="{FF2B5EF4-FFF2-40B4-BE49-F238E27FC236}">
                <a16:creationId xmlns:a16="http://schemas.microsoft.com/office/drawing/2014/main" id="{EBE9C3D9-C433-B876-17B5-7DF81B769443}"/>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2009E2E3-8C08-CA0D-028C-E167E7B1FF8F}"/>
              </a:ext>
            </a:extLst>
          </p:cNvPr>
          <p:cNvSpPr>
            <a:spLocks noGrp="1"/>
          </p:cNvSpPr>
          <p:nvPr>
            <p:ph type="sldNum" sz="quarter" idx="12"/>
          </p:nvPr>
        </p:nvSpPr>
        <p:spPr/>
        <p:txBody>
          <a:bodyPr/>
          <a:lstStyle/>
          <a:p>
            <a:pPr>
              <a:defRPr/>
            </a:pPr>
            <a:fld id="{FFCED320-D61A-4F04-8CBF-F5E7B79E4023}" type="slidenum">
              <a:rPr lang="tr-TR" altLang="tr-TR" smtClean="0"/>
              <a:pPr>
                <a:defRPr/>
              </a:pPr>
              <a:t>18</a:t>
            </a:fld>
            <a:endParaRPr lang="tr-TR" alt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6C7CB95E-32A3-8E61-5D79-5CC2379902DB}"/>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buFontTx/>
              <a:buNone/>
              <a:defRPr/>
            </a:pPr>
            <a:endParaRPr lang="tr-TR" sz="1400" dirty="0"/>
          </a:p>
          <a:p>
            <a:pPr marL="0" indent="0" algn="just">
              <a:buFontTx/>
              <a:buNone/>
              <a:defRPr/>
            </a:pPr>
            <a:r>
              <a:rPr lang="tr-TR" sz="1800" dirty="0">
                <a:latin typeface="Adobe Garamond Pro Bold" panose="02020702060506020403" pitchFamily="18" charset="-94"/>
              </a:rPr>
              <a:t>Özel maliyet hesabına atılacak olan tutarlar, kiralama süresine bölünecek ve her yıl amortisman ayrılacaktır. Örnekteki kiralama süresi 3 yıl olduğundan (300.000 / 3) 100.000 TL her yıl amortisman olarak ayrılacak ve bu tutar yıl sonunda “263. Araştırma ve Geliştirme Giderleri” hesabına atılacaktır.</a:t>
            </a:r>
          </a:p>
          <a:p>
            <a:pPr marL="0" indent="0">
              <a:buFontTx/>
              <a:buNone/>
              <a:defRPr/>
            </a:pPr>
            <a:endParaRPr lang="tr-TR" sz="14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  263. ARAŞTIRMA VE GELİŞTİRME GİD.               100.000 </a:t>
            </a:r>
          </a:p>
          <a:p>
            <a:pPr marL="0" indent="0">
              <a:buFontTx/>
              <a:buNone/>
              <a:defRPr/>
            </a:pPr>
            <a:endParaRPr lang="tr-TR" sz="16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	                    268. BİRİKMİŞ AMORTİSMALAR                   100.000</a:t>
            </a:r>
          </a:p>
          <a:p>
            <a:pPr marL="0" indent="0">
              <a:buFontTx/>
              <a:buNone/>
              <a:defRPr/>
            </a:pPr>
            <a:r>
              <a:rPr lang="tr-TR" sz="1600" dirty="0">
                <a:latin typeface="Adobe Garamond Pro Bold" panose="02020702060506020403" pitchFamily="18" charset="-94"/>
              </a:rPr>
              <a:t>		      (300.000 / 3)</a:t>
            </a:r>
          </a:p>
          <a:p>
            <a:pPr marL="0" indent="0">
              <a:buFontTx/>
              <a:buNone/>
              <a:defRPr/>
            </a:pPr>
            <a:r>
              <a:rPr lang="tr-TR" sz="1600" dirty="0">
                <a:latin typeface="Adobe Garamond Pro Bold" panose="02020702060506020403" pitchFamily="18" charset="-94"/>
              </a:rPr>
              <a:t>--------------------------------------------------------------------------------------------------------</a:t>
            </a:r>
          </a:p>
          <a:p>
            <a:pPr marL="0" indent="0">
              <a:buFontTx/>
              <a:buNone/>
              <a:defRPr/>
            </a:pPr>
            <a:endParaRPr lang="tr-TR" sz="14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Ancak, </a:t>
            </a:r>
            <a:r>
              <a:rPr lang="tr-TR" sz="1800" dirty="0" err="1">
                <a:latin typeface="Adobe Garamond Pro Bold" panose="02020702060506020403" pitchFamily="18" charset="-94"/>
              </a:rPr>
              <a:t>teknokentteki</a:t>
            </a:r>
            <a:r>
              <a:rPr lang="tr-TR" sz="1800" dirty="0">
                <a:latin typeface="Adobe Garamond Pro Bold" panose="02020702060506020403" pitchFamily="18" charset="-94"/>
              </a:rPr>
              <a:t> işyerinin kiralandığı tarihten Ar-Ge çalışmalarının fiilen başladığı tarihe kadar yapılan özel maliyet harcamalarına ilişkin olarak hesaplanan amortismanlar ise Ar-Ge harcaması olarak değerlendirilemeyeceğinden, Ar-Ge hesabına pay verilmesi de söz konusu olmayacaktır.</a:t>
            </a:r>
          </a:p>
        </p:txBody>
      </p:sp>
      <p:sp>
        <p:nvSpPr>
          <p:cNvPr id="21507" name="Text Box 5">
            <a:extLst>
              <a:ext uri="{FF2B5EF4-FFF2-40B4-BE49-F238E27FC236}">
                <a16:creationId xmlns:a16="http://schemas.microsoft.com/office/drawing/2014/main" id="{7A85AEA9-05E6-CFAB-3BBA-7A865CA02156}"/>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21508" name="Oval 6">
            <a:extLst>
              <a:ext uri="{FF2B5EF4-FFF2-40B4-BE49-F238E27FC236}">
                <a16:creationId xmlns:a16="http://schemas.microsoft.com/office/drawing/2014/main" id="{732B1C56-3166-59E8-74D5-71C4758D17A2}"/>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1509" name="Text Box 9">
            <a:extLst>
              <a:ext uri="{FF2B5EF4-FFF2-40B4-BE49-F238E27FC236}">
                <a16:creationId xmlns:a16="http://schemas.microsoft.com/office/drawing/2014/main" id="{48DFDF99-6775-8D03-B62F-AC446B00808D}"/>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1510" name="WordArt 14">
            <a:extLst>
              <a:ext uri="{FF2B5EF4-FFF2-40B4-BE49-F238E27FC236}">
                <a16:creationId xmlns:a16="http://schemas.microsoft.com/office/drawing/2014/main" id="{BBE04928-9B4B-9198-31EB-FF8C1AF44C6D}"/>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54694CEF-EE9A-0F35-C552-DFD044EAA0E5}"/>
              </a:ext>
            </a:extLst>
          </p:cNvPr>
          <p:cNvSpPr>
            <a:spLocks noGrp="1"/>
          </p:cNvSpPr>
          <p:nvPr>
            <p:ph type="sldNum" sz="quarter" idx="12"/>
          </p:nvPr>
        </p:nvSpPr>
        <p:spPr/>
        <p:txBody>
          <a:bodyPr/>
          <a:lstStyle/>
          <a:p>
            <a:pPr>
              <a:defRPr/>
            </a:pPr>
            <a:fld id="{FFCED320-D61A-4F04-8CBF-F5E7B79E4023}" type="slidenum">
              <a:rPr lang="tr-TR" altLang="tr-TR" smtClean="0"/>
              <a:pPr>
                <a:defRPr/>
              </a:pPr>
              <a:t>19</a:t>
            </a:fld>
            <a:endParaRPr lang="tr-TR" alt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9052AFEB-DE86-7C30-D810-EAD2422621BC}"/>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b="1" dirty="0">
                <a:solidFill>
                  <a:srgbClr val="FF0000"/>
                </a:solidFill>
                <a:effectLst>
                  <a:outerShdw blurRad="38100" dist="38100" dir="2700000" algn="tl">
                    <a:srgbClr val="000000">
                      <a:alpha val="43137"/>
                    </a:srgbClr>
                  </a:outerShdw>
                </a:effectLst>
                <a:latin typeface="+mj-lt"/>
              </a:rPr>
              <a:t>A. Ar-Ge ve Tasarım Teşviklerinin Genel Değerlendirmesi </a:t>
            </a:r>
          </a:p>
          <a:p>
            <a:pPr marL="0" indent="0" eaLnBrk="1" hangingPunct="1">
              <a:buFontTx/>
              <a:buNone/>
              <a:defRPr/>
            </a:pPr>
            <a:r>
              <a:rPr lang="tr-TR" dirty="0"/>
              <a:t>    </a:t>
            </a:r>
          </a:p>
          <a:p>
            <a:pPr marL="0" indent="0" eaLnBrk="1" hangingPunct="1">
              <a:buFontTx/>
              <a:buNone/>
              <a:defRPr/>
            </a:pPr>
            <a:r>
              <a:rPr lang="tr-TR" dirty="0"/>
              <a:t>	</a:t>
            </a:r>
            <a:r>
              <a:rPr lang="tr-TR" sz="2800" dirty="0"/>
              <a:t> </a:t>
            </a:r>
            <a:r>
              <a:rPr lang="tr-TR" sz="2400" b="1" dirty="0">
                <a:latin typeface="Adobe Garamond Pro Bold" panose="02020702060506020403" pitchFamily="18" charset="-94"/>
              </a:rPr>
              <a:t>5746 sayılı Ar-Ge ve Tasarım Kanunu</a:t>
            </a:r>
          </a:p>
          <a:p>
            <a:pPr marL="0" indent="0" eaLnBrk="1" hangingPunct="1">
              <a:buFontTx/>
              <a:buNone/>
              <a:defRPr/>
            </a:pPr>
            <a:r>
              <a:rPr lang="tr-TR" sz="2800" dirty="0">
                <a:latin typeface="Adobe Garamond Pro Bold" panose="02020702060506020403" pitchFamily="18" charset="-94"/>
              </a:rPr>
              <a:t>	</a:t>
            </a:r>
            <a:r>
              <a:rPr lang="tr-TR" sz="2000" dirty="0">
                <a:latin typeface="Adobe Garamond Pro Bold" panose="02020702060506020403" pitchFamily="18" charset="-94"/>
              </a:rPr>
              <a:t>- Ar-Ge indirimi</a:t>
            </a:r>
          </a:p>
          <a:p>
            <a:pPr marL="0" indent="0" eaLnBrk="1" hangingPunct="1">
              <a:buFontTx/>
              <a:buNone/>
              <a:defRPr/>
            </a:pPr>
            <a:r>
              <a:rPr lang="tr-TR" sz="2000" dirty="0">
                <a:latin typeface="Adobe Garamond Pro Bold" panose="02020702060506020403" pitchFamily="18" charset="-94"/>
              </a:rPr>
              <a:t>	- Gelir vergisi stopaj teşviki </a:t>
            </a:r>
            <a:r>
              <a:rPr lang="tr-TR" sz="1400" dirty="0">
                <a:latin typeface="Adobe Garamond Pro Bold" panose="02020702060506020403" pitchFamily="18" charset="-94"/>
              </a:rPr>
              <a:t>(04.09.2025 asgari ücretin 40 katı ile sınırlandırıldı)</a:t>
            </a:r>
          </a:p>
          <a:p>
            <a:pPr marL="0" indent="0" eaLnBrk="1" hangingPunct="1">
              <a:buFontTx/>
              <a:buNone/>
              <a:defRPr/>
            </a:pPr>
            <a:r>
              <a:rPr lang="tr-TR" sz="2000" dirty="0">
                <a:latin typeface="Adobe Garamond Pro Bold" panose="02020702060506020403" pitchFamily="18" charset="-94"/>
              </a:rPr>
              <a:t>	- Damga vergisi istisnası </a:t>
            </a:r>
            <a:r>
              <a:rPr lang="tr-TR" sz="1400" dirty="0">
                <a:latin typeface="Adobe Garamond Pro Bold" panose="02020702060506020403" pitchFamily="18" charset="-94"/>
              </a:rPr>
              <a:t>(04.09.2025 asgari ücretin 40 katı ile sınırlandırıldı)</a:t>
            </a:r>
          </a:p>
          <a:p>
            <a:pPr marL="0" indent="0" eaLnBrk="1" hangingPunct="1">
              <a:buFontTx/>
              <a:buNone/>
              <a:defRPr/>
            </a:pPr>
            <a:endParaRPr lang="tr-TR" sz="1400" dirty="0">
              <a:latin typeface="Adobe Garamond Pro Bold" panose="02020702060506020403" pitchFamily="18" charset="-94"/>
            </a:endParaRPr>
          </a:p>
          <a:p>
            <a:pPr marL="0" indent="0" eaLnBrk="1" hangingPunct="1">
              <a:buFontTx/>
              <a:buNone/>
              <a:defRPr/>
            </a:pPr>
            <a:r>
              <a:rPr lang="tr-TR" sz="2000" dirty="0">
                <a:latin typeface="Adobe Garamond Pro Bold" panose="02020702060506020403" pitchFamily="18" charset="-94"/>
              </a:rPr>
              <a:t>	- Gümrük vergisi istisnası</a:t>
            </a:r>
          </a:p>
          <a:p>
            <a:pPr marL="0" indent="0" eaLnBrk="1" hangingPunct="1">
              <a:buFontTx/>
              <a:buNone/>
              <a:defRPr/>
            </a:pPr>
            <a:r>
              <a:rPr lang="tr-TR" sz="2000" dirty="0">
                <a:latin typeface="Adobe Garamond Pro Bold" panose="02020702060506020403" pitchFamily="18" charset="-94"/>
              </a:rPr>
              <a:t>	- SGK işveren prim desteği</a:t>
            </a:r>
          </a:p>
          <a:p>
            <a:pPr marL="0" indent="0" eaLnBrk="1" hangingPunct="1">
              <a:buFontTx/>
              <a:buNone/>
              <a:defRPr/>
            </a:pPr>
            <a:r>
              <a:rPr lang="tr-TR" sz="2800" dirty="0"/>
              <a:t>	</a:t>
            </a:r>
          </a:p>
        </p:txBody>
      </p:sp>
      <p:sp>
        <p:nvSpPr>
          <p:cNvPr id="5123" name="Oval 6">
            <a:extLst>
              <a:ext uri="{FF2B5EF4-FFF2-40B4-BE49-F238E27FC236}">
                <a16:creationId xmlns:a16="http://schemas.microsoft.com/office/drawing/2014/main" id="{6904CB5D-87CA-A16C-70D3-879CDD6F4E92}"/>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dirty="0"/>
          </a:p>
        </p:txBody>
      </p:sp>
      <p:sp>
        <p:nvSpPr>
          <p:cNvPr id="5124" name="Text Box 9">
            <a:extLst>
              <a:ext uri="{FF2B5EF4-FFF2-40B4-BE49-F238E27FC236}">
                <a16:creationId xmlns:a16="http://schemas.microsoft.com/office/drawing/2014/main" id="{8EBA14D8-2193-65D6-DE94-2E1F8BF71D87}"/>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dirty="0">
                <a:solidFill>
                  <a:schemeClr val="bg1"/>
                </a:solidFill>
              </a:rPr>
              <a:t>1/11</a:t>
            </a:r>
          </a:p>
        </p:txBody>
      </p:sp>
      <p:sp>
        <p:nvSpPr>
          <p:cNvPr id="5125" name="WordArt 14">
            <a:extLst>
              <a:ext uri="{FF2B5EF4-FFF2-40B4-BE49-F238E27FC236}">
                <a16:creationId xmlns:a16="http://schemas.microsoft.com/office/drawing/2014/main" id="{51CCCC1F-24E2-F732-6ECA-CB00AD10A5BD}"/>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dirty="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5F92DD21-DBEB-BA88-AE03-ACE795E6462A}"/>
              </a:ext>
            </a:extLst>
          </p:cNvPr>
          <p:cNvSpPr>
            <a:spLocks noGrp="1"/>
          </p:cNvSpPr>
          <p:nvPr>
            <p:ph type="sldNum" sz="quarter" idx="12"/>
          </p:nvPr>
        </p:nvSpPr>
        <p:spPr/>
        <p:txBody>
          <a:bodyPr/>
          <a:lstStyle/>
          <a:p>
            <a:pPr>
              <a:defRPr/>
            </a:pPr>
            <a:fld id="{FFCED320-D61A-4F04-8CBF-F5E7B79E4023}" type="slidenum">
              <a:rPr lang="tr-TR" altLang="tr-TR" smtClean="0"/>
              <a:pPr>
                <a:defRPr/>
              </a:pPr>
              <a:t>2</a:t>
            </a:fld>
            <a:endParaRPr lang="tr-TR" altLang="tr-TR"/>
          </a:p>
        </p:txBody>
      </p:sp>
    </p:spTree>
  </p:cSld>
  <p:clrMapOvr>
    <a:masterClrMapping/>
  </p:clrMapOvr>
  <mc:AlternateContent xmlns:mc="http://schemas.openxmlformats.org/markup-compatibility/2006" xmlns:p14="http://schemas.microsoft.com/office/powerpoint/2010/main">
    <mc:Choice Requires="p14">
      <p:transition spd="slow" p14:dur="2000" advTm="34855"/>
    </mc:Choice>
    <mc:Fallback xmlns="">
      <p:transition spd="slow" advTm="348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27C5DA3D-DBA4-6052-2679-17891A1D6B09}"/>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endParaRPr lang="tr-TR" dirty="0">
              <a:latin typeface="+mj-lt"/>
            </a:endParaRPr>
          </a:p>
          <a:p>
            <a:pPr marL="0" indent="0" algn="just">
              <a:buFontTx/>
              <a:buNone/>
              <a:defRPr/>
            </a:pPr>
            <a:endParaRPr lang="tr-TR" sz="1800" b="1" dirty="0">
              <a:latin typeface="Adobe Garamond Pro Bold" panose="02020702060506020403" pitchFamily="18" charset="-94"/>
            </a:endParaRPr>
          </a:p>
          <a:p>
            <a:pPr marL="0" indent="0" algn="just">
              <a:buFontTx/>
              <a:buNone/>
              <a:defRPr/>
            </a:pPr>
            <a:r>
              <a:rPr lang="tr-TR" sz="1800" b="1" dirty="0">
                <a:solidFill>
                  <a:srgbClr val="7030A0"/>
                </a:solidFill>
                <a:latin typeface="Adobe Garamond Pro Bold" panose="02020702060506020403" pitchFamily="18" charset="-94"/>
              </a:rPr>
              <a:t>3) Genel Giderler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Teknopark istisnası kapsamına giren faaliyetler ile bu kapsama girmeyen işlerin birlikte yapılması halinde ortak genel giderlerin, bu faaliyetler ile ilgili olarak cari yılda oluşan </a:t>
            </a:r>
            <a:r>
              <a:rPr lang="tr-TR" sz="1800" i="1" dirty="0">
                <a:latin typeface="Adobe Garamond Pro Bold" panose="02020702060506020403" pitchFamily="18" charset="-94"/>
              </a:rPr>
              <a:t>maliyetlerin birbirine oranı</a:t>
            </a:r>
            <a:r>
              <a:rPr lang="tr-TR" sz="1800" dirty="0">
                <a:latin typeface="Adobe Garamond Pro Bold" panose="02020702060506020403" pitchFamily="18" charset="-94"/>
              </a:rPr>
              <a:t> esas alınarak dağıtılması gerekmektedir.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Hangi işlerde ne kadar süreyle kullanıldığı tespit edilemeyen sabit kıymetlere ilişkin amortismanlar da, ortak genel giderlerle birlikte dağıtıma tabi tutulur.</a:t>
            </a:r>
          </a:p>
          <a:p>
            <a:pPr marL="0" indent="0" algn="just">
              <a:buFontTx/>
              <a:buNone/>
              <a:defRPr/>
            </a:pPr>
            <a:r>
              <a:rPr lang="tr-TR" sz="1800" dirty="0">
                <a:latin typeface="Adobe Garamond Pro Bold" panose="02020702060506020403" pitchFamily="18" charset="-94"/>
              </a:rPr>
              <a:t> </a:t>
            </a:r>
          </a:p>
          <a:p>
            <a:pPr marL="0" indent="0" algn="just">
              <a:buFontTx/>
              <a:buNone/>
              <a:defRPr/>
            </a:pPr>
            <a:r>
              <a:rPr lang="tr-TR" sz="1800" dirty="0">
                <a:latin typeface="Adobe Garamond Pro Bold" panose="02020702060506020403" pitchFamily="18" charset="-94"/>
              </a:rPr>
              <a:t>Bu kapsamda Ar-Ge ve yazılım faaliyetleriyle doğrudan ilgili olmayan; kira, elektrik, su, telefon, doğalgaz, finansman, reklam ve benzeri giderlerden Ar-Ge hesabına pay verilmesi gerekir. Ar-Ge faaliyetiyle doğrudan ilişkilendirilen harcamalar için dağıtım söz konusu değildir.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Dağıtım yapılırken referans alınacak tutar, </a:t>
            </a:r>
            <a:r>
              <a:rPr lang="tr-TR" sz="1800" i="1" dirty="0">
                <a:latin typeface="Adobe Garamond Pro Bold" panose="02020702060506020403" pitchFamily="18" charset="-94"/>
              </a:rPr>
              <a:t>satış hasılatları değil maliyetler</a:t>
            </a:r>
            <a:r>
              <a:rPr lang="tr-TR" sz="1800" dirty="0">
                <a:latin typeface="Adobe Garamond Pro Bold" panose="02020702060506020403" pitchFamily="18" charset="-94"/>
              </a:rPr>
              <a:t> olacaktır. </a:t>
            </a:r>
          </a:p>
        </p:txBody>
      </p:sp>
      <p:sp>
        <p:nvSpPr>
          <p:cNvPr id="22531" name="Oval 6">
            <a:extLst>
              <a:ext uri="{FF2B5EF4-FFF2-40B4-BE49-F238E27FC236}">
                <a16:creationId xmlns:a16="http://schemas.microsoft.com/office/drawing/2014/main" id="{23E7E656-4B58-3B27-D3B7-B4B309A88980}"/>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2532" name="Text Box 9">
            <a:extLst>
              <a:ext uri="{FF2B5EF4-FFF2-40B4-BE49-F238E27FC236}">
                <a16:creationId xmlns:a16="http://schemas.microsoft.com/office/drawing/2014/main" id="{FABC90C1-C7AB-A094-E9A0-074A2D14894B}"/>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2533" name="WordArt 14">
            <a:extLst>
              <a:ext uri="{FF2B5EF4-FFF2-40B4-BE49-F238E27FC236}">
                <a16:creationId xmlns:a16="http://schemas.microsoft.com/office/drawing/2014/main" id="{DD9760D4-9148-1939-5341-6D6174EC9895}"/>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43491002-B104-5A3A-1466-138B3A7E8891}"/>
              </a:ext>
            </a:extLst>
          </p:cNvPr>
          <p:cNvSpPr>
            <a:spLocks noGrp="1"/>
          </p:cNvSpPr>
          <p:nvPr>
            <p:ph type="sldNum" sz="quarter" idx="12"/>
          </p:nvPr>
        </p:nvSpPr>
        <p:spPr/>
        <p:txBody>
          <a:bodyPr/>
          <a:lstStyle/>
          <a:p>
            <a:pPr>
              <a:defRPr/>
            </a:pPr>
            <a:fld id="{FFCED320-D61A-4F04-8CBF-F5E7B79E4023}" type="slidenum">
              <a:rPr lang="tr-TR" altLang="tr-TR" smtClean="0"/>
              <a:pPr>
                <a:defRPr/>
              </a:pPr>
              <a:t>20</a:t>
            </a:fld>
            <a:endParaRPr lang="tr-TR" alt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4F261FA1-B314-DE33-0DA5-4F035382A103}"/>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endParaRPr lang="tr-TR" sz="2800" dirty="0">
              <a:effectLst>
                <a:outerShdw blurRad="38100" dist="38100" dir="2700000" algn="tl">
                  <a:srgbClr val="000000">
                    <a:alpha val="43137"/>
                  </a:srgbClr>
                </a:outerShdw>
              </a:effectLst>
              <a:latin typeface="+mj-lt"/>
            </a:endParaRP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Buna göre ortak genel giderlerin dağıtımında;</a:t>
            </a:r>
          </a:p>
          <a:p>
            <a:pPr marL="0" indent="0" algn="just">
              <a:buFontTx/>
              <a:buNone/>
              <a:defRPr/>
            </a:pPr>
            <a:endParaRPr lang="tr-TR" sz="1800" dirty="0">
              <a:latin typeface="Adobe Garamond Pro Bold" panose="02020702060506020403" pitchFamily="18" charset="-94"/>
            </a:endParaRPr>
          </a:p>
          <a:p>
            <a:pPr marL="0" indent="0" algn="just">
              <a:buFontTx/>
              <a:buNone/>
              <a:defRPr/>
            </a:pPr>
            <a:endParaRPr lang="tr-TR" sz="1800" dirty="0">
              <a:latin typeface="Adobe Garamond Pro Bold" panose="02020702060506020403" pitchFamily="18" charset="-94"/>
            </a:endParaRPr>
          </a:p>
          <a:p>
            <a:pPr marL="0" indent="0" algn="just">
              <a:buFontTx/>
              <a:buNone/>
              <a:defRPr/>
            </a:pPr>
            <a:endParaRPr lang="tr-TR" sz="1800" dirty="0">
              <a:latin typeface="Adobe Garamond Pro Bold" panose="02020702060506020403" pitchFamily="18" charset="-94"/>
            </a:endParaRPr>
          </a:p>
          <a:p>
            <a:pPr marL="0" indent="0" algn="just">
              <a:buFontTx/>
              <a:buNone/>
              <a:defRPr/>
            </a:pPr>
            <a:endParaRPr lang="tr-TR" sz="1800" dirty="0">
              <a:latin typeface="Adobe Garamond Pro Bold" panose="02020702060506020403" pitchFamily="18" charset="-94"/>
            </a:endParaRP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formülü uygulanacaktır.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Örneğin;</a:t>
            </a:r>
            <a:r>
              <a:rPr lang="tr-TR" sz="1800" dirty="0">
                <a:latin typeface="Adobe Garamond Pro Bold" panose="02020702060506020403" pitchFamily="18" charset="-94"/>
              </a:rPr>
              <a:t> Teknopark faaliyette bulunan (Y) Limited Şirketinin merkezi bölge dışında bulunmakta, istisna kapsamına giren ve girmeyen faaliyetler birlikte yürütülmektedir. </a:t>
            </a:r>
          </a:p>
          <a:p>
            <a:pPr marL="0" indent="0" algn="just">
              <a:buFontTx/>
              <a:buNone/>
              <a:defRPr/>
            </a:pPr>
            <a:r>
              <a:rPr lang="tr-TR" sz="1800" dirty="0">
                <a:latin typeface="Adobe Garamond Pro Bold" panose="02020702060506020403" pitchFamily="18" charset="-94"/>
              </a:rPr>
              <a:t> </a:t>
            </a:r>
          </a:p>
          <a:p>
            <a:pPr marL="0" indent="0" algn="just">
              <a:buFontTx/>
              <a:buNone/>
              <a:defRPr/>
            </a:pPr>
            <a:r>
              <a:rPr lang="tr-TR" sz="1800" dirty="0">
                <a:latin typeface="Adobe Garamond Pro Bold" panose="02020702060506020403" pitchFamily="18" charset="-94"/>
              </a:rPr>
              <a:t>Şirketin Teknokentte yürüttüğü yazılım projesine ilişkin 2025 yılı için “263. Araştırma ve Geliştirme Giderleri” hesabına </a:t>
            </a:r>
            <a:r>
              <a:rPr lang="tr-TR" sz="1800" i="1" dirty="0">
                <a:latin typeface="Adobe Garamond Pro Bold" panose="02020702060506020403" pitchFamily="18" charset="-94"/>
              </a:rPr>
              <a:t>doğrudan kaydedilen</a:t>
            </a:r>
            <a:r>
              <a:rPr lang="tr-TR" sz="1800" dirty="0">
                <a:latin typeface="Adobe Garamond Pro Bold" panose="02020702060506020403" pitchFamily="18" charset="-94"/>
              </a:rPr>
              <a:t> maliyetleri aşağıdadır:</a:t>
            </a:r>
          </a:p>
          <a:p>
            <a:pPr marL="0" indent="0">
              <a:buFontTx/>
              <a:buNone/>
              <a:defRPr/>
            </a:pPr>
            <a:endParaRPr lang="tr-TR" sz="1800" dirty="0"/>
          </a:p>
        </p:txBody>
      </p:sp>
      <p:sp>
        <p:nvSpPr>
          <p:cNvPr id="23555" name="Oval 6">
            <a:extLst>
              <a:ext uri="{FF2B5EF4-FFF2-40B4-BE49-F238E27FC236}">
                <a16:creationId xmlns:a16="http://schemas.microsoft.com/office/drawing/2014/main" id="{A0A1BF6C-B527-ACD1-BBF1-01CB49FD2D38}"/>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3556" name="Text Box 9">
            <a:extLst>
              <a:ext uri="{FF2B5EF4-FFF2-40B4-BE49-F238E27FC236}">
                <a16:creationId xmlns:a16="http://schemas.microsoft.com/office/drawing/2014/main" id="{47BCE73B-C474-43CD-FD5F-8868234DC6E1}"/>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3557" name="WordArt 14">
            <a:extLst>
              <a:ext uri="{FF2B5EF4-FFF2-40B4-BE49-F238E27FC236}">
                <a16:creationId xmlns:a16="http://schemas.microsoft.com/office/drawing/2014/main" id="{F7C810DB-6799-C85F-54A4-44D4AAB85297}"/>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graphicFrame>
        <p:nvGraphicFramePr>
          <p:cNvPr id="2" name="Tablo 1">
            <a:extLst>
              <a:ext uri="{FF2B5EF4-FFF2-40B4-BE49-F238E27FC236}">
                <a16:creationId xmlns:a16="http://schemas.microsoft.com/office/drawing/2014/main" id="{8451171B-BE3F-FCCC-DDEC-581B3685C44A}"/>
              </a:ext>
            </a:extLst>
          </p:cNvPr>
          <p:cNvGraphicFramePr>
            <a:graphicFrameLocks noGrp="1"/>
          </p:cNvGraphicFramePr>
          <p:nvPr/>
        </p:nvGraphicFramePr>
        <p:xfrm>
          <a:off x="457200" y="2205038"/>
          <a:ext cx="8002588" cy="792162"/>
        </p:xfrm>
        <a:graphic>
          <a:graphicData uri="http://schemas.openxmlformats.org/drawingml/2006/table">
            <a:tbl>
              <a:tblPr firstRow="1" firstCol="1" lastRow="1" lastCol="1" bandRow="1" bandCol="1"/>
              <a:tblGrid>
                <a:gridCol w="8002588">
                  <a:extLst>
                    <a:ext uri="{9D8B030D-6E8A-4147-A177-3AD203B41FA5}">
                      <a16:colId xmlns:a16="http://schemas.microsoft.com/office/drawing/2014/main" val="20000"/>
                    </a:ext>
                  </a:extLst>
                </a:gridCol>
              </a:tblGrid>
              <a:tr h="792162">
                <a:tc>
                  <a:txBody>
                    <a:bodyPr/>
                    <a:lstStyle/>
                    <a:p>
                      <a:pPr indent="449580" algn="just">
                        <a:lnSpc>
                          <a:spcPct val="115000"/>
                        </a:lnSpc>
                        <a:spcAft>
                          <a:spcPts val="0"/>
                        </a:spcAft>
                      </a:pPr>
                      <a:r>
                        <a:rPr lang="tr-TR" sz="1600" dirty="0">
                          <a:effectLst/>
                          <a:latin typeface="Adobe Garamond Pro Bold" panose="02020702060506020403" pitchFamily="18" charset="-94"/>
                          <a:ea typeface="Batang"/>
                          <a:cs typeface="Times New Roman"/>
                        </a:rPr>
                        <a:t>Ortak genel giderler  x     </a:t>
                      </a:r>
                      <a:r>
                        <a:rPr lang="tr-TR" sz="1600" u="sng" dirty="0">
                          <a:effectLst/>
                          <a:latin typeface="Adobe Garamond Pro Bold" panose="02020702060506020403" pitchFamily="18" charset="-94"/>
                          <a:ea typeface="Batang"/>
                          <a:cs typeface="Times New Roman"/>
                        </a:rPr>
                        <a:t>İstisna kapsamındaki faaliyet dolayısıyla oluşan maliyet</a:t>
                      </a:r>
                      <a:endParaRPr lang="tr-TR" sz="1600" dirty="0">
                        <a:effectLst/>
                        <a:latin typeface="Adobe Garamond Pro Bold" panose="02020702060506020403" pitchFamily="18" charset="-94"/>
                        <a:ea typeface="Times New Roman"/>
                        <a:cs typeface="Times New Roman"/>
                      </a:endParaRPr>
                    </a:p>
                    <a:p>
                      <a:pPr indent="449580" algn="just">
                        <a:lnSpc>
                          <a:spcPct val="115000"/>
                        </a:lnSpc>
                        <a:spcAft>
                          <a:spcPts val="0"/>
                        </a:spcAft>
                      </a:pPr>
                      <a:r>
                        <a:rPr lang="tr-TR" sz="1600" dirty="0">
                          <a:effectLst/>
                          <a:latin typeface="Adobe Garamond Pro Bold" panose="02020702060506020403" pitchFamily="18" charset="-94"/>
                          <a:ea typeface="Batang"/>
                          <a:cs typeface="Times New Roman"/>
                        </a:rPr>
                        <a:t>	                                   (Ortak genel giderler dışındaki) Toplam maliyet</a:t>
                      </a:r>
                      <a:endParaRPr lang="tr-TR" sz="1600" dirty="0">
                        <a:effectLst/>
                        <a:latin typeface="Adobe Garamond Pro Bold" panose="02020702060506020403" pitchFamily="18" charset="-94"/>
                        <a:ea typeface="Times New Roman"/>
                        <a:cs typeface="Times New Roman"/>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Slayt Numarası Yer Tutucusu 2">
            <a:extLst>
              <a:ext uri="{FF2B5EF4-FFF2-40B4-BE49-F238E27FC236}">
                <a16:creationId xmlns:a16="http://schemas.microsoft.com/office/drawing/2014/main" id="{A356D8A7-81D6-68C3-2D7F-8AC5BE338FDC}"/>
              </a:ext>
            </a:extLst>
          </p:cNvPr>
          <p:cNvSpPr>
            <a:spLocks noGrp="1"/>
          </p:cNvSpPr>
          <p:nvPr>
            <p:ph type="sldNum" sz="quarter" idx="12"/>
          </p:nvPr>
        </p:nvSpPr>
        <p:spPr/>
        <p:txBody>
          <a:bodyPr/>
          <a:lstStyle/>
          <a:p>
            <a:pPr>
              <a:defRPr/>
            </a:pPr>
            <a:fld id="{FFCED320-D61A-4F04-8CBF-F5E7B79E4023}" type="slidenum">
              <a:rPr lang="tr-TR" altLang="tr-TR" smtClean="0"/>
              <a:pPr>
                <a:defRPr/>
              </a:pPr>
              <a:t>21</a:t>
            </a:fld>
            <a:endParaRPr lang="tr-TR" alt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4BAB544C-1671-C0C7-E825-B12EF0CF68CE}"/>
              </a:ext>
            </a:extLst>
          </p:cNvPr>
          <p:cNvSpPr>
            <a:spLocks noGrp="1"/>
          </p:cNvSpPr>
          <p:nvPr>
            <p:ph idx="1"/>
          </p:nvPr>
        </p:nvSpPr>
        <p:spPr>
          <a:xfrm>
            <a:off x="457200" y="549275"/>
            <a:ext cx="8229600" cy="5576888"/>
          </a:xfrm>
        </p:spPr>
        <p:txBody>
          <a:bodyPr/>
          <a:lstStyle/>
          <a:p>
            <a:pPr marL="0" indent="0" algn="ctr">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p>
          <a:p>
            <a:pPr marL="0" indent="0">
              <a:buFontTx/>
              <a:buNone/>
              <a:defRPr/>
            </a:pPr>
            <a:endPar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endParaRPr>
          </a:p>
          <a:p>
            <a:pPr marL="0" indent="0">
              <a:buFontTx/>
              <a:buNone/>
              <a:defRPr/>
            </a:pPr>
            <a:endParaRPr lang="tr-TR" sz="2800" dirty="0"/>
          </a:p>
          <a:p>
            <a:pPr>
              <a:defRPr/>
            </a:pPr>
            <a:endParaRPr lang="tr-TR" sz="2800" dirty="0"/>
          </a:p>
          <a:p>
            <a:pPr>
              <a:defRPr/>
            </a:pPr>
            <a:endParaRPr lang="tr-TR" sz="2800" dirty="0"/>
          </a:p>
          <a:p>
            <a:pPr marL="0" indent="0">
              <a:buFontTx/>
              <a:buNone/>
              <a:defRPr/>
            </a:pPr>
            <a:endParaRPr lang="tr-TR" sz="2800" dirty="0"/>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Şirketin istisna kapsamında olmayan faaliyetleri dolayısıyla oluşan maliyetleri ise 4.000.000 TL olarak tespit edilmiştir. </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Ayrıca, tüm faaliyetlere yönelik ortak gider niteliğinde 200.000 TL harcama yapılmış;  yine bu faaliyetlerde ortak kullanılan ve gün esaslı olarak dağıtımı yapılamayan 100.000 TL amortisman hesaplanmıştır.</a:t>
            </a:r>
          </a:p>
          <a:p>
            <a:pPr marL="0" indent="0">
              <a:buFontTx/>
              <a:buNone/>
              <a:defRPr/>
            </a:pPr>
            <a:r>
              <a:rPr lang="tr-TR" sz="2800" dirty="0"/>
              <a:t> </a:t>
            </a:r>
          </a:p>
        </p:txBody>
      </p:sp>
      <p:sp>
        <p:nvSpPr>
          <p:cNvPr id="24579" name="Text Box 5">
            <a:extLst>
              <a:ext uri="{FF2B5EF4-FFF2-40B4-BE49-F238E27FC236}">
                <a16:creationId xmlns:a16="http://schemas.microsoft.com/office/drawing/2014/main" id="{D7956889-CAA7-42F7-7F9F-232595318BD1}"/>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24580" name="Oval 6">
            <a:extLst>
              <a:ext uri="{FF2B5EF4-FFF2-40B4-BE49-F238E27FC236}">
                <a16:creationId xmlns:a16="http://schemas.microsoft.com/office/drawing/2014/main" id="{DCD86E04-3205-E1B3-6BCE-9DE7E28729F3}"/>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4581" name="Text Box 9">
            <a:extLst>
              <a:ext uri="{FF2B5EF4-FFF2-40B4-BE49-F238E27FC236}">
                <a16:creationId xmlns:a16="http://schemas.microsoft.com/office/drawing/2014/main" id="{5ECE0B3F-2548-2692-8E5A-268545967EC8}"/>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4582" name="WordArt 14">
            <a:extLst>
              <a:ext uri="{FF2B5EF4-FFF2-40B4-BE49-F238E27FC236}">
                <a16:creationId xmlns:a16="http://schemas.microsoft.com/office/drawing/2014/main" id="{4E8F98B3-270D-E56E-0AD6-4C6322071FD8}"/>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pic>
        <p:nvPicPr>
          <p:cNvPr id="24583" name="Picture 1">
            <a:extLst>
              <a:ext uri="{FF2B5EF4-FFF2-40B4-BE49-F238E27FC236}">
                <a16:creationId xmlns:a16="http://schemas.microsoft.com/office/drawing/2014/main" id="{656E7D6E-FA61-3660-CB55-65E6E211A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341438"/>
            <a:ext cx="795813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a:extLst>
              <a:ext uri="{FF2B5EF4-FFF2-40B4-BE49-F238E27FC236}">
                <a16:creationId xmlns:a16="http://schemas.microsoft.com/office/drawing/2014/main" id="{3FF45916-B67C-B9BD-5835-527301F3AC7F}"/>
              </a:ext>
            </a:extLst>
          </p:cNvPr>
          <p:cNvSpPr>
            <a:spLocks noGrp="1"/>
          </p:cNvSpPr>
          <p:nvPr>
            <p:ph type="sldNum" sz="quarter" idx="12"/>
          </p:nvPr>
        </p:nvSpPr>
        <p:spPr/>
        <p:txBody>
          <a:bodyPr/>
          <a:lstStyle/>
          <a:p>
            <a:pPr>
              <a:defRPr/>
            </a:pPr>
            <a:fld id="{FFCED320-D61A-4F04-8CBF-F5E7B79E4023}" type="slidenum">
              <a:rPr lang="tr-TR" altLang="tr-TR" smtClean="0"/>
              <a:pPr>
                <a:defRPr/>
              </a:pPr>
              <a:t>22</a:t>
            </a:fld>
            <a:endParaRPr lang="tr-TR" alt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676A018D-EFE7-E77F-308B-9E7430060A77}"/>
              </a:ext>
            </a:extLst>
          </p:cNvPr>
          <p:cNvSpPr>
            <a:spLocks noGrp="1"/>
          </p:cNvSpPr>
          <p:nvPr>
            <p:ph idx="1"/>
          </p:nvPr>
        </p:nvSpPr>
        <p:spPr>
          <a:xfrm>
            <a:off x="457200" y="549275"/>
            <a:ext cx="8229600" cy="45354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buFontTx/>
              <a:buNone/>
              <a:defRPr/>
            </a:pPr>
            <a:endParaRPr lang="tr-TR" sz="1800" dirty="0"/>
          </a:p>
          <a:p>
            <a:pPr marL="0" indent="0" algn="just">
              <a:buFontTx/>
              <a:buNone/>
              <a:defRPr/>
            </a:pPr>
            <a:r>
              <a:rPr lang="tr-TR" sz="2000" dirty="0">
                <a:latin typeface="Adobe Garamond Pro Bold" panose="02020702060506020403" pitchFamily="18" charset="-94"/>
              </a:rPr>
              <a:t>Buna göre, ortak genel giderlerin dağıtımı aşağıdaki gibi olacaktır:</a:t>
            </a:r>
          </a:p>
          <a:p>
            <a:pPr marL="0" indent="0">
              <a:buFontTx/>
              <a:buNone/>
              <a:defRPr/>
            </a:pPr>
            <a:endParaRPr lang="tr-TR" sz="1800" dirty="0"/>
          </a:p>
          <a:p>
            <a:pPr marL="0" indent="0">
              <a:buFontTx/>
              <a:buNone/>
              <a:defRPr/>
            </a:pPr>
            <a:endParaRPr lang="tr-TR" sz="1800" dirty="0"/>
          </a:p>
        </p:txBody>
      </p:sp>
      <p:sp>
        <p:nvSpPr>
          <p:cNvPr id="25603" name="Text Box 5">
            <a:extLst>
              <a:ext uri="{FF2B5EF4-FFF2-40B4-BE49-F238E27FC236}">
                <a16:creationId xmlns:a16="http://schemas.microsoft.com/office/drawing/2014/main" id="{0A00D94C-7E28-CC70-73EC-A09CB3CA5F8D}"/>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25604" name="Oval 6">
            <a:extLst>
              <a:ext uri="{FF2B5EF4-FFF2-40B4-BE49-F238E27FC236}">
                <a16:creationId xmlns:a16="http://schemas.microsoft.com/office/drawing/2014/main" id="{8334C3FC-5834-0E03-891A-0F784B53B493}"/>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5605" name="Text Box 9">
            <a:extLst>
              <a:ext uri="{FF2B5EF4-FFF2-40B4-BE49-F238E27FC236}">
                <a16:creationId xmlns:a16="http://schemas.microsoft.com/office/drawing/2014/main" id="{1E1FAEAA-76FA-B762-84E2-DCBA0C7DDFCC}"/>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5606" name="WordArt 14">
            <a:extLst>
              <a:ext uri="{FF2B5EF4-FFF2-40B4-BE49-F238E27FC236}">
                <a16:creationId xmlns:a16="http://schemas.microsoft.com/office/drawing/2014/main" id="{8DA58B4A-1FE2-8700-F4A8-69C54CE37D9E}"/>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graphicFrame>
        <p:nvGraphicFramePr>
          <p:cNvPr id="2" name="Tablo 1">
            <a:extLst>
              <a:ext uri="{FF2B5EF4-FFF2-40B4-BE49-F238E27FC236}">
                <a16:creationId xmlns:a16="http://schemas.microsoft.com/office/drawing/2014/main" id="{67E7CE71-A69B-2E8F-E0F0-7400715742B2}"/>
              </a:ext>
            </a:extLst>
          </p:cNvPr>
          <p:cNvGraphicFramePr>
            <a:graphicFrameLocks noGrp="1"/>
          </p:cNvGraphicFramePr>
          <p:nvPr>
            <p:extLst>
              <p:ext uri="{D42A27DB-BD31-4B8C-83A1-F6EECF244321}">
                <p14:modId xmlns:p14="http://schemas.microsoft.com/office/powerpoint/2010/main" val="2195185321"/>
              </p:ext>
            </p:extLst>
          </p:nvPr>
        </p:nvGraphicFramePr>
        <p:xfrm>
          <a:off x="539750" y="2205038"/>
          <a:ext cx="7264805" cy="3311525"/>
        </p:xfrm>
        <a:graphic>
          <a:graphicData uri="http://schemas.openxmlformats.org/drawingml/2006/table">
            <a:tbl>
              <a:tblPr/>
              <a:tblGrid>
                <a:gridCol w="5625142">
                  <a:extLst>
                    <a:ext uri="{9D8B030D-6E8A-4147-A177-3AD203B41FA5}">
                      <a16:colId xmlns:a16="http://schemas.microsoft.com/office/drawing/2014/main" val="20000"/>
                    </a:ext>
                  </a:extLst>
                </a:gridCol>
                <a:gridCol w="1639663">
                  <a:extLst>
                    <a:ext uri="{9D8B030D-6E8A-4147-A177-3AD203B41FA5}">
                      <a16:colId xmlns:a16="http://schemas.microsoft.com/office/drawing/2014/main" val="20001"/>
                    </a:ext>
                  </a:extLst>
                </a:gridCol>
              </a:tblGrid>
              <a:tr h="392045">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İstisna kapsamındaki faaliyet dolayısıyla doğrudan oluşan maliyet </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2.000.000</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045">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a:ln>
                            <a:noFill/>
                          </a:ln>
                          <a:solidFill>
                            <a:schemeClr val="tx1"/>
                          </a:solidFill>
                          <a:effectLst/>
                          <a:latin typeface="Times New Roman" pitchFamily="18" charset="0"/>
                          <a:cs typeface="Times New Roman" pitchFamily="18" charset="0"/>
                        </a:rPr>
                        <a:t>İstisna dışı faaliyetlerle ilgili doğrudan maliyet  </a:t>
                      </a:r>
                      <a:endParaRPr kumimoji="0" lang="tr-TR" sz="1600" b="0" i="0" u="none" strike="noStrike" cap="none" normalizeH="0" baseline="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4.000.000</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2045">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a:ln>
                            <a:noFill/>
                          </a:ln>
                          <a:solidFill>
                            <a:schemeClr val="tx1"/>
                          </a:solidFill>
                          <a:effectLst/>
                          <a:latin typeface="Times New Roman" pitchFamily="18" charset="0"/>
                          <a:cs typeface="Times New Roman" pitchFamily="18" charset="0"/>
                        </a:rPr>
                        <a:t>Ortak genel giderler (200.000 + 100.000)</a:t>
                      </a:r>
                      <a:endParaRPr kumimoji="0" lang="tr-TR" sz="1600" b="0" i="0" u="none" strike="noStrike" cap="none" normalizeH="0" baseline="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300.000</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7695">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tr-TR" sz="1600" b="1" i="0" u="none" strike="noStrike" cap="none" normalizeH="0" baseline="0" dirty="0">
                          <a:ln>
                            <a:noFill/>
                          </a:ln>
                          <a:solidFill>
                            <a:srgbClr val="FF0000"/>
                          </a:solidFill>
                          <a:effectLst/>
                          <a:latin typeface="Times New Roman" pitchFamily="18" charset="0"/>
                          <a:cs typeface="Times New Roman" pitchFamily="18" charset="0"/>
                        </a:rPr>
                        <a:t>İstisna faaliyete isabet eden ortak genel gider </a:t>
                      </a:r>
                    </a:p>
                    <a:p>
                      <a:pPr marL="0" marR="0" lvl="0" indent="0" algn="just"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[300.000 x (2.000.000 / 6.000.000)]</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rgbClr val="FF0000"/>
                          </a:solidFill>
                          <a:effectLst/>
                          <a:latin typeface="Times New Roman" pitchFamily="18" charset="0"/>
                          <a:cs typeface="Times New Roman" pitchFamily="18" charset="0"/>
                        </a:rPr>
                        <a:t>100.000</a:t>
                      </a:r>
                      <a:endParaRPr kumimoji="0" lang="tr-TR" sz="1600" b="0" i="0" u="none" strike="noStrike" cap="none" normalizeH="0" baseline="0" dirty="0">
                        <a:ln>
                          <a:noFill/>
                        </a:ln>
                        <a:solidFill>
                          <a:srgbClr val="FF0000"/>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7695">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İstisna dışı faaliyetlere isabet eden ortak genel gider </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[300.000 x (4.000.000 / 6.000.000)]</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tr-TR" sz="1600" b="0" i="0" u="none" strike="noStrike" cap="none" normalizeH="0" baseline="0" dirty="0">
                          <a:ln>
                            <a:noFill/>
                          </a:ln>
                          <a:solidFill>
                            <a:schemeClr val="tx1"/>
                          </a:solidFill>
                          <a:effectLst/>
                          <a:latin typeface="Times New Roman" pitchFamily="18" charset="0"/>
                          <a:cs typeface="Times New Roman" pitchFamily="18" charset="0"/>
                        </a:rPr>
                        <a:t>200.000</a:t>
                      </a:r>
                      <a:endParaRPr kumimoji="0" lang="tr-TR" sz="1600" b="0" i="0" u="none" strike="noStrike" cap="none" normalizeH="0" baseline="0" dirty="0">
                        <a:ln>
                          <a:noFill/>
                        </a:ln>
                        <a:solidFill>
                          <a:schemeClr val="tx1"/>
                        </a:solidFill>
                        <a:effectLst/>
                        <a:latin typeface="Calibri" pitchFamily="34" charset="0"/>
                        <a:cs typeface="Times New Roman" pitchFamily="18"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Slayt Numarası Yer Tutucusu 2">
            <a:extLst>
              <a:ext uri="{FF2B5EF4-FFF2-40B4-BE49-F238E27FC236}">
                <a16:creationId xmlns:a16="http://schemas.microsoft.com/office/drawing/2014/main" id="{AFF4EF81-FBAC-4A17-79B0-32664471BFF8}"/>
              </a:ext>
            </a:extLst>
          </p:cNvPr>
          <p:cNvSpPr>
            <a:spLocks noGrp="1"/>
          </p:cNvSpPr>
          <p:nvPr>
            <p:ph type="sldNum" sz="quarter" idx="12"/>
          </p:nvPr>
        </p:nvSpPr>
        <p:spPr/>
        <p:txBody>
          <a:bodyPr/>
          <a:lstStyle/>
          <a:p>
            <a:pPr>
              <a:defRPr/>
            </a:pPr>
            <a:fld id="{FFCED320-D61A-4F04-8CBF-F5E7B79E4023}" type="slidenum">
              <a:rPr lang="tr-TR" altLang="tr-TR" smtClean="0"/>
              <a:pPr>
                <a:defRPr/>
              </a:pPr>
              <a:t>23</a:t>
            </a:fld>
            <a:endParaRPr lang="tr-TR" alt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35CA9956-4C7F-4E80-DCB3-5BAE64D0C36D}"/>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buFontTx/>
              <a:buNone/>
              <a:defRPr/>
            </a:pPr>
            <a:endParaRPr lang="tr-TR" sz="1400" dirty="0"/>
          </a:p>
          <a:p>
            <a:pPr marL="0" indent="0" algn="just">
              <a:buFontTx/>
              <a:buNone/>
              <a:defRPr/>
            </a:pPr>
            <a:r>
              <a:rPr lang="tr-TR" sz="1800" dirty="0">
                <a:latin typeface="Adobe Garamond Pro Bold" panose="02020702060506020403" pitchFamily="18" charset="-94"/>
              </a:rPr>
              <a:t>Böylece, ortak genel giderlerin ve gün esaslı dağıtım yapılamayan amortismanların 1/3’ü Ar-Ge hesabına aktarılacaktır.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Ortak genel giderler yıl içinde “770. Genel Yönetim Giderleri” hesabına kaydedilmiştir. Ortak kullanılan iktisadi kıymetlere ilişkin amortismanlar ise yıl sonunda dağıtıma tabi tutulacaktır. Buna göre, yıl sonunda Ar-Ge hesabına aşağıdaki kayıt yapılacaktır.</a:t>
            </a:r>
          </a:p>
          <a:p>
            <a:pPr marL="0" indent="0" algn="just">
              <a:buFontTx/>
              <a:buNone/>
              <a:defRPr/>
            </a:pPr>
            <a:endParaRPr lang="tr-TR" sz="18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 263. ARAŞTIRMA VE GELİŞTİRME GİD.               66.660</a:t>
            </a:r>
          </a:p>
          <a:p>
            <a:pPr marL="0" indent="0">
              <a:buFontTx/>
              <a:buNone/>
              <a:defRPr/>
            </a:pPr>
            <a:r>
              <a:rPr lang="tr-TR" sz="1600" dirty="0">
                <a:latin typeface="Adobe Garamond Pro Bold" panose="02020702060506020403" pitchFamily="18" charset="-94"/>
              </a:rPr>
              <a:t>	             771. GENEL YÖN. GİD. YANSITMA HES.                  66.660</a:t>
            </a:r>
          </a:p>
          <a:p>
            <a:pPr marL="0" indent="0">
              <a:buFontTx/>
              <a:buNone/>
              <a:defRPr/>
            </a:pPr>
            <a:r>
              <a:rPr lang="tr-TR" sz="1600" dirty="0">
                <a:latin typeface="Adobe Garamond Pro Bold" panose="02020702060506020403" pitchFamily="18" charset="-94"/>
              </a:rPr>
              <a:t>                                        (200.000 / 3)</a:t>
            </a: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  263. ARAŞTIRMA VE GELİŞTİRME GİD.               33.330 </a:t>
            </a:r>
          </a:p>
          <a:p>
            <a:pPr marL="0" indent="0">
              <a:buFontTx/>
              <a:buNone/>
              <a:defRPr/>
            </a:pPr>
            <a:r>
              <a:rPr lang="tr-TR" sz="1600" dirty="0">
                <a:latin typeface="Adobe Garamond Pro Bold" panose="02020702060506020403" pitchFamily="18" charset="-94"/>
              </a:rPr>
              <a:t>	               268. BİRİKMİŞ AMORTİSMALAR                             33.330</a:t>
            </a:r>
          </a:p>
          <a:p>
            <a:pPr marL="0" indent="0">
              <a:buFontTx/>
              <a:buNone/>
              <a:defRPr/>
            </a:pPr>
            <a:r>
              <a:rPr lang="tr-TR" sz="1600" dirty="0">
                <a:latin typeface="Adobe Garamond Pro Bold" panose="02020702060506020403" pitchFamily="18" charset="-94"/>
              </a:rPr>
              <a:t>                    	    (100.000 / 3)</a:t>
            </a:r>
          </a:p>
          <a:p>
            <a:pPr marL="0" indent="0">
              <a:buFontTx/>
              <a:buNone/>
              <a:defRPr/>
            </a:pPr>
            <a:r>
              <a:rPr lang="tr-TR" sz="1600" dirty="0">
                <a:latin typeface="Adobe Garamond Pro Bold" panose="02020702060506020403" pitchFamily="18" charset="-94"/>
              </a:rPr>
              <a:t>-----------------------------------------------------------------------------------------------------------</a:t>
            </a:r>
          </a:p>
        </p:txBody>
      </p:sp>
      <p:sp>
        <p:nvSpPr>
          <p:cNvPr id="26627" name="Text Box 5">
            <a:extLst>
              <a:ext uri="{FF2B5EF4-FFF2-40B4-BE49-F238E27FC236}">
                <a16:creationId xmlns:a16="http://schemas.microsoft.com/office/drawing/2014/main" id="{7256E992-2851-FD84-35AF-59ACEB3B33D0}"/>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26628" name="Oval 6">
            <a:extLst>
              <a:ext uri="{FF2B5EF4-FFF2-40B4-BE49-F238E27FC236}">
                <a16:creationId xmlns:a16="http://schemas.microsoft.com/office/drawing/2014/main" id="{DC4B8C45-2B55-28A7-CB21-71EF505B41EB}"/>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6629" name="Text Box 9">
            <a:extLst>
              <a:ext uri="{FF2B5EF4-FFF2-40B4-BE49-F238E27FC236}">
                <a16:creationId xmlns:a16="http://schemas.microsoft.com/office/drawing/2014/main" id="{98C3AF8D-4E55-63BC-0AE6-232B8D525334}"/>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6630" name="WordArt 14">
            <a:extLst>
              <a:ext uri="{FF2B5EF4-FFF2-40B4-BE49-F238E27FC236}">
                <a16:creationId xmlns:a16="http://schemas.microsoft.com/office/drawing/2014/main" id="{D13ACF55-EC78-B473-2225-C0C3FABEDB18}"/>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CC168782-5A42-77FF-B765-FF452F6D3A25}"/>
              </a:ext>
            </a:extLst>
          </p:cNvPr>
          <p:cNvSpPr>
            <a:spLocks noGrp="1"/>
          </p:cNvSpPr>
          <p:nvPr>
            <p:ph type="sldNum" sz="quarter" idx="12"/>
          </p:nvPr>
        </p:nvSpPr>
        <p:spPr/>
        <p:txBody>
          <a:bodyPr/>
          <a:lstStyle/>
          <a:p>
            <a:pPr>
              <a:defRPr/>
            </a:pPr>
            <a:fld id="{FFCED320-D61A-4F04-8CBF-F5E7B79E4023}" type="slidenum">
              <a:rPr lang="tr-TR" altLang="tr-TR" smtClean="0"/>
              <a:pPr>
                <a:defRPr/>
              </a:pPr>
              <a:t>24</a:t>
            </a:fld>
            <a:endParaRPr lang="tr-TR" alt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753F593C-7352-112C-194A-A84118D509F9}"/>
              </a:ext>
            </a:extLst>
          </p:cNvPr>
          <p:cNvSpPr>
            <a:spLocks noGrp="1"/>
          </p:cNvSpPr>
          <p:nvPr>
            <p:ph idx="1"/>
          </p:nvPr>
        </p:nvSpPr>
        <p:spPr>
          <a:xfrm>
            <a:off x="395536" y="915193"/>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rPr>
              <a:t>    </a:t>
            </a:r>
            <a:endParaRPr lang="tr-TR" sz="2000" b="1" dirty="0">
              <a:solidFill>
                <a:srgbClr val="7030A0"/>
              </a:solidFill>
              <a:latin typeface="Adobe Garamond Pro Bold" panose="02020702060506020403" pitchFamily="18" charset="-94"/>
            </a:endParaRPr>
          </a:p>
          <a:p>
            <a:pPr marL="0" indent="0" algn="just">
              <a:buFontTx/>
              <a:buNone/>
              <a:defRPr/>
            </a:pPr>
            <a:endParaRPr lang="tr-TR" sz="2000" b="1" dirty="0">
              <a:solidFill>
                <a:srgbClr val="7030A0"/>
              </a:solidFill>
              <a:latin typeface="Adobe Garamond Pro Bold" panose="02020702060506020403" pitchFamily="18" charset="-94"/>
            </a:endParaRPr>
          </a:p>
          <a:p>
            <a:pPr marL="0" indent="0" algn="just">
              <a:buFontTx/>
              <a:buNone/>
              <a:defRPr/>
            </a:pPr>
            <a:r>
              <a:rPr lang="tr-TR" sz="2000" b="1" dirty="0">
                <a:solidFill>
                  <a:srgbClr val="7030A0"/>
                </a:solidFill>
                <a:latin typeface="Adobe Garamond Pro Bold" panose="02020702060506020403" pitchFamily="18" charset="-94"/>
              </a:rPr>
              <a:t>4) Personel Giderleri</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dirty="0">
                <a:latin typeface="Adobe Garamond Pro Bold" panose="02020702060506020403" pitchFamily="18" charset="-94"/>
              </a:rPr>
              <a:t>Teknopark Kanununda, bu bölgelerde çalışan personele yönelik gelir vergisi istisnası ile sigorta primi işveren hissesi desteği şeklinde teşvikler sağlanmıştır. </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dirty="0" err="1">
                <a:latin typeface="Adobe Garamond Pro Bold" panose="02020702060506020403" pitchFamily="18" charset="-94"/>
              </a:rPr>
              <a:t>Teknokentteki</a:t>
            </a:r>
            <a:r>
              <a:rPr lang="tr-TR" sz="2000" dirty="0">
                <a:latin typeface="Adobe Garamond Pro Bold" panose="02020702060506020403" pitchFamily="18" charset="-94"/>
              </a:rPr>
              <a:t> şirketlerin çalıştırdığı personele ödenen ücretler de “263. Araştırma ve Geliştirme Giderleri” hesabına atılır. </a:t>
            </a:r>
          </a:p>
          <a:p>
            <a:pPr marL="0" indent="0" algn="just">
              <a:buNone/>
              <a:defRPr/>
            </a:pPr>
            <a:r>
              <a:rPr lang="tr-TR" sz="1400" dirty="0">
                <a:latin typeface="Adobe Garamond Pro Bold" panose="02020702060506020403" pitchFamily="18" charset="-94"/>
              </a:rPr>
              <a:t>------------------------------------------//2025---------------------------------------------------</a:t>
            </a:r>
          </a:p>
          <a:p>
            <a:pPr marL="0" indent="0" algn="just">
              <a:buFontTx/>
              <a:buNone/>
              <a:defRPr/>
            </a:pPr>
            <a:endParaRPr lang="tr-TR" sz="1400" dirty="0">
              <a:latin typeface="Adobe Garamond Pro Bold" panose="02020702060506020403" pitchFamily="18" charset="-94"/>
            </a:endParaRPr>
          </a:p>
          <a:p>
            <a:pPr marL="0" indent="0" algn="just">
              <a:buFontTx/>
              <a:buNone/>
              <a:defRPr/>
            </a:pPr>
            <a:r>
              <a:rPr lang="tr-TR" sz="1400" dirty="0">
                <a:latin typeface="Adobe Garamond Pro Bold" panose="02020702060506020403" pitchFamily="18" charset="-94"/>
              </a:rPr>
              <a:t>263 ARAŞTIRMA GELİŞTİRME GİDERLERİ	</a:t>
            </a:r>
          </a:p>
          <a:p>
            <a:pPr marL="0" indent="0" algn="just">
              <a:buFontTx/>
              <a:buNone/>
              <a:defRPr/>
            </a:pPr>
            <a:r>
              <a:rPr lang="tr-TR" sz="1400" dirty="0">
                <a:latin typeface="Adobe Garamond Pro Bold" panose="02020702060506020403" pitchFamily="18" charset="-94"/>
              </a:rPr>
              <a:t>BRÜT ÜCRT.	</a:t>
            </a:r>
          </a:p>
          <a:p>
            <a:pPr marL="0" indent="0" algn="just">
              <a:buFontTx/>
              <a:buNone/>
              <a:defRPr/>
            </a:pPr>
            <a:r>
              <a:rPr lang="tr-TR" sz="1400" dirty="0">
                <a:latin typeface="Adobe Garamond Pro Bold" panose="02020702060506020403" pitchFamily="18" charset="-94"/>
              </a:rPr>
              <a:t>SGK İŞVEREN PAYLARI</a:t>
            </a:r>
          </a:p>
          <a:p>
            <a:pPr marL="0" indent="0" algn="just">
              <a:buFontTx/>
              <a:buNone/>
              <a:defRPr/>
            </a:pPr>
            <a:r>
              <a:rPr lang="tr-TR" sz="1400" dirty="0">
                <a:latin typeface="Adobe Garamond Pro Bold" panose="02020702060506020403" pitchFamily="18" charset="-94"/>
              </a:rPr>
              <a:t>					335 PERSONELE BORÇLAR	</a:t>
            </a:r>
          </a:p>
          <a:p>
            <a:pPr marL="0" indent="0" algn="just">
              <a:buFontTx/>
              <a:buNone/>
              <a:defRPr/>
            </a:pPr>
            <a:r>
              <a:rPr lang="tr-TR" sz="1400" dirty="0">
                <a:latin typeface="Adobe Garamond Pro Bold" panose="02020702060506020403" pitchFamily="18" charset="-94"/>
              </a:rPr>
              <a:t>					360 ÖDENECEK VERGİ FONLAR						361     ÖDENECEK SGK</a:t>
            </a:r>
          </a:p>
        </p:txBody>
      </p:sp>
      <p:sp>
        <p:nvSpPr>
          <p:cNvPr id="28675" name="Text Box 5">
            <a:extLst>
              <a:ext uri="{FF2B5EF4-FFF2-40B4-BE49-F238E27FC236}">
                <a16:creationId xmlns:a16="http://schemas.microsoft.com/office/drawing/2014/main" id="{72A37467-5E08-0E81-B7A6-BE620E793A81}"/>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28676" name="Oval 6">
            <a:extLst>
              <a:ext uri="{FF2B5EF4-FFF2-40B4-BE49-F238E27FC236}">
                <a16:creationId xmlns:a16="http://schemas.microsoft.com/office/drawing/2014/main" id="{5F36B4AD-A4F7-9879-E113-41FC7BF1A399}"/>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8677" name="Text Box 9">
            <a:extLst>
              <a:ext uri="{FF2B5EF4-FFF2-40B4-BE49-F238E27FC236}">
                <a16:creationId xmlns:a16="http://schemas.microsoft.com/office/drawing/2014/main" id="{9D7726E3-1560-7CD2-A5F4-B8CB7B349212}"/>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8678" name="WordArt 14">
            <a:extLst>
              <a:ext uri="{FF2B5EF4-FFF2-40B4-BE49-F238E27FC236}">
                <a16:creationId xmlns:a16="http://schemas.microsoft.com/office/drawing/2014/main" id="{AC612A34-D078-BC43-EA46-4F1C7084C0DE}"/>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FC20FCAD-6AFD-5312-22C2-1F7F5A36D3CE}"/>
              </a:ext>
            </a:extLst>
          </p:cNvPr>
          <p:cNvSpPr>
            <a:spLocks noGrp="1"/>
          </p:cNvSpPr>
          <p:nvPr>
            <p:ph type="sldNum" sz="quarter" idx="12"/>
          </p:nvPr>
        </p:nvSpPr>
        <p:spPr/>
        <p:txBody>
          <a:bodyPr/>
          <a:lstStyle/>
          <a:p>
            <a:pPr>
              <a:defRPr/>
            </a:pPr>
            <a:fld id="{FFCED320-D61A-4F04-8CBF-F5E7B79E4023}" type="slidenum">
              <a:rPr lang="tr-TR" altLang="tr-TR" smtClean="0"/>
              <a:pPr>
                <a:defRPr/>
              </a:pPr>
              <a:t>25</a:t>
            </a:fld>
            <a:endParaRPr lang="tr-TR" alt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9F59F83A-4877-31F6-01F2-9077609122E0}"/>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C. Teknoparktaki İşlemler Nasıl Muhasebeleştirilir?</a:t>
            </a:r>
            <a:endParaRPr lang="tr-TR" dirty="0"/>
          </a:p>
          <a:p>
            <a:pPr marL="0" indent="0" algn="just">
              <a:buFontTx/>
              <a:buNone/>
              <a:defRPr/>
            </a:pPr>
            <a:endParaRPr lang="tr-TR" sz="1800" b="1" dirty="0">
              <a:latin typeface="Adobe Garamond Pro Bold" panose="02020702060506020403" pitchFamily="18" charset="-94"/>
            </a:endParaRPr>
          </a:p>
          <a:p>
            <a:pPr marL="0" indent="0" algn="just">
              <a:buFontTx/>
              <a:buNone/>
              <a:defRPr/>
            </a:pPr>
            <a:r>
              <a:rPr lang="tr-TR" sz="1800" b="1" dirty="0">
                <a:solidFill>
                  <a:srgbClr val="7030A0"/>
                </a:solidFill>
                <a:latin typeface="Adobe Garamond Pro Bold" panose="02020702060506020403" pitchFamily="18" charset="-94"/>
              </a:rPr>
              <a:t>5) Yurt Dışında Yapılan Harcamalar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Teknokentlerde bulunan işletmeler, Ar-Ge, yazılım ve tasarım çalışmaları sonucu bulunan gayrimaddi haklarını ihracata konu edebilmekte ve bu kapsamda yurt dışında çeşitli harcamalar yapmaktadırlar. </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Örneğin;</a:t>
            </a:r>
            <a:r>
              <a:rPr lang="tr-TR" sz="1800" dirty="0">
                <a:latin typeface="Adobe Garamond Pro Bold" panose="02020702060506020403" pitchFamily="18" charset="-94"/>
              </a:rPr>
              <a:t> Teknokentte faaliyette bulunan (Z) Limited Şirketi, Katar’da yapılacak otel inşaatı ile ilgili deprem riskleri konusunda Teknokentte yazılacak bir programa ilişkin gerekli etütleri yapmak ve verileri toplamak üzere çalışanlarını Katar’a göndermiştir. Bu seyahat için yol, konaklama vb. 500.000 TL harcama gerçekleştirmiştir. </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Buna göre, yazılım faaliyetinin </a:t>
            </a:r>
            <a:r>
              <a:rPr lang="tr-TR" sz="1800" dirty="0" err="1">
                <a:latin typeface="Adobe Garamond Pro Bold" panose="02020702060506020403" pitchFamily="18" charset="-94"/>
              </a:rPr>
              <a:t>teknokentte</a:t>
            </a:r>
            <a:r>
              <a:rPr lang="tr-TR" sz="1800" dirty="0">
                <a:latin typeface="Adobe Garamond Pro Bold" panose="02020702060506020403" pitchFamily="18" charset="-94"/>
              </a:rPr>
              <a:t> gerçekleştirilmesi şartıyla, yazılım satışı dolayısıyla elde edilen kazanç vergiden istisna olacaktır. Kurumlar vergisi matrahının tespiti açısından, istisna kapsamında olan faaliyetlere ait yurt dışı gider unsurları da Ar-Ge hesabına dahil edilecektir.</a:t>
            </a:r>
          </a:p>
        </p:txBody>
      </p:sp>
      <p:sp>
        <p:nvSpPr>
          <p:cNvPr id="29699" name="Oval 6">
            <a:extLst>
              <a:ext uri="{FF2B5EF4-FFF2-40B4-BE49-F238E27FC236}">
                <a16:creationId xmlns:a16="http://schemas.microsoft.com/office/drawing/2014/main" id="{65F6F662-C5A3-5732-9724-87CAECE74626}"/>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29700" name="Text Box 9">
            <a:extLst>
              <a:ext uri="{FF2B5EF4-FFF2-40B4-BE49-F238E27FC236}">
                <a16:creationId xmlns:a16="http://schemas.microsoft.com/office/drawing/2014/main" id="{CABB4810-C83F-8110-C76D-2DD022C89A88}"/>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29701" name="WordArt 14">
            <a:extLst>
              <a:ext uri="{FF2B5EF4-FFF2-40B4-BE49-F238E27FC236}">
                <a16:creationId xmlns:a16="http://schemas.microsoft.com/office/drawing/2014/main" id="{32190A11-BCB8-BF83-6868-3CD5F038F60B}"/>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5EE37451-8DFD-071E-E8F3-B884AD576744}"/>
              </a:ext>
            </a:extLst>
          </p:cNvPr>
          <p:cNvSpPr>
            <a:spLocks noGrp="1"/>
          </p:cNvSpPr>
          <p:nvPr>
            <p:ph type="sldNum" sz="quarter" idx="12"/>
          </p:nvPr>
        </p:nvSpPr>
        <p:spPr/>
        <p:txBody>
          <a:bodyPr/>
          <a:lstStyle/>
          <a:p>
            <a:pPr>
              <a:defRPr/>
            </a:pPr>
            <a:fld id="{FFCED320-D61A-4F04-8CBF-F5E7B79E4023}" type="slidenum">
              <a:rPr lang="tr-TR" altLang="tr-TR" smtClean="0"/>
              <a:pPr>
                <a:defRPr/>
              </a:pPr>
              <a:t>26</a:t>
            </a:fld>
            <a:endParaRPr lang="tr-TR" alt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08ABA472-F6E2-38C4-C69E-04BC46D50323}"/>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Ç. İstisna Kazancın Tespiti ve Muhasebeleştirilmesi</a:t>
            </a:r>
            <a:r>
              <a:rPr lang="tr-TR" sz="2800" dirty="0">
                <a:effectLst>
                  <a:outerShdw blurRad="38100" dist="38100" dir="2700000" algn="tl">
                    <a:srgbClr val="000000">
                      <a:alpha val="43137"/>
                    </a:srgbClr>
                  </a:outerShdw>
                </a:effectLst>
                <a:latin typeface="Adobe Garamond Pro Bold" panose="02020702060506020403" pitchFamily="18" charset="-94"/>
              </a:rPr>
              <a:t>    </a:t>
            </a:r>
          </a:p>
          <a:p>
            <a:pPr marL="0" indent="0" algn="just">
              <a:buFontTx/>
              <a:buNone/>
              <a:defRPr/>
            </a:pPr>
            <a:endParaRPr lang="tr-TR" dirty="0"/>
          </a:p>
          <a:p>
            <a:pPr marL="0" indent="0" algn="just">
              <a:buFontTx/>
              <a:buNone/>
              <a:defRPr/>
            </a:pPr>
            <a:r>
              <a:rPr lang="tr-TR" sz="1800" dirty="0">
                <a:latin typeface="Adobe Garamond Pro Bold" panose="02020702060506020403" pitchFamily="18" charset="-94"/>
              </a:rPr>
              <a:t>Bir önceki bölümde anlatılan muhasebe işlemleri, teknoparklardaki proje süresince yapılan harcamaların muhasebeleştirilmesine yöneliktir. Başka bir deyişle, teknoparklardaki satışların maliyetinin tespiti ile ilgilidir. Bu bölümde ise, proje sonunda ortaya çıkan gayrimaddi hak, ürün veya yeni sürecin ne şekilde değerlendirileceği ve amorti edileceği anlatılacaktır. </a:t>
            </a:r>
          </a:p>
          <a:p>
            <a:pPr marL="0" indent="0" algn="just">
              <a:buFontTx/>
              <a:buNone/>
              <a:defRPr/>
            </a:pPr>
            <a:endParaRPr lang="tr-TR" sz="1800" b="1" dirty="0">
              <a:latin typeface="Adobe Garamond Pro Bold" panose="02020702060506020403" pitchFamily="18" charset="-94"/>
            </a:endParaRPr>
          </a:p>
          <a:p>
            <a:pPr marL="0" indent="0" algn="just">
              <a:buFontTx/>
              <a:buNone/>
              <a:defRPr/>
            </a:pPr>
            <a:r>
              <a:rPr lang="tr-TR" sz="1800" b="1" dirty="0">
                <a:solidFill>
                  <a:srgbClr val="7030A0"/>
                </a:solidFill>
                <a:latin typeface="Adobe Garamond Pro Bold" panose="02020702060506020403" pitchFamily="18" charset="-94"/>
              </a:rPr>
              <a:t>1) Gayrimaddi hakkın ortaya çıkması/tescili</a:t>
            </a:r>
            <a:endParaRPr lang="tr-TR" sz="1800" dirty="0">
              <a:solidFill>
                <a:srgbClr val="7030A0"/>
              </a:solidFill>
              <a:latin typeface="Adobe Garamond Pro Bold" panose="02020702060506020403" pitchFamily="18" charset="-94"/>
            </a:endParaRP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Örneğin; </a:t>
            </a:r>
            <a:r>
              <a:rPr lang="tr-TR" sz="1800" dirty="0">
                <a:latin typeface="Adobe Garamond Pro Bold" panose="02020702060506020403" pitchFamily="18" charset="-94"/>
              </a:rPr>
              <a:t>Teknokentte faaliyette bulunan (X) A.Ş., 2025/Nisan ayı itibariyle 2.000.000 TL maliyeti bulunan ve Ar-Ge faaliyetleri sonucu oluşan yeni yazılımına ilişkin gayrimaddi hakkını tescil ettirmiştir. (İstisnadan yararlanmak için, hakların tescil edilmesi şart değildir.)</a:t>
            </a:r>
          </a:p>
          <a:p>
            <a:pPr marL="0" indent="0" algn="just">
              <a:buFontTx/>
              <a:buNone/>
              <a:defRPr/>
            </a:pPr>
            <a:endParaRPr lang="tr-TR" sz="1800" dirty="0"/>
          </a:p>
        </p:txBody>
      </p:sp>
      <p:sp>
        <p:nvSpPr>
          <p:cNvPr id="32771" name="Oval 6">
            <a:extLst>
              <a:ext uri="{FF2B5EF4-FFF2-40B4-BE49-F238E27FC236}">
                <a16:creationId xmlns:a16="http://schemas.microsoft.com/office/drawing/2014/main" id="{B8DFB380-45C8-38DC-8330-6F8EC492A808}"/>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2772" name="Text Box 9">
            <a:extLst>
              <a:ext uri="{FF2B5EF4-FFF2-40B4-BE49-F238E27FC236}">
                <a16:creationId xmlns:a16="http://schemas.microsoft.com/office/drawing/2014/main" id="{027BCC91-DE5E-107C-04B1-2CAAFEC8C66C}"/>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32773" name="WordArt 14">
            <a:extLst>
              <a:ext uri="{FF2B5EF4-FFF2-40B4-BE49-F238E27FC236}">
                <a16:creationId xmlns:a16="http://schemas.microsoft.com/office/drawing/2014/main" id="{A2AB5228-616D-92DB-AD5A-70BD9908A094}"/>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5C9510FA-1C43-46F5-8002-58521DA29454}"/>
              </a:ext>
            </a:extLst>
          </p:cNvPr>
          <p:cNvSpPr>
            <a:spLocks noGrp="1"/>
          </p:cNvSpPr>
          <p:nvPr>
            <p:ph type="sldNum" sz="quarter" idx="12"/>
          </p:nvPr>
        </p:nvSpPr>
        <p:spPr/>
        <p:txBody>
          <a:bodyPr/>
          <a:lstStyle/>
          <a:p>
            <a:pPr>
              <a:defRPr/>
            </a:pPr>
            <a:fld id="{FFCED320-D61A-4F04-8CBF-F5E7B79E4023}" type="slidenum">
              <a:rPr lang="tr-TR" altLang="tr-TR" smtClean="0"/>
              <a:pPr>
                <a:defRPr/>
              </a:pPr>
              <a:t>27</a:t>
            </a:fld>
            <a:endParaRPr lang="tr-TR" alt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052C2548-7D52-B207-363B-7A02806642EB}"/>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Ç. İstisna Kazancın Tespiti ve Muhasebeleştirilmesi</a:t>
            </a:r>
            <a:r>
              <a:rPr lang="tr-TR" sz="2800" dirty="0">
                <a:effectLst>
                  <a:outerShdw blurRad="38100" dist="38100" dir="2700000" algn="tl">
                    <a:srgbClr val="000000">
                      <a:alpha val="43137"/>
                    </a:srgbClr>
                  </a:outerShdw>
                </a:effectLst>
                <a:latin typeface="Adobe Garamond Pro Bold" panose="02020702060506020403" pitchFamily="18" charset="-94"/>
              </a:rPr>
              <a:t>    </a:t>
            </a:r>
          </a:p>
          <a:p>
            <a:pPr marL="0" indent="0" algn="just">
              <a:buFontTx/>
              <a:buNone/>
              <a:defRPr/>
            </a:pPr>
            <a:endParaRPr lang="tr-TR" dirty="0"/>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b="1" i="1" dirty="0">
                <a:solidFill>
                  <a:srgbClr val="FF0000"/>
                </a:solidFill>
                <a:latin typeface="Adobe Garamond Pro Bold" panose="02020702060506020403" pitchFamily="18" charset="-94"/>
              </a:rPr>
              <a:t>Proje bitirme belgesi;</a:t>
            </a:r>
            <a:r>
              <a:rPr lang="tr-TR" sz="1800" dirty="0">
                <a:solidFill>
                  <a:srgbClr val="FF0000"/>
                </a:solidFill>
                <a:latin typeface="Adobe Garamond Pro Bold" panose="02020702060506020403" pitchFamily="18" charset="-94"/>
              </a:rPr>
              <a:t> </a:t>
            </a:r>
            <a:r>
              <a:rPr lang="tr-TR" sz="1800" dirty="0">
                <a:latin typeface="Adobe Garamond Pro Bold" panose="02020702060506020403" pitchFamily="18" charset="-94"/>
              </a:rPr>
              <a:t>“Bölgede başlatılan Ar-Ge veya tasarım projelerinin Bölgede sonuçlandırılmasını takiben, girişimcinin talebi üzerine Bilim ve Teknoloji Genel Müdürlüğü tarafından belirlenen formata uygun olarak yönetici şirket tarafından düzenlenen belgeyi” ifade eder.</a:t>
            </a:r>
          </a:p>
          <a:p>
            <a:pPr marL="0" indent="0" algn="just">
              <a:buFontTx/>
              <a:buNone/>
              <a:defRPr/>
            </a:pPr>
            <a:endParaRPr lang="tr-TR" sz="1800" dirty="0">
              <a:latin typeface="Adobe Garamond Pro Bold" panose="02020702060506020403" pitchFamily="18" charset="-94"/>
            </a:endParaRPr>
          </a:p>
          <a:p>
            <a:pPr algn="just" fontAlgn="base">
              <a:lnSpc>
                <a:spcPts val="2400"/>
              </a:lnSpc>
              <a:spcAft>
                <a:spcPts val="675"/>
              </a:spcAft>
              <a:buNone/>
            </a:pPr>
            <a:r>
              <a:rPr lang="tr-TR" sz="1100" b="1" i="0" dirty="0">
                <a:solidFill>
                  <a:srgbClr val="1C1C25"/>
                </a:solidFill>
                <a:effectLst/>
                <a:latin typeface="Arial" panose="020B0604020202020204" pitchFamily="34" charset="0"/>
              </a:rPr>
              <a:t>	</a:t>
            </a:r>
            <a:r>
              <a:rPr lang="tr-TR" sz="1100" b="1" i="0" dirty="0">
                <a:solidFill>
                  <a:srgbClr val="FF0000"/>
                </a:solidFill>
                <a:effectLst/>
                <a:latin typeface="Arial" panose="020B0604020202020204" pitchFamily="34" charset="0"/>
              </a:rPr>
              <a:t>22.02.2018 tarihli yönetmelikte </a:t>
            </a:r>
            <a:r>
              <a:rPr lang="tr-TR" sz="1100" b="1" dirty="0">
                <a:solidFill>
                  <a:srgbClr val="FF0000"/>
                </a:solidFill>
                <a:latin typeface="Arial" panose="020B0604020202020204" pitchFamily="34" charset="0"/>
              </a:rPr>
              <a:t>4691 sayılı Teknoloji Geliştirme Bölgeleri Kanununun geçici 2 </a:t>
            </a:r>
            <a:r>
              <a:rPr lang="tr-TR" sz="1100" b="1" dirty="0" err="1">
                <a:solidFill>
                  <a:srgbClr val="FF0000"/>
                </a:solidFill>
                <a:latin typeface="Arial" panose="020B0604020202020204" pitchFamily="34" charset="0"/>
              </a:rPr>
              <a:t>nci</a:t>
            </a:r>
            <a:r>
              <a:rPr lang="tr-TR" sz="1100" b="1" dirty="0">
                <a:solidFill>
                  <a:srgbClr val="FF0000"/>
                </a:solidFill>
                <a:latin typeface="Arial" panose="020B0604020202020204" pitchFamily="34" charset="0"/>
              </a:rPr>
              <a:t> maddesinde yer alan Kurumlar Vergisi veya Gelir Vergisi istisnasından yararlanabilmesi için Proje Bitirme Belgesi edinmesi zorunlu hale getirilmiştir.</a:t>
            </a:r>
          </a:p>
          <a:p>
            <a:pPr>
              <a:buNone/>
            </a:pPr>
            <a:br>
              <a:rPr lang="tr-TR" sz="1100" dirty="0"/>
            </a:br>
            <a:endParaRPr lang="tr-TR" sz="1800" dirty="0"/>
          </a:p>
        </p:txBody>
      </p:sp>
      <p:sp>
        <p:nvSpPr>
          <p:cNvPr id="33795" name="Oval 6">
            <a:extLst>
              <a:ext uri="{FF2B5EF4-FFF2-40B4-BE49-F238E27FC236}">
                <a16:creationId xmlns:a16="http://schemas.microsoft.com/office/drawing/2014/main" id="{4FB2D5D8-EF7D-5EC9-2DB6-A51815C0C020}"/>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3796" name="Text Box 9">
            <a:extLst>
              <a:ext uri="{FF2B5EF4-FFF2-40B4-BE49-F238E27FC236}">
                <a16:creationId xmlns:a16="http://schemas.microsoft.com/office/drawing/2014/main" id="{8DB8B918-FF72-B830-B8A1-212EED69DEEF}"/>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33797" name="WordArt 14">
            <a:extLst>
              <a:ext uri="{FF2B5EF4-FFF2-40B4-BE49-F238E27FC236}">
                <a16:creationId xmlns:a16="http://schemas.microsoft.com/office/drawing/2014/main" id="{785AE590-03E3-C684-60B4-157175F59710}"/>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26F72F37-B8BD-2B0F-59C9-F9FE53AADBAE}"/>
              </a:ext>
            </a:extLst>
          </p:cNvPr>
          <p:cNvSpPr>
            <a:spLocks noGrp="1"/>
          </p:cNvSpPr>
          <p:nvPr>
            <p:ph type="sldNum" sz="quarter" idx="12"/>
          </p:nvPr>
        </p:nvSpPr>
        <p:spPr/>
        <p:txBody>
          <a:bodyPr/>
          <a:lstStyle/>
          <a:p>
            <a:pPr>
              <a:defRPr/>
            </a:pPr>
            <a:fld id="{FFCED320-D61A-4F04-8CBF-F5E7B79E4023}" type="slidenum">
              <a:rPr lang="tr-TR" altLang="tr-TR" smtClean="0"/>
              <a:pPr>
                <a:defRPr/>
              </a:pPr>
              <a:t>28</a:t>
            </a:fld>
            <a:endParaRPr lang="tr-TR" alt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0C0218C5-C896-5D2D-9120-CCF04797758D}"/>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Ç. İstisna Kazancın Tespiti ve Muhasebeleştirilmesi</a:t>
            </a:r>
            <a:r>
              <a:rPr lang="tr-TR" sz="2800" dirty="0">
                <a:effectLst>
                  <a:outerShdw blurRad="38100" dist="38100" dir="2700000" algn="tl">
                    <a:srgbClr val="000000">
                      <a:alpha val="43137"/>
                    </a:srgbClr>
                  </a:outerShdw>
                </a:effectLst>
                <a:latin typeface="Adobe Garamond Pro Bold" panose="02020702060506020403" pitchFamily="18" charset="-94"/>
              </a:rPr>
              <a:t>    </a:t>
            </a:r>
          </a:p>
          <a:p>
            <a:pPr marL="0" indent="0">
              <a:buFontTx/>
              <a:buNone/>
              <a:defRPr/>
            </a:pPr>
            <a:endParaRPr lang="tr-TR" dirty="0"/>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Bu çerçevede, gayrimaddi hak oluşumu ile sonuçlanan Ar-Ge faaliyetlerine yönelik harcamalar aşağıdaki şekilde “260. Haklar” hesabına aktarılabilecektir.</a:t>
            </a:r>
          </a:p>
          <a:p>
            <a:pPr marL="0" indent="0" algn="just">
              <a:buFontTx/>
              <a:buNone/>
              <a:defRPr/>
            </a:pPr>
            <a:endParaRPr lang="tr-TR" sz="18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------------------------------------------…/04/2025-------------------------------------------------------</a:t>
            </a:r>
          </a:p>
          <a:p>
            <a:pPr marL="0" indent="0">
              <a:buFontTx/>
              <a:buNone/>
              <a:defRPr/>
            </a:pPr>
            <a:r>
              <a:rPr lang="tr-TR" sz="1600" dirty="0">
                <a:latin typeface="Adobe Garamond Pro Bold" panose="02020702060506020403" pitchFamily="18" charset="-94"/>
              </a:rPr>
              <a:t> 260. HAKLAR                                                2.000.000</a:t>
            </a:r>
          </a:p>
          <a:p>
            <a:pPr marL="0" indent="0">
              <a:buFontTx/>
              <a:buNone/>
              <a:defRPr/>
            </a:pPr>
            <a:endParaRPr lang="tr-TR" sz="16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	                263. ARAŞTIRMA VE GELİŞTİRME GİD.                2.000.000</a:t>
            </a:r>
          </a:p>
          <a:p>
            <a:pPr marL="0" indent="0">
              <a:buFontTx/>
              <a:buNone/>
              <a:defRPr/>
            </a:pPr>
            <a:r>
              <a:rPr lang="tr-TR" sz="1600" dirty="0">
                <a:latin typeface="Adobe Garamond Pro Bold" panose="02020702060506020403" pitchFamily="18" charset="-94"/>
              </a:rPr>
              <a:t>----------------------------------------------------------------------------------------------------------------</a:t>
            </a:r>
          </a:p>
        </p:txBody>
      </p:sp>
      <p:sp>
        <p:nvSpPr>
          <p:cNvPr id="34819" name="Oval 6">
            <a:extLst>
              <a:ext uri="{FF2B5EF4-FFF2-40B4-BE49-F238E27FC236}">
                <a16:creationId xmlns:a16="http://schemas.microsoft.com/office/drawing/2014/main" id="{86EAB6E4-DABB-8E48-F3EA-0B07C0DB69CE}"/>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4820" name="Text Box 9">
            <a:extLst>
              <a:ext uri="{FF2B5EF4-FFF2-40B4-BE49-F238E27FC236}">
                <a16:creationId xmlns:a16="http://schemas.microsoft.com/office/drawing/2014/main" id="{24E9996F-4B12-1858-EF49-CF420F2623E5}"/>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34821" name="WordArt 14">
            <a:extLst>
              <a:ext uri="{FF2B5EF4-FFF2-40B4-BE49-F238E27FC236}">
                <a16:creationId xmlns:a16="http://schemas.microsoft.com/office/drawing/2014/main" id="{D6152DE6-CC71-5757-322C-764FB7164104}"/>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3E7416C1-E86D-54D3-0A8C-7D3E2F3B1878}"/>
              </a:ext>
            </a:extLst>
          </p:cNvPr>
          <p:cNvSpPr>
            <a:spLocks noGrp="1"/>
          </p:cNvSpPr>
          <p:nvPr>
            <p:ph type="sldNum" sz="quarter" idx="12"/>
          </p:nvPr>
        </p:nvSpPr>
        <p:spPr/>
        <p:txBody>
          <a:bodyPr/>
          <a:lstStyle/>
          <a:p>
            <a:pPr>
              <a:defRPr/>
            </a:pPr>
            <a:fld id="{FFCED320-D61A-4F04-8CBF-F5E7B79E4023}" type="slidenum">
              <a:rPr lang="tr-TR" altLang="tr-TR" smtClean="0"/>
              <a:pPr>
                <a:defRPr/>
              </a:pPr>
              <a:t>29</a:t>
            </a:fld>
            <a:endParaRPr lang="tr-TR" alt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07F9F84F-B2FD-CF17-0C62-7B6516BB1502}"/>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b="1" dirty="0">
                <a:solidFill>
                  <a:srgbClr val="FF0000"/>
                </a:solidFill>
                <a:effectLst>
                  <a:outerShdw blurRad="38100" dist="38100" dir="2700000" algn="tl">
                    <a:srgbClr val="000000">
                      <a:alpha val="43137"/>
                    </a:srgbClr>
                  </a:outerShdw>
                </a:effectLst>
                <a:latin typeface="+mj-lt"/>
              </a:rPr>
              <a:t>A. Ar-Ge ve Tasarım Teşviklerinin Genel Değerlendirmesi </a:t>
            </a:r>
          </a:p>
          <a:p>
            <a:pPr marL="0" indent="0" eaLnBrk="1" hangingPunct="1">
              <a:buFontTx/>
              <a:buNone/>
              <a:defRPr/>
            </a:pPr>
            <a:r>
              <a:rPr lang="tr-TR" dirty="0"/>
              <a:t>    </a:t>
            </a:r>
          </a:p>
          <a:p>
            <a:pPr marL="0" indent="0" eaLnBrk="1" hangingPunct="1">
              <a:buFontTx/>
              <a:buNone/>
              <a:defRPr/>
            </a:pPr>
            <a:r>
              <a:rPr lang="tr-TR" dirty="0"/>
              <a:t>	</a:t>
            </a:r>
            <a:r>
              <a:rPr lang="tr-TR" sz="2800" dirty="0"/>
              <a:t> </a:t>
            </a:r>
            <a:r>
              <a:rPr lang="tr-TR" sz="2400" b="1" dirty="0">
                <a:solidFill>
                  <a:srgbClr val="000000"/>
                </a:solidFill>
                <a:latin typeface="Adobe Garamond Pro Bold" panose="02020702060506020403" pitchFamily="18" charset="-94"/>
              </a:rPr>
              <a:t>4691 sayılı Teknopark Kanunu</a:t>
            </a:r>
          </a:p>
          <a:p>
            <a:pPr marL="0" indent="0" eaLnBrk="1" hangingPunct="1">
              <a:buFontTx/>
              <a:buNone/>
              <a:defRPr/>
            </a:pPr>
            <a:r>
              <a:rPr lang="tr-TR" sz="2400" dirty="0">
                <a:latin typeface="Adobe Garamond Pro Bold" panose="02020702060506020403" pitchFamily="18" charset="-94"/>
              </a:rPr>
              <a:t>	</a:t>
            </a:r>
            <a:r>
              <a:rPr lang="tr-TR" sz="2000" dirty="0">
                <a:solidFill>
                  <a:srgbClr val="000000"/>
                </a:solidFill>
                <a:latin typeface="Adobe Garamond Pro Bold" panose="02020702060506020403" pitchFamily="18" charset="-94"/>
              </a:rPr>
              <a:t>- Personelin gelir vergisi istisnası  </a:t>
            </a:r>
            <a:r>
              <a:rPr lang="tr-TR" sz="1400" dirty="0">
                <a:latin typeface="Adobe Garamond Pro Bold" panose="02020702060506020403" pitchFamily="18" charset="-94"/>
              </a:rPr>
              <a:t>(04.09.2025 asgari ücretin 40 katı ile sınırlandırıldı)</a:t>
            </a:r>
          </a:p>
          <a:p>
            <a:pPr marL="0" indent="0" eaLnBrk="1" hangingPunct="1">
              <a:buFontTx/>
              <a:buNone/>
              <a:defRPr/>
            </a:pPr>
            <a:r>
              <a:rPr lang="tr-TR" sz="2000" dirty="0">
                <a:solidFill>
                  <a:srgbClr val="000000"/>
                </a:solidFill>
                <a:latin typeface="Adobe Garamond Pro Bold" panose="02020702060506020403" pitchFamily="18" charset="-94"/>
              </a:rPr>
              <a:t>	- SGK işveren prim desteği</a:t>
            </a:r>
          </a:p>
          <a:p>
            <a:pPr marL="0" indent="0" eaLnBrk="1" hangingPunct="1">
              <a:buFontTx/>
              <a:buNone/>
              <a:defRPr/>
            </a:pPr>
            <a:r>
              <a:rPr lang="tr-TR" sz="2000" dirty="0">
                <a:solidFill>
                  <a:srgbClr val="000000"/>
                </a:solidFill>
                <a:latin typeface="Adobe Garamond Pro Bold" panose="02020702060506020403" pitchFamily="18" charset="-94"/>
              </a:rPr>
              <a:t>	- Damga vergisi istisnası </a:t>
            </a:r>
            <a:r>
              <a:rPr lang="tr-TR" sz="1400" dirty="0">
                <a:latin typeface="Adobe Garamond Pro Bold" panose="02020702060506020403" pitchFamily="18" charset="-94"/>
              </a:rPr>
              <a:t>(04.09.2025 asgari ücretin 40 katı ile sınırlandırıldı)</a:t>
            </a:r>
            <a:endParaRPr lang="tr-TR" sz="2000" dirty="0">
              <a:solidFill>
                <a:srgbClr val="000000"/>
              </a:solidFill>
              <a:latin typeface="Adobe Garamond Pro Bold" panose="02020702060506020403" pitchFamily="18" charset="-94"/>
            </a:endParaRPr>
          </a:p>
          <a:p>
            <a:pPr marL="0" indent="0" eaLnBrk="1" hangingPunct="1">
              <a:buFontTx/>
              <a:buNone/>
              <a:defRPr/>
            </a:pPr>
            <a:r>
              <a:rPr lang="tr-TR" sz="2000" dirty="0">
                <a:solidFill>
                  <a:srgbClr val="000000"/>
                </a:solidFill>
                <a:latin typeface="Adobe Garamond Pro Bold" panose="02020702060506020403" pitchFamily="18" charset="-94"/>
              </a:rPr>
              <a:t>	- Gümrük vergisi istisnası</a:t>
            </a:r>
          </a:p>
          <a:p>
            <a:pPr marL="0" indent="0" eaLnBrk="1" hangingPunct="1">
              <a:buFontTx/>
              <a:buNone/>
              <a:defRPr/>
            </a:pPr>
            <a:r>
              <a:rPr lang="tr-TR" sz="2000" dirty="0">
                <a:solidFill>
                  <a:srgbClr val="000000"/>
                </a:solidFill>
                <a:latin typeface="Adobe Garamond Pro Bold" panose="02020702060506020403" pitchFamily="18" charset="-94"/>
              </a:rPr>
              <a:t>	- Kurumlar vergisi istisnası</a:t>
            </a:r>
          </a:p>
          <a:p>
            <a:pPr marL="0" indent="0" eaLnBrk="1" hangingPunct="1">
              <a:buFontTx/>
              <a:buNone/>
              <a:defRPr/>
            </a:pPr>
            <a:r>
              <a:rPr lang="tr-TR" sz="2000" dirty="0">
                <a:solidFill>
                  <a:srgbClr val="000000"/>
                </a:solidFill>
                <a:latin typeface="Adobe Garamond Pro Bold" panose="02020702060506020403" pitchFamily="18" charset="-94"/>
              </a:rPr>
              <a:t>	- (Yazılımlara yönelik) KDV istisnası </a:t>
            </a:r>
          </a:p>
          <a:p>
            <a:pPr marL="0" indent="0" eaLnBrk="1" hangingPunct="1">
              <a:buFontTx/>
              <a:buNone/>
              <a:defRPr/>
            </a:pPr>
            <a:r>
              <a:rPr lang="tr-TR" sz="2800" dirty="0"/>
              <a:t>	</a:t>
            </a:r>
          </a:p>
        </p:txBody>
      </p:sp>
      <p:sp>
        <p:nvSpPr>
          <p:cNvPr id="6147" name="Oval 6">
            <a:extLst>
              <a:ext uri="{FF2B5EF4-FFF2-40B4-BE49-F238E27FC236}">
                <a16:creationId xmlns:a16="http://schemas.microsoft.com/office/drawing/2014/main" id="{C891BDFA-4908-48FE-ACB3-4B36A868C534}"/>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dirty="0"/>
          </a:p>
        </p:txBody>
      </p:sp>
      <p:sp>
        <p:nvSpPr>
          <p:cNvPr id="6148" name="Text Box 9">
            <a:extLst>
              <a:ext uri="{FF2B5EF4-FFF2-40B4-BE49-F238E27FC236}">
                <a16:creationId xmlns:a16="http://schemas.microsoft.com/office/drawing/2014/main" id="{3F9D9295-67EC-36F0-1A93-40DD40D2FDDD}"/>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dirty="0">
                <a:solidFill>
                  <a:schemeClr val="bg1"/>
                </a:solidFill>
              </a:rPr>
              <a:t>1/11</a:t>
            </a:r>
          </a:p>
        </p:txBody>
      </p:sp>
      <p:sp>
        <p:nvSpPr>
          <p:cNvPr id="6149" name="WordArt 14">
            <a:extLst>
              <a:ext uri="{FF2B5EF4-FFF2-40B4-BE49-F238E27FC236}">
                <a16:creationId xmlns:a16="http://schemas.microsoft.com/office/drawing/2014/main" id="{9B1F851B-D24C-87D0-FBEF-15F81D45F762}"/>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dirty="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41F2EAD5-6946-A3BD-36D3-D7EB644D2E05}"/>
              </a:ext>
            </a:extLst>
          </p:cNvPr>
          <p:cNvSpPr>
            <a:spLocks noGrp="1"/>
          </p:cNvSpPr>
          <p:nvPr>
            <p:ph type="sldNum" sz="quarter" idx="12"/>
          </p:nvPr>
        </p:nvSpPr>
        <p:spPr/>
        <p:txBody>
          <a:bodyPr/>
          <a:lstStyle/>
          <a:p>
            <a:pPr>
              <a:defRPr/>
            </a:pPr>
            <a:fld id="{FFCED320-D61A-4F04-8CBF-F5E7B79E4023}" type="slidenum">
              <a:rPr lang="tr-TR" altLang="tr-TR" smtClean="0"/>
              <a:pPr>
                <a:defRPr/>
              </a:pPr>
              <a:t>3</a:t>
            </a:fld>
            <a:endParaRPr lang="tr-TR" altLang="tr-TR"/>
          </a:p>
        </p:txBody>
      </p:sp>
    </p:spTree>
  </p:cSld>
  <p:clrMapOvr>
    <a:masterClrMapping/>
  </p:clrMapOvr>
  <mc:AlternateContent xmlns:mc="http://schemas.openxmlformats.org/markup-compatibility/2006" xmlns:p14="http://schemas.microsoft.com/office/powerpoint/2010/main">
    <mc:Choice Requires="p14">
      <p:transition spd="slow" p14:dur="2000" advTm="35387"/>
    </mc:Choice>
    <mc:Fallback xmlns="">
      <p:transition spd="slow" advTm="3538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3791078F-FD06-968C-792D-44D3455B29C9}"/>
              </a:ext>
            </a:extLst>
          </p:cNvPr>
          <p:cNvSpPr>
            <a:spLocks noGrp="1"/>
          </p:cNvSpPr>
          <p:nvPr>
            <p:ph idx="1"/>
          </p:nvPr>
        </p:nvSpPr>
        <p:spPr>
          <a:xfrm>
            <a:off x="323850" y="515938"/>
            <a:ext cx="8229600" cy="5576887"/>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Ç. İstisna Kazancın Tespiti ve Muhasebeleştirilmesi</a:t>
            </a:r>
            <a:r>
              <a:rPr lang="tr-TR" sz="2800" dirty="0">
                <a:solidFill>
                  <a:srgbClr val="000000"/>
                </a:solidFill>
                <a:effectLst>
                  <a:outerShdw blurRad="38100" dist="38100" dir="2700000" algn="tl">
                    <a:srgbClr val="000000">
                      <a:alpha val="43137"/>
                    </a:srgbClr>
                  </a:outerShdw>
                </a:effectLst>
                <a:latin typeface="Adobe Garamond Pro Bold" panose="02020702060506020403" pitchFamily="18" charset="-94"/>
              </a:rPr>
              <a:t> </a:t>
            </a:r>
          </a:p>
          <a:p>
            <a:pPr marL="0" indent="0" algn="just" eaLnBrk="1" hangingPunct="1">
              <a:buFontTx/>
              <a:buNone/>
              <a:defRPr/>
            </a:pPr>
            <a:endParaRPr lang="tr-TR" sz="1800" b="1" dirty="0"/>
          </a:p>
          <a:p>
            <a:pPr marL="0" indent="0" algn="just" eaLnBrk="1" hangingPunct="1">
              <a:buFontTx/>
              <a:buNone/>
              <a:defRPr/>
            </a:pPr>
            <a:r>
              <a:rPr lang="tr-TR" sz="1800" b="1" dirty="0">
                <a:solidFill>
                  <a:srgbClr val="7030A0"/>
                </a:solidFill>
                <a:latin typeface="Adobe Garamond Pro Bold" panose="02020702060506020403" pitchFamily="18" charset="-94"/>
              </a:rPr>
              <a:t>2) Ortaya çıkan hakkın amortismanı </a:t>
            </a:r>
            <a:endParaRPr lang="tr-TR" sz="1800" dirty="0">
              <a:solidFill>
                <a:srgbClr val="7030A0"/>
              </a:solidFill>
              <a:latin typeface="Adobe Garamond Pro Bold" panose="02020702060506020403" pitchFamily="18" charset="-94"/>
            </a:endParaRPr>
          </a:p>
          <a:p>
            <a:pPr marL="0" indent="0">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Ar-Ge faaliyetleri sonucu oluşan gayrimaddi hak, ortaya çıktığı yıldan başlamak üzere amortisman yoluyla </a:t>
            </a:r>
            <a:r>
              <a:rPr lang="tr-TR" sz="1800" dirty="0" err="1">
                <a:latin typeface="Adobe Garamond Pro Bold" panose="02020702060506020403" pitchFamily="18" charset="-94"/>
              </a:rPr>
              <a:t>giderleştirilecektir</a:t>
            </a:r>
            <a:r>
              <a:rPr lang="tr-TR" sz="1800" dirty="0">
                <a:latin typeface="Adobe Garamond Pro Bold" panose="02020702060506020403" pitchFamily="18" charset="-94"/>
              </a:rPr>
              <a:t>. </a:t>
            </a:r>
          </a:p>
          <a:p>
            <a:pPr marL="0" indent="0" algn="just">
              <a:buFontTx/>
              <a:buNone/>
              <a:defRPr/>
            </a:pPr>
            <a:endParaRPr lang="tr-TR" sz="1800" i="1"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Ar-Ge faaliyetleri sonucunda, tescil edilip edilememesine bağlı kalınmaksızın gayrimaddi hak niteliğinde (patent, faydalı model, yazılım, lisans vs.) aktifleştirilmesi gereken bir kıymete ulaşılması halinde aktifleştirilen söz konusu harcamalar </a:t>
            </a:r>
            <a:r>
              <a:rPr lang="tr-TR" sz="1800" b="1" dirty="0">
                <a:latin typeface="Adobe Garamond Pro Bold" panose="02020702060506020403" pitchFamily="18" charset="-94"/>
              </a:rPr>
              <a:t>5 yılda ve %20 </a:t>
            </a:r>
            <a:r>
              <a:rPr lang="tr-TR" sz="1800" dirty="0">
                <a:latin typeface="Adobe Garamond Pro Bold" panose="02020702060506020403" pitchFamily="18" charset="-94"/>
              </a:rPr>
              <a:t>amortisman oranı ile amorti (itfa) edilir.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Bu amortismanlar sadece istisnaya tabi kazancın tespitinde dikkate alınacak ve şirketin diğer faaliyetleriyle ilişkilendirilmeyecektir.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x-none" sz="1800" dirty="0">
                <a:latin typeface="Adobe Garamond Pro Bold" panose="02020702060506020403" pitchFamily="18" charset="-94"/>
              </a:rPr>
              <a:t>Ar-Ge harcamaları sonucu </a:t>
            </a:r>
            <a:r>
              <a:rPr lang="tr-TR" sz="1800" dirty="0">
                <a:latin typeface="Adobe Garamond Pro Bold" panose="02020702060506020403" pitchFamily="18" charset="-94"/>
              </a:rPr>
              <a:t>a</a:t>
            </a:r>
            <a:r>
              <a:rPr lang="x-none" sz="1800" dirty="0">
                <a:latin typeface="Adobe Garamond Pro Bold" panose="02020702060506020403" pitchFamily="18" charset="-94"/>
              </a:rPr>
              <a:t>ktifleştirilen </a:t>
            </a:r>
            <a:r>
              <a:rPr lang="tr-TR" sz="1800" dirty="0">
                <a:latin typeface="Adobe Garamond Pro Bold" panose="02020702060506020403" pitchFamily="18" charset="-94"/>
              </a:rPr>
              <a:t>tutarlar,</a:t>
            </a:r>
            <a:r>
              <a:rPr lang="x-none" sz="1800" dirty="0">
                <a:latin typeface="Adobe Garamond Pro Bold" panose="02020702060506020403" pitchFamily="18" charset="-94"/>
              </a:rPr>
              <a:t> azalan bakiyeler usulüne göre </a:t>
            </a:r>
            <a:r>
              <a:rPr lang="tr-TR" sz="1800" dirty="0">
                <a:latin typeface="Adobe Garamond Pro Bold" panose="02020702060506020403" pitchFamily="18" charset="-94"/>
              </a:rPr>
              <a:t>de </a:t>
            </a:r>
            <a:r>
              <a:rPr lang="x-none" sz="1800" dirty="0">
                <a:latin typeface="Adobe Garamond Pro Bold" panose="02020702060506020403" pitchFamily="18" charset="-94"/>
              </a:rPr>
              <a:t>itfa edil</a:t>
            </a:r>
            <a:r>
              <a:rPr lang="tr-TR" sz="1800" dirty="0" err="1">
                <a:latin typeface="Adobe Garamond Pro Bold" panose="02020702060506020403" pitchFamily="18" charset="-94"/>
              </a:rPr>
              <a:t>ebilecektir</a:t>
            </a:r>
            <a:r>
              <a:rPr lang="tr-TR" sz="1800" dirty="0">
                <a:latin typeface="Adobe Garamond Pro Bold" panose="02020702060506020403" pitchFamily="18" charset="-94"/>
              </a:rPr>
              <a:t>.</a:t>
            </a:r>
          </a:p>
          <a:p>
            <a:pPr marL="0" indent="0">
              <a:buFontTx/>
              <a:buNone/>
              <a:defRPr/>
            </a:pPr>
            <a:endParaRPr lang="tr-TR" sz="1800" dirty="0"/>
          </a:p>
        </p:txBody>
      </p:sp>
      <p:sp>
        <p:nvSpPr>
          <p:cNvPr id="35843" name="Oval 6">
            <a:extLst>
              <a:ext uri="{FF2B5EF4-FFF2-40B4-BE49-F238E27FC236}">
                <a16:creationId xmlns:a16="http://schemas.microsoft.com/office/drawing/2014/main" id="{2276887C-335B-0A8C-86F7-CB586774B501}"/>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5844" name="Text Box 9">
            <a:extLst>
              <a:ext uri="{FF2B5EF4-FFF2-40B4-BE49-F238E27FC236}">
                <a16:creationId xmlns:a16="http://schemas.microsoft.com/office/drawing/2014/main" id="{51C5167C-9E5C-BAB2-E033-85B1F7E5FA8C}"/>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35845" name="WordArt 14">
            <a:extLst>
              <a:ext uri="{FF2B5EF4-FFF2-40B4-BE49-F238E27FC236}">
                <a16:creationId xmlns:a16="http://schemas.microsoft.com/office/drawing/2014/main" id="{47D50FB2-DF0F-F95D-9E66-A1F90F5FA7DB}"/>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CB785598-5DB7-ECE0-17FD-1C6A1EB1EE7E}"/>
              </a:ext>
            </a:extLst>
          </p:cNvPr>
          <p:cNvSpPr>
            <a:spLocks noGrp="1"/>
          </p:cNvSpPr>
          <p:nvPr>
            <p:ph type="sldNum" sz="quarter" idx="12"/>
          </p:nvPr>
        </p:nvSpPr>
        <p:spPr/>
        <p:txBody>
          <a:bodyPr/>
          <a:lstStyle/>
          <a:p>
            <a:pPr>
              <a:defRPr/>
            </a:pPr>
            <a:fld id="{FFCED320-D61A-4F04-8CBF-F5E7B79E4023}" type="slidenum">
              <a:rPr lang="tr-TR" altLang="tr-TR" smtClean="0"/>
              <a:pPr>
                <a:defRPr/>
              </a:pPr>
              <a:t>30</a:t>
            </a:fld>
            <a:endParaRPr lang="tr-TR" alt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503E04B4-6080-88AC-FA13-2DDFD728E085}"/>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C. İstisna Kazancın Tespiti ve Muhasebeleştirilmesi</a:t>
            </a:r>
            <a:endParaRPr lang="tr-TR" sz="2800" dirty="0">
              <a:latin typeface="Adobe Garamond Pro Bold" panose="02020702060506020403" pitchFamily="18" charset="-94"/>
            </a:endParaRPr>
          </a:p>
          <a:p>
            <a:pPr marL="0" indent="0">
              <a:buFontTx/>
              <a:buNone/>
              <a:defRPr/>
            </a:pPr>
            <a:endParaRPr lang="tr-TR" sz="1400" dirty="0"/>
          </a:p>
          <a:p>
            <a:pPr marL="0" indent="0">
              <a:buFontTx/>
              <a:buNone/>
              <a:defRPr/>
            </a:pPr>
            <a:endParaRPr lang="tr-TR" sz="1400" dirty="0"/>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750. ARAŞTIRMA VE GELİŞTİRME GİD.         400.000</a:t>
            </a:r>
          </a:p>
          <a:p>
            <a:pPr marL="0" indent="0">
              <a:buFontTx/>
              <a:buNone/>
              <a:defRPr/>
            </a:pPr>
            <a:r>
              <a:rPr lang="tr-TR" sz="1600" dirty="0">
                <a:latin typeface="Adobe Garamond Pro Bold" panose="02020702060506020403" pitchFamily="18" charset="-94"/>
              </a:rPr>
              <a:t>	                 268. BİRİKMİŞ AMORTİSMANLAR                  400.000</a:t>
            </a:r>
          </a:p>
          <a:p>
            <a:pPr marL="0" indent="0">
              <a:buFontTx/>
              <a:buNone/>
              <a:defRPr/>
            </a:pPr>
            <a:r>
              <a:rPr lang="tr-TR" sz="1600" dirty="0">
                <a:latin typeface="Adobe Garamond Pro Bold" panose="02020702060506020403" pitchFamily="18" charset="-94"/>
              </a:rPr>
              <a:t>		     (2.000.000 x %20)</a:t>
            </a: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630. ARAŞTIRMA VE GELİŞTİRME GİD.           400.000</a:t>
            </a:r>
          </a:p>
          <a:p>
            <a:pPr marL="0" indent="0">
              <a:buFontTx/>
              <a:buNone/>
              <a:defRPr/>
            </a:pPr>
            <a:r>
              <a:rPr lang="tr-TR" sz="1600" dirty="0">
                <a:latin typeface="Adobe Garamond Pro Bold" panose="02020702060506020403" pitchFamily="18" charset="-94"/>
              </a:rPr>
              <a:t>	                751. ARA. VE GEL. GİD. YANSITMA HES.        400.000</a:t>
            </a: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690. DÖNEM KARI VEYA ZARARI                     400.000  </a:t>
            </a:r>
          </a:p>
          <a:p>
            <a:pPr marL="0" indent="0">
              <a:buFontTx/>
              <a:buNone/>
              <a:defRPr/>
            </a:pPr>
            <a:r>
              <a:rPr lang="tr-TR" sz="1600" dirty="0">
                <a:latin typeface="Adobe Garamond Pro Bold" panose="02020702060506020403" pitchFamily="18" charset="-94"/>
              </a:rPr>
              <a:t>	                630. ARAŞTIRMA VE GELİŞTİRME GİD.           400.000 </a:t>
            </a:r>
          </a:p>
          <a:p>
            <a:pPr marL="0" indent="0">
              <a:buFontTx/>
              <a:buNone/>
              <a:defRPr/>
            </a:pPr>
            <a:r>
              <a:rPr lang="tr-TR" sz="1600" dirty="0">
                <a:latin typeface="Adobe Garamond Pro Bold" panose="02020702060506020403" pitchFamily="18" charset="-94"/>
              </a:rPr>
              <a:t>------------------------------------------31/12/2025---------------------------------------------------</a:t>
            </a:r>
          </a:p>
          <a:p>
            <a:pPr marL="0" indent="0">
              <a:buFontTx/>
              <a:buNone/>
              <a:defRPr/>
            </a:pPr>
            <a:r>
              <a:rPr lang="tr-TR" sz="1600" dirty="0">
                <a:latin typeface="Adobe Garamond Pro Bold" panose="02020702060506020403" pitchFamily="18" charset="-94"/>
              </a:rPr>
              <a:t>751. ARA. VE GEL. GİD. YANSITMA HES.        400.000</a:t>
            </a:r>
          </a:p>
          <a:p>
            <a:pPr marL="0" indent="0">
              <a:buFontTx/>
              <a:buNone/>
              <a:defRPr/>
            </a:pPr>
            <a:r>
              <a:rPr lang="tr-TR" sz="1600" dirty="0">
                <a:latin typeface="Adobe Garamond Pro Bold" panose="02020702060506020403" pitchFamily="18" charset="-94"/>
              </a:rPr>
              <a:t>	                 750. ARAŞTIRMA VE GELİŞTİRME GİD.          400.000	</a:t>
            </a:r>
          </a:p>
          <a:p>
            <a:pPr marL="0" indent="0">
              <a:buFontTx/>
              <a:buNone/>
              <a:defRPr/>
            </a:pPr>
            <a:r>
              <a:rPr lang="tr-TR" sz="1600" dirty="0">
                <a:latin typeface="Adobe Garamond Pro Bold" panose="02020702060506020403" pitchFamily="18" charset="-94"/>
              </a:rPr>
              <a:t>------------------------------------------------------------------------------------------------------------</a:t>
            </a:r>
          </a:p>
          <a:p>
            <a:pPr marL="0" indent="0" algn="just">
              <a:buFontTx/>
              <a:buNone/>
              <a:defRPr/>
            </a:pPr>
            <a:endParaRPr lang="tr-TR" sz="1800" dirty="0"/>
          </a:p>
        </p:txBody>
      </p:sp>
      <p:sp>
        <p:nvSpPr>
          <p:cNvPr id="36867" name="Text Box 5">
            <a:extLst>
              <a:ext uri="{FF2B5EF4-FFF2-40B4-BE49-F238E27FC236}">
                <a16:creationId xmlns:a16="http://schemas.microsoft.com/office/drawing/2014/main" id="{95955AC2-0D25-2512-98D1-86BABB5DDE69}"/>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36868" name="Oval 6">
            <a:extLst>
              <a:ext uri="{FF2B5EF4-FFF2-40B4-BE49-F238E27FC236}">
                <a16:creationId xmlns:a16="http://schemas.microsoft.com/office/drawing/2014/main" id="{62C708CA-8000-9BF7-CDD7-2D34D5BCB5BD}"/>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6869" name="Text Box 9">
            <a:extLst>
              <a:ext uri="{FF2B5EF4-FFF2-40B4-BE49-F238E27FC236}">
                <a16:creationId xmlns:a16="http://schemas.microsoft.com/office/drawing/2014/main" id="{BCDEF6CC-A7F7-4A6C-FB90-EA5AAECBC623}"/>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36870" name="WordArt 14">
            <a:extLst>
              <a:ext uri="{FF2B5EF4-FFF2-40B4-BE49-F238E27FC236}">
                <a16:creationId xmlns:a16="http://schemas.microsoft.com/office/drawing/2014/main" id="{4F2928AA-3E91-DC5F-987F-7338ACE13A8B}"/>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8286B7B2-F94C-E9CC-B9C2-FD3E23C0DC18}"/>
              </a:ext>
            </a:extLst>
          </p:cNvPr>
          <p:cNvSpPr>
            <a:spLocks noGrp="1"/>
          </p:cNvSpPr>
          <p:nvPr>
            <p:ph type="sldNum" sz="quarter" idx="12"/>
          </p:nvPr>
        </p:nvSpPr>
        <p:spPr/>
        <p:txBody>
          <a:bodyPr/>
          <a:lstStyle/>
          <a:p>
            <a:pPr>
              <a:defRPr/>
            </a:pPr>
            <a:fld id="{FFCED320-D61A-4F04-8CBF-F5E7B79E4023}" type="slidenum">
              <a:rPr lang="tr-TR" altLang="tr-TR" smtClean="0"/>
              <a:pPr>
                <a:defRPr/>
              </a:pPr>
              <a:t>31</a:t>
            </a:fld>
            <a:endParaRPr lang="tr-TR" alt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5346F54E-D937-0531-7984-883113D1711D}"/>
              </a:ext>
            </a:extLst>
          </p:cNvPr>
          <p:cNvSpPr>
            <a:spLocks noGrp="1"/>
          </p:cNvSpPr>
          <p:nvPr>
            <p:ph idx="1"/>
          </p:nvPr>
        </p:nvSpPr>
        <p:spPr>
          <a:xfrm>
            <a:off x="323850" y="515938"/>
            <a:ext cx="8229600" cy="5576887"/>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Ç. İstisna Kazancın Tespiti ve Muhasebeleştirilmesi</a:t>
            </a:r>
            <a:r>
              <a:rPr lang="tr-TR" sz="2800" dirty="0">
                <a:solidFill>
                  <a:srgbClr val="000000"/>
                </a:solidFill>
                <a:effectLst>
                  <a:outerShdw blurRad="38100" dist="38100" dir="2700000" algn="tl">
                    <a:srgbClr val="000000">
                      <a:alpha val="43137"/>
                    </a:srgbClr>
                  </a:outerShdw>
                </a:effectLst>
                <a:latin typeface="Adobe Garamond Pro Bold" panose="02020702060506020403" pitchFamily="18" charset="-94"/>
              </a:rPr>
              <a:t> </a:t>
            </a:r>
          </a:p>
          <a:p>
            <a:pPr marL="0" indent="0" algn="just" eaLnBrk="1" hangingPunct="1">
              <a:buFontTx/>
              <a:buNone/>
              <a:defRPr/>
            </a:pPr>
            <a:endParaRPr lang="tr-TR" sz="1800" b="1" dirty="0"/>
          </a:p>
          <a:p>
            <a:pPr marL="0" indent="0" algn="just">
              <a:buFontTx/>
              <a:buNone/>
              <a:defRPr/>
            </a:pPr>
            <a:r>
              <a:rPr lang="tr-TR" sz="1600" b="1" dirty="0">
                <a:latin typeface="Adobe Garamond Pro Bold" panose="02020702060506020403" pitchFamily="18" charset="-94"/>
              </a:rPr>
              <a:t>Örneğin;</a:t>
            </a:r>
            <a:r>
              <a:rPr lang="tr-TR" sz="1600" dirty="0">
                <a:latin typeface="Adobe Garamond Pro Bold" panose="02020702060506020403" pitchFamily="18" charset="-94"/>
              </a:rPr>
              <a:t> Bir önceki örnekte yer alan şirketin 2025 yılında hakkını kiralaması durumunda, amortismanın kiralama maliyeti ile ilişkilendirilmesi gerekecektir. Böylece, “630. Araştırma ve Geliştirme Giderleri” hesabı yerine, “623. Satılan Hizmet Maliyeti” hesabı çalıştırılacaktır. </a:t>
            </a:r>
          </a:p>
          <a:p>
            <a:pPr marL="0" indent="0" algn="just">
              <a:buFontTx/>
              <a:buNone/>
              <a:defRPr/>
            </a:pPr>
            <a:endParaRPr lang="tr-TR" sz="1600" dirty="0">
              <a:latin typeface="Adobe Garamond Pro Bold" panose="02020702060506020403" pitchFamily="18" charset="-94"/>
            </a:endParaRPr>
          </a:p>
          <a:p>
            <a:pPr marL="0" indent="0" algn="just">
              <a:buFontTx/>
              <a:buNone/>
              <a:defRPr/>
            </a:pPr>
            <a:r>
              <a:rPr lang="tr-TR" sz="1600" dirty="0">
                <a:latin typeface="Adobe Garamond Pro Bold" panose="02020702060506020403" pitchFamily="18" charset="-94"/>
              </a:rPr>
              <a:t>------------------------------------------31/12/2025---------------------------------------------------</a:t>
            </a:r>
          </a:p>
          <a:p>
            <a:pPr marL="0" indent="0" algn="just">
              <a:buFontTx/>
              <a:buNone/>
              <a:defRPr/>
            </a:pPr>
            <a:r>
              <a:rPr lang="tr-TR" sz="1600" dirty="0">
                <a:latin typeface="Adobe Garamond Pro Bold" panose="02020702060506020403" pitchFamily="18" charset="-94"/>
              </a:rPr>
              <a:t>623. SATILAN HİZMET MALİYETİ                 400.000</a:t>
            </a:r>
          </a:p>
          <a:p>
            <a:pPr marL="0" indent="0" algn="just">
              <a:buFontTx/>
              <a:buNone/>
              <a:defRPr/>
            </a:pPr>
            <a:r>
              <a:rPr lang="tr-TR" sz="1600" dirty="0">
                <a:latin typeface="Adobe Garamond Pro Bold" panose="02020702060506020403" pitchFamily="18" charset="-94"/>
              </a:rPr>
              <a:t>	                751. ARA. VE GEL. GİD. YANSITMA HES.        400.000</a:t>
            </a:r>
          </a:p>
          <a:p>
            <a:pPr marL="0" indent="0" algn="just">
              <a:buFontTx/>
              <a:buNone/>
              <a:defRPr/>
            </a:pPr>
            <a:r>
              <a:rPr lang="tr-TR" sz="1600" dirty="0">
                <a:latin typeface="Adobe Garamond Pro Bold" panose="02020702060506020403" pitchFamily="18" charset="-94"/>
              </a:rPr>
              <a:t>------------------------------------------31/12/2025---------------------------------------------------</a:t>
            </a:r>
          </a:p>
          <a:p>
            <a:pPr marL="0" indent="0" algn="just">
              <a:buFontTx/>
              <a:buNone/>
              <a:defRPr/>
            </a:pPr>
            <a:r>
              <a:rPr lang="tr-TR" sz="1600" dirty="0">
                <a:latin typeface="Adobe Garamond Pro Bold" panose="02020702060506020403" pitchFamily="18" charset="-94"/>
              </a:rPr>
              <a:t>690. DÖNEM KARI VEYA ZARARI                  400.000  </a:t>
            </a:r>
          </a:p>
          <a:p>
            <a:pPr marL="0" indent="0" algn="just">
              <a:buFontTx/>
              <a:buNone/>
              <a:defRPr/>
            </a:pPr>
            <a:r>
              <a:rPr lang="tr-TR" sz="1600" dirty="0">
                <a:latin typeface="Adobe Garamond Pro Bold" panose="02020702060506020403" pitchFamily="18" charset="-94"/>
              </a:rPr>
              <a:t>	                623. SATILAN HİZMET MALİYETİ                    400.000 </a:t>
            </a:r>
          </a:p>
          <a:p>
            <a:pPr marL="0" indent="0" algn="just">
              <a:buFontTx/>
              <a:buNone/>
              <a:defRPr/>
            </a:pPr>
            <a:r>
              <a:rPr lang="tr-TR" sz="1600" dirty="0">
                <a:latin typeface="Adobe Garamond Pro Bold" panose="02020702060506020403" pitchFamily="18" charset="-94"/>
              </a:rPr>
              <a:t>-----------------------------------------------------------------------------------------------------------</a:t>
            </a:r>
          </a:p>
          <a:p>
            <a:pPr marL="0" indent="0" algn="just">
              <a:buFontTx/>
              <a:buNone/>
              <a:defRPr/>
            </a:pPr>
            <a:endParaRPr lang="tr-TR" sz="1800" i="1" dirty="0">
              <a:latin typeface="Adobe Garamond Pro Bold" panose="02020702060506020403" pitchFamily="18" charset="-94"/>
            </a:endParaRPr>
          </a:p>
          <a:p>
            <a:pPr marL="0" indent="0">
              <a:buFontTx/>
              <a:buNone/>
              <a:defRPr/>
            </a:pPr>
            <a:endParaRPr lang="tr-TR" sz="1800" dirty="0"/>
          </a:p>
        </p:txBody>
      </p:sp>
      <p:sp>
        <p:nvSpPr>
          <p:cNvPr id="37891" name="Oval 6">
            <a:extLst>
              <a:ext uri="{FF2B5EF4-FFF2-40B4-BE49-F238E27FC236}">
                <a16:creationId xmlns:a16="http://schemas.microsoft.com/office/drawing/2014/main" id="{B5E42B46-1798-F79D-10D5-7003B7AD69DC}"/>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7892" name="Text Box 9">
            <a:extLst>
              <a:ext uri="{FF2B5EF4-FFF2-40B4-BE49-F238E27FC236}">
                <a16:creationId xmlns:a16="http://schemas.microsoft.com/office/drawing/2014/main" id="{C5803235-2865-188B-81A0-4614A6D9865C}"/>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37893" name="WordArt 14">
            <a:extLst>
              <a:ext uri="{FF2B5EF4-FFF2-40B4-BE49-F238E27FC236}">
                <a16:creationId xmlns:a16="http://schemas.microsoft.com/office/drawing/2014/main" id="{E466B145-4E0C-3148-8FCF-EC12143699D9}"/>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C65A4ABB-0F0B-4A71-A04D-DED50643BBAF}"/>
              </a:ext>
            </a:extLst>
          </p:cNvPr>
          <p:cNvSpPr>
            <a:spLocks noGrp="1"/>
          </p:cNvSpPr>
          <p:nvPr>
            <p:ph type="sldNum" sz="quarter" idx="12"/>
          </p:nvPr>
        </p:nvSpPr>
        <p:spPr/>
        <p:txBody>
          <a:bodyPr/>
          <a:lstStyle/>
          <a:p>
            <a:pPr>
              <a:defRPr/>
            </a:pPr>
            <a:fld id="{FFCED320-D61A-4F04-8CBF-F5E7B79E4023}" type="slidenum">
              <a:rPr lang="tr-TR" altLang="tr-TR" smtClean="0"/>
              <a:pPr>
                <a:defRPr/>
              </a:pPr>
              <a:t>32</a:t>
            </a:fld>
            <a:endParaRPr lang="tr-TR" alt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85493AED-50FD-8DA1-56FA-E5B1133CC382}"/>
              </a:ext>
            </a:extLst>
          </p:cNvPr>
          <p:cNvSpPr>
            <a:spLocks noGrp="1"/>
          </p:cNvSpPr>
          <p:nvPr>
            <p:ph idx="1"/>
          </p:nvPr>
        </p:nvSpPr>
        <p:spPr>
          <a:xfrm>
            <a:off x="395288" y="595313"/>
            <a:ext cx="8229600" cy="5576887"/>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Ç. İstisna Kazancın Tespiti ve Muhasebeleştirilmesi</a:t>
            </a:r>
            <a:r>
              <a:rPr lang="tr-TR" sz="2800" dirty="0">
                <a:solidFill>
                  <a:srgbClr val="000000"/>
                </a:solidFill>
                <a:effectLst>
                  <a:outerShdw blurRad="38100" dist="38100" dir="2700000" algn="tl">
                    <a:srgbClr val="000000">
                      <a:alpha val="43137"/>
                    </a:srgbClr>
                  </a:outerShdw>
                </a:effectLst>
                <a:latin typeface="Adobe Garamond Pro Bold" panose="02020702060506020403" pitchFamily="18" charset="-94"/>
              </a:rPr>
              <a:t> </a:t>
            </a:r>
          </a:p>
          <a:p>
            <a:pPr marL="0" indent="0" algn="ctr" eaLnBrk="1" hangingPunct="1">
              <a:buFontTx/>
              <a:buNone/>
              <a:defRPr/>
            </a:pPr>
            <a:endParaRPr lang="tr-TR" sz="1400" b="1" dirty="0"/>
          </a:p>
          <a:p>
            <a:pPr marL="0" indent="0" algn="just" eaLnBrk="1" hangingPunct="1">
              <a:buFontTx/>
              <a:buNone/>
              <a:defRPr/>
            </a:pPr>
            <a:r>
              <a:rPr lang="tr-TR" sz="1800" b="1" dirty="0">
                <a:solidFill>
                  <a:srgbClr val="7030A0"/>
                </a:solidFill>
                <a:latin typeface="Adobe Garamond Pro Bold" panose="02020702060506020403" pitchFamily="18" charset="-94"/>
              </a:rPr>
              <a:t>3) Gayrimaddi hakkın satışının muhasebeleştirilmesi</a:t>
            </a:r>
            <a:endParaRPr lang="tr-TR" sz="1800" dirty="0">
              <a:solidFill>
                <a:srgbClr val="7030A0"/>
              </a:solidFill>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 </a:t>
            </a:r>
          </a:p>
          <a:p>
            <a:pPr marL="0" indent="0" algn="just">
              <a:buFontTx/>
              <a:buNone/>
              <a:defRPr/>
            </a:pPr>
            <a:r>
              <a:rPr lang="tr-TR" sz="1600" b="1" dirty="0">
                <a:latin typeface="Adobe Garamond Pro Bold" panose="02020702060506020403" pitchFamily="18" charset="-94"/>
              </a:rPr>
              <a:t>Örneğin; </a:t>
            </a:r>
            <a:r>
              <a:rPr lang="tr-TR" sz="1600" dirty="0">
                <a:latin typeface="Adobe Garamond Pro Bold" panose="02020702060506020403" pitchFamily="18" charset="-94"/>
              </a:rPr>
              <a:t>Şirket Mayıs/2025’de, Teknokentteki Ar-Ge harcamaları sonucu oluşturduğu yazılımı 5.000.000 TL’ye satmıştır. 2022, 2023 ve 2024 yıllarında toplam 1.200.000 TL amortisman ayrılmıştır.</a:t>
            </a:r>
          </a:p>
          <a:p>
            <a:pPr marL="0" indent="0">
              <a:buFontTx/>
              <a:buNone/>
              <a:defRPr/>
            </a:pPr>
            <a:endParaRPr lang="tr-TR" sz="1600" dirty="0">
              <a:latin typeface="Adobe Garamond Pro Bold" panose="02020702060506020403" pitchFamily="18" charset="-94"/>
            </a:endParaRPr>
          </a:p>
          <a:p>
            <a:pPr marL="0" indent="0">
              <a:buFontTx/>
              <a:buNone/>
              <a:defRPr/>
            </a:pPr>
            <a:r>
              <a:rPr lang="tr-TR" sz="1400" dirty="0">
                <a:latin typeface="Adobe Garamond Pro Bold" panose="02020702060506020403" pitchFamily="18" charset="-94"/>
              </a:rPr>
              <a:t>------------------------------------------…/05/2025--------------------------------------------------------</a:t>
            </a:r>
          </a:p>
          <a:p>
            <a:pPr marL="0" indent="0">
              <a:buFontTx/>
              <a:buNone/>
              <a:defRPr/>
            </a:pPr>
            <a:r>
              <a:rPr lang="tr-TR" sz="1400" dirty="0">
                <a:latin typeface="Adobe Garamond Pro Bold" panose="02020702060506020403" pitchFamily="18" charset="-94"/>
              </a:rPr>
              <a:t>102. BANKALAR                                             5.000.000</a:t>
            </a:r>
          </a:p>
          <a:p>
            <a:pPr marL="0" indent="0">
              <a:buFontTx/>
              <a:buNone/>
              <a:defRPr/>
            </a:pPr>
            <a:r>
              <a:rPr lang="tr-TR" sz="1400" dirty="0">
                <a:latin typeface="Adobe Garamond Pro Bold" panose="02020702060506020403" pitchFamily="18" charset="-94"/>
              </a:rPr>
              <a:t>268. BİRİKMİŞ AMORTİSMANLAR              1.200.000</a:t>
            </a:r>
          </a:p>
          <a:p>
            <a:pPr marL="0" indent="0">
              <a:buFontTx/>
              <a:buNone/>
              <a:defRPr/>
            </a:pPr>
            <a:endParaRPr lang="tr-TR" sz="1400" dirty="0">
              <a:latin typeface="Adobe Garamond Pro Bold" panose="02020702060506020403" pitchFamily="18" charset="-94"/>
            </a:endParaRPr>
          </a:p>
          <a:p>
            <a:pPr marL="0" indent="0">
              <a:buFontTx/>
              <a:buNone/>
              <a:defRPr/>
            </a:pPr>
            <a:r>
              <a:rPr lang="tr-TR" sz="1400" dirty="0">
                <a:latin typeface="Adobe Garamond Pro Bold" panose="02020702060506020403" pitchFamily="18" charset="-94"/>
              </a:rPr>
              <a:t>                                             263. ARAŞTIRMA VE GELİŞTİRME GİD.      2.000.000</a:t>
            </a:r>
          </a:p>
          <a:p>
            <a:pPr marL="0" indent="0">
              <a:buFontTx/>
              <a:buNone/>
              <a:defRPr/>
            </a:pPr>
            <a:r>
              <a:rPr lang="tr-TR" sz="1400" dirty="0">
                <a:latin typeface="Adobe Garamond Pro Bold" panose="02020702060506020403" pitchFamily="18" charset="-94"/>
              </a:rPr>
              <a:t>                                             649. DİĞ. OLAĞAN GEL. VE KARLAR          4.200.000</a:t>
            </a:r>
          </a:p>
          <a:p>
            <a:pPr marL="0" indent="0">
              <a:buFontTx/>
              <a:buNone/>
              <a:defRPr/>
            </a:pPr>
            <a:r>
              <a:rPr lang="tr-TR" sz="1400" dirty="0">
                <a:latin typeface="Adobe Garamond Pro Bold" panose="02020702060506020403" pitchFamily="18" charset="-94"/>
              </a:rPr>
              <a:t>-----------------------------------------------------------------------------------------------------------------</a:t>
            </a:r>
          </a:p>
          <a:p>
            <a:pPr marL="0" indent="0" algn="just">
              <a:buFontTx/>
              <a:buNone/>
              <a:defRPr/>
            </a:pPr>
            <a:r>
              <a:rPr lang="tr-TR" sz="1600" dirty="0">
                <a:latin typeface="Adobe Garamond Pro Bold" panose="02020702060506020403" pitchFamily="18" charset="-94"/>
              </a:rPr>
              <a:t>Ar-Ge sonucu oluşan yazılımın satışından elde edilen kazanç kurumlar vergisinden; bu satış işlemi de KDV’den istisnadır. Buna göre;</a:t>
            </a:r>
          </a:p>
          <a:p>
            <a:pPr marL="0" indent="0" algn="just">
              <a:buFontTx/>
              <a:buNone/>
              <a:defRPr/>
            </a:pPr>
            <a:endParaRPr lang="tr-TR" sz="1600" dirty="0">
              <a:latin typeface="Adobe Garamond Pro Bold" panose="02020702060506020403" pitchFamily="18" charset="-94"/>
            </a:endParaRPr>
          </a:p>
          <a:p>
            <a:pPr marL="0" indent="0" algn="just">
              <a:buFontTx/>
              <a:buNone/>
              <a:defRPr/>
            </a:pPr>
            <a:r>
              <a:rPr lang="tr-TR" sz="1600" dirty="0">
                <a:latin typeface="Adobe Garamond Pro Bold" panose="02020702060506020403" pitchFamily="18" charset="-94"/>
              </a:rPr>
              <a:t>- 4.200.000 TL üzerinden Kurumlar vergisi</a:t>
            </a:r>
          </a:p>
          <a:p>
            <a:pPr marL="0" indent="0" algn="just">
              <a:buFontTx/>
              <a:buNone/>
              <a:defRPr/>
            </a:pPr>
            <a:r>
              <a:rPr lang="tr-TR" sz="1600" dirty="0">
                <a:latin typeface="Adobe Garamond Pro Bold" panose="02020702060506020403" pitchFamily="18" charset="-94"/>
              </a:rPr>
              <a:t>- 5.000.000 TL üzerinden de  KDV</a:t>
            </a:r>
            <a:r>
              <a:rPr lang="tr-TR" sz="1600" b="1" i="1" dirty="0">
                <a:latin typeface="Adobe Garamond Pro Bold" panose="02020702060506020403" pitchFamily="18" charset="-94"/>
              </a:rPr>
              <a:t> hesaplanmayacaktır.</a:t>
            </a:r>
            <a:endParaRPr lang="tr-TR" sz="1600" dirty="0">
              <a:latin typeface="Adobe Garamond Pro Bold" panose="02020702060506020403" pitchFamily="18" charset="-94"/>
            </a:endParaRPr>
          </a:p>
          <a:p>
            <a:pPr marL="0" indent="0" algn="just">
              <a:buFontTx/>
              <a:buNone/>
              <a:defRPr/>
            </a:pPr>
            <a:endParaRPr lang="tr-TR" sz="1800" dirty="0"/>
          </a:p>
        </p:txBody>
      </p:sp>
      <p:sp>
        <p:nvSpPr>
          <p:cNvPr id="39939" name="Oval 6">
            <a:extLst>
              <a:ext uri="{FF2B5EF4-FFF2-40B4-BE49-F238E27FC236}">
                <a16:creationId xmlns:a16="http://schemas.microsoft.com/office/drawing/2014/main" id="{3F1D7791-B7E5-9782-5948-440EAEE135DE}"/>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39940" name="Text Box 9">
            <a:extLst>
              <a:ext uri="{FF2B5EF4-FFF2-40B4-BE49-F238E27FC236}">
                <a16:creationId xmlns:a16="http://schemas.microsoft.com/office/drawing/2014/main" id="{92DAE28E-8CD3-A994-C500-3CD25178E193}"/>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39941" name="WordArt 14">
            <a:extLst>
              <a:ext uri="{FF2B5EF4-FFF2-40B4-BE49-F238E27FC236}">
                <a16:creationId xmlns:a16="http://schemas.microsoft.com/office/drawing/2014/main" id="{8A502EC6-52F8-1430-A384-FD291D3E75E8}"/>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6AAA4470-EBD2-296D-5D3D-49292A0C538A}"/>
              </a:ext>
            </a:extLst>
          </p:cNvPr>
          <p:cNvSpPr>
            <a:spLocks noGrp="1"/>
          </p:cNvSpPr>
          <p:nvPr>
            <p:ph type="sldNum" sz="quarter" idx="12"/>
          </p:nvPr>
        </p:nvSpPr>
        <p:spPr/>
        <p:txBody>
          <a:bodyPr/>
          <a:lstStyle/>
          <a:p>
            <a:pPr>
              <a:defRPr/>
            </a:pPr>
            <a:fld id="{FFCED320-D61A-4F04-8CBF-F5E7B79E4023}" type="slidenum">
              <a:rPr lang="tr-TR" altLang="tr-TR" smtClean="0"/>
              <a:pPr>
                <a:defRPr/>
              </a:pPr>
              <a:t>33</a:t>
            </a:fld>
            <a:endParaRPr lang="tr-TR" alt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F849B966-23FE-3B7C-4D8E-4DE1AD188FD1}"/>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Ç. İstisna Kazancın Tespiti ve Muhasebeleştirilmesi</a:t>
            </a:r>
            <a:r>
              <a:rPr lang="tr-TR" sz="2800" dirty="0">
                <a:solidFill>
                  <a:srgbClr val="000000"/>
                </a:solidFill>
                <a:effectLst>
                  <a:outerShdw blurRad="38100" dist="38100" dir="2700000" algn="tl">
                    <a:srgbClr val="000000">
                      <a:alpha val="43137"/>
                    </a:srgbClr>
                  </a:outerShdw>
                </a:effectLst>
                <a:latin typeface="Adobe Garamond Pro Bold" panose="02020702060506020403" pitchFamily="18" charset="-94"/>
              </a:rPr>
              <a:t> </a:t>
            </a:r>
          </a:p>
          <a:p>
            <a:pPr marL="0" indent="0" algn="just" eaLnBrk="1" hangingPunct="1">
              <a:buFontTx/>
              <a:buNone/>
              <a:defRPr/>
            </a:pPr>
            <a:endParaRPr lang="tr-TR" sz="1800" b="1" dirty="0">
              <a:solidFill>
                <a:srgbClr val="7030A0"/>
              </a:solidFill>
              <a:latin typeface="Adobe Garamond Pro Bold" panose="02020702060506020403" pitchFamily="18" charset="-94"/>
            </a:endParaRPr>
          </a:p>
          <a:p>
            <a:pPr marL="0" indent="0" algn="just" eaLnBrk="1" hangingPunct="1">
              <a:buFontTx/>
              <a:buNone/>
              <a:defRPr/>
            </a:pPr>
            <a:r>
              <a:rPr lang="tr-TR" sz="1800" b="1" dirty="0">
                <a:solidFill>
                  <a:srgbClr val="7030A0"/>
                </a:solidFill>
                <a:latin typeface="Adobe Garamond Pro Bold" panose="02020702060506020403" pitchFamily="18" charset="-94"/>
              </a:rPr>
              <a:t>4) Ar-Ge faaliyetinin başarısız olması</a:t>
            </a:r>
          </a:p>
          <a:p>
            <a:pPr marL="0" indent="0" algn="just" eaLnBrk="1" hangingPunct="1">
              <a:buFontTx/>
              <a:buNone/>
              <a:defRPr/>
            </a:pPr>
            <a:endParaRPr lang="tr-TR" sz="1800" dirty="0">
              <a:solidFill>
                <a:srgbClr val="7030A0"/>
              </a:solidFill>
              <a:latin typeface="Adobe Garamond Pro Bold" panose="02020702060506020403" pitchFamily="18" charset="-94"/>
            </a:endParaRPr>
          </a:p>
          <a:p>
            <a:pPr marL="0" indent="0" algn="just" eaLnBrk="1" hangingPunct="1">
              <a:buFontTx/>
              <a:buNone/>
              <a:defRPr/>
            </a:pPr>
            <a:r>
              <a:rPr lang="tr-TR" sz="1600" dirty="0">
                <a:latin typeface="Adobe Garamond Pro Bold" panose="02020702060506020403" pitchFamily="18" charset="-94"/>
              </a:rPr>
              <a:t>Projelerin tamamlanmasına imkan kalmaması veya projenin başarısızlıkla sonuçlanması nedeniyle herhangi bir iktisadi kıymetin/gayrimaddi hakkın ortaya çıkmadığı durumlarda önceki yıllarda aktifleştirilmiş olan tutarlar, projenin başarısızlıkla sonuçlandığı hesap döneminde doğrudan gider yazılır.</a:t>
            </a:r>
          </a:p>
          <a:p>
            <a:pPr marL="0" indent="0" algn="just" eaLnBrk="1" hangingPunct="1">
              <a:buFontTx/>
              <a:buNone/>
              <a:defRPr/>
            </a:pPr>
            <a:endParaRPr lang="tr-TR" sz="1600" dirty="0">
              <a:latin typeface="Adobe Garamond Pro Bold" panose="02020702060506020403" pitchFamily="18" charset="-94"/>
            </a:endParaRPr>
          </a:p>
          <a:p>
            <a:pPr marL="0" indent="0" algn="just" eaLnBrk="1" hangingPunct="1">
              <a:buFontTx/>
              <a:buNone/>
              <a:defRPr/>
            </a:pPr>
            <a:r>
              <a:rPr lang="tr-TR" sz="1600" dirty="0">
                <a:latin typeface="Adobe Garamond Pro Bold" panose="02020702060506020403" pitchFamily="18" charset="-94"/>
              </a:rPr>
              <a:t>Bu durumda amortisman uygulaması söz konusu değildir. Bir önceki örnekte yer alan şirketin, 2025/Nisan ayında yazılım faaliyetinin başarısızlıkla sonuçlanmasının tespiti durumunda;</a:t>
            </a:r>
          </a:p>
          <a:p>
            <a:pPr marL="0" indent="0" algn="just" eaLnBrk="1" hangingPunct="1">
              <a:buFontTx/>
              <a:buNone/>
              <a:defRPr/>
            </a:pPr>
            <a:endParaRPr lang="tr-TR" sz="1600" dirty="0">
              <a:latin typeface="Adobe Garamond Pro Bold" panose="02020702060506020403" pitchFamily="18" charset="-94"/>
            </a:endParaRPr>
          </a:p>
          <a:p>
            <a:pPr marL="0" indent="0">
              <a:buFontTx/>
              <a:buNone/>
              <a:defRPr/>
            </a:pPr>
            <a:r>
              <a:rPr lang="tr-TR" sz="1400" dirty="0">
                <a:latin typeface="Adobe Garamond Pro Bold" panose="02020702060506020403" pitchFamily="18" charset="-94"/>
              </a:rPr>
              <a:t>------------------------------------------…/04/2025---------------------------------------------------</a:t>
            </a:r>
          </a:p>
          <a:p>
            <a:pPr marL="0" indent="0">
              <a:buFontTx/>
              <a:buNone/>
              <a:defRPr/>
            </a:pPr>
            <a:r>
              <a:rPr lang="tr-TR" sz="1400" dirty="0">
                <a:latin typeface="Adobe Garamond Pro Bold" panose="02020702060506020403" pitchFamily="18" charset="-94"/>
              </a:rPr>
              <a:t> 689. DİĞER OLAĞANDIŞI GİD. VE ZAR.              2.000.000</a:t>
            </a:r>
          </a:p>
          <a:p>
            <a:pPr marL="0" indent="0">
              <a:buFontTx/>
              <a:buNone/>
              <a:defRPr/>
            </a:pPr>
            <a:r>
              <a:rPr lang="tr-TR" sz="1400" dirty="0">
                <a:latin typeface="Adobe Garamond Pro Bold" panose="02020702060506020403" pitchFamily="18" charset="-94"/>
              </a:rPr>
              <a:t>        01. KKEG   2.000.000</a:t>
            </a:r>
          </a:p>
          <a:p>
            <a:pPr marL="0" indent="0">
              <a:buFontTx/>
              <a:buNone/>
              <a:defRPr/>
            </a:pPr>
            <a:r>
              <a:rPr lang="tr-TR" sz="1400" dirty="0">
                <a:latin typeface="Adobe Garamond Pro Bold" panose="02020702060506020403" pitchFamily="18" charset="-94"/>
              </a:rPr>
              <a:t>	                    263. ARAŞTIRMA VE GELİŞTİRME GİD.             2.000.000</a:t>
            </a:r>
          </a:p>
          <a:p>
            <a:pPr marL="0" indent="0">
              <a:buFontTx/>
              <a:buNone/>
              <a:defRPr/>
            </a:pPr>
            <a:r>
              <a:rPr lang="tr-TR" sz="1400" dirty="0">
                <a:latin typeface="Adobe Garamond Pro Bold" panose="02020702060506020403" pitchFamily="18" charset="-94"/>
              </a:rPr>
              <a:t>-----------------------------------------------------------------------------------------------------------</a:t>
            </a:r>
          </a:p>
          <a:p>
            <a:pPr marL="0" indent="0" algn="just">
              <a:buFontTx/>
              <a:buNone/>
              <a:defRPr/>
            </a:pPr>
            <a:r>
              <a:rPr lang="tr-TR" sz="1600" dirty="0">
                <a:latin typeface="Adobe Garamond Pro Bold" panose="02020702060506020403" pitchFamily="18" charset="-94"/>
              </a:rPr>
              <a:t>Böylece şirket, Ar-Ge harcamaları dolayısıyla oluşan tutarları muhasebe kayıtlarında tek seferde gider yazacaktır. </a:t>
            </a:r>
            <a:r>
              <a:rPr lang="tr-TR" sz="1600" i="1" dirty="0">
                <a:solidFill>
                  <a:srgbClr val="FF0000"/>
                </a:solidFill>
                <a:latin typeface="Adobe Garamond Pro Bold" panose="02020702060506020403" pitchFamily="18" charset="-94"/>
              </a:rPr>
              <a:t>Ancak, oluşan bu zarar kurumlar vergisi matrahının tespitinde dikkate alınamayacaktır.</a:t>
            </a:r>
            <a:endParaRPr lang="tr-TR" sz="1600" dirty="0">
              <a:solidFill>
                <a:srgbClr val="FF0000"/>
              </a:solidFill>
              <a:latin typeface="Adobe Garamond Pro Bold" panose="02020702060506020403" pitchFamily="18" charset="-94"/>
            </a:endParaRPr>
          </a:p>
        </p:txBody>
      </p:sp>
      <p:sp>
        <p:nvSpPr>
          <p:cNvPr id="40963" name="Oval 6">
            <a:extLst>
              <a:ext uri="{FF2B5EF4-FFF2-40B4-BE49-F238E27FC236}">
                <a16:creationId xmlns:a16="http://schemas.microsoft.com/office/drawing/2014/main" id="{BBBB3F7A-2795-1C8D-B9F3-AAA523D46D4C}"/>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40964" name="Text Box 9">
            <a:extLst>
              <a:ext uri="{FF2B5EF4-FFF2-40B4-BE49-F238E27FC236}">
                <a16:creationId xmlns:a16="http://schemas.microsoft.com/office/drawing/2014/main" id="{782A7E93-7616-C550-6DDB-3D4FDC9E8FF1}"/>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40965" name="WordArt 14">
            <a:extLst>
              <a:ext uri="{FF2B5EF4-FFF2-40B4-BE49-F238E27FC236}">
                <a16:creationId xmlns:a16="http://schemas.microsoft.com/office/drawing/2014/main" id="{B5001FC7-BFDE-20E9-09C2-DA2AF1ACA123}"/>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32201591-C1D4-4085-4C7A-2B9C2EE5ECBC}"/>
              </a:ext>
            </a:extLst>
          </p:cNvPr>
          <p:cNvSpPr>
            <a:spLocks noGrp="1"/>
          </p:cNvSpPr>
          <p:nvPr>
            <p:ph type="sldNum" sz="quarter" idx="12"/>
          </p:nvPr>
        </p:nvSpPr>
        <p:spPr/>
        <p:txBody>
          <a:bodyPr/>
          <a:lstStyle/>
          <a:p>
            <a:pPr>
              <a:defRPr/>
            </a:pPr>
            <a:fld id="{FFCED320-D61A-4F04-8CBF-F5E7B79E4023}" type="slidenum">
              <a:rPr lang="tr-TR" altLang="tr-TR" smtClean="0"/>
              <a:pPr>
                <a:defRPr/>
              </a:pPr>
              <a:t>34</a:t>
            </a:fld>
            <a:endParaRPr lang="tr-TR" alt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A9527EAC-F3AA-A4F9-A6D0-497A4176B5FD}"/>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D. Kurumlar Vergisi İstisnasının Kapsamı ve Şartları</a:t>
            </a:r>
          </a:p>
          <a:p>
            <a:pPr marL="0" indent="0" algn="just" eaLnBrk="1" hangingPunct="1">
              <a:buFontTx/>
              <a:buNone/>
              <a:defRPr/>
            </a:pPr>
            <a:endParaRPr lang="tr-TR" dirty="0"/>
          </a:p>
          <a:p>
            <a:pPr marL="0" indent="0" algn="just">
              <a:buFontTx/>
              <a:buNone/>
              <a:defRPr/>
            </a:pPr>
            <a:r>
              <a:rPr lang="tr-TR" sz="1800" dirty="0">
                <a:latin typeface="Adobe Garamond Pro Bold" panose="02020702060506020403" pitchFamily="18" charset="-94"/>
              </a:rPr>
              <a:t>Gelir ve kurumlar vergisi mükellefleri, teknopark kazanç istisnasından yararlanırlar. İstisna uygulamasından, tam ve dar mükellef ayrımı gözetilmeksizin tüm mükellefler faydalanır.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Teknoparklarda faaliyet gösteren işletmelerin;</a:t>
            </a:r>
          </a:p>
          <a:p>
            <a:pPr marL="0" indent="0" algn="just">
              <a:buFontTx/>
              <a:buNone/>
              <a:defRPr/>
            </a:pPr>
            <a:r>
              <a:rPr lang="tr-TR" sz="1800" dirty="0">
                <a:latin typeface="Adobe Garamond Pro Bold" panose="02020702060506020403" pitchFamily="18" charset="-94"/>
              </a:rPr>
              <a:t> </a:t>
            </a:r>
          </a:p>
          <a:p>
            <a:pPr marL="0" indent="0" algn="just">
              <a:buFontTx/>
              <a:buNone/>
              <a:defRPr/>
            </a:pPr>
            <a:r>
              <a:rPr lang="tr-TR" sz="1800" dirty="0">
                <a:latin typeface="Adobe Garamond Pro Bold" panose="02020702060506020403" pitchFamily="18" charset="-94"/>
              </a:rPr>
              <a:t>- Münhasıran (sadece) bu bölgedeki </a:t>
            </a:r>
          </a:p>
          <a:p>
            <a:pPr marL="0" indent="0" algn="just">
              <a:buFontTx/>
              <a:buNone/>
              <a:defRPr/>
            </a:pPr>
            <a:r>
              <a:rPr lang="tr-TR" sz="1800" dirty="0">
                <a:latin typeface="Adobe Garamond Pro Bold" panose="02020702060506020403" pitchFamily="18" charset="-94"/>
              </a:rPr>
              <a:t>- Ar-Ge, yazılım ve tasarım faaliyetlerinden elde ettikleri kazançlar</a:t>
            </a:r>
          </a:p>
          <a:p>
            <a:pPr marL="0" indent="0" algn="just">
              <a:buFontTx/>
              <a:buNone/>
              <a:defRPr/>
            </a:pPr>
            <a:r>
              <a:rPr lang="tr-TR" sz="1800" dirty="0">
                <a:latin typeface="Adobe Garamond Pro Bold" panose="02020702060506020403" pitchFamily="18" charset="-94"/>
              </a:rPr>
              <a:t>- 31.12.2028 tarihine kadar </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gelir ve kurumlar vergisinden istisnadır. </a:t>
            </a:r>
          </a:p>
        </p:txBody>
      </p:sp>
      <p:sp>
        <p:nvSpPr>
          <p:cNvPr id="43011" name="Text Box 5">
            <a:extLst>
              <a:ext uri="{FF2B5EF4-FFF2-40B4-BE49-F238E27FC236}">
                <a16:creationId xmlns:a16="http://schemas.microsoft.com/office/drawing/2014/main" id="{A77C7CE3-B3C5-4F3A-EF5E-4C271D3581F9}"/>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43012" name="Oval 6">
            <a:extLst>
              <a:ext uri="{FF2B5EF4-FFF2-40B4-BE49-F238E27FC236}">
                <a16:creationId xmlns:a16="http://schemas.microsoft.com/office/drawing/2014/main" id="{02CD72FA-E101-4894-444B-75A09E8796AB}"/>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43013" name="Text Box 9">
            <a:extLst>
              <a:ext uri="{FF2B5EF4-FFF2-40B4-BE49-F238E27FC236}">
                <a16:creationId xmlns:a16="http://schemas.microsoft.com/office/drawing/2014/main" id="{74ABE690-789C-FB65-3115-702FEB72D596}"/>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43014" name="WordArt 14">
            <a:extLst>
              <a:ext uri="{FF2B5EF4-FFF2-40B4-BE49-F238E27FC236}">
                <a16:creationId xmlns:a16="http://schemas.microsoft.com/office/drawing/2014/main" id="{E83B3780-5732-57D7-0DB2-E4F2418513CA}"/>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0FF1963C-6508-FC1A-9A0D-DFF31587D182}"/>
              </a:ext>
            </a:extLst>
          </p:cNvPr>
          <p:cNvSpPr>
            <a:spLocks noGrp="1"/>
          </p:cNvSpPr>
          <p:nvPr>
            <p:ph type="sldNum" sz="quarter" idx="12"/>
          </p:nvPr>
        </p:nvSpPr>
        <p:spPr/>
        <p:txBody>
          <a:bodyPr/>
          <a:lstStyle/>
          <a:p>
            <a:pPr>
              <a:defRPr/>
            </a:pPr>
            <a:fld id="{FFCED320-D61A-4F04-8CBF-F5E7B79E4023}" type="slidenum">
              <a:rPr lang="tr-TR" altLang="tr-TR" smtClean="0"/>
              <a:pPr>
                <a:defRPr/>
              </a:pPr>
              <a:t>35</a:t>
            </a:fld>
            <a:endParaRPr lang="tr-TR" alt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EFED2D37-E69A-5B64-64A6-AB3347CAE622}"/>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D. Kurumlar Vergisi İstisnasının Kapsamı ve Şartları</a:t>
            </a:r>
            <a:endParaRPr lang="tr-TR" dirty="0"/>
          </a:p>
          <a:p>
            <a:pPr marL="0" indent="0" algn="just">
              <a:buFontTx/>
              <a:buNone/>
              <a:defRPr/>
            </a:pPr>
            <a:endParaRPr lang="tr-TR" sz="1600" b="1" dirty="0">
              <a:solidFill>
                <a:srgbClr val="00B050"/>
              </a:solidFill>
            </a:endParaRPr>
          </a:p>
          <a:p>
            <a:pPr algn="just">
              <a:buFont typeface="Wingdings" panose="05000000000000000000" pitchFamily="2" charset="2"/>
              <a:buChar char="ü"/>
              <a:defRPr/>
            </a:pPr>
            <a:r>
              <a:rPr lang="tr-TR" sz="1800" b="1" dirty="0">
                <a:latin typeface="Adobe Garamond Pro Bold" panose="02020702060506020403" pitchFamily="18" charset="-94"/>
              </a:rPr>
              <a:t>Teknoparklardaki işletmelerin vade farkı ile kur farkı gelirleri istisna kapsamında değerlendirilir mi?</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dirty="0">
                <a:latin typeface="Adobe Garamond Pro Bold" panose="02020702060506020403" pitchFamily="18" charset="-94"/>
              </a:rPr>
              <a:t>Teknoparklardaki Ar-Ge ve yazılım faaliyetleri dolayısıyla oluşan vade ve kur farklarının istisna kapsamında değerlendirilip değerlendirilmeyeceği konusunda, bu faaliyetlerden elde edilen kazançlardan doğan alacaklara ilişkin kur farkı ve vade farkı gelirlerinin istisna kapsamında olduğu belirtilmiştir.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2000" b="1" dirty="0">
                <a:solidFill>
                  <a:srgbClr val="FF0000"/>
                </a:solidFill>
              </a:rPr>
              <a:t>Ar-</a:t>
            </a:r>
            <a:r>
              <a:rPr lang="tr-TR" sz="2000" b="1" dirty="0" err="1">
                <a:solidFill>
                  <a:srgbClr val="FF0000"/>
                </a:solidFill>
              </a:rPr>
              <a:t>Ge</a:t>
            </a:r>
            <a:r>
              <a:rPr lang="tr-TR" sz="2000" b="1" dirty="0">
                <a:solidFill>
                  <a:srgbClr val="FF0000"/>
                </a:solidFill>
              </a:rPr>
              <a:t> faaliyetlerinden elde edilse dahi nakitlerin değerlendirilmesi sonucu oluşan gelirler, yabancı paraların değerlenmesinden kaynaklanan kur farkları ise istisna kapsamında değildir</a:t>
            </a:r>
            <a:endParaRPr lang="tr-TR" sz="2000" dirty="0">
              <a:solidFill>
                <a:srgbClr val="FF0000"/>
              </a:solidFill>
              <a:latin typeface="Adobe Garamond Pro Bold" panose="02020702060506020403" pitchFamily="18" charset="-94"/>
            </a:endParaRPr>
          </a:p>
        </p:txBody>
      </p:sp>
      <p:sp>
        <p:nvSpPr>
          <p:cNvPr id="45059" name="Text Box 5">
            <a:extLst>
              <a:ext uri="{FF2B5EF4-FFF2-40B4-BE49-F238E27FC236}">
                <a16:creationId xmlns:a16="http://schemas.microsoft.com/office/drawing/2014/main" id="{65FF8CE7-FA12-A62D-E941-75B15CB2DB55}"/>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45060" name="Oval 6">
            <a:extLst>
              <a:ext uri="{FF2B5EF4-FFF2-40B4-BE49-F238E27FC236}">
                <a16:creationId xmlns:a16="http://schemas.microsoft.com/office/drawing/2014/main" id="{70900FF5-C666-D354-C310-F4DCCFF4A2F4}"/>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45061" name="Text Box 9">
            <a:extLst>
              <a:ext uri="{FF2B5EF4-FFF2-40B4-BE49-F238E27FC236}">
                <a16:creationId xmlns:a16="http://schemas.microsoft.com/office/drawing/2014/main" id="{144E7EB7-BA80-33C7-4DA1-AFA9621F51BE}"/>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45062" name="WordArt 14">
            <a:extLst>
              <a:ext uri="{FF2B5EF4-FFF2-40B4-BE49-F238E27FC236}">
                <a16:creationId xmlns:a16="http://schemas.microsoft.com/office/drawing/2014/main" id="{FB00CCF8-971C-9E5D-4076-958EDC0D7DBB}"/>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FFEB3133-D3AB-D141-FF67-61B7D590B50A}"/>
              </a:ext>
            </a:extLst>
          </p:cNvPr>
          <p:cNvSpPr>
            <a:spLocks noGrp="1"/>
          </p:cNvSpPr>
          <p:nvPr>
            <p:ph type="sldNum" sz="quarter" idx="12"/>
          </p:nvPr>
        </p:nvSpPr>
        <p:spPr/>
        <p:txBody>
          <a:bodyPr/>
          <a:lstStyle/>
          <a:p>
            <a:pPr>
              <a:defRPr/>
            </a:pPr>
            <a:fld id="{FFCED320-D61A-4F04-8CBF-F5E7B79E4023}" type="slidenum">
              <a:rPr lang="tr-TR" altLang="tr-TR" smtClean="0"/>
              <a:pPr>
                <a:defRPr/>
              </a:pPr>
              <a:t>36</a:t>
            </a:fld>
            <a:endParaRPr lang="tr-TR" alt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5C54934F-738F-01A7-1239-1AAA9C5B4A70}"/>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E. İstisna Dışı Kazançlar</a:t>
            </a:r>
          </a:p>
          <a:p>
            <a:pPr marL="0" indent="0">
              <a:buFontTx/>
              <a:buNone/>
              <a:defRPr/>
            </a:pPr>
            <a:endParaRPr lang="tr-TR" sz="1800" dirty="0"/>
          </a:p>
          <a:p>
            <a:pPr marL="0" indent="0" algn="just">
              <a:buFontTx/>
              <a:buNone/>
              <a:defRPr/>
            </a:pPr>
            <a:r>
              <a:rPr lang="tr-TR" sz="1800" dirty="0">
                <a:latin typeface="Adobe Garamond Pro Bold" panose="02020702060506020403" pitchFamily="18" charset="-94"/>
              </a:rPr>
              <a:t>Teknoparklarda elde edilen kazançların yalnızca Ar-Ge, yazılım ve tasarım ile ilgili olanları vergiden istisna tutulur. Bunun dışında kalan kazançlar, teknoparkta elde edilse dahi vergiye tabi olacaktır.</a:t>
            </a:r>
          </a:p>
          <a:p>
            <a:pPr marL="0" indent="0" algn="just">
              <a:buFontTx/>
              <a:buNone/>
              <a:defRPr/>
            </a:pPr>
            <a:endParaRPr lang="tr-TR" sz="1800" b="1"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1) </a:t>
            </a:r>
            <a:r>
              <a:rPr lang="tr-TR" sz="1800" dirty="0">
                <a:latin typeface="Adobe Garamond Pro Bold" panose="02020702060506020403" pitchFamily="18" charset="-94"/>
              </a:rPr>
              <a:t>Ar-Ge, yazılım ve tasarım faaliyetleri dışındaki ticari işlemlerden elde edilen gelirler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2)</a:t>
            </a:r>
            <a:r>
              <a:rPr lang="tr-TR" sz="1800" dirty="0">
                <a:latin typeface="Adobe Garamond Pro Bold" panose="02020702060506020403" pitchFamily="18" charset="-94"/>
              </a:rPr>
              <a:t> Ar-Ge, yazılım ve tasarım kapsamında olmakla birlikte Bölge dışında yürütülen faaliyetler dolayısıyla elde edilen gelirler</a:t>
            </a:r>
          </a:p>
          <a:p>
            <a:pPr marL="0" indent="0" algn="just">
              <a:buFontTx/>
              <a:buNone/>
              <a:defRPr/>
            </a:pPr>
            <a:endParaRPr lang="tr-TR" sz="1800"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3)</a:t>
            </a:r>
            <a:r>
              <a:rPr lang="tr-TR" sz="1800" dirty="0">
                <a:latin typeface="Adobe Garamond Pro Bold" panose="02020702060506020403" pitchFamily="18" charset="-94"/>
              </a:rPr>
              <a:t> Diğer gelirler</a:t>
            </a:r>
          </a:p>
          <a:p>
            <a:pPr marL="0" indent="0" algn="just">
              <a:buFontTx/>
              <a:buNone/>
              <a:defRPr/>
            </a:pPr>
            <a:endParaRPr lang="tr-TR" sz="1800" b="1" i="1"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a)</a:t>
            </a:r>
            <a:r>
              <a:rPr lang="tr-TR" sz="1800" dirty="0">
                <a:latin typeface="Adobe Garamond Pro Bold" panose="02020702060506020403" pitchFamily="18" charset="-94"/>
              </a:rPr>
              <a:t> Nakitlerin değerlendirilmesi sonucu oluşan mevduat faizi, repo ve benzeri gelirler</a:t>
            </a:r>
          </a:p>
          <a:p>
            <a:pPr marL="0" indent="0" algn="just">
              <a:buFontTx/>
              <a:buNone/>
              <a:defRPr/>
            </a:pPr>
            <a:r>
              <a:rPr lang="tr-TR" sz="1800" b="1" dirty="0">
                <a:latin typeface="Adobe Garamond Pro Bold" panose="02020702060506020403" pitchFamily="18" charset="-94"/>
              </a:rPr>
              <a:t>b)</a:t>
            </a:r>
            <a:r>
              <a:rPr lang="tr-TR" sz="1800" dirty="0">
                <a:latin typeface="Adobe Garamond Pro Bold" panose="02020702060506020403" pitchFamily="18" charset="-94"/>
              </a:rPr>
              <a:t> Yabancı para cinsinden aktifler dolayısıyla oluşan kur farkları </a:t>
            </a:r>
          </a:p>
          <a:p>
            <a:pPr marL="0" indent="0" algn="just">
              <a:buFontTx/>
              <a:buNone/>
              <a:defRPr/>
            </a:pPr>
            <a:r>
              <a:rPr lang="tr-TR" sz="1800" b="1" dirty="0">
                <a:latin typeface="Adobe Garamond Pro Bold" panose="02020702060506020403" pitchFamily="18" charset="-94"/>
              </a:rPr>
              <a:t>c</a:t>
            </a:r>
            <a:r>
              <a:rPr lang="tr-TR" sz="1800" dirty="0">
                <a:latin typeface="Adobe Garamond Pro Bold" panose="02020702060506020403" pitchFamily="18" charset="-94"/>
              </a:rPr>
              <a:t>) İktisadi kıymetlerin elden çıkarılmasından doğan gelirler</a:t>
            </a:r>
          </a:p>
        </p:txBody>
      </p:sp>
      <p:sp>
        <p:nvSpPr>
          <p:cNvPr id="48131" name="Oval 6">
            <a:extLst>
              <a:ext uri="{FF2B5EF4-FFF2-40B4-BE49-F238E27FC236}">
                <a16:creationId xmlns:a16="http://schemas.microsoft.com/office/drawing/2014/main" id="{091845AE-4CA8-B226-1EDF-2B9727179A5E}"/>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48132" name="Text Box 9">
            <a:extLst>
              <a:ext uri="{FF2B5EF4-FFF2-40B4-BE49-F238E27FC236}">
                <a16:creationId xmlns:a16="http://schemas.microsoft.com/office/drawing/2014/main" id="{B7E0CEA9-DFFE-7433-4B45-7D404E892D86}"/>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48133" name="WordArt 14">
            <a:extLst>
              <a:ext uri="{FF2B5EF4-FFF2-40B4-BE49-F238E27FC236}">
                <a16:creationId xmlns:a16="http://schemas.microsoft.com/office/drawing/2014/main" id="{148F5366-8608-F54F-986D-A6FC87A80861}"/>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AAC03EA5-D40A-B450-2B07-E0AD3DF2362A}"/>
              </a:ext>
            </a:extLst>
          </p:cNvPr>
          <p:cNvSpPr>
            <a:spLocks noGrp="1"/>
          </p:cNvSpPr>
          <p:nvPr>
            <p:ph type="sldNum" sz="quarter" idx="12"/>
          </p:nvPr>
        </p:nvSpPr>
        <p:spPr/>
        <p:txBody>
          <a:bodyPr/>
          <a:lstStyle/>
          <a:p>
            <a:pPr>
              <a:defRPr/>
            </a:pPr>
            <a:fld id="{FFCED320-D61A-4F04-8CBF-F5E7B79E4023}" type="slidenum">
              <a:rPr lang="tr-TR" altLang="tr-TR" smtClean="0"/>
              <a:pPr>
                <a:defRPr/>
              </a:pPr>
              <a:t>37</a:t>
            </a:fld>
            <a:endParaRPr lang="tr-TR" alt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EF03251C-EF12-BE97-592B-69CD39FB2DC9}"/>
              </a:ext>
            </a:extLst>
          </p:cNvPr>
          <p:cNvSpPr>
            <a:spLocks noGrp="1"/>
          </p:cNvSpPr>
          <p:nvPr>
            <p:ph idx="1"/>
          </p:nvPr>
        </p:nvSpPr>
        <p:spPr>
          <a:xfrm>
            <a:off x="554038" y="588963"/>
            <a:ext cx="8229600" cy="5576887"/>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F. Hibeler</a:t>
            </a:r>
          </a:p>
          <a:p>
            <a:pPr marL="0" indent="0">
              <a:buFontTx/>
              <a:buNone/>
              <a:defRPr/>
            </a:pPr>
            <a:endParaRPr lang="tr-TR" sz="1800" dirty="0"/>
          </a:p>
          <a:p>
            <a:pPr marL="0" indent="0" algn="just">
              <a:buFontTx/>
              <a:buNone/>
              <a:defRPr/>
            </a:pPr>
            <a:r>
              <a:rPr lang="tr-TR" sz="1800" dirty="0">
                <a:latin typeface="Adobe Garamond Pro Bold" panose="02020702060506020403" pitchFamily="18" charset="-94"/>
              </a:rPr>
              <a:t>İstisnadan yararlanan Ar-Ge, yazılım ve tasarım projelerine ilişkin olarak TÜBİTAK, KOSGEB ve benzeri kurumlardan </a:t>
            </a:r>
            <a:r>
              <a:rPr lang="tr-TR" sz="1800" i="1" dirty="0">
                <a:latin typeface="Adobe Garamond Pro Bold" panose="02020702060506020403" pitchFamily="18" charset="-94"/>
              </a:rPr>
              <a:t>hibe şeklinde</a:t>
            </a:r>
            <a:r>
              <a:rPr lang="tr-TR" sz="1800" dirty="0">
                <a:latin typeface="Adobe Garamond Pro Bold" panose="02020702060506020403" pitchFamily="18" charset="-94"/>
              </a:rPr>
              <a:t> sağlanan destek tutarları ile diğer kurumların bu mahiyetteki her türlü bağış ve yardımları, kurum kazancına dahil edilecek ve </a:t>
            </a:r>
            <a:r>
              <a:rPr lang="tr-TR" sz="1800" i="1" u="sng" dirty="0">
                <a:solidFill>
                  <a:srgbClr val="FF0000"/>
                </a:solidFill>
                <a:latin typeface="Adobe Garamond Pro Bold" panose="02020702060506020403" pitchFamily="18" charset="-94"/>
              </a:rPr>
              <a:t>istisnadan yararlandırılacaktır.</a:t>
            </a:r>
          </a:p>
          <a:p>
            <a:pPr marL="0" indent="0" algn="just">
              <a:buFontTx/>
              <a:buNone/>
              <a:defRPr/>
            </a:pPr>
            <a:endParaRPr lang="tr-TR" sz="1800" b="1" dirty="0">
              <a:latin typeface="Adobe Garamond Pro Bold" panose="02020702060506020403" pitchFamily="18" charset="-94"/>
            </a:endParaRPr>
          </a:p>
          <a:p>
            <a:pPr marL="0" indent="0" algn="just">
              <a:buFontTx/>
              <a:buNone/>
              <a:defRPr/>
            </a:pPr>
            <a:r>
              <a:rPr lang="tr-TR" sz="1800" b="1" dirty="0">
                <a:latin typeface="Adobe Garamond Pro Bold" panose="02020702060506020403" pitchFamily="18" charset="-94"/>
              </a:rPr>
              <a:t>Örneğin;</a:t>
            </a:r>
            <a:r>
              <a:rPr lang="tr-TR" sz="1800" dirty="0">
                <a:latin typeface="Adobe Garamond Pro Bold" panose="02020702060506020403" pitchFamily="18" charset="-94"/>
              </a:rPr>
              <a:t> X A.Ş.’</a:t>
            </a:r>
            <a:r>
              <a:rPr lang="tr-TR" sz="1800" dirty="0" err="1">
                <a:latin typeface="Adobe Garamond Pro Bold" panose="02020702060506020403" pitchFamily="18" charset="-94"/>
              </a:rPr>
              <a:t>nin</a:t>
            </a:r>
            <a:r>
              <a:rPr lang="tr-TR" sz="1800" dirty="0">
                <a:latin typeface="Adobe Garamond Pro Bold" panose="02020702060506020403" pitchFamily="18" charset="-94"/>
              </a:rPr>
              <a:t> Teknoparkta bulunan şubesi, gerçekleştirdiği yazılım projesi dolayısıyla Bilim, Sanayi ve Teknoloji Bakanlığından hibe şeklinde 1000.000 TL destek almıştır. Bu durumda;</a:t>
            </a:r>
          </a:p>
          <a:p>
            <a:pPr marL="0" indent="0">
              <a:buFontTx/>
              <a:buNone/>
              <a:defRPr/>
            </a:pPr>
            <a:endParaRPr lang="tr-TR" sz="16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a:t>
            </a:r>
          </a:p>
          <a:p>
            <a:pPr marL="0" indent="0">
              <a:buFontTx/>
              <a:buNone/>
              <a:defRPr/>
            </a:pPr>
            <a:r>
              <a:rPr lang="tr-TR" sz="1600" dirty="0">
                <a:latin typeface="Adobe Garamond Pro Bold" panose="02020702060506020403" pitchFamily="18" charset="-94"/>
              </a:rPr>
              <a:t>102. BANKALAR                                           1000.000</a:t>
            </a:r>
          </a:p>
          <a:p>
            <a:pPr marL="0" indent="0">
              <a:buFontTx/>
              <a:buNone/>
              <a:defRPr/>
            </a:pPr>
            <a:endParaRPr lang="tr-TR" sz="1600" dirty="0">
              <a:latin typeface="Adobe Garamond Pro Bold" panose="02020702060506020403" pitchFamily="18" charset="-94"/>
            </a:endParaRPr>
          </a:p>
          <a:p>
            <a:pPr marL="0" indent="0">
              <a:buFontTx/>
              <a:buNone/>
              <a:defRPr/>
            </a:pPr>
            <a:r>
              <a:rPr lang="tr-TR" sz="1600" dirty="0">
                <a:latin typeface="Adobe Garamond Pro Bold" panose="02020702060506020403" pitchFamily="18" charset="-94"/>
              </a:rPr>
              <a:t>		  602. DİĞER GELİRLER                                  1000.000</a:t>
            </a:r>
          </a:p>
          <a:p>
            <a:pPr marL="0" indent="0">
              <a:buFontTx/>
              <a:buNone/>
              <a:defRPr/>
            </a:pPr>
            <a:r>
              <a:rPr lang="tr-TR" sz="1600" dirty="0">
                <a:latin typeface="Adobe Garamond Pro Bold" panose="02020702060506020403" pitchFamily="18" charset="-94"/>
              </a:rPr>
              <a:t>		         01. Hibe geliri   1000.000</a:t>
            </a:r>
          </a:p>
          <a:p>
            <a:pPr marL="0" indent="0">
              <a:buFontTx/>
              <a:buNone/>
              <a:defRPr/>
            </a:pPr>
            <a:r>
              <a:rPr lang="tr-TR" sz="1600" dirty="0">
                <a:latin typeface="Adobe Garamond Pro Bold" panose="02020702060506020403" pitchFamily="18" charset="-94"/>
              </a:rPr>
              <a:t>------------------------------------------------------------------------------------------------------</a:t>
            </a:r>
          </a:p>
          <a:p>
            <a:pPr marL="0" indent="0">
              <a:buFontTx/>
              <a:buNone/>
              <a:defRPr/>
            </a:pPr>
            <a:endParaRPr lang="tr-TR" sz="1600" dirty="0"/>
          </a:p>
        </p:txBody>
      </p:sp>
      <p:sp>
        <p:nvSpPr>
          <p:cNvPr id="49155" name="Oval 6">
            <a:extLst>
              <a:ext uri="{FF2B5EF4-FFF2-40B4-BE49-F238E27FC236}">
                <a16:creationId xmlns:a16="http://schemas.microsoft.com/office/drawing/2014/main" id="{BE5B9717-D3AC-56CE-AC3B-2C013ED6FBC4}"/>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49156" name="Text Box 9">
            <a:extLst>
              <a:ext uri="{FF2B5EF4-FFF2-40B4-BE49-F238E27FC236}">
                <a16:creationId xmlns:a16="http://schemas.microsoft.com/office/drawing/2014/main" id="{D6A18097-8310-FA98-CEDD-D3CEFABE3EA0}"/>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49157" name="WordArt 14">
            <a:extLst>
              <a:ext uri="{FF2B5EF4-FFF2-40B4-BE49-F238E27FC236}">
                <a16:creationId xmlns:a16="http://schemas.microsoft.com/office/drawing/2014/main" id="{9039CC85-3BE8-07B0-9E98-B1ABC965DCB6}"/>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D108578F-4D22-E2CB-0A97-0E70A1F9C597}"/>
              </a:ext>
            </a:extLst>
          </p:cNvPr>
          <p:cNvSpPr>
            <a:spLocks noGrp="1"/>
          </p:cNvSpPr>
          <p:nvPr>
            <p:ph type="sldNum" sz="quarter" idx="12"/>
          </p:nvPr>
        </p:nvSpPr>
        <p:spPr/>
        <p:txBody>
          <a:bodyPr/>
          <a:lstStyle/>
          <a:p>
            <a:pPr>
              <a:defRPr/>
            </a:pPr>
            <a:fld id="{FFCED320-D61A-4F04-8CBF-F5E7B79E4023}" type="slidenum">
              <a:rPr lang="tr-TR" altLang="tr-TR" smtClean="0"/>
              <a:pPr>
                <a:defRPr/>
              </a:pPr>
              <a:t>38</a:t>
            </a:fld>
            <a:endParaRPr lang="tr-TR" alt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ED6425E3-CEDA-1C21-8714-728A9B7B8947}"/>
              </a:ext>
            </a:extLst>
          </p:cNvPr>
          <p:cNvSpPr>
            <a:spLocks noGrp="1"/>
          </p:cNvSpPr>
          <p:nvPr>
            <p:ph idx="1"/>
          </p:nvPr>
        </p:nvSpPr>
        <p:spPr>
          <a:xfrm>
            <a:off x="468313"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F. Hibeler</a:t>
            </a:r>
          </a:p>
          <a:p>
            <a:pPr marL="0" indent="0">
              <a:buFontTx/>
              <a:buNone/>
              <a:defRPr/>
            </a:pPr>
            <a:endParaRPr lang="tr-TR" sz="1800" dirty="0"/>
          </a:p>
          <a:p>
            <a:pPr marL="0" indent="0" algn="just">
              <a:buFontTx/>
              <a:buNone/>
              <a:defRPr/>
            </a:pPr>
            <a:r>
              <a:rPr lang="tr-TR" sz="1700" dirty="0">
                <a:latin typeface="Adobe Garamond Pro Bold" panose="02020702060506020403" pitchFamily="18" charset="-94"/>
              </a:rPr>
              <a:t>Bu hibenin verilmesi işlemi KDV’ye tabi değildir.</a:t>
            </a:r>
          </a:p>
          <a:p>
            <a:pPr marL="0" indent="0" algn="just">
              <a:buFontTx/>
              <a:buNone/>
              <a:defRPr/>
            </a:pPr>
            <a:endParaRPr lang="tr-TR" sz="1700" dirty="0">
              <a:latin typeface="Adobe Garamond Pro Bold" panose="02020702060506020403" pitchFamily="18" charset="-94"/>
            </a:endParaRPr>
          </a:p>
          <a:p>
            <a:pPr marL="0" indent="0" algn="just">
              <a:buFontTx/>
              <a:buNone/>
              <a:defRPr/>
            </a:pPr>
            <a:r>
              <a:rPr lang="tr-TR" sz="1700" dirty="0">
                <a:latin typeface="Adobe Garamond Pro Bold" panose="02020702060506020403" pitchFamily="18" charset="-94"/>
              </a:rPr>
              <a:t>1000.000 TL hibe geliri yukarıda belirtildiği şekilde önce gelire dahil edilecek; daha sonra ise beyannamenin teknopark istisna satırına yazılarak vergiden müstesna tutulacaktır. </a:t>
            </a:r>
          </a:p>
          <a:p>
            <a:pPr marL="0" indent="0" algn="just">
              <a:buFontTx/>
              <a:buNone/>
              <a:defRPr/>
            </a:pPr>
            <a:endParaRPr lang="tr-TR" sz="1700" i="1" dirty="0">
              <a:latin typeface="Adobe Garamond Pro Bold" panose="02020702060506020403" pitchFamily="18" charset="-94"/>
            </a:endParaRPr>
          </a:p>
          <a:p>
            <a:pPr marL="0" indent="0" algn="just">
              <a:buFontTx/>
              <a:buNone/>
              <a:defRPr/>
            </a:pPr>
            <a:r>
              <a:rPr lang="tr-TR" sz="1700" i="1" dirty="0">
                <a:solidFill>
                  <a:srgbClr val="FF0000"/>
                </a:solidFill>
                <a:latin typeface="+mj-lt"/>
              </a:rPr>
              <a:t>Teknoparklardaki işletmelerin aldıkları hibelerin, 5746 sayılı Kanunda yer aldığı şekliyle özel fon hesabına alınması söz konusu değildir.</a:t>
            </a:r>
            <a:r>
              <a:rPr lang="tr-TR" sz="1700" dirty="0">
                <a:solidFill>
                  <a:srgbClr val="FF0000"/>
                </a:solidFill>
                <a:latin typeface="Adobe Garamond Pro Bold" panose="02020702060506020403" pitchFamily="18" charset="-94"/>
              </a:rPr>
              <a:t> </a:t>
            </a:r>
            <a:r>
              <a:rPr lang="tr-TR" sz="1700" dirty="0">
                <a:latin typeface="Adobe Garamond Pro Bold" panose="02020702060506020403" pitchFamily="18" charset="-94"/>
              </a:rPr>
              <a:t>Teknoparklardaki firmaların aldıkları hibelerle ilgili olarak yalnızca yukarıdaki muhasebe kaydı yapılacaktır.</a:t>
            </a:r>
          </a:p>
          <a:p>
            <a:pPr marL="0" indent="0" algn="just">
              <a:buFontTx/>
              <a:buNone/>
              <a:defRPr/>
            </a:pPr>
            <a:endParaRPr lang="tr-TR" sz="1700" dirty="0">
              <a:latin typeface="Adobe Garamond Pro Bold" panose="02020702060506020403" pitchFamily="18" charset="-94"/>
            </a:endParaRPr>
          </a:p>
          <a:p>
            <a:pPr marL="0" indent="0" algn="just">
              <a:buFontTx/>
              <a:buNone/>
              <a:defRPr/>
            </a:pPr>
            <a:r>
              <a:rPr lang="tr-TR" sz="1700" dirty="0">
                <a:latin typeface="Adobe Garamond Pro Bold" panose="02020702060506020403" pitchFamily="18" charset="-94"/>
              </a:rPr>
              <a:t>Geri ödeme koşuluyla sağlanan yardımlar/krediler borç mahiyetinde olduğundan, hibe olarak değerlendirilmeyecek ve ticari kazanca dahil edilmesi de söz konusu olmayacaktır.</a:t>
            </a:r>
          </a:p>
          <a:p>
            <a:pPr marL="0" indent="0" algn="just">
              <a:buFontTx/>
              <a:buNone/>
              <a:defRPr/>
            </a:pPr>
            <a:endParaRPr lang="tr-TR" sz="1700" dirty="0">
              <a:latin typeface="Adobe Garamond Pro Bold" panose="02020702060506020403" pitchFamily="18" charset="-94"/>
            </a:endParaRPr>
          </a:p>
          <a:p>
            <a:pPr marL="0" indent="0" algn="just">
              <a:buFontTx/>
              <a:buNone/>
              <a:defRPr/>
            </a:pPr>
            <a:r>
              <a:rPr lang="tr-TR" sz="1700" dirty="0">
                <a:solidFill>
                  <a:srgbClr val="FF0000"/>
                </a:solidFill>
                <a:latin typeface="Adobe Garamond Pro Bold" panose="02020702060506020403" pitchFamily="18" charset="-94"/>
              </a:rPr>
              <a:t>Ayrıca, hibe ile alınan makine ve teçhizatla ilgili olarak, alınan hibe tutarının amortismana tabi iktisadi kıymetin maliyetinden düşülmesi de söz konusu değildir.</a:t>
            </a:r>
          </a:p>
          <a:p>
            <a:pPr marL="0" indent="0">
              <a:buFontTx/>
              <a:buNone/>
              <a:defRPr/>
            </a:pPr>
            <a:endParaRPr lang="tr-TR" sz="1600" dirty="0"/>
          </a:p>
        </p:txBody>
      </p:sp>
      <p:sp>
        <p:nvSpPr>
          <p:cNvPr id="50179" name="Text Box 5">
            <a:extLst>
              <a:ext uri="{FF2B5EF4-FFF2-40B4-BE49-F238E27FC236}">
                <a16:creationId xmlns:a16="http://schemas.microsoft.com/office/drawing/2014/main" id="{12EE44D2-E310-B51A-7AB2-1E7E00A88416}"/>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50180" name="Oval 6">
            <a:extLst>
              <a:ext uri="{FF2B5EF4-FFF2-40B4-BE49-F238E27FC236}">
                <a16:creationId xmlns:a16="http://schemas.microsoft.com/office/drawing/2014/main" id="{75DB488E-FEFA-AE71-FEE5-AFBA1DE961D7}"/>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0181" name="Text Box 9">
            <a:extLst>
              <a:ext uri="{FF2B5EF4-FFF2-40B4-BE49-F238E27FC236}">
                <a16:creationId xmlns:a16="http://schemas.microsoft.com/office/drawing/2014/main" id="{BEA58485-0254-6BA2-FDA0-D77DB6D9974A}"/>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50182" name="WordArt 14">
            <a:extLst>
              <a:ext uri="{FF2B5EF4-FFF2-40B4-BE49-F238E27FC236}">
                <a16:creationId xmlns:a16="http://schemas.microsoft.com/office/drawing/2014/main" id="{91AB997D-7216-E440-41BB-D66C3CC48A3E}"/>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1B707CD6-CC6D-051A-0FFF-90175AF66E3D}"/>
              </a:ext>
            </a:extLst>
          </p:cNvPr>
          <p:cNvSpPr>
            <a:spLocks noGrp="1"/>
          </p:cNvSpPr>
          <p:nvPr>
            <p:ph type="sldNum" sz="quarter" idx="12"/>
          </p:nvPr>
        </p:nvSpPr>
        <p:spPr/>
        <p:txBody>
          <a:bodyPr/>
          <a:lstStyle/>
          <a:p>
            <a:pPr>
              <a:defRPr/>
            </a:pPr>
            <a:fld id="{FFCED320-D61A-4F04-8CBF-F5E7B79E4023}" type="slidenum">
              <a:rPr lang="tr-TR" altLang="tr-TR" smtClean="0"/>
              <a:pPr>
                <a:defRPr/>
              </a:pPr>
              <a:t>39</a:t>
            </a:fld>
            <a:endParaRPr lang="tr-TR" alt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50304569-38DF-EA7A-9B34-1362AA351355}"/>
              </a:ext>
            </a:extLst>
          </p:cNvPr>
          <p:cNvSpPr>
            <a:spLocks noGrp="1"/>
          </p:cNvSpPr>
          <p:nvPr>
            <p:ph idx="1"/>
          </p:nvPr>
        </p:nvSpPr>
        <p:spPr>
          <a:xfrm>
            <a:off x="457200" y="549275"/>
            <a:ext cx="8229600" cy="5576888"/>
          </a:xfrm>
        </p:spPr>
        <p:txBody>
          <a:bodyPr/>
          <a:lstStyle/>
          <a:p>
            <a:pPr marL="0" indent="0" algn="just"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R. 5746-4691 sayılı Kanun Farklılık ve Benzerlikleri</a:t>
            </a:r>
          </a:p>
          <a:p>
            <a:pPr marL="0" indent="0" algn="just" eaLnBrk="1" hangingPunct="1">
              <a:buFontTx/>
              <a:buNone/>
              <a:defRPr/>
            </a:pPr>
            <a:endParaRPr lang="tr-TR" sz="1800" dirty="0"/>
          </a:p>
        </p:txBody>
      </p:sp>
      <p:sp>
        <p:nvSpPr>
          <p:cNvPr id="66563" name="Text Box 5">
            <a:extLst>
              <a:ext uri="{FF2B5EF4-FFF2-40B4-BE49-F238E27FC236}">
                <a16:creationId xmlns:a16="http://schemas.microsoft.com/office/drawing/2014/main" id="{1FE7976C-7E34-89FE-9252-8332C11E55CF}"/>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66564" name="Oval 6">
            <a:extLst>
              <a:ext uri="{FF2B5EF4-FFF2-40B4-BE49-F238E27FC236}">
                <a16:creationId xmlns:a16="http://schemas.microsoft.com/office/drawing/2014/main" id="{6256440F-4074-BE5C-6E6E-CCC1A5A030E7}"/>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66565" name="Text Box 9">
            <a:extLst>
              <a:ext uri="{FF2B5EF4-FFF2-40B4-BE49-F238E27FC236}">
                <a16:creationId xmlns:a16="http://schemas.microsoft.com/office/drawing/2014/main" id="{C0D78E2E-5976-A792-5C4E-A044B4709BB3}"/>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66566" name="WordArt 14">
            <a:extLst>
              <a:ext uri="{FF2B5EF4-FFF2-40B4-BE49-F238E27FC236}">
                <a16:creationId xmlns:a16="http://schemas.microsoft.com/office/drawing/2014/main" id="{8AD62AD0-9751-D76E-111A-92475A8388E1}"/>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graphicFrame>
        <p:nvGraphicFramePr>
          <p:cNvPr id="66568" name="Nesne 2">
            <a:extLst>
              <a:ext uri="{FF2B5EF4-FFF2-40B4-BE49-F238E27FC236}">
                <a16:creationId xmlns:a16="http://schemas.microsoft.com/office/drawing/2014/main" id="{DF2C35D0-BCEB-0315-A74B-8027FA661F7E}"/>
              </a:ext>
            </a:extLst>
          </p:cNvPr>
          <p:cNvGraphicFramePr>
            <a:graphicFrameLocks noChangeAspect="1"/>
          </p:cNvGraphicFramePr>
          <p:nvPr/>
        </p:nvGraphicFramePr>
        <p:xfrm>
          <a:off x="468313" y="1125538"/>
          <a:ext cx="8207375" cy="5759450"/>
        </p:xfrm>
        <a:graphic>
          <a:graphicData uri="http://schemas.openxmlformats.org/presentationml/2006/ole">
            <mc:AlternateContent xmlns:mc="http://schemas.openxmlformats.org/markup-compatibility/2006">
              <mc:Choice xmlns:v="urn:schemas-microsoft-com:vml" Requires="v">
                <p:oleObj name="Belge" r:id="rId2" imgW="5889940" imgH="3634948" progId="Word.Document.12">
                  <p:embed/>
                </p:oleObj>
              </mc:Choice>
              <mc:Fallback>
                <p:oleObj name="Belge" r:id="rId2" imgW="5889940" imgH="3634948" progId="Word.Document.12">
                  <p:embed/>
                  <p:pic>
                    <p:nvPicPr>
                      <p:cNvPr id="0" name="Nesn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25538"/>
                        <a:ext cx="82073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ayt Numarası Yer Tutucusu 1">
            <a:extLst>
              <a:ext uri="{FF2B5EF4-FFF2-40B4-BE49-F238E27FC236}">
                <a16:creationId xmlns:a16="http://schemas.microsoft.com/office/drawing/2014/main" id="{6497278A-4808-471D-ED12-9A2B04C58B7F}"/>
              </a:ext>
            </a:extLst>
          </p:cNvPr>
          <p:cNvSpPr>
            <a:spLocks noGrp="1"/>
          </p:cNvSpPr>
          <p:nvPr>
            <p:ph type="sldNum" sz="quarter" idx="12"/>
          </p:nvPr>
        </p:nvSpPr>
        <p:spPr/>
        <p:txBody>
          <a:bodyPr/>
          <a:lstStyle/>
          <a:p>
            <a:pPr>
              <a:defRPr/>
            </a:pPr>
            <a:fld id="{FFCED320-D61A-4F04-8CBF-F5E7B79E4023}" type="slidenum">
              <a:rPr lang="tr-TR" altLang="tr-TR" smtClean="0"/>
              <a:pPr>
                <a:defRPr/>
              </a:pPr>
              <a:t>4</a:t>
            </a:fld>
            <a:endParaRPr lang="tr-TR" alt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D658FC-2D7F-10E9-21AD-08A9FA24DEF5}"/>
              </a:ext>
            </a:extLst>
          </p:cNvPr>
          <p:cNvSpPr>
            <a:spLocks noGrp="1"/>
          </p:cNvSpPr>
          <p:nvPr>
            <p:ph type="title"/>
          </p:nvPr>
        </p:nvSpPr>
        <p:spPr/>
        <p:txBody>
          <a:bodyPr/>
          <a:lstStyle/>
          <a:p>
            <a:r>
              <a:rPr lang="tr-TR" sz="2800" dirty="0">
                <a:solidFill>
                  <a:srgbClr val="FF0000"/>
                </a:solidFill>
              </a:rPr>
              <a:t>Yararlanılan kaynaklar</a:t>
            </a:r>
          </a:p>
        </p:txBody>
      </p:sp>
      <p:sp>
        <p:nvSpPr>
          <p:cNvPr id="3" name="İçerik Yer Tutucusu 2">
            <a:extLst>
              <a:ext uri="{FF2B5EF4-FFF2-40B4-BE49-F238E27FC236}">
                <a16:creationId xmlns:a16="http://schemas.microsoft.com/office/drawing/2014/main" id="{481AC552-0731-A996-5BAA-B0E5900CF635}"/>
              </a:ext>
            </a:extLst>
          </p:cNvPr>
          <p:cNvSpPr>
            <a:spLocks noGrp="1"/>
          </p:cNvSpPr>
          <p:nvPr>
            <p:ph idx="1"/>
          </p:nvPr>
        </p:nvSpPr>
        <p:spPr/>
        <p:txBody>
          <a:bodyPr/>
          <a:lstStyle/>
          <a:p>
            <a:pPr marL="457200" lvl="1" indent="0">
              <a:buNone/>
            </a:pPr>
            <a:endParaRPr lang="tr-TR" dirty="0"/>
          </a:p>
          <a:p>
            <a:pPr marL="457200" lvl="1" indent="0">
              <a:buNone/>
            </a:pPr>
            <a:endParaRPr lang="tr-TR" dirty="0"/>
          </a:p>
          <a:p>
            <a:pPr marL="457200" lvl="1" indent="0">
              <a:buNone/>
            </a:pPr>
            <a:endParaRPr lang="tr-TR" dirty="0"/>
          </a:p>
          <a:p>
            <a:pPr marL="457200" lvl="1" indent="0">
              <a:buNone/>
            </a:pPr>
            <a:endParaRPr lang="tr-TR" dirty="0"/>
          </a:p>
          <a:p>
            <a:pPr marL="457200" lvl="1" indent="0">
              <a:buNone/>
            </a:pPr>
            <a:endParaRPr lang="tr-TR" dirty="0"/>
          </a:p>
          <a:p>
            <a:pPr marL="457200" lvl="1" indent="0">
              <a:buNone/>
            </a:pPr>
            <a:endParaRPr lang="tr-TR" dirty="0"/>
          </a:p>
          <a:p>
            <a:pPr marL="457200" lvl="1" indent="0">
              <a:buNone/>
            </a:pPr>
            <a:endParaRPr lang="tr-TR" dirty="0"/>
          </a:p>
          <a:p>
            <a:pPr marL="457200" lvl="1" indent="0">
              <a:buNone/>
            </a:pPr>
            <a:r>
              <a:rPr lang="tr-TR" dirty="0"/>
              <a:t>	</a:t>
            </a:r>
          </a:p>
        </p:txBody>
      </p:sp>
      <p:sp>
        <p:nvSpPr>
          <p:cNvPr id="4" name="Slayt Numarası Yer Tutucusu 3">
            <a:extLst>
              <a:ext uri="{FF2B5EF4-FFF2-40B4-BE49-F238E27FC236}">
                <a16:creationId xmlns:a16="http://schemas.microsoft.com/office/drawing/2014/main" id="{544288CF-08C9-D980-D334-72E9CC36A25D}"/>
              </a:ext>
            </a:extLst>
          </p:cNvPr>
          <p:cNvSpPr>
            <a:spLocks noGrp="1"/>
          </p:cNvSpPr>
          <p:nvPr>
            <p:ph type="sldNum" sz="quarter" idx="12"/>
          </p:nvPr>
        </p:nvSpPr>
        <p:spPr/>
        <p:txBody>
          <a:bodyPr/>
          <a:lstStyle/>
          <a:p>
            <a:pPr>
              <a:defRPr/>
            </a:pPr>
            <a:fld id="{FFCED320-D61A-4F04-8CBF-F5E7B79E4023}" type="slidenum">
              <a:rPr lang="tr-TR" altLang="tr-TR" smtClean="0"/>
              <a:pPr>
                <a:defRPr/>
              </a:pPr>
              <a:t>40</a:t>
            </a:fld>
            <a:endParaRPr lang="tr-TR" altLang="tr-TR"/>
          </a:p>
        </p:txBody>
      </p:sp>
      <p:sp>
        <p:nvSpPr>
          <p:cNvPr id="5" name="TextBox 2"/>
          <p:cNvSpPr txBox="1"/>
          <p:nvPr/>
        </p:nvSpPr>
        <p:spPr>
          <a:xfrm>
            <a:off x="914400" y="1828800"/>
            <a:ext cx="7315200" cy="2743200"/>
          </a:xfrm>
          <a:prstGeom prst="rect">
            <a:avLst/>
          </a:prstGeom>
          <a:noFill/>
        </p:spPr>
        <p:txBody>
          <a:bodyPr wrap="square">
            <a:spAutoFit/>
          </a:bodyPr>
          <a:lstStyle/>
          <a:p>
            <a:endParaRPr dirty="0"/>
          </a:p>
          <a:p>
            <a:pPr>
              <a:defRPr sz="1400"/>
            </a:pPr>
            <a:r>
              <a:rPr dirty="0"/>
              <a:t>• 7555 </a:t>
            </a:r>
            <a:r>
              <a:rPr dirty="0" err="1"/>
              <a:t>sayılı</a:t>
            </a:r>
            <a:r>
              <a:rPr dirty="0"/>
              <a:t> Kanun – 24.07.2025 </a:t>
            </a:r>
            <a:r>
              <a:rPr dirty="0" err="1"/>
              <a:t>tarihli</a:t>
            </a:r>
            <a:r>
              <a:rPr dirty="0"/>
              <a:t> </a:t>
            </a:r>
            <a:r>
              <a:rPr dirty="0" err="1"/>
              <a:t>Resmî</a:t>
            </a:r>
            <a:r>
              <a:rPr dirty="0"/>
              <a:t> </a:t>
            </a:r>
            <a:r>
              <a:rPr dirty="0" err="1"/>
              <a:t>Gazete</a:t>
            </a:r>
            <a:endParaRPr dirty="0"/>
          </a:p>
          <a:p>
            <a:pPr>
              <a:defRPr sz="1400"/>
            </a:pPr>
            <a:r>
              <a:rPr dirty="0"/>
              <a:t>• 4691 </a:t>
            </a:r>
            <a:r>
              <a:rPr dirty="0" err="1"/>
              <a:t>sayılı</a:t>
            </a:r>
            <a:r>
              <a:rPr dirty="0"/>
              <a:t> </a:t>
            </a:r>
            <a:r>
              <a:rPr dirty="0" err="1"/>
              <a:t>Teknoloji</a:t>
            </a:r>
            <a:r>
              <a:rPr dirty="0"/>
              <a:t> </a:t>
            </a:r>
            <a:r>
              <a:rPr dirty="0" err="1"/>
              <a:t>Geliştirme</a:t>
            </a:r>
            <a:r>
              <a:rPr dirty="0"/>
              <a:t> </a:t>
            </a:r>
            <a:r>
              <a:rPr dirty="0" err="1"/>
              <a:t>Bölgeleri</a:t>
            </a:r>
            <a:r>
              <a:rPr dirty="0"/>
              <a:t> </a:t>
            </a:r>
            <a:r>
              <a:rPr dirty="0" err="1"/>
              <a:t>Kanunu</a:t>
            </a:r>
            <a:endParaRPr dirty="0"/>
          </a:p>
          <a:p>
            <a:pPr>
              <a:defRPr sz="1400"/>
            </a:pPr>
            <a:r>
              <a:rPr dirty="0"/>
              <a:t>• 5746 </a:t>
            </a:r>
            <a:r>
              <a:rPr dirty="0" err="1"/>
              <a:t>sayılı</a:t>
            </a:r>
            <a:r>
              <a:rPr dirty="0"/>
              <a:t> </a:t>
            </a:r>
            <a:r>
              <a:rPr dirty="0" err="1"/>
              <a:t>Araştırma</a:t>
            </a:r>
            <a:r>
              <a:rPr dirty="0"/>
              <a:t>, </a:t>
            </a:r>
            <a:r>
              <a:rPr dirty="0" err="1"/>
              <a:t>Geliştirme</a:t>
            </a:r>
            <a:r>
              <a:rPr dirty="0"/>
              <a:t> </a:t>
            </a:r>
            <a:r>
              <a:rPr dirty="0" err="1"/>
              <a:t>ve</a:t>
            </a:r>
            <a:r>
              <a:rPr dirty="0"/>
              <a:t> </a:t>
            </a:r>
            <a:r>
              <a:rPr dirty="0" err="1"/>
              <a:t>Tasarım</a:t>
            </a:r>
            <a:r>
              <a:rPr dirty="0"/>
              <a:t> </a:t>
            </a:r>
            <a:r>
              <a:rPr dirty="0" err="1"/>
              <a:t>Faaliyetlerinin</a:t>
            </a:r>
            <a:r>
              <a:rPr dirty="0"/>
              <a:t> </a:t>
            </a:r>
            <a:r>
              <a:rPr dirty="0" err="1"/>
              <a:t>Desteklenmesi</a:t>
            </a:r>
            <a:r>
              <a:rPr dirty="0"/>
              <a:t> </a:t>
            </a:r>
            <a:r>
              <a:rPr dirty="0" err="1"/>
              <a:t>Kanunu</a:t>
            </a:r>
            <a:endParaRPr dirty="0"/>
          </a:p>
          <a:p>
            <a:pPr>
              <a:defRPr sz="1400"/>
            </a:pPr>
            <a:r>
              <a:rPr dirty="0"/>
              <a:t>• 04.09.2025 </a:t>
            </a:r>
            <a:r>
              <a:rPr dirty="0" err="1"/>
              <a:t>tarihli</a:t>
            </a:r>
            <a:r>
              <a:rPr dirty="0"/>
              <a:t> </a:t>
            </a:r>
            <a:r>
              <a:rPr dirty="0" err="1"/>
              <a:t>Resmî</a:t>
            </a:r>
            <a:r>
              <a:rPr dirty="0"/>
              <a:t> </a:t>
            </a:r>
            <a:r>
              <a:rPr dirty="0" err="1"/>
              <a:t>Gazete</a:t>
            </a:r>
            <a:r>
              <a:rPr dirty="0"/>
              <a:t> – </a:t>
            </a:r>
            <a:r>
              <a:rPr dirty="0" err="1"/>
              <a:t>Gelir</a:t>
            </a:r>
            <a:r>
              <a:rPr dirty="0"/>
              <a:t> </a:t>
            </a:r>
            <a:r>
              <a:rPr dirty="0" err="1"/>
              <a:t>Vergisi</a:t>
            </a:r>
            <a:r>
              <a:rPr dirty="0"/>
              <a:t> </a:t>
            </a:r>
            <a:r>
              <a:rPr dirty="0" err="1"/>
              <a:t>Stopaj</a:t>
            </a:r>
            <a:r>
              <a:rPr dirty="0"/>
              <a:t> </a:t>
            </a:r>
            <a:r>
              <a:rPr dirty="0" err="1"/>
              <a:t>Teşviki</a:t>
            </a:r>
            <a:r>
              <a:rPr dirty="0"/>
              <a:t> </a:t>
            </a:r>
            <a:r>
              <a:rPr dirty="0" err="1"/>
              <a:t>ve</a:t>
            </a:r>
            <a:r>
              <a:rPr dirty="0"/>
              <a:t> </a:t>
            </a:r>
            <a:r>
              <a:rPr dirty="0" err="1"/>
              <a:t>Damga</a:t>
            </a:r>
            <a:r>
              <a:rPr dirty="0"/>
              <a:t> </a:t>
            </a:r>
            <a:r>
              <a:rPr dirty="0" err="1"/>
              <a:t>Vergisi</a:t>
            </a:r>
            <a:r>
              <a:rPr dirty="0"/>
              <a:t> </a:t>
            </a:r>
            <a:r>
              <a:rPr dirty="0" err="1"/>
              <a:t>İstisnasına</a:t>
            </a:r>
            <a:r>
              <a:rPr dirty="0"/>
              <a:t> </a:t>
            </a:r>
            <a:r>
              <a:rPr dirty="0" err="1"/>
              <a:t>İlişkin</a:t>
            </a:r>
            <a:r>
              <a:rPr dirty="0"/>
              <a:t> </a:t>
            </a:r>
            <a:r>
              <a:rPr dirty="0" err="1"/>
              <a:t>Tebliğ</a:t>
            </a:r>
            <a:endParaRPr dirty="0"/>
          </a:p>
          <a:p>
            <a:pPr>
              <a:defRPr sz="1400"/>
            </a:pPr>
            <a:r>
              <a:rPr dirty="0"/>
              <a:t>• PwC, KPMG </a:t>
            </a:r>
            <a:r>
              <a:rPr dirty="0" err="1"/>
              <a:t>ve</a:t>
            </a:r>
            <a:r>
              <a:rPr dirty="0"/>
              <a:t> </a:t>
            </a:r>
            <a:r>
              <a:rPr dirty="0" err="1"/>
              <a:t>diğer</a:t>
            </a:r>
            <a:r>
              <a:rPr dirty="0"/>
              <a:t> </a:t>
            </a:r>
            <a:r>
              <a:rPr dirty="0" err="1"/>
              <a:t>güncel</a:t>
            </a:r>
            <a:r>
              <a:rPr dirty="0"/>
              <a:t> </a:t>
            </a:r>
            <a:r>
              <a:rPr dirty="0" err="1"/>
              <a:t>vergi</a:t>
            </a:r>
            <a:r>
              <a:rPr dirty="0"/>
              <a:t> </a:t>
            </a:r>
            <a:r>
              <a:rPr dirty="0" err="1"/>
              <a:t>bültenleri</a:t>
            </a:r>
            <a:endParaRPr dirty="0"/>
          </a:p>
        </p:txBody>
      </p:sp>
    </p:spTree>
    <p:extLst>
      <p:ext uri="{BB962C8B-B14F-4D97-AF65-F5344CB8AC3E}">
        <p14:creationId xmlns:p14="http://schemas.microsoft.com/office/powerpoint/2010/main" val="183897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CAA733F0-A457-6E52-2400-1CE08448EE88}"/>
              </a:ext>
            </a:extLst>
          </p:cNvPr>
          <p:cNvSpPr>
            <a:spLocks noGrp="1"/>
          </p:cNvSpPr>
          <p:nvPr>
            <p:ph idx="1"/>
          </p:nvPr>
        </p:nvSpPr>
        <p:spPr>
          <a:xfrm>
            <a:off x="457200" y="549275"/>
            <a:ext cx="8229600" cy="5576888"/>
          </a:xfrm>
        </p:spPr>
        <p:txBody>
          <a:bodyPr/>
          <a:lstStyle/>
          <a:p>
            <a:pPr marL="0" indent="0" algn="just" eaLnBrk="1" hangingPunct="1">
              <a:buFontTx/>
              <a:buNone/>
              <a:defRPr/>
            </a:pPr>
            <a:r>
              <a:rPr lang="tr-TR" sz="2800" dirty="0">
                <a:solidFill>
                  <a:srgbClr val="FF0000"/>
                </a:solidFill>
                <a:effectLst>
                  <a:outerShdw blurRad="38100" dist="38100" dir="2700000" algn="tl">
                    <a:srgbClr val="000000">
                      <a:alpha val="43137"/>
                    </a:srgbClr>
                  </a:outerShdw>
                </a:effectLst>
                <a:latin typeface="Adobe Garamond Pro Bold" panose="02020702060506020403" pitchFamily="18" charset="-94"/>
              </a:rPr>
              <a:t>R. 5746-4691 sayılı Kanunun Farklılık ve Benzerlikleri</a:t>
            </a:r>
          </a:p>
          <a:p>
            <a:pPr marL="0" indent="0" algn="just" eaLnBrk="1" hangingPunct="1">
              <a:buFontTx/>
              <a:buNone/>
              <a:defRPr/>
            </a:pPr>
            <a:endParaRPr lang="tr-TR" sz="1800" dirty="0"/>
          </a:p>
        </p:txBody>
      </p:sp>
      <p:sp>
        <p:nvSpPr>
          <p:cNvPr id="67587" name="Text Box 5">
            <a:extLst>
              <a:ext uri="{FF2B5EF4-FFF2-40B4-BE49-F238E27FC236}">
                <a16:creationId xmlns:a16="http://schemas.microsoft.com/office/drawing/2014/main" id="{33F9F7B6-F4DC-76DD-8AC8-BC8D0075CB2F}"/>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a:p>
        </p:txBody>
      </p:sp>
      <p:sp>
        <p:nvSpPr>
          <p:cNvPr id="67588" name="Oval 6">
            <a:extLst>
              <a:ext uri="{FF2B5EF4-FFF2-40B4-BE49-F238E27FC236}">
                <a16:creationId xmlns:a16="http://schemas.microsoft.com/office/drawing/2014/main" id="{0C5F29C4-2547-BFEA-6625-167FC606BDB1}"/>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67589" name="Text Box 9">
            <a:extLst>
              <a:ext uri="{FF2B5EF4-FFF2-40B4-BE49-F238E27FC236}">
                <a16:creationId xmlns:a16="http://schemas.microsoft.com/office/drawing/2014/main" id="{F8A6FF43-7E0A-04E8-73EB-3B865B527943}"/>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a:solidFill>
                  <a:schemeClr val="bg1"/>
                </a:solidFill>
              </a:rPr>
              <a:t>1/11</a:t>
            </a:r>
          </a:p>
        </p:txBody>
      </p:sp>
      <p:sp>
        <p:nvSpPr>
          <p:cNvPr id="67590" name="WordArt 14">
            <a:extLst>
              <a:ext uri="{FF2B5EF4-FFF2-40B4-BE49-F238E27FC236}">
                <a16:creationId xmlns:a16="http://schemas.microsoft.com/office/drawing/2014/main" id="{608DE2FF-F090-A768-D8EE-650E2C90A4E8}"/>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a:solidFill>
                  <a:srgbClr val="FFFFFF"/>
                </a:solidFill>
                <a:latin typeface="Arial Black" panose="020B0A04020102020204" pitchFamily="34" charset="0"/>
              </a:rPr>
              <a:t>Sunum Konusunu Yazınız</a:t>
            </a:r>
          </a:p>
        </p:txBody>
      </p:sp>
      <p:graphicFrame>
        <p:nvGraphicFramePr>
          <p:cNvPr id="67592" name="Nesne 1">
            <a:extLst>
              <a:ext uri="{FF2B5EF4-FFF2-40B4-BE49-F238E27FC236}">
                <a16:creationId xmlns:a16="http://schemas.microsoft.com/office/drawing/2014/main" id="{3452AE96-C5AD-B3E2-6BAB-AFE44990E9E1}"/>
              </a:ext>
            </a:extLst>
          </p:cNvPr>
          <p:cNvGraphicFramePr>
            <a:graphicFrameLocks noChangeAspect="1"/>
          </p:cNvGraphicFramePr>
          <p:nvPr>
            <p:extLst>
              <p:ext uri="{D42A27DB-BD31-4B8C-83A1-F6EECF244321}">
                <p14:modId xmlns:p14="http://schemas.microsoft.com/office/powerpoint/2010/main" val="1590072428"/>
              </p:ext>
            </p:extLst>
          </p:nvPr>
        </p:nvGraphicFramePr>
        <p:xfrm>
          <a:off x="611188" y="1095375"/>
          <a:ext cx="8189912" cy="5934075"/>
        </p:xfrm>
        <a:graphic>
          <a:graphicData uri="http://schemas.openxmlformats.org/presentationml/2006/ole">
            <mc:AlternateContent xmlns:mc="http://schemas.openxmlformats.org/markup-compatibility/2006">
              <mc:Choice xmlns:v="urn:schemas-microsoft-com:vml" Requires="v">
                <p:oleObj name="Document" r:id="rId2" imgW="5904800" imgH="4932537" progId="Word.Document.12">
                  <p:embed/>
                </p:oleObj>
              </mc:Choice>
              <mc:Fallback>
                <p:oleObj name="Document" r:id="rId2" imgW="5904800" imgH="4932537" progId="Word.Document.12">
                  <p:embed/>
                  <p:pic>
                    <p:nvPicPr>
                      <p:cNvPr id="0" name="Nesne 1"/>
                      <p:cNvPicPr>
                        <a:picLocks noChangeAspect="1" noChangeArrowheads="1"/>
                      </p:cNvPicPr>
                      <p:nvPr/>
                    </p:nvPicPr>
                    <p:blipFill>
                      <a:blip r:embed="rId3"/>
                      <a:srcRect/>
                      <a:stretch>
                        <a:fillRect/>
                      </a:stretch>
                    </p:blipFill>
                    <p:spPr bwMode="auto">
                      <a:xfrm>
                        <a:off x="611188" y="1095375"/>
                        <a:ext cx="8189912" cy="5934075"/>
                      </a:xfrm>
                      <a:prstGeom prst="rect">
                        <a:avLst/>
                      </a:prstGeom>
                      <a:noFill/>
                      <a:ln>
                        <a:noFill/>
                      </a:ln>
                    </p:spPr>
                  </p:pic>
                </p:oleObj>
              </mc:Fallback>
            </mc:AlternateContent>
          </a:graphicData>
        </a:graphic>
      </p:graphicFrame>
      <p:sp>
        <p:nvSpPr>
          <p:cNvPr id="2" name="Slayt Numarası Yer Tutucusu 1">
            <a:extLst>
              <a:ext uri="{FF2B5EF4-FFF2-40B4-BE49-F238E27FC236}">
                <a16:creationId xmlns:a16="http://schemas.microsoft.com/office/drawing/2014/main" id="{C77EB227-1567-21E9-C73E-B2989EEB2E74}"/>
              </a:ext>
            </a:extLst>
          </p:cNvPr>
          <p:cNvSpPr>
            <a:spLocks noGrp="1"/>
          </p:cNvSpPr>
          <p:nvPr>
            <p:ph type="sldNum" sz="quarter" idx="12"/>
          </p:nvPr>
        </p:nvSpPr>
        <p:spPr/>
        <p:txBody>
          <a:bodyPr/>
          <a:lstStyle/>
          <a:p>
            <a:pPr>
              <a:defRPr/>
            </a:pPr>
            <a:fld id="{FFCED320-D61A-4F04-8CBF-F5E7B79E4023}" type="slidenum">
              <a:rPr lang="tr-TR" altLang="tr-TR" smtClean="0"/>
              <a:pPr>
                <a:defRPr/>
              </a:pPr>
              <a:t>5</a:t>
            </a:fld>
            <a:endParaRPr lang="tr-TR" alt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E58B1E24-0A17-6864-D9EB-BDD2AECA1395}"/>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B. 2025 Yılında Yeni Getirilen </a:t>
            </a:r>
          </a:p>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Teşvik ve Düzenlemeler</a:t>
            </a:r>
          </a:p>
          <a:p>
            <a:pPr marL="0" indent="0" eaLnBrk="1" hangingPunct="1">
              <a:buFontTx/>
              <a:buNone/>
              <a:defRPr/>
            </a:pPr>
            <a:r>
              <a:rPr lang="tr-TR" dirty="0"/>
              <a:t>    </a:t>
            </a:r>
          </a:p>
          <a:p>
            <a:pPr marL="0" indent="0" algn="just" eaLnBrk="1" fontAlgn="auto" hangingPunct="1">
              <a:spcAft>
                <a:spcPts val="0"/>
              </a:spcAft>
              <a:buFontTx/>
              <a:buNone/>
              <a:defRPr/>
            </a:pPr>
            <a:r>
              <a:rPr lang="tr-TR" sz="2200" dirty="0">
                <a:latin typeface="Adobe Garamond Pro Bold"/>
              </a:rPr>
              <a:t>     </a:t>
            </a:r>
            <a:r>
              <a:rPr lang="tr-TR" sz="1800" dirty="0"/>
              <a:t>24 Temmuz 2025 tarihli Resmi Gazete’ de Yayımlanan 7555 Sayılı Kanun ile 4691 Sayılı Teknoloji Geliştirme Bölgeleri Kanunu ve 5746 Sayılı Araştırma, Geliştirme ve Tasarım Faaliyetlerinin Desteklenmesi Hakkında Kanun’da uygulanan gelir vergisi stopaj teşviki ve damga vergisi istisnasına asgari ücretin kırk katı ile sınırlama getirilmişti. Söz konusu sınırlamanın uygulanmasına yönelik tebliğler yayınlandı. 04.09.2025 TEBLİĞ gereği aşağıdaki oranlar asgari ücretin 40 katına tekabül eden vergi üzerinde uygulanacaktır.</a:t>
            </a:r>
          </a:p>
          <a:p>
            <a:pPr marL="0" indent="0" algn="just" eaLnBrk="1" fontAlgn="auto" hangingPunct="1">
              <a:spcAft>
                <a:spcPts val="0"/>
              </a:spcAft>
              <a:buFontTx/>
              <a:buNone/>
              <a:defRPr/>
            </a:pPr>
            <a:endParaRPr lang="tr-TR" sz="1800" kern="1200" dirty="0">
              <a:solidFill>
                <a:prstClr val="black"/>
              </a:solidFill>
              <a:latin typeface="Adobe Garamond Pro Bold"/>
            </a:endParaRPr>
          </a:p>
          <a:p>
            <a:pPr marL="0" indent="0" algn="just" eaLnBrk="1" fontAlgn="auto" hangingPunct="1">
              <a:spcAft>
                <a:spcPts val="0"/>
              </a:spcAft>
              <a:buFontTx/>
              <a:buNone/>
              <a:defRPr/>
            </a:pPr>
            <a:r>
              <a:rPr lang="tr-TR" sz="1800" dirty="0"/>
              <a:t>	</a:t>
            </a:r>
          </a:p>
        </p:txBody>
      </p:sp>
      <p:sp>
        <p:nvSpPr>
          <p:cNvPr id="8195" name="Oval 6">
            <a:extLst>
              <a:ext uri="{FF2B5EF4-FFF2-40B4-BE49-F238E27FC236}">
                <a16:creationId xmlns:a16="http://schemas.microsoft.com/office/drawing/2014/main" id="{D18E0721-B1EB-D00A-2E07-5F5DC9324F9C}"/>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dirty="0"/>
          </a:p>
        </p:txBody>
      </p:sp>
      <p:sp>
        <p:nvSpPr>
          <p:cNvPr id="8196" name="Text Box 9">
            <a:extLst>
              <a:ext uri="{FF2B5EF4-FFF2-40B4-BE49-F238E27FC236}">
                <a16:creationId xmlns:a16="http://schemas.microsoft.com/office/drawing/2014/main" id="{3FCDEC67-4C03-9D64-831A-C4277162B2C2}"/>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dirty="0">
                <a:solidFill>
                  <a:schemeClr val="bg1"/>
                </a:solidFill>
              </a:rPr>
              <a:t>1/11</a:t>
            </a:r>
          </a:p>
        </p:txBody>
      </p:sp>
      <p:sp>
        <p:nvSpPr>
          <p:cNvPr id="8197" name="WordArt 14">
            <a:extLst>
              <a:ext uri="{FF2B5EF4-FFF2-40B4-BE49-F238E27FC236}">
                <a16:creationId xmlns:a16="http://schemas.microsoft.com/office/drawing/2014/main" id="{07DC3DDD-3F90-7CD9-44E8-A06238CF7843}"/>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dirty="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4F5227C4-289A-1C1F-CCFB-227396CC7A96}"/>
              </a:ext>
            </a:extLst>
          </p:cNvPr>
          <p:cNvSpPr>
            <a:spLocks noGrp="1"/>
          </p:cNvSpPr>
          <p:nvPr>
            <p:ph type="sldNum" sz="quarter" idx="12"/>
          </p:nvPr>
        </p:nvSpPr>
        <p:spPr/>
        <p:txBody>
          <a:bodyPr/>
          <a:lstStyle/>
          <a:p>
            <a:pPr>
              <a:defRPr/>
            </a:pPr>
            <a:fld id="{FFCED320-D61A-4F04-8CBF-F5E7B79E4023}" type="slidenum">
              <a:rPr lang="tr-TR" altLang="tr-TR" smtClean="0"/>
              <a:pPr>
                <a:defRPr/>
              </a:pPr>
              <a:t>6</a:t>
            </a:fld>
            <a:endParaRPr lang="tr-TR" altLang="tr-TR"/>
          </a:p>
        </p:txBody>
      </p:sp>
      <p:graphicFrame>
        <p:nvGraphicFramePr>
          <p:cNvPr id="4" name="Table 2"/>
          <p:cNvGraphicFramePr>
            <a:graphicFrameLocks noGrp="1"/>
          </p:cNvGraphicFramePr>
          <p:nvPr>
            <p:extLst>
              <p:ext uri="{D42A27DB-BD31-4B8C-83A1-F6EECF244321}">
                <p14:modId xmlns:p14="http://schemas.microsoft.com/office/powerpoint/2010/main" val="2135256652"/>
              </p:ext>
            </p:extLst>
          </p:nvPr>
        </p:nvGraphicFramePr>
        <p:xfrm>
          <a:off x="1027906" y="4511358"/>
          <a:ext cx="7315200" cy="14020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0">
                <a:tc>
                  <a:txBody>
                    <a:bodyPr/>
                    <a:lstStyle/>
                    <a:p>
                      <a:pPr>
                        <a:defRPr sz="1400" b="1">
                          <a:solidFill>
                            <a:srgbClr val="FFFFFF"/>
                          </a:solidFill>
                        </a:defRPr>
                      </a:pPr>
                      <a:r>
                        <a:rPr dirty="0" err="1"/>
                        <a:t>Personel</a:t>
                      </a:r>
                      <a:r>
                        <a:rPr dirty="0"/>
                        <a:t> </a:t>
                      </a:r>
                      <a:r>
                        <a:rPr dirty="0" err="1"/>
                        <a:t>Unvanı</a:t>
                      </a:r>
                      <a:endParaRPr dirty="0"/>
                    </a:p>
                  </a:txBody>
                  <a:tcPr>
                    <a:solidFill>
                      <a:srgbClr val="003366"/>
                    </a:solidFill>
                  </a:tcPr>
                </a:tc>
                <a:tc>
                  <a:txBody>
                    <a:bodyPr/>
                    <a:lstStyle/>
                    <a:p>
                      <a:pPr>
                        <a:defRPr sz="1400" b="1">
                          <a:solidFill>
                            <a:srgbClr val="FFFFFF"/>
                          </a:solidFill>
                        </a:defRPr>
                      </a:pPr>
                      <a:r>
                        <a:rPr dirty="0" err="1"/>
                        <a:t>Terkin</a:t>
                      </a:r>
                      <a:r>
                        <a:rPr dirty="0"/>
                        <a:t> </a:t>
                      </a:r>
                      <a:r>
                        <a:rPr dirty="0" err="1"/>
                        <a:t>Oranı</a:t>
                      </a:r>
                      <a:endParaRPr dirty="0"/>
                    </a:p>
                  </a:txBody>
                  <a:tcPr>
                    <a:solidFill>
                      <a:srgbClr val="003366"/>
                    </a:solidFill>
                  </a:tcPr>
                </a:tc>
                <a:extLst>
                  <a:ext uri="{0D108BD9-81ED-4DB2-BD59-A6C34878D82A}">
                    <a16:rowId xmlns:a16="http://schemas.microsoft.com/office/drawing/2014/main" val="10000"/>
                  </a:ext>
                </a:extLst>
              </a:tr>
              <a:tr h="0">
                <a:tc>
                  <a:txBody>
                    <a:bodyPr/>
                    <a:lstStyle/>
                    <a:p>
                      <a:r>
                        <a:t>Doktora / Temel Bilim Mezunu</a:t>
                      </a:r>
                    </a:p>
                  </a:txBody>
                  <a:tcPr/>
                </a:tc>
                <a:tc>
                  <a:txBody>
                    <a:bodyPr/>
                    <a:lstStyle/>
                    <a:p>
                      <a:r>
                        <a:t>%95</a:t>
                      </a:r>
                    </a:p>
                  </a:txBody>
                  <a:tcPr/>
                </a:tc>
                <a:extLst>
                  <a:ext uri="{0D108BD9-81ED-4DB2-BD59-A6C34878D82A}">
                    <a16:rowId xmlns:a16="http://schemas.microsoft.com/office/drawing/2014/main" val="10001"/>
                  </a:ext>
                </a:extLst>
              </a:tr>
              <a:tr h="0">
                <a:tc>
                  <a:txBody>
                    <a:bodyPr/>
                    <a:lstStyle/>
                    <a:p>
                      <a:r>
                        <a:t>Yüksek Lisans Mezunu</a:t>
                      </a:r>
                    </a:p>
                  </a:txBody>
                  <a:tcPr/>
                </a:tc>
                <a:tc>
                  <a:txBody>
                    <a:bodyPr/>
                    <a:lstStyle/>
                    <a:p>
                      <a:r>
                        <a:t>%90</a:t>
                      </a:r>
                    </a:p>
                  </a:txBody>
                  <a:tcPr/>
                </a:tc>
                <a:extLst>
                  <a:ext uri="{0D108BD9-81ED-4DB2-BD59-A6C34878D82A}">
                    <a16:rowId xmlns:a16="http://schemas.microsoft.com/office/drawing/2014/main" val="10002"/>
                  </a:ext>
                </a:extLst>
              </a:tr>
              <a:tr h="0">
                <a:tc>
                  <a:txBody>
                    <a:bodyPr/>
                    <a:lstStyle/>
                    <a:p>
                      <a:r>
                        <a:rPr dirty="0" err="1"/>
                        <a:t>Lisans</a:t>
                      </a:r>
                      <a:r>
                        <a:rPr dirty="0"/>
                        <a:t> / </a:t>
                      </a:r>
                      <a:r>
                        <a:rPr dirty="0" err="1"/>
                        <a:t>Diğer</a:t>
                      </a:r>
                      <a:r>
                        <a:rPr dirty="0"/>
                        <a:t> </a:t>
                      </a:r>
                      <a:r>
                        <a:rPr dirty="0" err="1"/>
                        <a:t>Personel</a:t>
                      </a:r>
                      <a:endParaRPr dirty="0"/>
                    </a:p>
                  </a:txBody>
                  <a:tcPr/>
                </a:tc>
                <a:tc>
                  <a:txBody>
                    <a:bodyPr/>
                    <a:lstStyle/>
                    <a:p>
                      <a:r>
                        <a:rPr dirty="0"/>
                        <a:t>%80</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6359"/>
    </mc:Choice>
    <mc:Fallback xmlns="">
      <p:transition spd="slow" advTm="3635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a:extLst>
              <a:ext uri="{FF2B5EF4-FFF2-40B4-BE49-F238E27FC236}">
                <a16:creationId xmlns:a16="http://schemas.microsoft.com/office/drawing/2014/main" id="{ADFEEA18-F580-365D-AACA-EE7049569F0C}"/>
              </a:ext>
            </a:extLst>
          </p:cNvPr>
          <p:cNvSpPr>
            <a:spLocks noGrp="1" noChangeArrowheads="1"/>
          </p:cNvSpPr>
          <p:nvPr>
            <p:ph type="title"/>
          </p:nvPr>
        </p:nvSpPr>
        <p:spPr/>
        <p:txBody>
          <a:bodyPr/>
          <a:lstStyle/>
          <a:p>
            <a:r>
              <a:rPr lang="tr-TR" altLang="tr-TR" sz="2800" b="1" u="sng" dirty="0">
                <a:solidFill>
                  <a:srgbClr val="FF0000"/>
                </a:solidFill>
              </a:rPr>
              <a:t>04.09.2025 tarihli tebliğ ile 5746 örnek;</a:t>
            </a:r>
          </a:p>
        </p:txBody>
      </p:sp>
      <p:graphicFrame>
        <p:nvGraphicFramePr>
          <p:cNvPr id="2" name="Tablo 1">
            <a:extLst>
              <a:ext uri="{FF2B5EF4-FFF2-40B4-BE49-F238E27FC236}">
                <a16:creationId xmlns:a16="http://schemas.microsoft.com/office/drawing/2014/main" id="{AFA50CC1-19BE-7165-84B5-7C96096CA039}"/>
              </a:ext>
            </a:extLst>
          </p:cNvPr>
          <p:cNvGraphicFramePr>
            <a:graphicFrameLocks noGrp="1"/>
          </p:cNvGraphicFramePr>
          <p:nvPr>
            <p:extLst>
              <p:ext uri="{D42A27DB-BD31-4B8C-83A1-F6EECF244321}">
                <p14:modId xmlns:p14="http://schemas.microsoft.com/office/powerpoint/2010/main" val="1190317174"/>
              </p:ext>
            </p:extLst>
          </p:nvPr>
        </p:nvGraphicFramePr>
        <p:xfrm>
          <a:off x="827585" y="2204864"/>
          <a:ext cx="7200801" cy="4320488"/>
        </p:xfrm>
        <a:graphic>
          <a:graphicData uri="http://schemas.openxmlformats.org/drawingml/2006/table">
            <a:tbl>
              <a:tblPr/>
              <a:tblGrid>
                <a:gridCol w="2400267">
                  <a:extLst>
                    <a:ext uri="{9D8B030D-6E8A-4147-A177-3AD203B41FA5}">
                      <a16:colId xmlns:a16="http://schemas.microsoft.com/office/drawing/2014/main" val="2105893149"/>
                    </a:ext>
                  </a:extLst>
                </a:gridCol>
                <a:gridCol w="2400267">
                  <a:extLst>
                    <a:ext uri="{9D8B030D-6E8A-4147-A177-3AD203B41FA5}">
                      <a16:colId xmlns:a16="http://schemas.microsoft.com/office/drawing/2014/main" val="1104679493"/>
                    </a:ext>
                  </a:extLst>
                </a:gridCol>
                <a:gridCol w="2400267">
                  <a:extLst>
                    <a:ext uri="{9D8B030D-6E8A-4147-A177-3AD203B41FA5}">
                      <a16:colId xmlns:a16="http://schemas.microsoft.com/office/drawing/2014/main" val="1038597477"/>
                    </a:ext>
                  </a:extLst>
                </a:gridCol>
              </a:tblGrid>
              <a:tr h="173398">
                <a:tc>
                  <a:txBody>
                    <a:bodyPr/>
                    <a:lstStyle/>
                    <a:p>
                      <a:pPr>
                        <a:buNone/>
                      </a:pPr>
                      <a:r>
                        <a:rPr lang="tr-TR" sz="600" dirty="0">
                          <a:effectLst/>
                        </a:rPr>
                        <a:t> </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tr-TR" sz="600" b="1" dirty="0">
                          <a:effectLst/>
                        </a:rPr>
                        <a:t> Önceki Uygulama</a:t>
                      </a:r>
                      <a:endParaRPr lang="tr-TR" sz="600" dirty="0">
                        <a:effectLst/>
                      </a:endParaRP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sv-SE" sz="600" b="1">
                          <a:effectLst/>
                        </a:rPr>
                        <a:t>Yeni Uygulama Ar-Ge Merkezi Personeli</a:t>
                      </a:r>
                      <a:endParaRPr lang="sv-SE" sz="600">
                        <a:effectLst/>
                      </a:endParaRP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9550156"/>
                  </a:ext>
                </a:extLst>
              </a:tr>
              <a:tr h="173398">
                <a:tc>
                  <a:txBody>
                    <a:bodyPr/>
                    <a:lstStyle/>
                    <a:p>
                      <a:pPr>
                        <a:buNone/>
                      </a:pPr>
                      <a:r>
                        <a:rPr lang="tr-TR" sz="600" dirty="0">
                          <a:effectLst/>
                        </a:rPr>
                        <a:t>Aylık Brüt Asgari Ücret</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26.005,50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26.005,50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284222"/>
                  </a:ext>
                </a:extLst>
              </a:tr>
              <a:tr h="173398">
                <a:tc>
                  <a:txBody>
                    <a:bodyPr/>
                    <a:lstStyle/>
                    <a:p>
                      <a:pPr>
                        <a:buNone/>
                      </a:pPr>
                      <a:r>
                        <a:rPr lang="tr-TR" sz="600" dirty="0">
                          <a:effectLst/>
                        </a:rPr>
                        <a:t>Brüt Asgari Ücretin 40 Katı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1.040.220,00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1.040.220,00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14115"/>
                  </a:ext>
                </a:extLst>
              </a:tr>
              <a:tr h="173398">
                <a:tc>
                  <a:txBody>
                    <a:bodyPr/>
                    <a:lstStyle/>
                    <a:p>
                      <a:pPr>
                        <a:buNone/>
                      </a:pPr>
                      <a:r>
                        <a:rPr lang="tr-TR" sz="600" dirty="0">
                          <a:effectLst/>
                        </a:rPr>
                        <a:t>Brüt Ücret</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1.500.000,00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1.500.000,00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624321"/>
                  </a:ext>
                </a:extLst>
              </a:tr>
              <a:tr h="173398">
                <a:tc>
                  <a:txBody>
                    <a:bodyPr/>
                    <a:lstStyle/>
                    <a:p>
                      <a:pPr>
                        <a:buNone/>
                      </a:pPr>
                      <a:r>
                        <a:rPr lang="tr-TR" sz="600" dirty="0">
                          <a:effectLst/>
                        </a:rPr>
                        <a:t>SGK İşçi Payı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27.305,80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27.305,80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6704777"/>
                  </a:ext>
                </a:extLst>
              </a:tr>
              <a:tr h="173398">
                <a:tc>
                  <a:txBody>
                    <a:bodyPr/>
                    <a:lstStyle/>
                    <a:p>
                      <a:pPr>
                        <a:buNone/>
                      </a:pPr>
                      <a:r>
                        <a:rPr lang="tr-TR" sz="600" dirty="0">
                          <a:effectLst/>
                        </a:rPr>
                        <a:t>SGK İşçi İşsizlik Payı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1.950,41</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1.950,41</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243147"/>
                  </a:ext>
                </a:extLst>
              </a:tr>
              <a:tr h="173398">
                <a:tc>
                  <a:txBody>
                    <a:bodyPr/>
                    <a:lstStyle/>
                    <a:p>
                      <a:pPr>
                        <a:buNone/>
                      </a:pPr>
                      <a:r>
                        <a:rPr lang="tr-TR" sz="600" dirty="0">
                          <a:effectLst/>
                        </a:rPr>
                        <a:t>Gelir Vergisi Matrahı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1.470.743,79</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1.470.743,79</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3844616"/>
                  </a:ext>
                </a:extLst>
              </a:tr>
              <a:tr h="260096">
                <a:tc>
                  <a:txBody>
                    <a:bodyPr/>
                    <a:lstStyle/>
                    <a:p>
                      <a:pPr>
                        <a:buNone/>
                      </a:pPr>
                      <a:r>
                        <a:rPr lang="tr-TR" sz="600" dirty="0">
                          <a:effectLst/>
                        </a:rPr>
                        <a:t>Brüt Asgari Ücretin 40 Katına İlişkin Gelir Vergisi Matrahı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endParaRPr lang="tr-TR" sz="600" dirty="0">
                        <a:effectLst/>
                      </a:endParaRPr>
                    </a:p>
                    <a:p>
                      <a:pPr algn="r">
                        <a:buNone/>
                      </a:pPr>
                      <a:r>
                        <a:rPr lang="tr-TR" sz="600" dirty="0">
                          <a:effectLst/>
                        </a:rPr>
                        <a:t>1010963,79 </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1.010.963,79</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295375"/>
                  </a:ext>
                </a:extLst>
              </a:tr>
              <a:tr h="121722">
                <a:tc>
                  <a:txBody>
                    <a:bodyPr/>
                    <a:lstStyle/>
                    <a:p>
                      <a:pPr>
                        <a:buNone/>
                      </a:pPr>
                      <a:r>
                        <a:rPr lang="tr-TR" sz="600" dirty="0">
                          <a:effectLst/>
                        </a:rPr>
                        <a:t>Gelir Vergisi Oranı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40%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40%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730533"/>
                  </a:ext>
                </a:extLst>
              </a:tr>
              <a:tr h="173398">
                <a:tc>
                  <a:txBody>
                    <a:bodyPr/>
                    <a:lstStyle/>
                    <a:p>
                      <a:pPr>
                        <a:buNone/>
                      </a:pPr>
                      <a:r>
                        <a:rPr lang="tr-TR" sz="600" dirty="0">
                          <a:effectLst/>
                        </a:rPr>
                        <a:t>Hesaplanan Gelir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588.297,52</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588.297,52</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448226"/>
                  </a:ext>
                </a:extLst>
              </a:tr>
              <a:tr h="173398">
                <a:tc>
                  <a:txBody>
                    <a:bodyPr/>
                    <a:lstStyle/>
                    <a:p>
                      <a:pPr>
                        <a:buNone/>
                      </a:pPr>
                      <a:r>
                        <a:rPr lang="tr-TR" sz="600" dirty="0">
                          <a:effectLst/>
                        </a:rPr>
                        <a:t>Asgari Ücret Gelir Vergisi İstisnası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4.257,57</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4.257,57</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244515"/>
                  </a:ext>
                </a:extLst>
              </a:tr>
              <a:tr h="173398">
                <a:tc>
                  <a:txBody>
                    <a:bodyPr/>
                    <a:lstStyle/>
                    <a:p>
                      <a:pPr>
                        <a:buNone/>
                      </a:pPr>
                      <a:r>
                        <a:rPr lang="tr-TR" sz="600" dirty="0">
                          <a:effectLst/>
                        </a:rPr>
                        <a:t>Asgari Ücret Sonrası Gelir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r>
                        <a:rPr lang="tr-TR" sz="600" dirty="0">
                          <a:effectLst/>
                          <a:highlight>
                            <a:srgbClr val="FFFF00"/>
                          </a:highlight>
                        </a:rPr>
                        <a:t>584.039,95</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584.039,95</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0061158"/>
                  </a:ext>
                </a:extLst>
              </a:tr>
              <a:tr h="173398">
                <a:tc>
                  <a:txBody>
                    <a:bodyPr/>
                    <a:lstStyle/>
                    <a:p>
                      <a:pPr>
                        <a:buNone/>
                      </a:pPr>
                      <a:r>
                        <a:rPr lang="tr-TR" sz="600" dirty="0">
                          <a:effectLst/>
                        </a:rPr>
                        <a:t>Terkin Oranı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0,80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0,80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428439"/>
                  </a:ext>
                </a:extLst>
              </a:tr>
              <a:tr h="210614">
                <a:tc>
                  <a:txBody>
                    <a:bodyPr/>
                    <a:lstStyle/>
                    <a:p>
                      <a:pPr>
                        <a:buNone/>
                      </a:pPr>
                      <a:r>
                        <a:rPr lang="tr-TR" sz="600" dirty="0">
                          <a:effectLst/>
                        </a:rPr>
                        <a:t>Brüt Asgari Ücretin 40 Katına İlişkin Gelir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404.385,52 </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r>
                        <a:rPr lang="tr-TR" sz="600" dirty="0">
                          <a:effectLst/>
                          <a:highlight>
                            <a:srgbClr val="FFFF00"/>
                          </a:highlight>
                        </a:rPr>
                        <a:t>404.385,52</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8021401"/>
                  </a:ext>
                </a:extLst>
              </a:tr>
              <a:tr h="173398">
                <a:tc>
                  <a:txBody>
                    <a:bodyPr/>
                    <a:lstStyle/>
                    <a:p>
                      <a:pPr>
                        <a:buNone/>
                      </a:pPr>
                      <a:r>
                        <a:rPr lang="tr-TR" sz="600" dirty="0">
                          <a:effectLst/>
                        </a:rPr>
                        <a:t>Asgari Ücret Gelir Vergisi İstisnası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4.257,57</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r>
                        <a:rPr lang="tr-TR" sz="600" dirty="0">
                          <a:effectLst/>
                          <a:highlight>
                            <a:srgbClr val="FFFF00"/>
                          </a:highlight>
                        </a:rPr>
                        <a:t>4.257,57</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6805785"/>
                  </a:ext>
                </a:extLst>
              </a:tr>
              <a:tr h="173398">
                <a:tc>
                  <a:txBody>
                    <a:bodyPr/>
                    <a:lstStyle/>
                    <a:p>
                      <a:pPr>
                        <a:buNone/>
                      </a:pPr>
                      <a:r>
                        <a:rPr lang="tr-TR" sz="600" dirty="0">
                          <a:effectLst/>
                        </a:rPr>
                        <a:t>Terkin Edilecek Gelir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r>
                        <a:rPr lang="tr-TR" sz="600" dirty="0">
                          <a:effectLst/>
                          <a:highlight>
                            <a:srgbClr val="0000FF"/>
                          </a:highlight>
                        </a:rPr>
                        <a:t>467.231,96</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r>
                        <a:rPr lang="tr-TR" sz="600" dirty="0">
                          <a:effectLst/>
                          <a:highlight>
                            <a:srgbClr val="0000FF"/>
                          </a:highlight>
                        </a:rPr>
                        <a:t>320.102,36</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091653"/>
                  </a:ext>
                </a:extLst>
              </a:tr>
              <a:tr h="173398">
                <a:tc>
                  <a:txBody>
                    <a:bodyPr/>
                    <a:lstStyle/>
                    <a:p>
                      <a:pPr>
                        <a:buNone/>
                      </a:pPr>
                      <a:r>
                        <a:rPr lang="tr-TR" sz="600" b="1" u="sng" dirty="0">
                          <a:solidFill>
                            <a:srgbClr val="FF0000"/>
                          </a:solidFill>
                          <a:effectLst/>
                        </a:rPr>
                        <a:t>Ödenecek Gelir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b="1" u="sng" dirty="0">
                          <a:solidFill>
                            <a:srgbClr val="FF0000"/>
                          </a:solidFill>
                          <a:effectLst/>
                        </a:rPr>
                        <a:t>            116.807,99</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b="1" dirty="0">
                          <a:effectLst/>
                        </a:rPr>
                        <a:t>                                                   </a:t>
                      </a:r>
                      <a:r>
                        <a:rPr lang="tr-TR" sz="600" b="1" u="sng" dirty="0">
                          <a:solidFill>
                            <a:srgbClr val="FF0000"/>
                          </a:solidFill>
                          <a:effectLst/>
                        </a:rPr>
                        <a:t>263.937,59</a:t>
                      </a:r>
                      <a:endParaRPr lang="tr-TR" sz="600" u="sng" dirty="0">
                        <a:solidFill>
                          <a:srgbClr val="FF0000"/>
                        </a:solidFill>
                        <a:effectLst/>
                      </a:endParaRP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9045166"/>
                  </a:ext>
                </a:extLst>
              </a:tr>
              <a:tr h="173398">
                <a:tc>
                  <a:txBody>
                    <a:bodyPr/>
                    <a:lstStyle/>
                    <a:p>
                      <a:pPr>
                        <a:buNone/>
                      </a:pPr>
                      <a:r>
                        <a:rPr lang="tr-TR" sz="600" dirty="0">
                          <a:effectLst/>
                        </a:rPr>
                        <a:t>Damga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11.385,00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11.385,00</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814031"/>
                  </a:ext>
                </a:extLst>
              </a:tr>
              <a:tr h="173398">
                <a:tc>
                  <a:txBody>
                    <a:bodyPr/>
                    <a:lstStyle/>
                    <a:p>
                      <a:pPr>
                        <a:buNone/>
                      </a:pPr>
                      <a:r>
                        <a:rPr lang="tr-TR" sz="600" dirty="0">
                          <a:effectLst/>
                        </a:rPr>
                        <a:t>Asgari Ücret Damga Vergisi İstisnası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197,38</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197,38</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992574"/>
                  </a:ext>
                </a:extLst>
              </a:tr>
              <a:tr h="173398">
                <a:tc>
                  <a:txBody>
                    <a:bodyPr/>
                    <a:lstStyle/>
                    <a:p>
                      <a:pPr>
                        <a:buNone/>
                      </a:pPr>
                      <a:r>
                        <a:rPr lang="tr-TR" sz="600" dirty="0">
                          <a:effectLst/>
                        </a:rPr>
                        <a:t>Asgari ücret Sonrası Damga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11.187,62</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11.187,62</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259805"/>
                  </a:ext>
                </a:extLst>
              </a:tr>
              <a:tr h="260096">
                <a:tc>
                  <a:txBody>
                    <a:bodyPr/>
                    <a:lstStyle/>
                    <a:p>
                      <a:pPr>
                        <a:buNone/>
                      </a:pPr>
                      <a:r>
                        <a:rPr lang="tr-TR" sz="600" dirty="0">
                          <a:effectLst/>
                        </a:rPr>
                        <a:t>Brüt Asgari Ücretin 40 Katına İlişkin Damga Vergisi</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r>
                        <a:rPr lang="tr-TR" sz="600" dirty="0">
                          <a:effectLst/>
                          <a:highlight>
                            <a:srgbClr val="0000FF"/>
                          </a:highlight>
                        </a:rPr>
                        <a:t>7.895,27</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785807"/>
                  </a:ext>
                </a:extLst>
              </a:tr>
              <a:tr h="173398">
                <a:tc>
                  <a:txBody>
                    <a:bodyPr/>
                    <a:lstStyle/>
                    <a:p>
                      <a:pPr>
                        <a:buNone/>
                      </a:pPr>
                      <a:r>
                        <a:rPr lang="tr-TR" sz="600" dirty="0">
                          <a:effectLst/>
                        </a:rPr>
                        <a:t>Asgari Ücret Gelir Vergisi İstisnası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197,38</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800616"/>
                  </a:ext>
                </a:extLst>
              </a:tr>
              <a:tr h="173398">
                <a:tc>
                  <a:txBody>
                    <a:bodyPr/>
                    <a:lstStyle/>
                    <a:p>
                      <a:pPr>
                        <a:buNone/>
                      </a:pPr>
                      <a:r>
                        <a:rPr lang="tr-TR" sz="600" dirty="0">
                          <a:effectLst/>
                        </a:rPr>
                        <a:t>Damga Vergisi İstisnası</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11.187,62</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dirty="0">
                          <a:effectLst/>
                        </a:rPr>
                        <a:t>                                                       7.697,89</a:t>
                      </a: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8895671"/>
                  </a:ext>
                </a:extLst>
              </a:tr>
              <a:tr h="173398">
                <a:tc>
                  <a:txBody>
                    <a:bodyPr/>
                    <a:lstStyle/>
                    <a:p>
                      <a:pPr>
                        <a:buNone/>
                      </a:pPr>
                      <a:r>
                        <a:rPr lang="tr-TR" sz="600" b="1" dirty="0">
                          <a:effectLst/>
                        </a:rPr>
                        <a:t>Ödenecek Damga Vergisi</a:t>
                      </a:r>
                      <a:endParaRPr lang="tr-TR" sz="600" dirty="0">
                        <a:effectLst/>
                      </a:endParaRP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b="1" dirty="0">
                          <a:effectLst/>
                        </a:rPr>
                        <a:t>                           -  </a:t>
                      </a:r>
                      <a:endParaRPr lang="tr-TR" sz="600" dirty="0">
                        <a:effectLst/>
                      </a:endParaRP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tr-TR" sz="600" b="1" dirty="0">
                          <a:effectLst/>
                        </a:rPr>
                        <a:t>                                                       3.489,73</a:t>
                      </a:r>
                      <a:endParaRPr lang="tr-TR" sz="600" dirty="0">
                        <a:effectLst/>
                      </a:endParaRPr>
                    </a:p>
                  </a:txBody>
                  <a:tcPr marL="14967" marR="149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355843"/>
                  </a:ext>
                </a:extLst>
              </a:tr>
            </a:tbl>
          </a:graphicData>
        </a:graphic>
      </p:graphicFrame>
      <p:sp>
        <p:nvSpPr>
          <p:cNvPr id="3" name="Rectangle 1">
            <a:extLst>
              <a:ext uri="{FF2B5EF4-FFF2-40B4-BE49-F238E27FC236}">
                <a16:creationId xmlns:a16="http://schemas.microsoft.com/office/drawing/2014/main" id="{E777C0D4-82DA-D228-4DDA-1CC1A9A19D2B}"/>
              </a:ext>
            </a:extLst>
          </p:cNvPr>
          <p:cNvSpPr>
            <a:spLocks noChangeArrowheads="1"/>
          </p:cNvSpPr>
          <p:nvPr/>
        </p:nvSpPr>
        <p:spPr bwMode="auto">
          <a:xfrm>
            <a:off x="755576" y="957238"/>
            <a:ext cx="793122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000" b="1" i="0" u="none" strike="noStrike" cap="none" normalizeH="0" baseline="0" dirty="0">
              <a:ln>
                <a:noFill/>
              </a:ln>
              <a:solidFill>
                <a:srgbClr val="2D405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2D4050"/>
                </a:solidFill>
                <a:effectLst/>
                <a:latin typeface="Arial" panose="020B0604020202020204" pitchFamily="34" charset="0"/>
                <a:cs typeface="Arial" panose="020B0604020202020204" pitchFamily="34" charset="0"/>
              </a:rPr>
              <a:t>Uygulamaya ile ilgili Ar-GE Merkezi’nde çalışan personele ilişkin örnek hesaplama aşağıda bilgilerinize sunulmuştur.</a:t>
            </a:r>
            <a:endPar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D4050"/>
                </a:solidFill>
                <a:effectLst/>
                <a:latin typeface="Symbol" panose="05050102010706020507" pitchFamily="18" charset="2"/>
                <a:cs typeface="Arial" panose="020B0604020202020204" pitchFamily="34" charset="0"/>
              </a:rPr>
              <a:t>·</a:t>
            </a:r>
            <a:r>
              <a:rPr kumimoji="0" lang="tr-TR" altLang="tr-TR" sz="700" b="0" i="0" u="none" strike="noStrike" cap="none" normalizeH="0" baseline="0" dirty="0">
                <a:ln>
                  <a:noFill/>
                </a:ln>
                <a:solidFill>
                  <a:srgbClr val="2D4050"/>
                </a:solidFill>
                <a:effectLst/>
                <a:latin typeface="Times New Roman" panose="02020603050405020304" pitchFamily="18" charset="0"/>
                <a:cs typeface="Times New Roman" panose="02020603050405020304" pitchFamily="18" charset="0"/>
              </a:rPr>
              <a:t>        </a:t>
            </a: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Personelin aylık çalışmasının tamamını ar-</a:t>
            </a:r>
            <a:r>
              <a:rPr kumimoji="0" lang="tr-TR" altLang="tr-TR" sz="1000" b="0" i="0" u="none" strike="noStrike" cap="none" normalizeH="0" baseline="0" dirty="0" err="1">
                <a:ln>
                  <a:noFill/>
                </a:ln>
                <a:solidFill>
                  <a:srgbClr val="2D4050"/>
                </a:solidFill>
                <a:effectLst/>
                <a:latin typeface="Arial" panose="020B0604020202020204" pitchFamily="34" charset="0"/>
                <a:cs typeface="Arial" panose="020B0604020202020204" pitchFamily="34" charset="0"/>
              </a:rPr>
              <a:t>ge</a:t>
            </a: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 faaliyetlerinde geçirdiği, ar-</a:t>
            </a:r>
            <a:r>
              <a:rPr kumimoji="0" lang="tr-TR" altLang="tr-TR" sz="1000" b="0" i="0" u="none" strike="noStrike" cap="none" normalizeH="0" baseline="0" dirty="0" err="1">
                <a:ln>
                  <a:noFill/>
                </a:ln>
                <a:solidFill>
                  <a:srgbClr val="2D4050"/>
                </a:solidFill>
                <a:effectLst/>
                <a:latin typeface="Arial" panose="020B0604020202020204" pitchFamily="34" charset="0"/>
                <a:cs typeface="Arial" panose="020B0604020202020204" pitchFamily="34" charset="0"/>
              </a:rPr>
              <a:t>ge</a:t>
            </a: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 teşvik gününün 30 olduğu varsayılmıştır.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D4050"/>
                </a:solidFill>
                <a:effectLst/>
                <a:latin typeface="Symbol" panose="05050102010706020507" pitchFamily="18" charset="2"/>
                <a:cs typeface="Arial" panose="020B0604020202020204" pitchFamily="34" charset="0"/>
              </a:rPr>
              <a:t>·</a:t>
            </a:r>
            <a:r>
              <a:rPr kumimoji="0" lang="tr-TR" altLang="tr-TR" sz="700" b="0" i="0" u="none" strike="noStrike" cap="none" normalizeH="0" baseline="0" dirty="0">
                <a:ln>
                  <a:noFill/>
                </a:ln>
                <a:solidFill>
                  <a:srgbClr val="2D4050"/>
                </a:solidFill>
                <a:effectLst/>
                <a:latin typeface="Times New Roman" panose="02020603050405020304" pitchFamily="18" charset="0"/>
                <a:cs typeface="Times New Roman" panose="02020603050405020304" pitchFamily="18" charset="0"/>
              </a:rPr>
              <a:t>        </a:t>
            </a: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Personelinin brüt ücret üzerinden maaş aldığı varsayılmıştır.  (Ağustos ayı bordrosu dikkate alınmış ve dolayısıyla %40 gelir vergisi oranı baz alınmıştır.)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D4050"/>
                </a:solidFill>
                <a:effectLst/>
                <a:latin typeface="Symbol" panose="05050102010706020507" pitchFamily="18" charset="2"/>
                <a:cs typeface="Arial" panose="020B0604020202020204" pitchFamily="34" charset="0"/>
              </a:rPr>
              <a:t>·</a:t>
            </a:r>
            <a:r>
              <a:rPr kumimoji="0" lang="tr-TR" altLang="tr-TR" sz="700" b="0" i="0" u="none" strike="noStrike" cap="none" normalizeH="0" baseline="0" dirty="0">
                <a:ln>
                  <a:noFill/>
                </a:ln>
                <a:solidFill>
                  <a:srgbClr val="2D4050"/>
                </a:solidFill>
                <a:effectLst/>
                <a:latin typeface="Times New Roman" panose="02020603050405020304" pitchFamily="18" charset="0"/>
                <a:cs typeface="Times New Roman" panose="02020603050405020304" pitchFamily="18" charset="0"/>
              </a:rPr>
              <a:t>        </a:t>
            </a: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Personelin lisans mezunu olduğu varsayılmıştır. (Gelir vergisi terkin oranı %80 olarak dikkate alınmıştır.)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D405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600" b="0" i="0" u="none" strike="noStrike" cap="none" normalizeH="0" baseline="0" dirty="0">
                <a:ln>
                  <a:noFill/>
                </a:ln>
                <a:solidFill>
                  <a:schemeClr val="tx1"/>
                </a:solidFill>
                <a:effectLst/>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Slayt Numarası Yer Tutucusu 3">
            <a:extLst>
              <a:ext uri="{FF2B5EF4-FFF2-40B4-BE49-F238E27FC236}">
                <a16:creationId xmlns:a16="http://schemas.microsoft.com/office/drawing/2014/main" id="{D7E75081-350C-0EE9-6E59-92126AD7840B}"/>
              </a:ext>
            </a:extLst>
          </p:cNvPr>
          <p:cNvSpPr>
            <a:spLocks noGrp="1"/>
          </p:cNvSpPr>
          <p:nvPr>
            <p:ph type="sldNum" sz="quarter" idx="12"/>
          </p:nvPr>
        </p:nvSpPr>
        <p:spPr/>
        <p:txBody>
          <a:bodyPr/>
          <a:lstStyle/>
          <a:p>
            <a:pPr>
              <a:defRPr/>
            </a:pPr>
            <a:fld id="{FFCED320-D61A-4F04-8CBF-F5E7B79E4023}" type="slidenum">
              <a:rPr lang="tr-TR" altLang="tr-TR" smtClean="0"/>
              <a:pPr>
                <a:defRPr/>
              </a:pPr>
              <a:t>7</a:t>
            </a:fld>
            <a:endParaRPr lang="tr-TR" altLang="tr-TR"/>
          </a:p>
        </p:txBody>
      </p:sp>
    </p:spTree>
  </p:cSld>
  <p:clrMapOvr>
    <a:masterClrMapping/>
  </p:clrMapOvr>
  <mc:AlternateContent xmlns:mc="http://schemas.openxmlformats.org/markup-compatibility/2006" xmlns:p14="http://schemas.microsoft.com/office/powerpoint/2010/main">
    <mc:Choice Requires="p14">
      <p:transition spd="slow" p14:dur="2000" advTm="40605"/>
    </mc:Choice>
    <mc:Fallback xmlns="">
      <p:transition spd="slow" advTm="4060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72AB8A-57ED-D120-9830-59028A1AA101}"/>
              </a:ext>
            </a:extLst>
          </p:cNvPr>
          <p:cNvSpPr>
            <a:spLocks noGrp="1"/>
          </p:cNvSpPr>
          <p:nvPr>
            <p:ph type="title"/>
          </p:nvPr>
        </p:nvSpPr>
        <p:spPr>
          <a:xfrm>
            <a:off x="251520" y="101035"/>
            <a:ext cx="8430107" cy="519653"/>
          </a:xfrm>
        </p:spPr>
        <p:txBody>
          <a:bodyPr/>
          <a:lstStyle/>
          <a:p>
            <a:r>
              <a:rPr lang="tr-TR" altLang="tr-TR" sz="2400" b="1" u="sng" dirty="0">
                <a:solidFill>
                  <a:srgbClr val="FF0000"/>
                </a:solidFill>
              </a:rPr>
              <a:t>04.09.2025 tarihli tebliğ ile 4691 örnek;</a:t>
            </a:r>
            <a:endParaRPr lang="tr-TR" sz="2400" dirty="0"/>
          </a:p>
        </p:txBody>
      </p:sp>
      <p:graphicFrame>
        <p:nvGraphicFramePr>
          <p:cNvPr id="4" name="İçerik Yer Tutucusu 3">
            <a:extLst>
              <a:ext uri="{FF2B5EF4-FFF2-40B4-BE49-F238E27FC236}">
                <a16:creationId xmlns:a16="http://schemas.microsoft.com/office/drawing/2014/main" id="{BAED3E21-DF52-DA73-4429-9A0517694EE0}"/>
              </a:ext>
            </a:extLst>
          </p:cNvPr>
          <p:cNvGraphicFramePr>
            <a:graphicFrameLocks noGrp="1"/>
          </p:cNvGraphicFramePr>
          <p:nvPr>
            <p:ph idx="1"/>
            <p:extLst>
              <p:ext uri="{D42A27DB-BD31-4B8C-83A1-F6EECF244321}">
                <p14:modId xmlns:p14="http://schemas.microsoft.com/office/powerpoint/2010/main" val="3634783901"/>
              </p:ext>
            </p:extLst>
          </p:nvPr>
        </p:nvGraphicFramePr>
        <p:xfrm>
          <a:off x="611560" y="2157950"/>
          <a:ext cx="7632846" cy="4316388"/>
        </p:xfrm>
        <a:graphic>
          <a:graphicData uri="http://schemas.openxmlformats.org/drawingml/2006/table">
            <a:tbl>
              <a:tblPr/>
              <a:tblGrid>
                <a:gridCol w="2544282">
                  <a:extLst>
                    <a:ext uri="{9D8B030D-6E8A-4147-A177-3AD203B41FA5}">
                      <a16:colId xmlns:a16="http://schemas.microsoft.com/office/drawing/2014/main" val="3691891849"/>
                    </a:ext>
                  </a:extLst>
                </a:gridCol>
                <a:gridCol w="2544282">
                  <a:extLst>
                    <a:ext uri="{9D8B030D-6E8A-4147-A177-3AD203B41FA5}">
                      <a16:colId xmlns:a16="http://schemas.microsoft.com/office/drawing/2014/main" val="131272221"/>
                    </a:ext>
                  </a:extLst>
                </a:gridCol>
                <a:gridCol w="2544282">
                  <a:extLst>
                    <a:ext uri="{9D8B030D-6E8A-4147-A177-3AD203B41FA5}">
                      <a16:colId xmlns:a16="http://schemas.microsoft.com/office/drawing/2014/main" val="936327356"/>
                    </a:ext>
                  </a:extLst>
                </a:gridCol>
              </a:tblGrid>
              <a:tr h="256680">
                <a:tc>
                  <a:txBody>
                    <a:bodyPr/>
                    <a:lstStyle/>
                    <a:p>
                      <a:pPr>
                        <a:buNone/>
                      </a:pPr>
                      <a:r>
                        <a:rPr lang="tr-TR" sz="600" dirty="0">
                          <a:effectLst/>
                        </a:rPr>
                        <a:t> </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tr-TR" sz="600" b="1" dirty="0">
                          <a:effectLst/>
                        </a:rPr>
                        <a:t> Önceki Uygulama</a:t>
                      </a:r>
                      <a:endParaRPr lang="tr-TR" sz="600" dirty="0">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tr-TR" sz="600" b="1" dirty="0">
                          <a:effectLst/>
                        </a:rPr>
                        <a:t>Yeni Uygulama Teknopark Şirket Personeli</a:t>
                      </a:r>
                      <a:endParaRPr lang="tr-TR" sz="600" dirty="0">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4103496"/>
                  </a:ext>
                </a:extLst>
              </a:tr>
              <a:tr h="171121">
                <a:tc>
                  <a:txBody>
                    <a:bodyPr/>
                    <a:lstStyle/>
                    <a:p>
                      <a:pPr>
                        <a:buNone/>
                      </a:pPr>
                      <a:r>
                        <a:rPr lang="tr-TR" sz="600" dirty="0">
                          <a:effectLst/>
                        </a:rPr>
                        <a:t>Aylık Brüt Asgari Ücret</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26.005,50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26.005,50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7417671"/>
                  </a:ext>
                </a:extLst>
              </a:tr>
              <a:tr h="171121">
                <a:tc>
                  <a:txBody>
                    <a:bodyPr/>
                    <a:lstStyle/>
                    <a:p>
                      <a:pPr>
                        <a:buNone/>
                      </a:pPr>
                      <a:r>
                        <a:rPr lang="tr-TR" sz="600" dirty="0">
                          <a:effectLst/>
                        </a:rPr>
                        <a:t>Brüt Asgari Ücretin 40 Katı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1.040.220,00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1.040.220,00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7354332"/>
                  </a:ext>
                </a:extLst>
              </a:tr>
              <a:tr h="171121">
                <a:tc>
                  <a:txBody>
                    <a:bodyPr/>
                    <a:lstStyle/>
                    <a:p>
                      <a:pPr>
                        <a:buNone/>
                      </a:pPr>
                      <a:r>
                        <a:rPr lang="tr-TR" sz="600" dirty="0">
                          <a:effectLst/>
                        </a:rPr>
                        <a:t>Brüt Ücret</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1.500.000,00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1.500.000,00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422462"/>
                  </a:ext>
                </a:extLst>
              </a:tr>
              <a:tr h="171121">
                <a:tc>
                  <a:txBody>
                    <a:bodyPr/>
                    <a:lstStyle/>
                    <a:p>
                      <a:pPr>
                        <a:buNone/>
                      </a:pPr>
                      <a:r>
                        <a:rPr lang="tr-TR" sz="600" dirty="0">
                          <a:effectLst/>
                        </a:rPr>
                        <a:t>SGK İşçi Payı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27.305,80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27.305,80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120798"/>
                  </a:ext>
                </a:extLst>
              </a:tr>
              <a:tr h="171121">
                <a:tc>
                  <a:txBody>
                    <a:bodyPr/>
                    <a:lstStyle/>
                    <a:p>
                      <a:pPr>
                        <a:buNone/>
                      </a:pPr>
                      <a:r>
                        <a:rPr lang="tr-TR" sz="600" dirty="0">
                          <a:effectLst/>
                        </a:rPr>
                        <a:t>SGK İşçi İşsizlik Payı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1.950,41</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1.950,41</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7394591"/>
                  </a:ext>
                </a:extLst>
              </a:tr>
              <a:tr h="171121">
                <a:tc>
                  <a:txBody>
                    <a:bodyPr/>
                    <a:lstStyle/>
                    <a:p>
                      <a:pPr>
                        <a:buNone/>
                      </a:pPr>
                      <a:r>
                        <a:rPr lang="tr-TR" sz="600" dirty="0">
                          <a:effectLst/>
                        </a:rPr>
                        <a:t>Gelir Vergisi Matrahı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1.470.743,79</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1.470.743,79</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6325359"/>
                  </a:ext>
                </a:extLst>
              </a:tr>
              <a:tr h="277661">
                <a:tc>
                  <a:txBody>
                    <a:bodyPr/>
                    <a:lstStyle/>
                    <a:p>
                      <a:pPr>
                        <a:buNone/>
                      </a:pPr>
                      <a:r>
                        <a:rPr lang="tr-TR" sz="600" dirty="0">
                          <a:effectLst/>
                        </a:rPr>
                        <a:t>Brüt Asgari Ücretin 40 Katına İlişkin Gelir Vergisi Matrahı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1.010.963,79</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2440716"/>
                  </a:ext>
                </a:extLst>
              </a:tr>
              <a:tr h="102947">
                <a:tc>
                  <a:txBody>
                    <a:bodyPr/>
                    <a:lstStyle/>
                    <a:p>
                      <a:pPr>
                        <a:buNone/>
                      </a:pPr>
                      <a:r>
                        <a:rPr lang="tr-TR" sz="600" dirty="0">
                          <a:effectLst/>
                        </a:rPr>
                        <a:t>Gelir Vergisi Oranı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40%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40%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9002696"/>
                  </a:ext>
                </a:extLst>
              </a:tr>
              <a:tr h="171121">
                <a:tc>
                  <a:txBody>
                    <a:bodyPr/>
                    <a:lstStyle/>
                    <a:p>
                      <a:pPr>
                        <a:buNone/>
                      </a:pPr>
                      <a:r>
                        <a:rPr lang="tr-TR" sz="600" dirty="0">
                          <a:effectLst/>
                        </a:rPr>
                        <a:t>Hesaplanan Gelir Vergisi</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588.297,52</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588.297,52</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6425244"/>
                  </a:ext>
                </a:extLst>
              </a:tr>
              <a:tr h="171121">
                <a:tc>
                  <a:txBody>
                    <a:bodyPr/>
                    <a:lstStyle/>
                    <a:p>
                      <a:pPr>
                        <a:buNone/>
                      </a:pPr>
                      <a:r>
                        <a:rPr lang="tr-TR" sz="600" dirty="0">
                          <a:effectLst/>
                        </a:rPr>
                        <a:t>Asgari Ücret Gelir Vergisi İstisnası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4.257,57</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4.257,57</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261437"/>
                  </a:ext>
                </a:extLst>
              </a:tr>
              <a:tr h="171121">
                <a:tc>
                  <a:txBody>
                    <a:bodyPr/>
                    <a:lstStyle/>
                    <a:p>
                      <a:pPr>
                        <a:buNone/>
                      </a:pPr>
                      <a:r>
                        <a:rPr lang="tr-TR" sz="600" dirty="0">
                          <a:effectLst/>
                        </a:rPr>
                        <a:t>Asgari Ücret Sonrası Gelir Vergisi</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584.039,95</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584.039,95</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2282738"/>
                  </a:ext>
                </a:extLst>
              </a:tr>
              <a:tr h="171121">
                <a:tc>
                  <a:txBody>
                    <a:bodyPr/>
                    <a:lstStyle/>
                    <a:p>
                      <a:pPr>
                        <a:buNone/>
                      </a:pPr>
                      <a:r>
                        <a:rPr lang="tr-TR" sz="600" dirty="0">
                          <a:effectLst/>
                        </a:rPr>
                        <a:t>Terkin Oranı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5738453"/>
                  </a:ext>
                </a:extLst>
              </a:tr>
              <a:tr h="171121">
                <a:tc>
                  <a:txBody>
                    <a:bodyPr/>
                    <a:lstStyle/>
                    <a:p>
                      <a:pPr>
                        <a:buNone/>
                      </a:pPr>
                      <a:r>
                        <a:rPr lang="tr-TR" sz="600" dirty="0">
                          <a:effectLst/>
                        </a:rPr>
                        <a:t>Brüt Asgari Ücretin 40 Katına İlişkin Gelir Vergisi</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404.385,52</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2046036"/>
                  </a:ext>
                </a:extLst>
              </a:tr>
              <a:tr h="171121">
                <a:tc>
                  <a:txBody>
                    <a:bodyPr/>
                    <a:lstStyle/>
                    <a:p>
                      <a:pPr>
                        <a:buNone/>
                      </a:pPr>
                      <a:r>
                        <a:rPr lang="tr-TR" sz="600" dirty="0">
                          <a:effectLst/>
                        </a:rPr>
                        <a:t>Asgari Ücret Gelir Vergisi İstisnası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4.257,57</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4499737"/>
                  </a:ext>
                </a:extLst>
              </a:tr>
              <a:tr h="171121">
                <a:tc>
                  <a:txBody>
                    <a:bodyPr/>
                    <a:lstStyle/>
                    <a:p>
                      <a:pPr>
                        <a:buNone/>
                      </a:pPr>
                      <a:r>
                        <a:rPr lang="tr-TR" sz="600" dirty="0">
                          <a:effectLst/>
                        </a:rPr>
                        <a:t>Terkin Edilecek Gelir Vergisi</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584.039,95</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a:t>
                      </a:r>
                      <a:r>
                        <a:rPr lang="tr-TR" sz="600" dirty="0">
                          <a:effectLst/>
                          <a:highlight>
                            <a:srgbClr val="0000FF"/>
                          </a:highlight>
                        </a:rPr>
                        <a:t>400.127,95</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9595021"/>
                  </a:ext>
                </a:extLst>
              </a:tr>
              <a:tr h="171121">
                <a:tc>
                  <a:txBody>
                    <a:bodyPr/>
                    <a:lstStyle/>
                    <a:p>
                      <a:pPr>
                        <a:buNone/>
                      </a:pPr>
                      <a:r>
                        <a:rPr lang="tr-TR" sz="600" b="1" dirty="0">
                          <a:effectLst/>
                        </a:rPr>
                        <a:t>Ödenecek Gelir Vergisi</a:t>
                      </a:r>
                      <a:endParaRPr lang="tr-TR" sz="600" dirty="0">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b="1" dirty="0">
                          <a:effectLst/>
                        </a:rPr>
                        <a:t>                           -  </a:t>
                      </a:r>
                      <a:endParaRPr lang="tr-TR" sz="600" dirty="0">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b="1" dirty="0">
                          <a:effectLst/>
                        </a:rPr>
                        <a:t>                                                   </a:t>
                      </a:r>
                      <a:r>
                        <a:rPr lang="tr-TR" sz="600" b="1" dirty="0">
                          <a:solidFill>
                            <a:srgbClr val="FF0000"/>
                          </a:solidFill>
                          <a:effectLst/>
                        </a:rPr>
                        <a:t>183.912,00</a:t>
                      </a:r>
                      <a:endParaRPr lang="tr-TR" sz="600" dirty="0">
                        <a:solidFill>
                          <a:srgbClr val="FF0000"/>
                        </a:solidFill>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0437296"/>
                  </a:ext>
                </a:extLst>
              </a:tr>
              <a:tr h="171121">
                <a:tc>
                  <a:txBody>
                    <a:bodyPr/>
                    <a:lstStyle/>
                    <a:p>
                      <a:pPr>
                        <a:buNone/>
                      </a:pPr>
                      <a:r>
                        <a:rPr lang="tr-TR" sz="600" dirty="0">
                          <a:effectLst/>
                        </a:rPr>
                        <a:t>Damga Vergisi</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11.385,00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11.385,00</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1181492"/>
                  </a:ext>
                </a:extLst>
              </a:tr>
              <a:tr h="171121">
                <a:tc>
                  <a:txBody>
                    <a:bodyPr/>
                    <a:lstStyle/>
                    <a:p>
                      <a:pPr>
                        <a:buNone/>
                      </a:pPr>
                      <a:r>
                        <a:rPr lang="tr-TR" sz="600" dirty="0">
                          <a:effectLst/>
                        </a:rPr>
                        <a:t>Asgari Ücret Damga Vergisi İstisnası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197,38</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197,38</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363463"/>
                  </a:ext>
                </a:extLst>
              </a:tr>
              <a:tr h="171121">
                <a:tc>
                  <a:txBody>
                    <a:bodyPr/>
                    <a:lstStyle/>
                    <a:p>
                      <a:pPr>
                        <a:buNone/>
                      </a:pPr>
                      <a:r>
                        <a:rPr lang="tr-TR" sz="600" dirty="0">
                          <a:effectLst/>
                        </a:rPr>
                        <a:t>Asgari ücret Sonrası Damga Vergisi</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11.187,62</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11.187,62</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7655647"/>
                  </a:ext>
                </a:extLst>
              </a:tr>
              <a:tr h="256680">
                <a:tc>
                  <a:txBody>
                    <a:bodyPr/>
                    <a:lstStyle/>
                    <a:p>
                      <a:pPr>
                        <a:buNone/>
                      </a:pPr>
                      <a:r>
                        <a:rPr lang="tr-TR" sz="600" dirty="0">
                          <a:effectLst/>
                        </a:rPr>
                        <a:t>Brüt Asgari Ücretin 40 Katına İlişkin Damga Vergisi</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7.895,27</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4479083"/>
                  </a:ext>
                </a:extLst>
              </a:tr>
              <a:tr h="171121">
                <a:tc>
                  <a:txBody>
                    <a:bodyPr/>
                    <a:lstStyle/>
                    <a:p>
                      <a:pPr>
                        <a:buNone/>
                      </a:pPr>
                      <a:r>
                        <a:rPr lang="tr-TR" sz="600" dirty="0">
                          <a:effectLst/>
                        </a:rPr>
                        <a:t>Asgari Ücret Gelir Vergisi İstisnası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197,38</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4293782"/>
                  </a:ext>
                </a:extLst>
              </a:tr>
              <a:tr h="171121">
                <a:tc>
                  <a:txBody>
                    <a:bodyPr/>
                    <a:lstStyle/>
                    <a:p>
                      <a:pPr>
                        <a:buNone/>
                      </a:pPr>
                      <a:r>
                        <a:rPr lang="tr-TR" sz="600" dirty="0">
                          <a:effectLst/>
                        </a:rPr>
                        <a:t>Damga Vergisi İstisnası</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11.187,62</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dirty="0">
                          <a:effectLst/>
                        </a:rPr>
                        <a:t>                                                       7.697,89</a:t>
                      </a: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2039052"/>
                  </a:ext>
                </a:extLst>
              </a:tr>
              <a:tr h="171121">
                <a:tc>
                  <a:txBody>
                    <a:bodyPr/>
                    <a:lstStyle/>
                    <a:p>
                      <a:pPr>
                        <a:buNone/>
                      </a:pPr>
                      <a:r>
                        <a:rPr lang="tr-TR" sz="600" b="1" dirty="0">
                          <a:effectLst/>
                        </a:rPr>
                        <a:t>Ödenecek Damga Vergisi</a:t>
                      </a:r>
                      <a:endParaRPr lang="tr-TR" sz="600" dirty="0">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b="1" dirty="0">
                          <a:effectLst/>
                        </a:rPr>
                        <a:t>                           -  </a:t>
                      </a:r>
                      <a:endParaRPr lang="tr-TR" sz="600" dirty="0">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buNone/>
                      </a:pPr>
                      <a:r>
                        <a:rPr lang="tr-TR" sz="600" b="1" dirty="0">
                          <a:effectLst/>
                        </a:rPr>
                        <a:t>                                                       </a:t>
                      </a:r>
                      <a:r>
                        <a:rPr lang="tr-TR" sz="600" b="1" dirty="0">
                          <a:solidFill>
                            <a:srgbClr val="FF0000"/>
                          </a:solidFill>
                          <a:effectLst/>
                        </a:rPr>
                        <a:t>3.489,73</a:t>
                      </a:r>
                      <a:endParaRPr lang="tr-TR" sz="600" dirty="0">
                        <a:solidFill>
                          <a:srgbClr val="FF0000"/>
                        </a:solidFill>
                        <a:effectLst/>
                      </a:endParaRPr>
                    </a:p>
                  </a:txBody>
                  <a:tcPr marL="14667" marR="14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0140093"/>
                  </a:ext>
                </a:extLst>
              </a:tr>
            </a:tbl>
          </a:graphicData>
        </a:graphic>
      </p:graphicFrame>
      <p:sp>
        <p:nvSpPr>
          <p:cNvPr id="5" name="Rectangle 1">
            <a:extLst>
              <a:ext uri="{FF2B5EF4-FFF2-40B4-BE49-F238E27FC236}">
                <a16:creationId xmlns:a16="http://schemas.microsoft.com/office/drawing/2014/main" id="{1A6FCE4B-EFC9-7C17-91A7-54266766E08B}"/>
              </a:ext>
            </a:extLst>
          </p:cNvPr>
          <p:cNvSpPr>
            <a:spLocks noChangeArrowheads="1"/>
          </p:cNvSpPr>
          <p:nvPr/>
        </p:nvSpPr>
        <p:spPr bwMode="auto">
          <a:xfrm>
            <a:off x="539553" y="711400"/>
            <a:ext cx="7632846"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tr-TR" altLang="tr-TR" sz="1000" b="1" dirty="0">
                <a:solidFill>
                  <a:srgbClr val="2D4050"/>
                </a:solidFill>
                <a:cs typeface="Arial" panose="020B0604020202020204" pitchFamily="34" charset="0"/>
              </a:rPr>
              <a:t>Uygulamaya ile ilgili Teknoloji Geliştirme Bölgesi Şirketi’nde çalışan personele ilişkin örnek hesaplama aşağıda bilgilerinize sunulmuştur.</a:t>
            </a:r>
            <a:endParaRPr lang="tr-TR" altLang="tr-TR" sz="1000" dirty="0"/>
          </a:p>
          <a:p>
            <a:pPr lvl="0"/>
            <a:r>
              <a:rPr lang="tr-TR" altLang="tr-TR" sz="1000" dirty="0">
                <a:solidFill>
                  <a:srgbClr val="2D4050"/>
                </a:solidFill>
                <a:latin typeface="Symbol" panose="05050102010706020507" pitchFamily="18" charset="2"/>
                <a:cs typeface="Arial" panose="020B0604020202020204" pitchFamily="34" charset="0"/>
              </a:rPr>
              <a:t>·</a:t>
            </a:r>
            <a:r>
              <a:rPr lang="tr-TR" altLang="tr-TR" sz="1000" dirty="0">
                <a:solidFill>
                  <a:srgbClr val="2D4050"/>
                </a:solidFill>
                <a:latin typeface="Times New Roman" panose="02020603050405020304" pitchFamily="18" charset="0"/>
                <a:cs typeface="Times New Roman" panose="02020603050405020304" pitchFamily="18" charset="0"/>
              </a:rPr>
              <a:t>        </a:t>
            </a:r>
            <a:r>
              <a:rPr lang="tr-TR" altLang="tr-TR" sz="1000" dirty="0">
                <a:solidFill>
                  <a:srgbClr val="2D4050"/>
                </a:solidFill>
                <a:cs typeface="Arial" panose="020B0604020202020204" pitchFamily="34" charset="0"/>
              </a:rPr>
              <a:t>Personelin aylık çalışmasının tamamını ar-</a:t>
            </a:r>
            <a:r>
              <a:rPr lang="tr-TR" altLang="tr-TR" sz="1000" dirty="0" err="1">
                <a:solidFill>
                  <a:srgbClr val="2D4050"/>
                </a:solidFill>
                <a:cs typeface="Arial" panose="020B0604020202020204" pitchFamily="34" charset="0"/>
              </a:rPr>
              <a:t>ge</a:t>
            </a:r>
            <a:r>
              <a:rPr lang="tr-TR" altLang="tr-TR" sz="1000" dirty="0">
                <a:solidFill>
                  <a:srgbClr val="2D4050"/>
                </a:solidFill>
                <a:cs typeface="Arial" panose="020B0604020202020204" pitchFamily="34" charset="0"/>
              </a:rPr>
              <a:t> faaliyetlerinde geçirdiği, ar-</a:t>
            </a:r>
            <a:r>
              <a:rPr lang="tr-TR" altLang="tr-TR" sz="1000" dirty="0" err="1">
                <a:solidFill>
                  <a:srgbClr val="2D4050"/>
                </a:solidFill>
                <a:cs typeface="Arial" panose="020B0604020202020204" pitchFamily="34" charset="0"/>
              </a:rPr>
              <a:t>ge</a:t>
            </a:r>
            <a:r>
              <a:rPr lang="tr-TR" altLang="tr-TR" sz="1000" dirty="0">
                <a:solidFill>
                  <a:srgbClr val="2D4050"/>
                </a:solidFill>
                <a:cs typeface="Arial" panose="020B0604020202020204" pitchFamily="34" charset="0"/>
              </a:rPr>
              <a:t> teşvik gününün 30 olduğu varsayılmıştır.</a:t>
            </a:r>
            <a:endParaRPr lang="tr-TR" altLang="tr-TR" sz="1000" dirty="0"/>
          </a:p>
          <a:p>
            <a:pPr lvl="0"/>
            <a:r>
              <a:rPr lang="tr-TR" altLang="tr-TR" sz="1000" dirty="0">
                <a:solidFill>
                  <a:srgbClr val="2D4050"/>
                </a:solidFill>
                <a:latin typeface="Symbol" panose="05050102010706020507" pitchFamily="18" charset="2"/>
                <a:cs typeface="Arial" panose="020B0604020202020204" pitchFamily="34" charset="0"/>
              </a:rPr>
              <a:t>·</a:t>
            </a:r>
            <a:r>
              <a:rPr lang="tr-TR" altLang="tr-TR" sz="1000" dirty="0">
                <a:solidFill>
                  <a:srgbClr val="2D4050"/>
                </a:solidFill>
                <a:latin typeface="Times New Roman" panose="02020603050405020304" pitchFamily="18" charset="0"/>
                <a:cs typeface="Times New Roman" panose="02020603050405020304" pitchFamily="18" charset="0"/>
              </a:rPr>
              <a:t>        </a:t>
            </a:r>
            <a:r>
              <a:rPr lang="tr-TR" altLang="tr-TR" sz="1000" dirty="0">
                <a:solidFill>
                  <a:srgbClr val="2D4050"/>
                </a:solidFill>
                <a:cs typeface="Arial" panose="020B0604020202020204" pitchFamily="34" charset="0"/>
              </a:rPr>
              <a:t>Personelinin brüt ücret üzerinden maaş aldığı varsayılmıştır.  (Ağustos ayı bordrosu dikkate alınmış ve dolayısıyla %40 gelir vergisi oranı baz alınmıştır.)</a:t>
            </a:r>
            <a:endParaRPr lang="tr-TR" altLang="tr-TR" sz="1000" dirty="0"/>
          </a:p>
          <a:p>
            <a:pPr lvl="0"/>
            <a:br>
              <a:rPr lang="tr-TR" altLang="tr-TR" sz="1000" dirty="0"/>
            </a:br>
            <a:endParaRPr lang="tr-TR" altLang="tr-TR"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3" name="Slayt Numarası Yer Tutucusu 2">
            <a:extLst>
              <a:ext uri="{FF2B5EF4-FFF2-40B4-BE49-F238E27FC236}">
                <a16:creationId xmlns:a16="http://schemas.microsoft.com/office/drawing/2014/main" id="{1903178F-CF34-63F8-6CAA-58BAB58B380B}"/>
              </a:ext>
            </a:extLst>
          </p:cNvPr>
          <p:cNvSpPr>
            <a:spLocks noGrp="1"/>
          </p:cNvSpPr>
          <p:nvPr>
            <p:ph type="sldNum" sz="quarter" idx="12"/>
          </p:nvPr>
        </p:nvSpPr>
        <p:spPr/>
        <p:txBody>
          <a:bodyPr/>
          <a:lstStyle/>
          <a:p>
            <a:pPr>
              <a:defRPr/>
            </a:pPr>
            <a:fld id="{FFCED320-D61A-4F04-8CBF-F5E7B79E4023}" type="slidenum">
              <a:rPr lang="tr-TR" altLang="tr-TR" smtClean="0"/>
              <a:pPr>
                <a:defRPr/>
              </a:pPr>
              <a:t>8</a:t>
            </a:fld>
            <a:endParaRPr lang="tr-TR" altLang="tr-TR"/>
          </a:p>
        </p:txBody>
      </p:sp>
    </p:spTree>
    <p:extLst>
      <p:ext uri="{BB962C8B-B14F-4D97-AF65-F5344CB8AC3E}">
        <p14:creationId xmlns:p14="http://schemas.microsoft.com/office/powerpoint/2010/main" val="3154231919"/>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1">
            <a:extLst>
              <a:ext uri="{FF2B5EF4-FFF2-40B4-BE49-F238E27FC236}">
                <a16:creationId xmlns:a16="http://schemas.microsoft.com/office/drawing/2014/main" id="{EB874E87-DA66-2D2D-BB55-AD687AB572A4}"/>
              </a:ext>
            </a:extLst>
          </p:cNvPr>
          <p:cNvSpPr>
            <a:spLocks noGrp="1"/>
          </p:cNvSpPr>
          <p:nvPr>
            <p:ph idx="1"/>
          </p:nvPr>
        </p:nvSpPr>
        <p:spPr>
          <a:xfrm>
            <a:off x="457200" y="549275"/>
            <a:ext cx="8229600" cy="5576888"/>
          </a:xfrm>
        </p:spPr>
        <p:txBody>
          <a:bodyPr/>
          <a:lstStyle/>
          <a:p>
            <a:pPr marL="0" indent="0" algn="ctr" eaLnBrk="1" hangingPunct="1">
              <a:buFontTx/>
              <a:buNone/>
              <a:defRPr/>
            </a:pPr>
            <a:r>
              <a:rPr lang="tr-TR" sz="2800" dirty="0">
                <a:solidFill>
                  <a:srgbClr val="FF0000"/>
                </a:solidFill>
                <a:effectLst>
                  <a:outerShdw blurRad="38100" dist="38100" dir="2700000" algn="tl">
                    <a:srgbClr val="000000">
                      <a:alpha val="43137"/>
                    </a:srgbClr>
                  </a:outerShdw>
                </a:effectLst>
                <a:latin typeface="+mj-lt"/>
              </a:rPr>
              <a:t>C. Teknoparktaki İşlemler Nasıl Muhasebeleştirilir?</a:t>
            </a:r>
            <a:r>
              <a:rPr lang="tr-TR" sz="2800" dirty="0">
                <a:effectLst>
                  <a:outerShdw blurRad="38100" dist="38100" dir="2700000" algn="tl">
                    <a:srgbClr val="000000">
                      <a:alpha val="43137"/>
                    </a:srgbClr>
                  </a:outerShdw>
                </a:effectLst>
                <a:latin typeface="+mj-lt"/>
              </a:rPr>
              <a:t>    </a:t>
            </a:r>
          </a:p>
          <a:p>
            <a:pPr marL="0" indent="0" algn="just" eaLnBrk="1" hangingPunct="1">
              <a:buFontTx/>
              <a:buNone/>
              <a:defRPr/>
            </a:pPr>
            <a:endParaRPr lang="tr-TR" dirty="0"/>
          </a:p>
          <a:p>
            <a:pPr marL="0" indent="0" algn="just" eaLnBrk="1" hangingPunct="1">
              <a:buFontTx/>
              <a:buNone/>
              <a:defRPr/>
            </a:pPr>
            <a:r>
              <a:rPr lang="tr-TR" sz="2000" b="1" dirty="0">
                <a:latin typeface="Adobe Garamond Pro Bold" panose="02020702060506020403" pitchFamily="18" charset="-94"/>
              </a:rPr>
              <a:t>Teknopark Yönetmeliğinin 14. maddesine göre</a:t>
            </a:r>
            <a:r>
              <a:rPr lang="tr-TR" sz="2000" dirty="0">
                <a:latin typeface="Adobe Garamond Pro Bold" panose="02020702060506020403" pitchFamily="18" charset="-94"/>
              </a:rPr>
              <a:t>, bölgede faaliyette bulunan işletmeler projelerini yönetici şirkete onaylatmak ve bu projeler çerçevesinde faaliyette bulunmak zorundadırlar. Bu nedenle, 5746 sayılı Kanunda yer alan </a:t>
            </a:r>
            <a:r>
              <a:rPr lang="tr-TR" sz="2000" b="1" i="1" dirty="0">
                <a:solidFill>
                  <a:srgbClr val="7030A0"/>
                </a:solidFill>
                <a:latin typeface="Adobe Garamond Pro Bold" panose="02020702060506020403" pitchFamily="18" charset="-94"/>
              </a:rPr>
              <a:t>projeye bağlı çalışma esası</a:t>
            </a:r>
            <a:r>
              <a:rPr lang="tr-TR" sz="2000" b="1" dirty="0">
                <a:solidFill>
                  <a:srgbClr val="7030A0"/>
                </a:solidFill>
                <a:latin typeface="Adobe Garamond Pro Bold" panose="02020702060506020403" pitchFamily="18" charset="-94"/>
              </a:rPr>
              <a:t> </a:t>
            </a:r>
            <a:r>
              <a:rPr lang="tr-TR" sz="2000" dirty="0">
                <a:latin typeface="Adobe Garamond Pro Bold" panose="02020702060506020403" pitchFamily="18" charset="-94"/>
              </a:rPr>
              <a:t>teknoparklardaki firmalar açısından da geçerlidir.</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dirty="0">
                <a:latin typeface="Adobe Garamond Pro Bold" panose="02020702060506020403" pitchFamily="18" charset="-94"/>
              </a:rPr>
              <a:t>İşletmeler teknoparklarda temel olarak aşağıdaki işlemleri gerçekleştirirler;</a:t>
            </a:r>
          </a:p>
          <a:p>
            <a:pPr marL="0" indent="0" algn="just">
              <a:buFontTx/>
              <a:buNone/>
              <a:defRPr/>
            </a:pPr>
            <a:endParaRPr lang="tr-TR" sz="2000" dirty="0">
              <a:latin typeface="Adobe Garamond Pro Bold" panose="02020702060506020403" pitchFamily="18" charset="-94"/>
            </a:endParaRPr>
          </a:p>
          <a:p>
            <a:pPr marL="0" indent="0" algn="just">
              <a:buFontTx/>
              <a:buNone/>
              <a:defRPr/>
            </a:pPr>
            <a:r>
              <a:rPr lang="tr-TR" sz="2000" dirty="0">
                <a:latin typeface="Adobe Garamond Pro Bold" panose="02020702060506020403" pitchFamily="18" charset="-94"/>
              </a:rPr>
              <a:t>- Ar-Ge, yazılım ve tasarım projesine bağlı olarak yapılan giderler</a:t>
            </a:r>
          </a:p>
          <a:p>
            <a:pPr marL="0" indent="0" algn="just">
              <a:buFontTx/>
              <a:buNone/>
              <a:defRPr/>
            </a:pPr>
            <a:r>
              <a:rPr lang="tr-TR" sz="2000" dirty="0">
                <a:latin typeface="Adobe Garamond Pro Bold" panose="02020702060506020403" pitchFamily="18" charset="-94"/>
              </a:rPr>
              <a:t>- İstisna kapsamında olan veya olmayan satışlar</a:t>
            </a:r>
          </a:p>
          <a:p>
            <a:pPr marL="0" indent="0" algn="just">
              <a:buFontTx/>
              <a:buNone/>
              <a:defRPr/>
            </a:pPr>
            <a:r>
              <a:rPr lang="tr-TR" sz="2000" dirty="0">
                <a:latin typeface="Adobe Garamond Pro Bold" panose="02020702060506020403" pitchFamily="18" charset="-94"/>
              </a:rPr>
              <a:t>- Çeşitli kurum ve kuruluşlardan alınan hibeler</a:t>
            </a:r>
          </a:p>
          <a:p>
            <a:pPr marL="0" indent="0" algn="just">
              <a:buFontTx/>
              <a:buNone/>
              <a:defRPr/>
            </a:pPr>
            <a:r>
              <a:rPr lang="tr-TR" sz="2000" dirty="0">
                <a:latin typeface="Adobe Garamond Pro Bold" panose="02020702060506020403" pitchFamily="18" charset="-94"/>
              </a:rPr>
              <a:t>- Seri üretim faaliyetleri</a:t>
            </a:r>
          </a:p>
          <a:p>
            <a:pPr marL="0" indent="0" eaLnBrk="1" hangingPunct="1">
              <a:buFontTx/>
              <a:buNone/>
              <a:defRPr/>
            </a:pPr>
            <a:endParaRPr lang="tr-TR" dirty="0"/>
          </a:p>
        </p:txBody>
      </p:sp>
      <p:sp>
        <p:nvSpPr>
          <p:cNvPr id="11267" name="Text Box 5">
            <a:extLst>
              <a:ext uri="{FF2B5EF4-FFF2-40B4-BE49-F238E27FC236}">
                <a16:creationId xmlns:a16="http://schemas.microsoft.com/office/drawing/2014/main" id="{C3E6688F-2943-A54C-B1E0-CCBCB40118DB}"/>
              </a:ext>
            </a:extLst>
          </p:cNvPr>
          <p:cNvSpPr txBox="1">
            <a:spLocks noChangeArrowheads="1"/>
          </p:cNvSpPr>
          <p:nvPr/>
        </p:nvSpPr>
        <p:spPr bwMode="auto">
          <a:xfrm>
            <a:off x="2916238" y="1484313"/>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tr-TR" altLang="tr-TR" sz="1800" dirty="0"/>
          </a:p>
        </p:txBody>
      </p:sp>
      <p:sp>
        <p:nvSpPr>
          <p:cNvPr id="11268" name="Oval 6">
            <a:extLst>
              <a:ext uri="{FF2B5EF4-FFF2-40B4-BE49-F238E27FC236}">
                <a16:creationId xmlns:a16="http://schemas.microsoft.com/office/drawing/2014/main" id="{2C9A43AF-F0F5-0FD4-CF14-F03920E97F4E}"/>
              </a:ext>
            </a:extLst>
          </p:cNvPr>
          <p:cNvSpPr>
            <a:spLocks noChangeArrowheads="1"/>
          </p:cNvSpPr>
          <p:nvPr/>
        </p:nvSpPr>
        <p:spPr bwMode="auto">
          <a:xfrm>
            <a:off x="7793038" y="6165850"/>
            <a:ext cx="1100137" cy="6524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dirty="0"/>
          </a:p>
        </p:txBody>
      </p:sp>
      <p:sp>
        <p:nvSpPr>
          <p:cNvPr id="11269" name="Text Box 9">
            <a:extLst>
              <a:ext uri="{FF2B5EF4-FFF2-40B4-BE49-F238E27FC236}">
                <a16:creationId xmlns:a16="http://schemas.microsoft.com/office/drawing/2014/main" id="{FFA74B15-C982-125B-DA37-74FF88D3BF2A}"/>
              </a:ext>
            </a:extLst>
          </p:cNvPr>
          <p:cNvSpPr txBox="1">
            <a:spLocks noChangeArrowheads="1"/>
          </p:cNvSpPr>
          <p:nvPr/>
        </p:nvSpPr>
        <p:spPr bwMode="auto">
          <a:xfrm>
            <a:off x="8783638" y="6640513"/>
            <a:ext cx="468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1000" b="1" dirty="0">
                <a:solidFill>
                  <a:schemeClr val="bg1"/>
                </a:solidFill>
              </a:rPr>
              <a:t>1/11</a:t>
            </a:r>
          </a:p>
        </p:txBody>
      </p:sp>
      <p:sp>
        <p:nvSpPr>
          <p:cNvPr id="11270" name="WordArt 14">
            <a:extLst>
              <a:ext uri="{FF2B5EF4-FFF2-40B4-BE49-F238E27FC236}">
                <a16:creationId xmlns:a16="http://schemas.microsoft.com/office/drawing/2014/main" id="{0282C4BE-B254-3A61-6B95-C6B001714872}"/>
              </a:ext>
            </a:extLst>
          </p:cNvPr>
          <p:cNvSpPr>
            <a:spLocks noChangeArrowheads="1" noChangeShapeType="1" noTextEdit="1"/>
          </p:cNvSpPr>
          <p:nvPr/>
        </p:nvSpPr>
        <p:spPr bwMode="auto">
          <a:xfrm>
            <a:off x="250825" y="6630988"/>
            <a:ext cx="2520950" cy="11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200" kern="10" dirty="0">
                <a:solidFill>
                  <a:srgbClr val="FFFFFF"/>
                </a:solidFill>
                <a:latin typeface="Arial Black" panose="020B0A04020102020204" pitchFamily="34" charset="0"/>
              </a:rPr>
              <a:t>Sunum Konusunu Yazınız</a:t>
            </a:r>
          </a:p>
        </p:txBody>
      </p:sp>
      <p:sp>
        <p:nvSpPr>
          <p:cNvPr id="2" name="Slayt Numarası Yer Tutucusu 1">
            <a:extLst>
              <a:ext uri="{FF2B5EF4-FFF2-40B4-BE49-F238E27FC236}">
                <a16:creationId xmlns:a16="http://schemas.microsoft.com/office/drawing/2014/main" id="{7D2031BF-6F52-05B0-9EA3-0AFF06C9E258}"/>
              </a:ext>
            </a:extLst>
          </p:cNvPr>
          <p:cNvSpPr>
            <a:spLocks noGrp="1"/>
          </p:cNvSpPr>
          <p:nvPr>
            <p:ph type="sldNum" sz="quarter" idx="12"/>
          </p:nvPr>
        </p:nvSpPr>
        <p:spPr/>
        <p:txBody>
          <a:bodyPr/>
          <a:lstStyle/>
          <a:p>
            <a:pPr>
              <a:defRPr/>
            </a:pPr>
            <a:fld id="{FFCED320-D61A-4F04-8CBF-F5E7B79E4023}" type="slidenum">
              <a:rPr lang="tr-TR" altLang="tr-TR" smtClean="0"/>
              <a:pPr>
                <a:defRPr/>
              </a:pPr>
              <a:t>9</a:t>
            </a:fld>
            <a:endParaRPr lang="tr-TR" altLang="tr-T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5719</TotalTime>
  <Words>4039</Words>
  <Application>Microsoft Office PowerPoint</Application>
  <PresentationFormat>Ekran Gösterisi (4:3)</PresentationFormat>
  <Paragraphs>677</Paragraphs>
  <Slides>40</Slides>
  <Notes>2</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2</vt:i4>
      </vt:variant>
      <vt:variant>
        <vt:lpstr>Slayt Başlıkları</vt:lpstr>
      </vt:variant>
      <vt:variant>
        <vt:i4>40</vt:i4>
      </vt:variant>
    </vt:vector>
  </HeadingPairs>
  <TitlesOfParts>
    <vt:vector size="50" baseType="lpstr">
      <vt:lpstr>Adobe Garamond Pro Bold</vt:lpstr>
      <vt:lpstr>Arial</vt:lpstr>
      <vt:lpstr>Arial Black</vt:lpstr>
      <vt:lpstr>Calibri</vt:lpstr>
      <vt:lpstr>Symbol</vt:lpstr>
      <vt:lpstr>Times New Roman</vt:lpstr>
      <vt:lpstr>Wingdings</vt:lpstr>
      <vt:lpstr>Default Design</vt:lpstr>
      <vt:lpstr>Belge</vt:lpstr>
      <vt:lpstr>Document</vt:lpstr>
      <vt:lpstr>PowerPoint Sunusu</vt:lpstr>
      <vt:lpstr>PowerPoint Sunusu</vt:lpstr>
      <vt:lpstr>PowerPoint Sunusu</vt:lpstr>
      <vt:lpstr>PowerPoint Sunusu</vt:lpstr>
      <vt:lpstr>PowerPoint Sunusu</vt:lpstr>
      <vt:lpstr>PowerPoint Sunusu</vt:lpstr>
      <vt:lpstr>04.09.2025 tarihli tebliğ ile 5746 örnek;</vt:lpstr>
      <vt:lpstr>04.09.2025 tarihli tebliğ ile 4691 örnek;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Yararlanılan kaynaklar</vt:lpstr>
    </vt:vector>
  </TitlesOfParts>
  <Company>Gelirler Genel Müdürlüğü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 Maliye Bakanlığı</dc:creator>
  <cp:lastModifiedBy>hande ersoy</cp:lastModifiedBy>
  <cp:revision>258</cp:revision>
  <dcterms:created xsi:type="dcterms:W3CDTF">2008-12-03T18:12:14Z</dcterms:created>
  <dcterms:modified xsi:type="dcterms:W3CDTF">2025-09-18T12:04:20Z</dcterms:modified>
</cp:coreProperties>
</file>